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Override1.xml" ContentType="application/vnd.openxmlformats-officedocument.themeOverride+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2" r:id="rId1"/>
  </p:sldMasterIdLst>
  <p:notesMasterIdLst>
    <p:notesMasterId r:id="rId25"/>
  </p:notesMasterIdLst>
  <p:handoutMasterIdLst>
    <p:handoutMasterId r:id="rId26"/>
  </p:handoutMasterIdLst>
  <p:sldIdLst>
    <p:sldId id="329" r:id="rId2"/>
    <p:sldId id="330" r:id="rId3"/>
    <p:sldId id="425" r:id="rId4"/>
    <p:sldId id="400" r:id="rId5"/>
    <p:sldId id="431" r:id="rId6"/>
    <p:sldId id="432" r:id="rId7"/>
    <p:sldId id="412" r:id="rId8"/>
    <p:sldId id="433" r:id="rId9"/>
    <p:sldId id="413" r:id="rId10"/>
    <p:sldId id="401" r:id="rId11"/>
    <p:sldId id="402" r:id="rId12"/>
    <p:sldId id="415" r:id="rId13"/>
    <p:sldId id="392" r:id="rId14"/>
    <p:sldId id="404" r:id="rId15"/>
    <p:sldId id="430" r:id="rId16"/>
    <p:sldId id="416" r:id="rId17"/>
    <p:sldId id="418" r:id="rId18"/>
    <p:sldId id="420" r:id="rId19"/>
    <p:sldId id="419" r:id="rId20"/>
    <p:sldId id="426" r:id="rId21"/>
    <p:sldId id="427" r:id="rId22"/>
    <p:sldId id="428" r:id="rId23"/>
    <p:sldId id="434" r:id="rId24"/>
  </p:sldIdLst>
  <p:sldSz cx="9144000" cy="6858000" type="screen4x3"/>
  <p:notesSz cx="6797675" cy="9926638"/>
  <p:defaultTextStyle>
    <a:defPPr>
      <a:defRPr lang="en-GB"/>
    </a:defPPr>
    <a:lvl1pPr algn="l" rtl="0" fontAlgn="base">
      <a:spcBef>
        <a:spcPct val="0"/>
      </a:spcBef>
      <a:spcAft>
        <a:spcPct val="0"/>
      </a:spcAft>
      <a:defRPr kern="1200">
        <a:solidFill>
          <a:schemeClr val="tx1"/>
        </a:solidFill>
        <a:latin typeface="Trebuchet MS" pitchFamily="34" charset="0"/>
        <a:ea typeface="+mn-ea"/>
        <a:cs typeface="Arial" charset="0"/>
      </a:defRPr>
    </a:lvl1pPr>
    <a:lvl2pPr marL="457200" algn="l" rtl="0" fontAlgn="base">
      <a:spcBef>
        <a:spcPct val="0"/>
      </a:spcBef>
      <a:spcAft>
        <a:spcPct val="0"/>
      </a:spcAft>
      <a:defRPr kern="1200">
        <a:solidFill>
          <a:schemeClr val="tx1"/>
        </a:solidFill>
        <a:latin typeface="Trebuchet MS" pitchFamily="34" charset="0"/>
        <a:ea typeface="+mn-ea"/>
        <a:cs typeface="Arial" charset="0"/>
      </a:defRPr>
    </a:lvl2pPr>
    <a:lvl3pPr marL="914400" algn="l" rtl="0" fontAlgn="base">
      <a:spcBef>
        <a:spcPct val="0"/>
      </a:spcBef>
      <a:spcAft>
        <a:spcPct val="0"/>
      </a:spcAft>
      <a:defRPr kern="1200">
        <a:solidFill>
          <a:schemeClr val="tx1"/>
        </a:solidFill>
        <a:latin typeface="Trebuchet MS" pitchFamily="34" charset="0"/>
        <a:ea typeface="+mn-ea"/>
        <a:cs typeface="Arial" charset="0"/>
      </a:defRPr>
    </a:lvl3pPr>
    <a:lvl4pPr marL="1371600" algn="l" rtl="0" fontAlgn="base">
      <a:spcBef>
        <a:spcPct val="0"/>
      </a:spcBef>
      <a:spcAft>
        <a:spcPct val="0"/>
      </a:spcAft>
      <a:defRPr kern="1200">
        <a:solidFill>
          <a:schemeClr val="tx1"/>
        </a:solidFill>
        <a:latin typeface="Trebuchet MS" pitchFamily="34" charset="0"/>
        <a:ea typeface="+mn-ea"/>
        <a:cs typeface="Arial" charset="0"/>
      </a:defRPr>
    </a:lvl4pPr>
    <a:lvl5pPr marL="1828800" algn="l" rtl="0" fontAlgn="base">
      <a:spcBef>
        <a:spcPct val="0"/>
      </a:spcBef>
      <a:spcAft>
        <a:spcPct val="0"/>
      </a:spcAft>
      <a:defRPr kern="1200">
        <a:solidFill>
          <a:schemeClr val="tx1"/>
        </a:solidFill>
        <a:latin typeface="Trebuchet MS" pitchFamily="34" charset="0"/>
        <a:ea typeface="+mn-ea"/>
        <a:cs typeface="Arial" charset="0"/>
      </a:defRPr>
    </a:lvl5pPr>
    <a:lvl6pPr marL="2286000" algn="l" defTabSz="914400" rtl="0" eaLnBrk="1" latinLnBrk="0" hangingPunct="1">
      <a:defRPr kern="1200">
        <a:solidFill>
          <a:schemeClr val="tx1"/>
        </a:solidFill>
        <a:latin typeface="Trebuchet MS" pitchFamily="34" charset="0"/>
        <a:ea typeface="+mn-ea"/>
        <a:cs typeface="Arial" charset="0"/>
      </a:defRPr>
    </a:lvl6pPr>
    <a:lvl7pPr marL="2743200" algn="l" defTabSz="914400" rtl="0" eaLnBrk="1" latinLnBrk="0" hangingPunct="1">
      <a:defRPr kern="1200">
        <a:solidFill>
          <a:schemeClr val="tx1"/>
        </a:solidFill>
        <a:latin typeface="Trebuchet MS" pitchFamily="34" charset="0"/>
        <a:ea typeface="+mn-ea"/>
        <a:cs typeface="Arial" charset="0"/>
      </a:defRPr>
    </a:lvl7pPr>
    <a:lvl8pPr marL="3200400" algn="l" defTabSz="914400" rtl="0" eaLnBrk="1" latinLnBrk="0" hangingPunct="1">
      <a:defRPr kern="1200">
        <a:solidFill>
          <a:schemeClr val="tx1"/>
        </a:solidFill>
        <a:latin typeface="Trebuchet MS" pitchFamily="34" charset="0"/>
        <a:ea typeface="+mn-ea"/>
        <a:cs typeface="Arial" charset="0"/>
      </a:defRPr>
    </a:lvl8pPr>
    <a:lvl9pPr marL="3657600" algn="l" defTabSz="914400" rtl="0" eaLnBrk="1" latinLnBrk="0" hangingPunct="1">
      <a:defRPr kern="1200">
        <a:solidFill>
          <a:schemeClr val="tx1"/>
        </a:solidFill>
        <a:latin typeface="Trebuchet MS" pitchFamily="34"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orient="horz" pos="1133">
          <p15:clr>
            <a:srgbClr val="A4A3A4"/>
          </p15:clr>
        </p15:guide>
        <p15:guide id="3" orient="horz" pos="461">
          <p15:clr>
            <a:srgbClr val="A4A3A4"/>
          </p15:clr>
        </p15:guide>
        <p15:guide id="4" orient="horz" pos="680">
          <p15:clr>
            <a:srgbClr val="A4A3A4"/>
          </p15:clr>
        </p15:guide>
        <p15:guide id="5" pos="2925">
          <p15:clr>
            <a:srgbClr val="A4A3A4"/>
          </p15:clr>
        </p15:guide>
      </p15:sldGuideLst>
    </p:ext>
    <p:ext uri="{2D200454-40CA-4A62-9FC3-DE9A4176ACB9}">
      <p15:notesGuideLst xmlns:p15="http://schemas.microsoft.com/office/powerpoint/2012/main">
        <p15:guide id="1" orient="horz" pos="3127" userDrawn="1">
          <p15:clr>
            <a:srgbClr val="A4A3A4"/>
          </p15:clr>
        </p15:guide>
        <p15:guide id="2" pos="2142"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AEEF"/>
    <a:srgbClr val="66FFFF"/>
    <a:srgbClr val="EC008C"/>
    <a:srgbClr val="CC00FF"/>
    <a:srgbClr val="FF69C2"/>
    <a:srgbClr val="FFFF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autoAdjust="0"/>
    <p:restoredTop sz="49765" autoAdjust="0"/>
  </p:normalViewPr>
  <p:slideViewPr>
    <p:cSldViewPr>
      <p:cViewPr varScale="1">
        <p:scale>
          <a:sx n="54" d="100"/>
          <a:sy n="54" d="100"/>
        </p:scale>
        <p:origin x="1644" y="66"/>
      </p:cViewPr>
      <p:guideLst>
        <p:guide orient="horz" pos="2160"/>
        <p:guide orient="horz" pos="1133"/>
        <p:guide orient="horz" pos="461"/>
        <p:guide orient="horz" pos="680"/>
        <p:guide pos="2925"/>
      </p:guideLst>
    </p:cSldViewPr>
  </p:slideViewPr>
  <p:outlineViewPr>
    <p:cViewPr>
      <p:scale>
        <a:sx n="33" d="100"/>
        <a:sy n="33" d="100"/>
      </p:scale>
      <p:origin x="0" y="3756"/>
    </p:cViewPr>
  </p:outlineViewPr>
  <p:notesTextViewPr>
    <p:cViewPr>
      <p:scale>
        <a:sx n="100" d="100"/>
        <a:sy n="100" d="100"/>
      </p:scale>
      <p:origin x="0" y="0"/>
    </p:cViewPr>
  </p:notesTextViewPr>
  <p:sorterViewPr>
    <p:cViewPr>
      <p:scale>
        <a:sx n="100" d="100"/>
        <a:sy n="100" d="100"/>
      </p:scale>
      <p:origin x="0" y="0"/>
    </p:cViewPr>
  </p:sorterViewPr>
  <p:notesViewPr>
    <p:cSldViewPr>
      <p:cViewPr varScale="1">
        <p:scale>
          <a:sx n="79" d="100"/>
          <a:sy n="79" d="100"/>
        </p:scale>
        <p:origin x="-2100" y="-102"/>
      </p:cViewPr>
      <p:guideLst>
        <p:guide orient="horz" pos="3127"/>
        <p:guide pos="2142"/>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4958" cy="495221"/>
          </a:xfrm>
          <a:prstGeom prst="rect">
            <a:avLst/>
          </a:prstGeom>
        </p:spPr>
        <p:txBody>
          <a:bodyPr vert="horz" lIns="94829" tIns="47415" rIns="94829" bIns="47415" rtlCol="0"/>
          <a:lstStyle>
            <a:lvl1pPr algn="l">
              <a:defRPr sz="1300"/>
            </a:lvl1pPr>
          </a:lstStyle>
          <a:p>
            <a:pPr>
              <a:defRPr/>
            </a:pPr>
            <a:endParaRPr lang="en-GB"/>
          </a:p>
        </p:txBody>
      </p:sp>
      <p:sp>
        <p:nvSpPr>
          <p:cNvPr id="3" name="Date Placeholder 2"/>
          <p:cNvSpPr>
            <a:spLocks noGrp="1"/>
          </p:cNvSpPr>
          <p:nvPr>
            <p:ph type="dt" sz="quarter" idx="1"/>
          </p:nvPr>
        </p:nvSpPr>
        <p:spPr>
          <a:xfrm>
            <a:off x="3851098" y="0"/>
            <a:ext cx="2944958" cy="495221"/>
          </a:xfrm>
          <a:prstGeom prst="rect">
            <a:avLst/>
          </a:prstGeom>
        </p:spPr>
        <p:txBody>
          <a:bodyPr vert="horz" lIns="94829" tIns="47415" rIns="94829" bIns="47415" rtlCol="0"/>
          <a:lstStyle>
            <a:lvl1pPr algn="r">
              <a:defRPr sz="1300"/>
            </a:lvl1pPr>
          </a:lstStyle>
          <a:p>
            <a:pPr>
              <a:defRPr/>
            </a:pPr>
            <a:fld id="{B01D83DB-538E-434B-AB5E-EB863D6B7488}" type="datetimeFigureOut">
              <a:rPr lang="en-GB"/>
              <a:pPr>
                <a:defRPr/>
              </a:pPr>
              <a:t>19/12/2016</a:t>
            </a:fld>
            <a:endParaRPr lang="en-GB"/>
          </a:p>
        </p:txBody>
      </p:sp>
      <p:sp>
        <p:nvSpPr>
          <p:cNvPr id="4" name="Footer Placeholder 3"/>
          <p:cNvSpPr>
            <a:spLocks noGrp="1"/>
          </p:cNvSpPr>
          <p:nvPr>
            <p:ph type="ftr" sz="quarter" idx="2"/>
          </p:nvPr>
        </p:nvSpPr>
        <p:spPr>
          <a:xfrm>
            <a:off x="0" y="9428242"/>
            <a:ext cx="2944958" cy="496809"/>
          </a:xfrm>
          <a:prstGeom prst="rect">
            <a:avLst/>
          </a:prstGeom>
        </p:spPr>
        <p:txBody>
          <a:bodyPr vert="horz" lIns="94829" tIns="47415" rIns="94829" bIns="47415" rtlCol="0" anchor="b"/>
          <a:lstStyle>
            <a:lvl1pPr algn="l">
              <a:defRPr sz="1300"/>
            </a:lvl1pPr>
          </a:lstStyle>
          <a:p>
            <a:pPr>
              <a:defRPr/>
            </a:pPr>
            <a:endParaRPr lang="en-GB"/>
          </a:p>
        </p:txBody>
      </p:sp>
      <p:sp>
        <p:nvSpPr>
          <p:cNvPr id="5" name="Slide Number Placeholder 4"/>
          <p:cNvSpPr>
            <a:spLocks noGrp="1"/>
          </p:cNvSpPr>
          <p:nvPr>
            <p:ph type="sldNum" sz="quarter" idx="3"/>
          </p:nvPr>
        </p:nvSpPr>
        <p:spPr>
          <a:xfrm>
            <a:off x="3851098" y="9428242"/>
            <a:ext cx="2944958" cy="496809"/>
          </a:xfrm>
          <a:prstGeom prst="rect">
            <a:avLst/>
          </a:prstGeom>
        </p:spPr>
        <p:txBody>
          <a:bodyPr vert="horz" lIns="94829" tIns="47415" rIns="94829" bIns="47415" rtlCol="0" anchor="b"/>
          <a:lstStyle>
            <a:lvl1pPr algn="r">
              <a:defRPr sz="1300"/>
            </a:lvl1pPr>
          </a:lstStyle>
          <a:p>
            <a:pPr>
              <a:defRPr/>
            </a:pPr>
            <a:fld id="{426F49A9-6C02-4A3B-B484-ED96FCE0FCAF}" type="slidenum">
              <a:rPr lang="en-GB"/>
              <a:pPr>
                <a:defRPr/>
              </a:pPr>
              <a:t>‹#›</a:t>
            </a:fld>
            <a:endParaRPr lang="en-GB"/>
          </a:p>
        </p:txBody>
      </p:sp>
    </p:spTree>
    <p:extLst>
      <p:ext uri="{BB962C8B-B14F-4D97-AF65-F5344CB8AC3E}">
        <p14:creationId xmlns:p14="http://schemas.microsoft.com/office/powerpoint/2010/main" val="177315022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4958" cy="495221"/>
          </a:xfrm>
          <a:prstGeom prst="rect">
            <a:avLst/>
          </a:prstGeom>
        </p:spPr>
        <p:txBody>
          <a:bodyPr vert="horz" lIns="94829" tIns="47415" rIns="94829" bIns="47415" rtlCol="0"/>
          <a:lstStyle>
            <a:lvl1pPr algn="l">
              <a:defRPr sz="1300"/>
            </a:lvl1pPr>
          </a:lstStyle>
          <a:p>
            <a:pPr>
              <a:defRPr/>
            </a:pPr>
            <a:endParaRPr lang="en-GB"/>
          </a:p>
        </p:txBody>
      </p:sp>
      <p:sp>
        <p:nvSpPr>
          <p:cNvPr id="3" name="Date Placeholder 2"/>
          <p:cNvSpPr>
            <a:spLocks noGrp="1"/>
          </p:cNvSpPr>
          <p:nvPr>
            <p:ph type="dt" idx="1"/>
          </p:nvPr>
        </p:nvSpPr>
        <p:spPr>
          <a:xfrm>
            <a:off x="3851098" y="0"/>
            <a:ext cx="2944958" cy="495221"/>
          </a:xfrm>
          <a:prstGeom prst="rect">
            <a:avLst/>
          </a:prstGeom>
        </p:spPr>
        <p:txBody>
          <a:bodyPr vert="horz" lIns="94829" tIns="47415" rIns="94829" bIns="47415" rtlCol="0"/>
          <a:lstStyle>
            <a:lvl1pPr algn="r">
              <a:defRPr sz="1300"/>
            </a:lvl1pPr>
          </a:lstStyle>
          <a:p>
            <a:pPr>
              <a:defRPr/>
            </a:pPr>
            <a:fld id="{0F99D4C7-DEA4-40C2-8B9A-C83D298DC678}" type="datetimeFigureOut">
              <a:rPr lang="en-GB"/>
              <a:pPr>
                <a:defRPr/>
              </a:pPr>
              <a:t>19/12/2016</a:t>
            </a:fld>
            <a:endParaRPr lang="en-GB"/>
          </a:p>
        </p:txBody>
      </p:sp>
      <p:sp>
        <p:nvSpPr>
          <p:cNvPr id="4" name="Slide Image Placeholder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4829" tIns="47415" rIns="94829" bIns="47415" rtlCol="0" anchor="ctr"/>
          <a:lstStyle/>
          <a:p>
            <a:pPr lvl="0"/>
            <a:endParaRPr lang="en-GB" noProof="0" smtClean="0"/>
          </a:p>
        </p:txBody>
      </p:sp>
      <p:sp>
        <p:nvSpPr>
          <p:cNvPr id="5" name="Notes Placeholder 4"/>
          <p:cNvSpPr>
            <a:spLocks noGrp="1"/>
          </p:cNvSpPr>
          <p:nvPr>
            <p:ph type="body" sz="quarter" idx="3"/>
          </p:nvPr>
        </p:nvSpPr>
        <p:spPr>
          <a:xfrm>
            <a:off x="679606" y="4714123"/>
            <a:ext cx="5438464" cy="4468099"/>
          </a:xfrm>
          <a:prstGeom prst="rect">
            <a:avLst/>
          </a:prstGeom>
        </p:spPr>
        <p:txBody>
          <a:bodyPr vert="horz" lIns="94829" tIns="47415" rIns="94829" bIns="47415" rtlCol="0"/>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GB" noProof="0" smtClean="0"/>
          </a:p>
        </p:txBody>
      </p:sp>
      <p:sp>
        <p:nvSpPr>
          <p:cNvPr id="6" name="Footer Placeholder 5"/>
          <p:cNvSpPr>
            <a:spLocks noGrp="1"/>
          </p:cNvSpPr>
          <p:nvPr>
            <p:ph type="ftr" sz="quarter" idx="4"/>
          </p:nvPr>
        </p:nvSpPr>
        <p:spPr>
          <a:xfrm>
            <a:off x="0" y="9428242"/>
            <a:ext cx="2944958" cy="496809"/>
          </a:xfrm>
          <a:prstGeom prst="rect">
            <a:avLst/>
          </a:prstGeom>
        </p:spPr>
        <p:txBody>
          <a:bodyPr vert="horz" lIns="94829" tIns="47415" rIns="94829" bIns="47415" rtlCol="0" anchor="b"/>
          <a:lstStyle>
            <a:lvl1pPr algn="l">
              <a:defRPr sz="1300"/>
            </a:lvl1pPr>
          </a:lstStyle>
          <a:p>
            <a:pPr>
              <a:defRPr/>
            </a:pPr>
            <a:endParaRPr lang="en-GB"/>
          </a:p>
        </p:txBody>
      </p:sp>
      <p:sp>
        <p:nvSpPr>
          <p:cNvPr id="7" name="Slide Number Placeholder 6"/>
          <p:cNvSpPr>
            <a:spLocks noGrp="1"/>
          </p:cNvSpPr>
          <p:nvPr>
            <p:ph type="sldNum" sz="quarter" idx="5"/>
          </p:nvPr>
        </p:nvSpPr>
        <p:spPr>
          <a:xfrm>
            <a:off x="3851098" y="9428242"/>
            <a:ext cx="2944958" cy="496809"/>
          </a:xfrm>
          <a:prstGeom prst="rect">
            <a:avLst/>
          </a:prstGeom>
        </p:spPr>
        <p:txBody>
          <a:bodyPr vert="horz" lIns="94829" tIns="47415" rIns="94829" bIns="47415" rtlCol="0" anchor="b"/>
          <a:lstStyle>
            <a:lvl1pPr algn="r">
              <a:defRPr sz="1300"/>
            </a:lvl1pPr>
          </a:lstStyle>
          <a:p>
            <a:pPr>
              <a:defRPr/>
            </a:pPr>
            <a:fld id="{B036D49E-73B3-46F9-A7C4-D1CFF2017533}" type="slidenum">
              <a:rPr lang="en-GB"/>
              <a:pPr>
                <a:defRPr/>
              </a:pPr>
              <a:t>‹#›</a:t>
            </a:fld>
            <a:endParaRPr lang="en-GB"/>
          </a:p>
        </p:txBody>
      </p:sp>
    </p:spTree>
    <p:extLst>
      <p:ext uri="{BB962C8B-B14F-4D97-AF65-F5344CB8AC3E}">
        <p14:creationId xmlns:p14="http://schemas.microsoft.com/office/powerpoint/2010/main" val="3634238986"/>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Image Placeholder 1"/>
          <p:cNvSpPr>
            <a:spLocks noGrp="1" noRot="1" noChangeAspect="1" noTextEdit="1"/>
          </p:cNvSpPr>
          <p:nvPr>
            <p:ph type="sldImg"/>
          </p:nvPr>
        </p:nvSpPr>
        <p:spPr bwMode="auto">
          <a:noFill/>
          <a:ln>
            <a:solidFill>
              <a:srgbClr val="000000"/>
            </a:solidFill>
            <a:miter lim="800000"/>
            <a:headEnd/>
            <a:tailEnd/>
          </a:ln>
        </p:spPr>
      </p:sp>
      <p:sp>
        <p:nvSpPr>
          <p:cNvPr id="29699"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smtClean="0"/>
          </a:p>
        </p:txBody>
      </p:sp>
      <p:sp>
        <p:nvSpPr>
          <p:cNvPr id="2970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9199EC00-3270-49E0-9507-1EDECF608151}" type="slidenum">
              <a:rPr lang="en-GB" smtClean="0"/>
              <a:pPr/>
              <a:t>1</a:t>
            </a:fld>
            <a:endParaRPr lang="en-GB" dirty="0" smtClean="0"/>
          </a:p>
        </p:txBody>
      </p:sp>
    </p:spTree>
    <p:extLst>
      <p:ext uri="{BB962C8B-B14F-4D97-AF65-F5344CB8AC3E}">
        <p14:creationId xmlns:p14="http://schemas.microsoft.com/office/powerpoint/2010/main" val="57831456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Slide Image Placeholder 1"/>
          <p:cNvSpPr>
            <a:spLocks noGrp="1" noRot="1" noChangeAspect="1" noTextEdit="1"/>
          </p:cNvSpPr>
          <p:nvPr>
            <p:ph type="sldImg"/>
          </p:nvPr>
        </p:nvSpPr>
        <p:spPr bwMode="auto">
          <a:noFill/>
          <a:ln>
            <a:solidFill>
              <a:srgbClr val="000000"/>
            </a:solidFill>
            <a:miter lim="800000"/>
            <a:headEnd/>
            <a:tailEnd/>
          </a:ln>
        </p:spPr>
      </p:sp>
      <p:sp>
        <p:nvSpPr>
          <p:cNvPr id="32771" name="Notes Placeholder 2"/>
          <p:cNvSpPr>
            <a:spLocks noGrp="1"/>
          </p:cNvSpPr>
          <p:nvPr>
            <p:ph type="body" idx="1"/>
          </p:nvPr>
        </p:nvSpPr>
        <p:spPr bwMode="auto">
          <a:noFill/>
        </p:spPr>
        <p:txBody>
          <a:bodyPr wrap="square" numCol="1" anchor="t" anchorCtr="0" compatLnSpc="1">
            <a:prstTxWarp prst="textNoShape">
              <a:avLst/>
            </a:prstTxWarp>
          </a:bodyPr>
          <a:lstStyle/>
          <a:p>
            <a:pPr marL="236538" indent="-236538">
              <a:lnSpc>
                <a:spcPct val="90000"/>
              </a:lnSpc>
              <a:buFont typeface="Arial" pitchFamily="34" charset="0"/>
              <a:buChar char="•"/>
            </a:pPr>
            <a:r>
              <a:rPr lang="en-GB" baseline="0" dirty="0" smtClean="0">
                <a:latin typeface="Times New Roman" pitchFamily="18" charset="0"/>
              </a:rPr>
              <a:t>Help Through Crisis has four explicit programme outcomes that each project is working towards : </a:t>
            </a:r>
          </a:p>
          <a:p>
            <a:pPr marL="236538" indent="-236538">
              <a:lnSpc>
                <a:spcPct val="90000"/>
              </a:lnSpc>
            </a:pPr>
            <a:endParaRPr lang="en-GB" baseline="0" dirty="0" smtClean="0">
              <a:latin typeface="Times New Roman" pitchFamily="18" charset="0"/>
            </a:endParaRPr>
          </a:p>
          <a:p>
            <a:pPr marL="236538" indent="-236538">
              <a:lnSpc>
                <a:spcPct val="90000"/>
              </a:lnSpc>
              <a:buFont typeface="Arial" pitchFamily="34" charset="0"/>
              <a:buChar char="•"/>
            </a:pPr>
            <a:r>
              <a:rPr lang="en-US" baseline="0" dirty="0" smtClean="0">
                <a:latin typeface="Times New Roman" pitchFamily="18" charset="0"/>
              </a:rPr>
              <a:t>First one is about helping those who are experiencing crisis to address the immediate crisis, get them onto a secure footing and provide support so they are better able to improve their circumstances</a:t>
            </a:r>
          </a:p>
          <a:p>
            <a:pPr marL="236538" indent="-236538">
              <a:lnSpc>
                <a:spcPct val="90000"/>
              </a:lnSpc>
              <a:buFont typeface="Arial" pitchFamily="34" charset="0"/>
              <a:buChar char="•"/>
            </a:pPr>
            <a:endParaRPr lang="en-US" baseline="0" dirty="0" smtClean="0">
              <a:latin typeface="Times New Roman" pitchFamily="18" charset="0"/>
            </a:endParaRPr>
          </a:p>
          <a:p>
            <a:pPr marL="236538" indent="-236538">
              <a:lnSpc>
                <a:spcPct val="90000"/>
              </a:lnSpc>
              <a:buFont typeface="Arial" pitchFamily="34" charset="0"/>
              <a:buChar char="•"/>
            </a:pPr>
            <a:r>
              <a:rPr lang="en-US" baseline="0" dirty="0" smtClean="0">
                <a:latin typeface="Times New Roman" pitchFamily="18" charset="0"/>
              </a:rPr>
              <a:t>Second is about prevention – equipping people with the skills to enable them to have the confidence to help themselves avoid hardship crisis in the future</a:t>
            </a:r>
          </a:p>
          <a:p>
            <a:pPr marL="236538" indent="-236538">
              <a:lnSpc>
                <a:spcPct val="90000"/>
              </a:lnSpc>
            </a:pPr>
            <a:endParaRPr lang="en-US" baseline="0" dirty="0" smtClean="0">
              <a:latin typeface="Times New Roman" pitchFamily="18" charset="0"/>
            </a:endParaRPr>
          </a:p>
          <a:p>
            <a:pPr marL="236538" indent="-236538">
              <a:lnSpc>
                <a:spcPct val="90000"/>
              </a:lnSpc>
            </a:pPr>
            <a:endParaRPr lang="en-US" baseline="0" dirty="0" smtClean="0">
              <a:latin typeface="Times New Roman" pitchFamily="18" charset="0"/>
            </a:endParaRPr>
          </a:p>
          <a:p>
            <a:pPr marL="236538" indent="-236538">
              <a:lnSpc>
                <a:spcPct val="90000"/>
              </a:lnSpc>
            </a:pPr>
            <a:endParaRPr lang="en-US" baseline="0" dirty="0" smtClean="0">
              <a:latin typeface="Times New Roman" pitchFamily="18" charset="0"/>
            </a:endParaRPr>
          </a:p>
          <a:p>
            <a:pPr marL="236538" indent="-236538">
              <a:lnSpc>
                <a:spcPct val="90000"/>
              </a:lnSpc>
            </a:pPr>
            <a:endParaRPr lang="en-US" dirty="0" smtClean="0">
              <a:latin typeface="Times New Roman" pitchFamily="18" charset="0"/>
            </a:endParaRPr>
          </a:p>
        </p:txBody>
      </p:sp>
      <p:sp>
        <p:nvSpPr>
          <p:cNvPr id="32772"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6A8E4B72-C24C-4F10-B2E1-583306A7F26A}" type="slidenum">
              <a:rPr lang="en-GB" smtClean="0">
                <a:latin typeface="Times New Roman" pitchFamily="18" charset="0"/>
              </a:rPr>
              <a:pPr/>
              <a:t>10</a:t>
            </a:fld>
            <a:endParaRPr lang="en-GB" dirty="0" smtClean="0">
              <a:latin typeface="Times New Roman" pitchFamily="18" charset="0"/>
            </a:endParaRPr>
          </a:p>
        </p:txBody>
      </p:sp>
    </p:spTree>
    <p:extLst>
      <p:ext uri="{BB962C8B-B14F-4D97-AF65-F5344CB8AC3E}">
        <p14:creationId xmlns:p14="http://schemas.microsoft.com/office/powerpoint/2010/main" val="259403514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Slide Image Placeholder 1"/>
          <p:cNvSpPr>
            <a:spLocks noGrp="1" noRot="1" noChangeAspect="1" noTextEdit="1"/>
          </p:cNvSpPr>
          <p:nvPr>
            <p:ph type="sldImg"/>
          </p:nvPr>
        </p:nvSpPr>
        <p:spPr bwMode="auto">
          <a:noFill/>
          <a:ln>
            <a:solidFill>
              <a:srgbClr val="000000"/>
            </a:solidFill>
            <a:miter lim="800000"/>
            <a:headEnd/>
            <a:tailEnd/>
          </a:ln>
        </p:spPr>
      </p:sp>
      <p:sp>
        <p:nvSpPr>
          <p:cNvPr id="32771" name="Notes Placeholder 2"/>
          <p:cNvSpPr>
            <a:spLocks noGrp="1"/>
          </p:cNvSpPr>
          <p:nvPr>
            <p:ph type="body" idx="1"/>
          </p:nvPr>
        </p:nvSpPr>
        <p:spPr bwMode="auto">
          <a:noFill/>
        </p:spPr>
        <p:txBody>
          <a:bodyPr wrap="square" numCol="1" anchor="t" anchorCtr="0" compatLnSpc="1">
            <a:prstTxWarp prst="textNoShape">
              <a:avLst/>
            </a:prstTxWarp>
          </a:bodyPr>
          <a:lstStyle/>
          <a:p>
            <a:pPr marL="236538" indent="-236538">
              <a:lnSpc>
                <a:spcPct val="90000"/>
              </a:lnSpc>
              <a:buFont typeface="Arial" panose="020B0604020202020204" pitchFamily="34" charset="0"/>
              <a:buChar char="•"/>
            </a:pPr>
            <a:r>
              <a:rPr lang="en-US" baseline="0" dirty="0" smtClean="0">
                <a:latin typeface="Times New Roman" pitchFamily="18" charset="0"/>
              </a:rPr>
              <a:t>With the third outcome, we want to ensure that learning from each of the projects we fund is captured and shared – both with the projects themselves, but also with relevant stakeholders so that as the </a:t>
            </a:r>
            <a:r>
              <a:rPr lang="en-US" baseline="0" dirty="0" err="1" smtClean="0">
                <a:latin typeface="Times New Roman" pitchFamily="18" charset="0"/>
              </a:rPr>
              <a:t>programme</a:t>
            </a:r>
            <a:r>
              <a:rPr lang="en-US" baseline="0" dirty="0" smtClean="0">
                <a:latin typeface="Times New Roman" pitchFamily="18" charset="0"/>
              </a:rPr>
              <a:t> progresses, the sector as a whole can learn from our work, find out what works well and develop better approaches to addressing hardship crisis</a:t>
            </a:r>
          </a:p>
          <a:p>
            <a:pPr marL="236538" indent="-236538">
              <a:lnSpc>
                <a:spcPct val="90000"/>
              </a:lnSpc>
              <a:buFont typeface="Arial" panose="020B0604020202020204" pitchFamily="34" charset="0"/>
              <a:buChar char="•"/>
            </a:pPr>
            <a:r>
              <a:rPr lang="en-US" baseline="0" dirty="0" smtClean="0">
                <a:latin typeface="Times New Roman" pitchFamily="18" charset="0"/>
              </a:rPr>
              <a:t>Finally, we hope that this </a:t>
            </a:r>
            <a:r>
              <a:rPr lang="en-US" baseline="0" dirty="0" err="1" smtClean="0">
                <a:latin typeface="Times New Roman" pitchFamily="18" charset="0"/>
              </a:rPr>
              <a:t>programme</a:t>
            </a:r>
            <a:r>
              <a:rPr lang="en-US" baseline="0" dirty="0" smtClean="0">
                <a:latin typeface="Times New Roman" pitchFamily="18" charset="0"/>
              </a:rPr>
              <a:t> can help to develop a stronger more collective voice which can both shape a better response to these issues and also have a greater degree of influence at both local and national levels </a:t>
            </a:r>
          </a:p>
          <a:p>
            <a:pPr marL="236538" indent="-236538">
              <a:lnSpc>
                <a:spcPct val="90000"/>
              </a:lnSpc>
              <a:buFont typeface="Arial" panose="020B0604020202020204" pitchFamily="34" charset="0"/>
              <a:buChar char="•"/>
            </a:pPr>
            <a:r>
              <a:rPr lang="en-US" baseline="0" dirty="0" smtClean="0">
                <a:latin typeface="Times New Roman" pitchFamily="18" charset="0"/>
              </a:rPr>
              <a:t>These two outcomes are different and help ensure that learning and beneficiary voice development are embedded in the projects and the </a:t>
            </a:r>
            <a:r>
              <a:rPr lang="en-US" baseline="0" dirty="0" err="1" smtClean="0">
                <a:latin typeface="Times New Roman" pitchFamily="18" charset="0"/>
              </a:rPr>
              <a:t>programme</a:t>
            </a:r>
            <a:r>
              <a:rPr lang="en-US" baseline="0" dirty="0" smtClean="0">
                <a:latin typeface="Times New Roman" pitchFamily="18" charset="0"/>
              </a:rPr>
              <a:t> to be developed throughout the five years.</a:t>
            </a:r>
            <a:endParaRPr lang="en-US" dirty="0" smtClean="0">
              <a:latin typeface="Times New Roman" pitchFamily="18" charset="0"/>
            </a:endParaRPr>
          </a:p>
        </p:txBody>
      </p:sp>
      <p:sp>
        <p:nvSpPr>
          <p:cNvPr id="32772"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6A8E4B72-C24C-4F10-B2E1-583306A7F26A}" type="slidenum">
              <a:rPr lang="en-GB" smtClean="0">
                <a:latin typeface="Times New Roman" pitchFamily="18" charset="0"/>
              </a:rPr>
              <a:pPr/>
              <a:t>11</a:t>
            </a:fld>
            <a:endParaRPr lang="en-GB" dirty="0" smtClean="0">
              <a:latin typeface="Times New Roman" pitchFamily="18" charset="0"/>
            </a:endParaRPr>
          </a:p>
        </p:txBody>
      </p:sp>
    </p:spTree>
    <p:extLst>
      <p:ext uri="{BB962C8B-B14F-4D97-AF65-F5344CB8AC3E}">
        <p14:creationId xmlns:p14="http://schemas.microsoft.com/office/powerpoint/2010/main" val="318580201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Slide Image Placeholder 1"/>
          <p:cNvSpPr>
            <a:spLocks noGrp="1" noRot="1" noChangeAspect="1" noTextEdit="1"/>
          </p:cNvSpPr>
          <p:nvPr>
            <p:ph type="sldImg"/>
          </p:nvPr>
        </p:nvSpPr>
        <p:spPr bwMode="auto">
          <a:noFill/>
          <a:ln>
            <a:solidFill>
              <a:srgbClr val="000000"/>
            </a:solidFill>
            <a:miter lim="800000"/>
            <a:headEnd/>
            <a:tailEnd/>
          </a:ln>
        </p:spPr>
      </p:sp>
      <p:sp>
        <p:nvSpPr>
          <p:cNvPr id="31747"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dirty="0" smtClean="0">
                <a:latin typeface="Trebuchet MS" pitchFamily="34" charset="0"/>
              </a:rPr>
              <a:t>Time allocated: 40 </a:t>
            </a:r>
            <a:r>
              <a:rPr lang="en-US" dirty="0" err="1" smtClean="0">
                <a:latin typeface="Trebuchet MS" pitchFamily="34" charset="0"/>
              </a:rPr>
              <a:t>mins</a:t>
            </a:r>
            <a:endParaRPr lang="en-US" dirty="0" smtClean="0">
              <a:latin typeface="Trebuchet MS" pitchFamily="34" charset="0"/>
            </a:endParaRPr>
          </a:p>
          <a:p>
            <a:pPr eaLnBrk="1" hangingPunct="1">
              <a:spcBef>
                <a:spcPct val="0"/>
              </a:spcBef>
            </a:pPr>
            <a:endParaRPr lang="en-US" dirty="0" smtClean="0">
              <a:latin typeface="Trebuchet MS" pitchFamily="34" charset="0"/>
            </a:endParaRPr>
          </a:p>
          <a:p>
            <a:pPr eaLnBrk="1" hangingPunct="1">
              <a:spcBef>
                <a:spcPct val="0"/>
              </a:spcBef>
            </a:pPr>
            <a:endParaRPr lang="en-US" dirty="0" smtClean="0">
              <a:latin typeface="Trebuchet MS" pitchFamily="34" charset="0"/>
            </a:endParaRPr>
          </a:p>
          <a:p>
            <a:pPr eaLnBrk="1" hangingPunct="1">
              <a:spcBef>
                <a:spcPct val="0"/>
              </a:spcBef>
            </a:pPr>
            <a:endParaRPr lang="en-US" dirty="0" smtClean="0">
              <a:latin typeface="Trebuchet MS" pitchFamily="34" charset="0"/>
            </a:endParaRPr>
          </a:p>
          <a:p>
            <a:endParaRPr lang="en-GB" dirty="0" smtClean="0"/>
          </a:p>
        </p:txBody>
      </p:sp>
      <p:sp>
        <p:nvSpPr>
          <p:cNvPr id="31748"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10931BD7-7D34-4B57-A7CC-61EB28FF7804}" type="slidenum">
              <a:rPr lang="en-GB" smtClean="0"/>
              <a:pPr/>
              <a:t>12</a:t>
            </a:fld>
            <a:endParaRPr lang="en-GB" dirty="0" smtClean="0"/>
          </a:p>
        </p:txBody>
      </p:sp>
    </p:spTree>
    <p:extLst>
      <p:ext uri="{BB962C8B-B14F-4D97-AF65-F5344CB8AC3E}">
        <p14:creationId xmlns:p14="http://schemas.microsoft.com/office/powerpoint/2010/main" val="182195803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Slide Image Placeholder 1"/>
          <p:cNvSpPr>
            <a:spLocks noGrp="1" noRot="1" noChangeAspect="1" noTextEdit="1"/>
          </p:cNvSpPr>
          <p:nvPr>
            <p:ph type="sldImg"/>
          </p:nvPr>
        </p:nvSpPr>
        <p:spPr bwMode="auto">
          <a:noFill/>
          <a:ln>
            <a:solidFill>
              <a:srgbClr val="000000"/>
            </a:solidFill>
            <a:miter lim="800000"/>
            <a:headEnd/>
            <a:tailEnd/>
          </a:ln>
        </p:spPr>
      </p:sp>
      <p:sp>
        <p:nvSpPr>
          <p:cNvPr id="3" name="Notes Placeholder 2"/>
          <p:cNvSpPr>
            <a:spLocks noGrp="1"/>
          </p:cNvSpPr>
          <p:nvPr>
            <p:ph type="body" idx="1"/>
          </p:nvPr>
        </p:nvSpPr>
        <p:spPr/>
        <p:txBody>
          <a:bodyPr>
            <a:normAutofit fontScale="77500" lnSpcReduction="20000"/>
          </a:bodyPr>
          <a:lstStyle/>
          <a:p>
            <a:r>
              <a:rPr lang="en-GB" sz="1200" kern="1200" dirty="0" smtClean="0">
                <a:solidFill>
                  <a:schemeClr val="tx1"/>
                </a:solidFill>
                <a:latin typeface="+mn-lt"/>
                <a:ea typeface="+mn-ea"/>
                <a:cs typeface="+mn-cs"/>
              </a:rPr>
              <a:t>All funded projects</a:t>
            </a:r>
            <a:r>
              <a:rPr lang="en-GB" sz="1200" kern="1200" baseline="0" dirty="0" smtClean="0">
                <a:solidFill>
                  <a:schemeClr val="tx1"/>
                </a:solidFill>
                <a:latin typeface="+mn-lt"/>
                <a:ea typeface="+mn-ea"/>
                <a:cs typeface="+mn-cs"/>
              </a:rPr>
              <a:t> should have the following key features</a:t>
            </a:r>
            <a:r>
              <a:rPr lang="en-GB" sz="1200" kern="1200" dirty="0" smtClean="0">
                <a:solidFill>
                  <a:schemeClr val="tx1"/>
                </a:solidFill>
                <a:latin typeface="+mn-lt"/>
                <a:ea typeface="+mn-ea"/>
                <a:cs typeface="+mn-cs"/>
              </a:rPr>
              <a:t>:</a:t>
            </a:r>
          </a:p>
          <a:p>
            <a:endParaRPr lang="en-GB" sz="1200" b="1" kern="1200" dirty="0" smtClean="0">
              <a:solidFill>
                <a:schemeClr val="tx1"/>
              </a:solidFill>
              <a:latin typeface="+mn-lt"/>
              <a:ea typeface="+mn-ea"/>
              <a:cs typeface="+mn-cs"/>
            </a:endParaRPr>
          </a:p>
          <a:p>
            <a:r>
              <a:rPr lang="en-GB" sz="1200" b="1" kern="1200" dirty="0" smtClean="0">
                <a:solidFill>
                  <a:schemeClr val="tx1"/>
                </a:solidFill>
                <a:latin typeface="+mn-lt"/>
                <a:ea typeface="+mn-ea"/>
                <a:cs typeface="+mn-cs"/>
              </a:rPr>
              <a:t>Provide targeted and tailored, advocacy and advice</a:t>
            </a:r>
            <a:endParaRPr lang="en-GB" sz="1200" kern="1200" dirty="0" smtClean="0">
              <a:solidFill>
                <a:schemeClr val="tx1"/>
              </a:solidFill>
              <a:latin typeface="+mn-lt"/>
              <a:ea typeface="+mn-ea"/>
              <a:cs typeface="+mn-cs"/>
            </a:endParaRPr>
          </a:p>
          <a:p>
            <a:r>
              <a:rPr lang="en-GB" sz="1200" kern="1200" dirty="0" smtClean="0">
                <a:solidFill>
                  <a:schemeClr val="tx1"/>
                </a:solidFill>
                <a:latin typeface="+mn-lt"/>
                <a:ea typeface="+mn-ea"/>
                <a:cs typeface="+mn-cs"/>
              </a:rPr>
              <a:t>Advocacy and advice plays a key role in supporting people through challenging issues, and we expect this to form the basis of the activities that we fund. This is because focused, hands on support and tailored or specialist advice can help people identify, access and navigate services to tackle their immediate needs and take back control of their lives.</a:t>
            </a:r>
          </a:p>
          <a:p>
            <a:endParaRPr lang="en-GB" sz="1200" b="1" kern="1200" dirty="0" smtClean="0">
              <a:solidFill>
                <a:schemeClr val="tx1"/>
              </a:solidFill>
              <a:latin typeface="+mn-lt"/>
              <a:ea typeface="+mn-ea"/>
              <a:cs typeface="+mn-cs"/>
            </a:endParaRPr>
          </a:p>
          <a:p>
            <a:r>
              <a:rPr lang="en-GB" sz="1200" b="1" kern="1200" dirty="0" smtClean="0">
                <a:solidFill>
                  <a:schemeClr val="tx1"/>
                </a:solidFill>
                <a:latin typeface="+mn-lt"/>
                <a:ea typeface="+mn-ea"/>
                <a:cs typeface="+mn-cs"/>
              </a:rPr>
              <a:t>Use the strengths and expertise of people with lived experience </a:t>
            </a:r>
            <a:endParaRPr lang="en-GB" sz="1200" kern="1200" dirty="0" smtClean="0">
              <a:solidFill>
                <a:schemeClr val="tx1"/>
              </a:solidFill>
              <a:latin typeface="+mn-lt"/>
              <a:ea typeface="+mn-ea"/>
              <a:cs typeface="+mn-cs"/>
            </a:endParaRPr>
          </a:p>
          <a:p>
            <a:r>
              <a:rPr lang="en-GB" sz="1200" kern="1200" dirty="0" smtClean="0">
                <a:solidFill>
                  <a:schemeClr val="tx1"/>
                </a:solidFill>
                <a:latin typeface="+mn-lt"/>
                <a:ea typeface="+mn-ea"/>
                <a:cs typeface="+mn-cs"/>
              </a:rPr>
              <a:t>We expect projects to utilise the strengths and resources of the people and communities they support. We believe that the knowledge and experiences of past and current service users are fundamental to providing the right service and overcoming some of the barriers people experiencing crisis face. We want projects to support and enable people with personal experience to influence and shape projects from day one. Projects should therefore involve past and current service users in the development, delivery and evaluation of services. </a:t>
            </a:r>
          </a:p>
          <a:p>
            <a:endParaRPr lang="en-GB" sz="1200" b="1" kern="1200" dirty="0" smtClean="0">
              <a:solidFill>
                <a:schemeClr val="tx1"/>
              </a:solidFill>
              <a:latin typeface="+mn-lt"/>
              <a:ea typeface="+mn-ea"/>
              <a:cs typeface="+mn-cs"/>
            </a:endParaRPr>
          </a:p>
          <a:p>
            <a:r>
              <a:rPr lang="en-GB" sz="1200" b="1" kern="1200" dirty="0" smtClean="0">
                <a:solidFill>
                  <a:schemeClr val="tx1"/>
                </a:solidFill>
                <a:latin typeface="+mn-lt"/>
                <a:ea typeface="+mn-ea"/>
                <a:cs typeface="+mn-cs"/>
              </a:rPr>
              <a:t>Put people at the centre of your approach</a:t>
            </a:r>
            <a:endParaRPr lang="en-GB" sz="1200" kern="1200" dirty="0" smtClean="0">
              <a:solidFill>
                <a:schemeClr val="tx1"/>
              </a:solidFill>
              <a:latin typeface="+mn-lt"/>
              <a:ea typeface="+mn-ea"/>
              <a:cs typeface="+mn-cs"/>
            </a:endParaRPr>
          </a:p>
          <a:p>
            <a:r>
              <a:rPr lang="en-GB" sz="1200" kern="1200" dirty="0" smtClean="0">
                <a:solidFill>
                  <a:schemeClr val="tx1"/>
                </a:solidFill>
                <a:latin typeface="+mn-lt"/>
                <a:ea typeface="+mn-ea"/>
                <a:cs typeface="+mn-cs"/>
              </a:rPr>
              <a:t>We want to fund projects that deal with all of the issues that a person experiencing hardship crisis is facing.  For example, they may ask for help because they have just become homeless. Once that immediate situation is addressed there may be other issues that they need support with to get their life back on track. These could include advice on benefit entitlement, debt, or support with mental health issues. The range and combination of issues can be varied and we would expect the projects we fund to have the right networks, partnerships and relationships to be able to provide the wrap-around support required to help people work through these issues.</a:t>
            </a:r>
          </a:p>
          <a:p>
            <a:endParaRPr lang="en-GB" sz="1200" b="1" kern="1200" dirty="0" smtClean="0">
              <a:solidFill>
                <a:schemeClr val="tx1"/>
              </a:solidFill>
              <a:latin typeface="+mn-lt"/>
              <a:ea typeface="+mn-ea"/>
              <a:cs typeface="+mn-cs"/>
            </a:endParaRPr>
          </a:p>
          <a:p>
            <a:r>
              <a:rPr lang="en-GB" sz="1200" b="1" kern="1200" dirty="0" smtClean="0">
                <a:solidFill>
                  <a:schemeClr val="tx1"/>
                </a:solidFill>
                <a:latin typeface="+mn-lt"/>
                <a:ea typeface="+mn-ea"/>
                <a:cs typeface="+mn-cs"/>
              </a:rPr>
              <a:t>Tackle immediate needs – 5% of budget can be used for food, etc.</a:t>
            </a:r>
            <a:endParaRPr lang="en-GB" sz="1200" kern="1200" dirty="0" smtClean="0">
              <a:solidFill>
                <a:schemeClr val="tx1"/>
              </a:solidFill>
              <a:latin typeface="+mn-lt"/>
              <a:ea typeface="+mn-ea"/>
              <a:cs typeface="+mn-cs"/>
            </a:endParaRPr>
          </a:p>
          <a:p>
            <a:r>
              <a:rPr lang="en-GB" sz="1200" kern="1200" dirty="0" smtClean="0">
                <a:solidFill>
                  <a:schemeClr val="tx1"/>
                </a:solidFill>
                <a:latin typeface="+mn-lt"/>
                <a:ea typeface="+mn-ea"/>
                <a:cs typeface="+mn-cs"/>
              </a:rPr>
              <a:t>Sometimes, people will need help to address their immediate crisis before they are ready for help to tackle the underlying causes of their situation. To provide this help, projects may also include activities such as the provision of hot meals or food parcels, emergency furniture and, clothing or shelter, before providing the ongoing advocacy and advice that can enable people to move forward and regain control of their lives. A maximum of five per cent of project costs can be spent on such items. </a:t>
            </a:r>
            <a:endParaRPr lang="en-GB" dirty="0"/>
          </a:p>
        </p:txBody>
      </p:sp>
      <p:sp>
        <p:nvSpPr>
          <p:cNvPr id="44036"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B0E13306-D92C-4F56-B070-1EDEE2A661DA}" type="slidenum">
              <a:rPr lang="en-GB" smtClean="0"/>
              <a:pPr/>
              <a:t>13</a:t>
            </a:fld>
            <a:endParaRPr lang="en-GB" smtClean="0"/>
          </a:p>
        </p:txBody>
      </p:sp>
    </p:spTree>
    <p:extLst>
      <p:ext uri="{BB962C8B-B14F-4D97-AF65-F5344CB8AC3E}">
        <p14:creationId xmlns:p14="http://schemas.microsoft.com/office/powerpoint/2010/main" val="257353451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Slide Image Placeholder 1"/>
          <p:cNvSpPr>
            <a:spLocks noGrp="1" noRot="1" noChangeAspect="1" noTextEdit="1"/>
          </p:cNvSpPr>
          <p:nvPr>
            <p:ph type="sldImg"/>
          </p:nvPr>
        </p:nvSpPr>
        <p:spPr bwMode="auto">
          <a:noFill/>
          <a:ln>
            <a:solidFill>
              <a:srgbClr val="000000"/>
            </a:solidFill>
            <a:miter lim="800000"/>
            <a:headEnd/>
            <a:tailEnd/>
          </a:ln>
        </p:spPr>
      </p:sp>
      <p:sp>
        <p:nvSpPr>
          <p:cNvPr id="3" name="Notes Placeholder 2"/>
          <p:cNvSpPr>
            <a:spLocks noGrp="1"/>
          </p:cNvSpPr>
          <p:nvPr>
            <p:ph type="body" idx="1"/>
          </p:nvPr>
        </p:nvSpPr>
        <p:spPr/>
        <p:txBody>
          <a:bodyPr>
            <a:normAutofit fontScale="85000" lnSpcReduction="20000"/>
          </a:bodyPr>
          <a:lstStyle/>
          <a:p>
            <a:r>
              <a:rPr lang="en-GB" sz="1200" b="1" kern="1200" dirty="0" smtClean="0">
                <a:solidFill>
                  <a:schemeClr val="tx1"/>
                </a:solidFill>
                <a:latin typeface="+mn-lt"/>
                <a:ea typeface="+mn-ea"/>
                <a:cs typeface="+mn-cs"/>
              </a:rPr>
              <a:t>Identify and work with those that find it difficult to access mainstream services</a:t>
            </a:r>
            <a:endParaRPr lang="en-GB" sz="1200" kern="1200" dirty="0" smtClean="0">
              <a:solidFill>
                <a:schemeClr val="tx1"/>
              </a:solidFill>
              <a:latin typeface="+mn-lt"/>
              <a:ea typeface="+mn-ea"/>
              <a:cs typeface="+mn-cs"/>
            </a:endParaRPr>
          </a:p>
          <a:p>
            <a:r>
              <a:rPr lang="en-GB" sz="1200" kern="1200" dirty="0" smtClean="0">
                <a:solidFill>
                  <a:schemeClr val="tx1"/>
                </a:solidFill>
                <a:latin typeface="+mn-lt"/>
                <a:ea typeface="+mn-ea"/>
                <a:cs typeface="+mn-cs"/>
              </a:rPr>
              <a:t>Some people find it harder than others to access the support and services they need. This might be because of concerns about opening up to, for example, statutory services, undiagnosed needs or isolation. We want to fund projects that include organisations with a strong and trusted presence in the community, which will proactively target people who have most difficulty in engaging with mainstream services (through methods such as outreach, community champions, peer advocates for example). </a:t>
            </a:r>
          </a:p>
          <a:p>
            <a:r>
              <a:rPr lang="en-GB" sz="1200" kern="1200" dirty="0" smtClean="0">
                <a:solidFill>
                  <a:schemeClr val="tx1"/>
                </a:solidFill>
                <a:latin typeface="+mn-lt"/>
                <a:ea typeface="+mn-ea"/>
                <a:cs typeface="+mn-cs"/>
              </a:rPr>
              <a:t>You should consider the range of organisations you will work with to make sure people who find it most difficult to navigate services are able to get their views across, get the help they need and improve their lives. This includes those with specific needs or from particular equalities groups. </a:t>
            </a:r>
          </a:p>
          <a:p>
            <a:r>
              <a:rPr lang="en-GB" sz="1200" kern="1200" dirty="0" smtClean="0">
                <a:solidFill>
                  <a:schemeClr val="tx1"/>
                </a:solidFill>
                <a:latin typeface="+mn-lt"/>
                <a:ea typeface="+mn-ea"/>
                <a:cs typeface="+mn-cs"/>
              </a:rPr>
              <a:t/>
            </a:r>
            <a:br>
              <a:rPr lang="en-GB" sz="1200" kern="1200" dirty="0" smtClean="0">
                <a:solidFill>
                  <a:schemeClr val="tx1"/>
                </a:solidFill>
                <a:latin typeface="+mn-lt"/>
                <a:ea typeface="+mn-ea"/>
                <a:cs typeface="+mn-cs"/>
              </a:rPr>
            </a:br>
            <a:r>
              <a:rPr lang="en-GB" sz="1200" kern="1200" dirty="0" smtClean="0">
                <a:solidFill>
                  <a:schemeClr val="tx1"/>
                </a:solidFill>
                <a:latin typeface="+mn-lt"/>
                <a:ea typeface="+mn-ea"/>
                <a:cs typeface="+mn-cs"/>
              </a:rPr>
              <a:t> </a:t>
            </a:r>
            <a:r>
              <a:rPr lang="en-GB" sz="1200" b="1" kern="1200" dirty="0" smtClean="0">
                <a:solidFill>
                  <a:schemeClr val="tx1"/>
                </a:solidFill>
                <a:latin typeface="+mn-lt"/>
                <a:ea typeface="+mn-ea"/>
                <a:cs typeface="+mn-cs"/>
              </a:rPr>
              <a:t>Collaborate - Capacity</a:t>
            </a:r>
            <a:r>
              <a:rPr lang="en-GB" sz="1200" b="1" kern="1200" baseline="0" dirty="0" smtClean="0">
                <a:solidFill>
                  <a:schemeClr val="tx1"/>
                </a:solidFill>
                <a:latin typeface="+mn-lt"/>
                <a:ea typeface="+mn-ea"/>
                <a:cs typeface="+mn-cs"/>
              </a:rPr>
              <a:t> building </a:t>
            </a:r>
            <a:r>
              <a:rPr lang="en-GB" sz="1200" b="1" kern="1200" baseline="0" dirty="0" err="1" smtClean="0">
                <a:solidFill>
                  <a:schemeClr val="tx1"/>
                </a:solidFill>
                <a:latin typeface="+mn-lt"/>
                <a:ea typeface="+mn-ea"/>
                <a:cs typeface="+mn-cs"/>
              </a:rPr>
              <a:t>upto</a:t>
            </a:r>
            <a:r>
              <a:rPr lang="en-GB" sz="1200" b="1" kern="1200" baseline="0" dirty="0" smtClean="0">
                <a:solidFill>
                  <a:schemeClr val="tx1"/>
                </a:solidFill>
                <a:latin typeface="+mn-lt"/>
                <a:ea typeface="+mn-ea"/>
                <a:cs typeface="+mn-cs"/>
              </a:rPr>
              <a:t> £15,000 to develop organisation and partners </a:t>
            </a:r>
            <a:endParaRPr lang="en-GB" sz="1200" b="1" kern="1200" dirty="0" smtClean="0">
              <a:solidFill>
                <a:schemeClr val="tx1"/>
              </a:solidFill>
              <a:latin typeface="+mn-lt"/>
              <a:ea typeface="+mn-ea"/>
              <a:cs typeface="+mn-cs"/>
            </a:endParaRPr>
          </a:p>
          <a:p>
            <a:r>
              <a:rPr lang="en-GB" sz="1200" kern="1200" dirty="0" smtClean="0">
                <a:solidFill>
                  <a:schemeClr val="tx1"/>
                </a:solidFill>
                <a:latin typeface="+mn-lt"/>
                <a:ea typeface="+mn-ea"/>
                <a:cs typeface="+mn-cs"/>
              </a:rPr>
              <a:t>The organisations we fund will need to work closely with other organisations, including statutory services, to consider the barriers people face in accessing the right support and bring together a range of proven approaches through tailored, person-centred support. </a:t>
            </a:r>
          </a:p>
          <a:p>
            <a:endParaRPr lang="en-GB" sz="1200" kern="1200" dirty="0" smtClean="0">
              <a:solidFill>
                <a:schemeClr val="tx1"/>
              </a:solidFill>
              <a:latin typeface="+mn-lt"/>
              <a:ea typeface="+mn-ea"/>
              <a:cs typeface="+mn-cs"/>
            </a:endParaRPr>
          </a:p>
          <a:p>
            <a:r>
              <a:rPr lang="en-GB" sz="1200" b="1" kern="1200" dirty="0" smtClean="0">
                <a:solidFill>
                  <a:schemeClr val="tx1"/>
                </a:solidFill>
                <a:latin typeface="+mn-lt"/>
                <a:ea typeface="+mn-ea"/>
                <a:cs typeface="+mn-cs"/>
              </a:rPr>
              <a:t>Learn from what you do and share with others – </a:t>
            </a:r>
            <a:r>
              <a:rPr lang="en-GB" sz="1200" b="1" kern="1200" dirty="0" smtClean="0">
                <a:solidFill>
                  <a:srgbClr val="FF0000"/>
                </a:solidFill>
                <a:latin typeface="+mn-lt"/>
                <a:ea typeface="+mn-ea"/>
                <a:cs typeface="+mn-cs"/>
              </a:rPr>
              <a:t>10% of budget to be set aside</a:t>
            </a:r>
            <a:r>
              <a:rPr lang="en-GB" sz="1200" b="1" kern="1200" baseline="0" dirty="0" smtClean="0">
                <a:solidFill>
                  <a:srgbClr val="FF0000"/>
                </a:solidFill>
                <a:latin typeface="+mn-lt"/>
                <a:ea typeface="+mn-ea"/>
                <a:cs typeface="+mn-cs"/>
              </a:rPr>
              <a:t> for learning evaluation</a:t>
            </a:r>
            <a:endParaRPr lang="en-GB" dirty="0" smtClean="0">
              <a:solidFill>
                <a:srgbClr val="FF0000"/>
              </a:solidFill>
            </a:endParaRPr>
          </a:p>
          <a:p>
            <a:r>
              <a:rPr lang="en-GB" sz="1200" kern="1200" dirty="0" smtClean="0">
                <a:solidFill>
                  <a:schemeClr val="tx1"/>
                </a:solidFill>
                <a:latin typeface="+mn-lt"/>
                <a:ea typeface="+mn-ea"/>
                <a:cs typeface="+mn-cs"/>
              </a:rPr>
              <a:t> Through this funding we want projects to learn and obtain evidence about what works and the impact of the services and activities provided. We understand that the opportunities and challenges people experience will change alongside the context and issues that impact on their lives. We want projects to be responsive to such changes. </a:t>
            </a:r>
            <a:endParaRPr lang="en-GB" dirty="0" smtClean="0"/>
          </a:p>
          <a:p>
            <a:r>
              <a:rPr lang="en-GB" sz="1200" kern="1200" dirty="0" smtClean="0">
                <a:solidFill>
                  <a:schemeClr val="tx1"/>
                </a:solidFill>
                <a:latin typeface="+mn-lt"/>
                <a:ea typeface="+mn-ea"/>
                <a:cs typeface="+mn-cs"/>
              </a:rPr>
              <a:t> </a:t>
            </a:r>
            <a:endParaRPr lang="en-GB" dirty="0" smtClean="0"/>
          </a:p>
          <a:p>
            <a:r>
              <a:rPr lang="en-GB" sz="1200" kern="1200" dirty="0" smtClean="0">
                <a:solidFill>
                  <a:schemeClr val="tx1"/>
                </a:solidFill>
                <a:latin typeface="+mn-lt"/>
                <a:ea typeface="+mn-ea"/>
                <a:cs typeface="+mn-cs"/>
              </a:rPr>
              <a:t>We want projects to include a robust independent evaluation and we will provide support throughout the lifetime of projects to maximise the benefit of our funding and share learning across the sector. All projects that we fund will need to be actively involved in developing and sharing learning. You may commit up to 10 per cent of your grant budget towards this.  We will be funding a learning and evaluation support contract to complement the programme and projects will need to participate in activities that are developed as part of this work.   </a:t>
            </a:r>
          </a:p>
          <a:p>
            <a:endParaRPr lang="en-GB" sz="1200" kern="1200" dirty="0" smtClean="0">
              <a:solidFill>
                <a:schemeClr val="tx1"/>
              </a:solidFill>
              <a:latin typeface="+mn-lt"/>
              <a:ea typeface="+mn-ea"/>
              <a:cs typeface="+mn-cs"/>
            </a:endParaRPr>
          </a:p>
          <a:p>
            <a:endParaRPr lang="en-GB" sz="1200" kern="1200" dirty="0" smtClean="0">
              <a:solidFill>
                <a:schemeClr val="tx1"/>
              </a:solidFill>
              <a:latin typeface="+mn-lt"/>
              <a:ea typeface="+mn-ea"/>
              <a:cs typeface="+mn-cs"/>
            </a:endParaRPr>
          </a:p>
          <a:p>
            <a:endParaRPr lang="en-GB" sz="1200" kern="1200" dirty="0" smtClean="0">
              <a:solidFill>
                <a:schemeClr val="tx1"/>
              </a:solidFill>
              <a:latin typeface="+mn-lt"/>
              <a:ea typeface="+mn-ea"/>
              <a:cs typeface="+mn-cs"/>
            </a:endParaRPr>
          </a:p>
          <a:p>
            <a:pPr>
              <a:defRPr/>
            </a:pPr>
            <a:endParaRPr lang="en-GB" dirty="0"/>
          </a:p>
        </p:txBody>
      </p:sp>
      <p:sp>
        <p:nvSpPr>
          <p:cNvPr id="44036"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B0E13306-D92C-4F56-B070-1EDEE2A661DA}" type="slidenum">
              <a:rPr lang="en-GB" smtClean="0"/>
              <a:pPr/>
              <a:t>14</a:t>
            </a:fld>
            <a:endParaRPr lang="en-GB" smtClean="0"/>
          </a:p>
        </p:txBody>
      </p:sp>
    </p:spTree>
    <p:extLst>
      <p:ext uri="{BB962C8B-B14F-4D97-AF65-F5344CB8AC3E}">
        <p14:creationId xmlns:p14="http://schemas.microsoft.com/office/powerpoint/2010/main" val="302708580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Image Placeholder 1"/>
          <p:cNvSpPr>
            <a:spLocks noGrp="1" noRot="1" noChangeAspect="1" noTextEdit="1"/>
          </p:cNvSpPr>
          <p:nvPr>
            <p:ph type="sldImg"/>
          </p:nvPr>
        </p:nvSpPr>
        <p:spPr bwMode="auto">
          <a:noFill/>
          <a:ln>
            <a:solidFill>
              <a:srgbClr val="000000"/>
            </a:solidFill>
            <a:miter lim="800000"/>
            <a:headEnd/>
            <a:tailEnd/>
          </a:ln>
        </p:spPr>
      </p:sp>
      <p:sp>
        <p:nvSpPr>
          <p:cNvPr id="29699"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smtClean="0"/>
          </a:p>
        </p:txBody>
      </p:sp>
      <p:sp>
        <p:nvSpPr>
          <p:cNvPr id="2970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9199EC00-3270-49E0-9507-1EDECF608151}" type="slidenum">
              <a:rPr lang="en-GB" smtClean="0"/>
              <a:pPr/>
              <a:t>15</a:t>
            </a:fld>
            <a:endParaRPr lang="en-GB" dirty="0" smtClean="0"/>
          </a:p>
        </p:txBody>
      </p:sp>
    </p:spTree>
    <p:extLst>
      <p:ext uri="{BB962C8B-B14F-4D97-AF65-F5344CB8AC3E}">
        <p14:creationId xmlns:p14="http://schemas.microsoft.com/office/powerpoint/2010/main" val="154773147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Background – high level:</a:t>
            </a:r>
          </a:p>
          <a:p>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The amount of funding available</a:t>
            </a:r>
            <a:r>
              <a:rPr lang="en-US" sz="1200" kern="1200" baseline="0" dirty="0" smtClean="0">
                <a:solidFill>
                  <a:schemeClr val="tx1"/>
                </a:solidFill>
                <a:effectLst/>
                <a:latin typeface="+mn-lt"/>
                <a:ea typeface="+mn-ea"/>
                <a:cs typeface="+mn-cs"/>
              </a:rPr>
              <a:t> could only support a small number of initiatives in this area – 59 projects across England. The </a:t>
            </a:r>
            <a:r>
              <a:rPr lang="en-US" sz="1200" kern="1200" baseline="0" dirty="0" err="1" smtClean="0">
                <a:solidFill>
                  <a:schemeClr val="tx1"/>
                </a:solidFill>
                <a:effectLst/>
                <a:latin typeface="+mn-lt"/>
                <a:ea typeface="+mn-ea"/>
                <a:cs typeface="+mn-cs"/>
              </a:rPr>
              <a:t>programme</a:t>
            </a:r>
            <a:r>
              <a:rPr lang="en-US" sz="1200" kern="1200" baseline="0" dirty="0" smtClean="0">
                <a:solidFill>
                  <a:schemeClr val="tx1"/>
                </a:solidFill>
                <a:effectLst/>
                <a:latin typeface="+mn-lt"/>
                <a:ea typeface="+mn-ea"/>
                <a:cs typeface="+mn-cs"/>
              </a:rPr>
              <a:t> was significantly over-subscribed with over 600 expressions of interest received at Stage 1. </a:t>
            </a:r>
          </a:p>
          <a:p>
            <a:endParaRPr lang="en-US" sz="1200" kern="1200" baseline="0" dirty="0" smtClean="0">
              <a:solidFill>
                <a:schemeClr val="tx1"/>
              </a:solidFill>
              <a:effectLst/>
              <a:latin typeface="+mn-lt"/>
              <a:ea typeface="+mn-ea"/>
              <a:cs typeface="+mn-cs"/>
            </a:endParaRPr>
          </a:p>
          <a:p>
            <a:r>
              <a:rPr lang="en-US" sz="1200" kern="1200" baseline="0" dirty="0" smtClean="0">
                <a:solidFill>
                  <a:schemeClr val="tx1"/>
                </a:solidFill>
                <a:effectLst/>
                <a:latin typeface="+mn-lt"/>
                <a:ea typeface="+mn-ea"/>
                <a:cs typeface="+mn-cs"/>
              </a:rPr>
              <a:t>Thus a key aspect of the </a:t>
            </a:r>
            <a:r>
              <a:rPr lang="en-US" sz="1200" kern="1200" baseline="0" dirty="0" err="1" smtClean="0">
                <a:solidFill>
                  <a:schemeClr val="tx1"/>
                </a:solidFill>
                <a:effectLst/>
                <a:latin typeface="+mn-lt"/>
                <a:ea typeface="+mn-ea"/>
                <a:cs typeface="+mn-cs"/>
              </a:rPr>
              <a:t>programme</a:t>
            </a:r>
            <a:r>
              <a:rPr lang="en-US" sz="1200" kern="1200" baseline="0" dirty="0" smtClean="0">
                <a:solidFill>
                  <a:schemeClr val="tx1"/>
                </a:solidFill>
                <a:effectLst/>
                <a:latin typeface="+mn-lt"/>
                <a:ea typeface="+mn-ea"/>
                <a:cs typeface="+mn-cs"/>
              </a:rPr>
              <a:t> is </a:t>
            </a:r>
            <a:r>
              <a:rPr lang="en-US" sz="1200" b="1" u="sng" kern="1200" baseline="0" dirty="0" smtClean="0">
                <a:solidFill>
                  <a:schemeClr val="tx1"/>
                </a:solidFill>
                <a:effectLst/>
                <a:latin typeface="+mn-lt"/>
                <a:ea typeface="+mn-ea"/>
                <a:cs typeface="+mn-cs"/>
              </a:rPr>
              <a:t>to learn </a:t>
            </a:r>
            <a:r>
              <a:rPr lang="en-US" sz="1200" kern="1200" baseline="0" dirty="0" smtClean="0">
                <a:solidFill>
                  <a:schemeClr val="tx1"/>
                </a:solidFill>
                <a:effectLst/>
                <a:latin typeface="+mn-lt"/>
                <a:ea typeface="+mn-ea"/>
                <a:cs typeface="+mn-cs"/>
              </a:rPr>
              <a:t>from the projects, </a:t>
            </a:r>
            <a:r>
              <a:rPr lang="en-US" sz="1200" b="1" u="sng" kern="1200" baseline="0" dirty="0" smtClean="0">
                <a:solidFill>
                  <a:schemeClr val="tx1"/>
                </a:solidFill>
                <a:effectLst/>
                <a:latin typeface="+mn-lt"/>
                <a:ea typeface="+mn-ea"/>
                <a:cs typeface="+mn-cs"/>
              </a:rPr>
              <a:t>implement this learning </a:t>
            </a:r>
            <a:r>
              <a:rPr lang="en-US" sz="1200" kern="1200" baseline="0" dirty="0" smtClean="0">
                <a:solidFill>
                  <a:schemeClr val="tx1"/>
                </a:solidFill>
                <a:effectLst/>
                <a:latin typeface="+mn-lt"/>
                <a:ea typeface="+mn-ea"/>
                <a:cs typeface="+mn-cs"/>
              </a:rPr>
              <a:t>across the </a:t>
            </a:r>
            <a:r>
              <a:rPr lang="en-US" sz="1200" kern="1200" baseline="0" dirty="0" err="1" smtClean="0">
                <a:solidFill>
                  <a:schemeClr val="tx1"/>
                </a:solidFill>
                <a:effectLst/>
                <a:latin typeface="+mn-lt"/>
                <a:ea typeface="+mn-ea"/>
                <a:cs typeface="+mn-cs"/>
              </a:rPr>
              <a:t>programme</a:t>
            </a:r>
            <a:r>
              <a:rPr lang="en-US" sz="1200" kern="1200" baseline="0" dirty="0" smtClean="0">
                <a:solidFill>
                  <a:schemeClr val="tx1"/>
                </a:solidFill>
                <a:effectLst/>
                <a:latin typeface="+mn-lt"/>
                <a:ea typeface="+mn-ea"/>
                <a:cs typeface="+mn-cs"/>
              </a:rPr>
              <a:t> but also </a:t>
            </a:r>
            <a:r>
              <a:rPr lang="en-US" sz="1200" b="1" u="sng" kern="1200" baseline="0" dirty="0" smtClean="0">
                <a:solidFill>
                  <a:schemeClr val="tx1"/>
                </a:solidFill>
                <a:effectLst/>
                <a:latin typeface="+mn-lt"/>
                <a:ea typeface="+mn-ea"/>
                <a:cs typeface="+mn-cs"/>
              </a:rPr>
              <a:t>to share with the sector </a:t>
            </a:r>
            <a:r>
              <a:rPr lang="en-US" sz="1200" kern="1200" baseline="0" dirty="0" smtClean="0">
                <a:solidFill>
                  <a:schemeClr val="tx1"/>
                </a:solidFill>
                <a:effectLst/>
                <a:latin typeface="+mn-lt"/>
                <a:ea typeface="+mn-ea"/>
                <a:cs typeface="+mn-cs"/>
              </a:rPr>
              <a:t>so that </a:t>
            </a:r>
            <a:r>
              <a:rPr lang="en-US" sz="1200" b="1" u="sng" kern="1200" baseline="0" dirty="0" smtClean="0">
                <a:solidFill>
                  <a:schemeClr val="tx1"/>
                </a:solidFill>
                <a:effectLst/>
                <a:latin typeface="+mn-lt"/>
                <a:ea typeface="+mn-ea"/>
                <a:cs typeface="+mn-cs"/>
              </a:rPr>
              <a:t>the learning may impact more widely</a:t>
            </a:r>
            <a:r>
              <a:rPr lang="en-US" sz="1200" kern="1200" baseline="0" dirty="0" smtClean="0">
                <a:solidFill>
                  <a:schemeClr val="tx1"/>
                </a:solidFill>
                <a:effectLst/>
                <a:latin typeface="+mn-lt"/>
                <a:ea typeface="+mn-ea"/>
                <a:cs typeface="+mn-cs"/>
              </a:rPr>
              <a:t>.  </a:t>
            </a:r>
          </a:p>
          <a:p>
            <a:endParaRPr lang="en-US" sz="1200" kern="1200" baseline="0" dirty="0" smtClean="0">
              <a:solidFill>
                <a:schemeClr val="tx1"/>
              </a:solidFill>
              <a:effectLst/>
              <a:latin typeface="+mn-lt"/>
              <a:ea typeface="+mn-ea"/>
              <a:cs typeface="+mn-cs"/>
            </a:endParaRPr>
          </a:p>
          <a:p>
            <a:r>
              <a:rPr lang="en-GB" dirty="0" smtClean="0"/>
              <a:t>To do this effectively,</a:t>
            </a:r>
            <a:r>
              <a:rPr lang="en-GB" baseline="0" dirty="0" smtClean="0"/>
              <a:t> we need to ensure that the projects themselves are able to fully contribute to this process, so t</a:t>
            </a:r>
            <a:r>
              <a:rPr lang="en-GB" dirty="0" smtClean="0"/>
              <a:t>o maximise</a:t>
            </a:r>
            <a:r>
              <a:rPr lang="en-GB" baseline="0" dirty="0" smtClean="0"/>
              <a:t> learning and implementation, projects will need support with evaluation, with networking, with identification of best practice and with development of beneficiary voice. This will provide the groundwork for learning and evaluation.</a:t>
            </a:r>
          </a:p>
          <a:p>
            <a:endParaRPr lang="en-GB" baseline="0" dirty="0" smtClean="0"/>
          </a:p>
          <a:p>
            <a:r>
              <a:rPr lang="en-GB" baseline="0" dirty="0" smtClean="0"/>
              <a:t>We acknowledge that we don’t have the resources to do all of this effectively in house, so are seeking to appoint an external provider </a:t>
            </a:r>
          </a:p>
          <a:p>
            <a:endParaRPr lang="en-GB" baseline="0" dirty="0" smtClean="0"/>
          </a:p>
          <a:p>
            <a:r>
              <a:rPr lang="en-GB" sz="1200" kern="1200" dirty="0" smtClean="0">
                <a:solidFill>
                  <a:schemeClr val="tx1"/>
                </a:solidFill>
                <a:effectLst/>
                <a:latin typeface="+mn-lt"/>
                <a:ea typeface="+mn-ea"/>
                <a:cs typeface="+mn-cs"/>
              </a:rPr>
              <a:t> </a:t>
            </a:r>
            <a:endParaRPr lang="en-GB" dirty="0"/>
          </a:p>
        </p:txBody>
      </p:sp>
      <p:sp>
        <p:nvSpPr>
          <p:cNvPr id="4" name="Slide Number Placeholder 3"/>
          <p:cNvSpPr>
            <a:spLocks noGrp="1"/>
          </p:cNvSpPr>
          <p:nvPr>
            <p:ph type="sldNum" sz="quarter" idx="10"/>
          </p:nvPr>
        </p:nvSpPr>
        <p:spPr/>
        <p:txBody>
          <a:bodyPr/>
          <a:lstStyle/>
          <a:p>
            <a:pPr>
              <a:defRPr/>
            </a:pPr>
            <a:fld id="{B036D49E-73B3-46F9-A7C4-D1CFF2017533}" type="slidenum">
              <a:rPr lang="en-GB" smtClean="0"/>
              <a:pPr>
                <a:defRPr/>
              </a:pPr>
              <a:t>16</a:t>
            </a:fld>
            <a:endParaRPr lang="en-GB"/>
          </a:p>
        </p:txBody>
      </p:sp>
    </p:spTree>
    <p:extLst>
      <p:ext uri="{BB962C8B-B14F-4D97-AF65-F5344CB8AC3E}">
        <p14:creationId xmlns:p14="http://schemas.microsoft.com/office/powerpoint/2010/main" val="80828046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The ITT outlines</a:t>
            </a:r>
            <a:r>
              <a:rPr lang="en-GB" baseline="0" dirty="0" smtClean="0"/>
              <a:t> the detailed requirements but in summary, </a:t>
            </a:r>
            <a:r>
              <a:rPr lang="en-GB" dirty="0" smtClean="0"/>
              <a:t>What we require from this contract, falls into</a:t>
            </a:r>
            <a:r>
              <a:rPr lang="en-GB" baseline="0" dirty="0" smtClean="0"/>
              <a:t> 4 broad areas:</a:t>
            </a:r>
          </a:p>
          <a:p>
            <a:endParaRPr lang="en-GB" baseline="0" dirty="0" smtClean="0"/>
          </a:p>
          <a:p>
            <a:r>
              <a:rPr lang="en-GB" baseline="0" dirty="0" smtClean="0"/>
              <a:t>Learning and evaluation – </a:t>
            </a:r>
          </a:p>
          <a:p>
            <a:r>
              <a:rPr lang="en-US" sz="1200" kern="1200" dirty="0" smtClean="0">
                <a:solidFill>
                  <a:schemeClr val="tx1"/>
                </a:solidFill>
                <a:effectLst/>
                <a:latin typeface="+mn-lt"/>
                <a:ea typeface="+mn-ea"/>
                <a:cs typeface="+mn-cs"/>
              </a:rPr>
              <a:t>to identify what works best in addressing hardship, which approaches are most effective at preventing recurrence, </a:t>
            </a:r>
          </a:p>
          <a:p>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Support – </a:t>
            </a:r>
          </a:p>
          <a:p>
            <a:r>
              <a:rPr lang="en-US" sz="1200" kern="1200" dirty="0" smtClean="0">
                <a:solidFill>
                  <a:schemeClr val="tx1"/>
                </a:solidFill>
                <a:effectLst/>
                <a:latin typeface="+mn-lt"/>
                <a:ea typeface="+mn-ea"/>
                <a:cs typeface="+mn-cs"/>
              </a:rPr>
              <a:t>In order to maximize</a:t>
            </a:r>
            <a:r>
              <a:rPr lang="en-US" sz="1200" kern="1200" baseline="0" dirty="0" smtClean="0">
                <a:solidFill>
                  <a:schemeClr val="tx1"/>
                </a:solidFill>
                <a:effectLst/>
                <a:latin typeface="+mn-lt"/>
                <a:ea typeface="+mn-ea"/>
                <a:cs typeface="+mn-cs"/>
              </a:rPr>
              <a:t> learning we anticipate the need of support for projects in a number of main areas - </a:t>
            </a:r>
            <a:r>
              <a:rPr lang="en-US" sz="1200" kern="1200" dirty="0" smtClean="0">
                <a:solidFill>
                  <a:schemeClr val="tx1"/>
                </a:solidFill>
                <a:effectLst/>
                <a:latin typeface="+mn-lt"/>
                <a:ea typeface="+mn-ea"/>
                <a:cs typeface="+mn-cs"/>
              </a:rPr>
              <a:t>to</a:t>
            </a:r>
            <a:r>
              <a:rPr lang="en-US" sz="1200" kern="1200" baseline="0" dirty="0" smtClean="0">
                <a:solidFill>
                  <a:schemeClr val="tx1"/>
                </a:solidFill>
                <a:effectLst/>
                <a:latin typeface="+mn-lt"/>
                <a:ea typeface="+mn-ea"/>
                <a:cs typeface="+mn-cs"/>
              </a:rPr>
              <a:t> help develop strong project evaluation approaches, to enable greater involvement of people with lived experience, to support identification and implementation of new approaches.</a:t>
            </a:r>
          </a:p>
          <a:p>
            <a:endParaRPr lang="en-US" sz="1200" kern="1200" baseline="0" dirty="0" smtClean="0">
              <a:solidFill>
                <a:schemeClr val="tx1"/>
              </a:solidFill>
              <a:effectLst/>
              <a:latin typeface="+mn-lt"/>
              <a:ea typeface="+mn-ea"/>
              <a:cs typeface="+mn-cs"/>
            </a:endParaRPr>
          </a:p>
          <a:p>
            <a:r>
              <a:rPr lang="en-US" sz="1200" kern="1200" baseline="0" dirty="0" smtClean="0">
                <a:solidFill>
                  <a:schemeClr val="tx1"/>
                </a:solidFill>
                <a:effectLst/>
                <a:latin typeface="+mn-lt"/>
                <a:ea typeface="+mn-ea"/>
                <a:cs typeface="+mn-cs"/>
              </a:rPr>
              <a:t>Networking/Dissemination – </a:t>
            </a:r>
          </a:p>
          <a:p>
            <a:r>
              <a:rPr lang="en-US" sz="1200" kern="1200" baseline="0" dirty="0" smtClean="0">
                <a:solidFill>
                  <a:schemeClr val="tx1"/>
                </a:solidFill>
                <a:effectLst/>
                <a:latin typeface="+mn-lt"/>
                <a:ea typeface="+mn-ea"/>
                <a:cs typeface="+mn-cs"/>
              </a:rPr>
              <a:t>In all these areas there is significant experience and strengths within the partnerships to learn from each other and a key aspect is to harness this and enable projects to engage, share and learn leading to continuous improvement throughout the </a:t>
            </a:r>
            <a:r>
              <a:rPr lang="en-US" sz="1200" kern="1200" baseline="0" dirty="0" err="1" smtClean="0">
                <a:solidFill>
                  <a:schemeClr val="tx1"/>
                </a:solidFill>
                <a:effectLst/>
                <a:latin typeface="+mn-lt"/>
                <a:ea typeface="+mn-ea"/>
                <a:cs typeface="+mn-cs"/>
              </a:rPr>
              <a:t>programme</a:t>
            </a:r>
            <a:r>
              <a:rPr lang="en-US" sz="1200" kern="1200" baseline="0" dirty="0" smtClean="0">
                <a:solidFill>
                  <a:schemeClr val="tx1"/>
                </a:solidFill>
                <a:effectLst/>
                <a:latin typeface="+mn-lt"/>
                <a:ea typeface="+mn-ea"/>
                <a:cs typeface="+mn-cs"/>
              </a:rPr>
              <a:t>.</a:t>
            </a:r>
          </a:p>
          <a:p>
            <a:endParaRPr lang="en-US" sz="1200" kern="1200" baseline="0" dirty="0" smtClean="0">
              <a:solidFill>
                <a:schemeClr val="tx1"/>
              </a:solidFill>
              <a:effectLst/>
              <a:latin typeface="+mn-lt"/>
              <a:ea typeface="+mn-ea"/>
              <a:cs typeface="+mn-cs"/>
            </a:endParaRPr>
          </a:p>
          <a:p>
            <a:r>
              <a:rPr lang="en-US" sz="1200" kern="1200" baseline="0" dirty="0" smtClean="0">
                <a:solidFill>
                  <a:schemeClr val="tx1"/>
                </a:solidFill>
                <a:effectLst/>
                <a:latin typeface="+mn-lt"/>
                <a:ea typeface="+mn-ea"/>
                <a:cs typeface="+mn-cs"/>
              </a:rPr>
              <a:t>Beneficiary voice – </a:t>
            </a:r>
          </a:p>
          <a:p>
            <a:r>
              <a:rPr lang="en-US" sz="1200" kern="1200" baseline="0" dirty="0" smtClean="0">
                <a:solidFill>
                  <a:schemeClr val="tx1"/>
                </a:solidFill>
                <a:effectLst/>
                <a:latin typeface="+mn-lt"/>
                <a:ea typeface="+mn-ea"/>
                <a:cs typeface="+mn-cs"/>
              </a:rPr>
              <a:t>BV is a key aspect of this </a:t>
            </a:r>
            <a:r>
              <a:rPr lang="en-US" sz="1200" kern="1200" baseline="0" dirty="0" err="1" smtClean="0">
                <a:solidFill>
                  <a:schemeClr val="tx1"/>
                </a:solidFill>
                <a:effectLst/>
                <a:latin typeface="+mn-lt"/>
                <a:ea typeface="+mn-ea"/>
                <a:cs typeface="+mn-cs"/>
              </a:rPr>
              <a:t>programme</a:t>
            </a:r>
            <a:r>
              <a:rPr lang="en-US" sz="1200" kern="1200" baseline="0" dirty="0" smtClean="0">
                <a:solidFill>
                  <a:schemeClr val="tx1"/>
                </a:solidFill>
                <a:effectLst/>
                <a:latin typeface="+mn-lt"/>
                <a:ea typeface="+mn-ea"/>
                <a:cs typeface="+mn-cs"/>
              </a:rPr>
              <a:t> and is covered in all the above to enable partnerships and beneficiaries to have a stronger voice to broker improvements for the beneficiaries. </a:t>
            </a:r>
            <a:r>
              <a:rPr lang="en-US" sz="1200" kern="1200" dirty="0" smtClean="0">
                <a:solidFill>
                  <a:schemeClr val="tx1"/>
                </a:solidFill>
                <a:effectLst/>
                <a:latin typeface="+mn-lt"/>
                <a:ea typeface="+mn-ea"/>
                <a:cs typeface="+mn-cs"/>
              </a:rPr>
              <a:t>	</a:t>
            </a:r>
            <a:endParaRPr lang="en-GB" dirty="0"/>
          </a:p>
        </p:txBody>
      </p:sp>
      <p:sp>
        <p:nvSpPr>
          <p:cNvPr id="4" name="Slide Number Placeholder 3"/>
          <p:cNvSpPr>
            <a:spLocks noGrp="1"/>
          </p:cNvSpPr>
          <p:nvPr>
            <p:ph type="sldNum" sz="quarter" idx="10"/>
          </p:nvPr>
        </p:nvSpPr>
        <p:spPr/>
        <p:txBody>
          <a:bodyPr/>
          <a:lstStyle/>
          <a:p>
            <a:pPr>
              <a:defRPr/>
            </a:pPr>
            <a:fld id="{B036D49E-73B3-46F9-A7C4-D1CFF2017533}" type="slidenum">
              <a:rPr lang="en-GB" smtClean="0"/>
              <a:pPr>
                <a:defRPr/>
              </a:pPr>
              <a:t>17</a:t>
            </a:fld>
            <a:endParaRPr lang="en-GB"/>
          </a:p>
        </p:txBody>
      </p:sp>
    </p:spTree>
    <p:extLst>
      <p:ext uri="{BB962C8B-B14F-4D97-AF65-F5344CB8AC3E}">
        <p14:creationId xmlns:p14="http://schemas.microsoft.com/office/powerpoint/2010/main" val="333298116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800" kern="1200" dirty="0" smtClean="0">
                <a:solidFill>
                  <a:schemeClr val="tx1"/>
                </a:solidFill>
                <a:effectLst/>
                <a:latin typeface="+mn-lt"/>
                <a:ea typeface="+mn-ea"/>
                <a:cs typeface="+mn-cs"/>
              </a:rPr>
              <a:t>There are a  number of key aspects to understand:</a:t>
            </a:r>
          </a:p>
          <a:p>
            <a:endParaRPr lang="en-GB" sz="1800" kern="1200" dirty="0" smtClean="0">
              <a:solidFill>
                <a:schemeClr val="tx1"/>
              </a:solidFill>
              <a:effectLst/>
              <a:latin typeface="+mn-lt"/>
              <a:ea typeface="+mn-ea"/>
              <a:cs typeface="+mn-cs"/>
            </a:endParaRPr>
          </a:p>
          <a:p>
            <a:pPr marL="342900" indent="-342900">
              <a:buFont typeface="+mj-lt"/>
              <a:buAutoNum type="arabicPeriod"/>
            </a:pPr>
            <a:r>
              <a:rPr lang="en-GB" sz="1800" kern="1200" dirty="0" smtClean="0">
                <a:solidFill>
                  <a:schemeClr val="tx1"/>
                </a:solidFill>
                <a:effectLst/>
                <a:latin typeface="+mn-lt"/>
                <a:ea typeface="+mn-ea"/>
                <a:cs typeface="+mn-cs"/>
              </a:rPr>
              <a:t>Because of the holistic approach of the programme and the embedding of</a:t>
            </a:r>
            <a:r>
              <a:rPr lang="en-GB" sz="1800" kern="1200" baseline="0" dirty="0" smtClean="0">
                <a:solidFill>
                  <a:schemeClr val="tx1"/>
                </a:solidFill>
                <a:effectLst/>
                <a:latin typeface="+mn-lt"/>
                <a:ea typeface="+mn-ea"/>
                <a:cs typeface="+mn-cs"/>
              </a:rPr>
              <a:t> </a:t>
            </a:r>
            <a:r>
              <a:rPr lang="en-GB" sz="1800" kern="1200" baseline="0" dirty="0" err="1" smtClean="0">
                <a:solidFill>
                  <a:schemeClr val="tx1"/>
                </a:solidFill>
                <a:effectLst/>
                <a:latin typeface="+mn-lt"/>
                <a:ea typeface="+mn-ea"/>
                <a:cs typeface="+mn-cs"/>
              </a:rPr>
              <a:t>realtime</a:t>
            </a:r>
            <a:r>
              <a:rPr lang="en-GB" sz="1800" kern="1200" baseline="0" dirty="0" smtClean="0">
                <a:solidFill>
                  <a:schemeClr val="tx1"/>
                </a:solidFill>
                <a:effectLst/>
                <a:latin typeface="+mn-lt"/>
                <a:ea typeface="+mn-ea"/>
                <a:cs typeface="+mn-cs"/>
              </a:rPr>
              <a:t> learning, evaluation and beneficiary voice throughout – the contract also needed to deliver this holistic approach with support, learning and evaluation closely interlinked.  - THUS NOT SEPARATE CONTRACTS</a:t>
            </a:r>
          </a:p>
          <a:p>
            <a:pPr marL="342900" indent="-342900">
              <a:buFont typeface="+mj-lt"/>
              <a:buAutoNum type="arabicPeriod"/>
            </a:pPr>
            <a:endParaRPr lang="en-GB" sz="1800" kern="1200" baseline="0" dirty="0" smtClean="0">
              <a:solidFill>
                <a:schemeClr val="tx1"/>
              </a:solidFill>
              <a:effectLst/>
              <a:latin typeface="+mn-lt"/>
              <a:ea typeface="+mn-ea"/>
              <a:cs typeface="+mn-cs"/>
            </a:endParaRPr>
          </a:p>
          <a:p>
            <a:pPr marL="342900" indent="-342900">
              <a:buFont typeface="+mj-lt"/>
              <a:buAutoNum type="arabicPeriod"/>
            </a:pPr>
            <a:r>
              <a:rPr lang="en-GB" sz="1800" kern="1200" baseline="0" dirty="0" err="1" smtClean="0">
                <a:solidFill>
                  <a:schemeClr val="tx1"/>
                </a:solidFill>
                <a:effectLst/>
                <a:latin typeface="+mn-lt"/>
                <a:ea typeface="+mn-ea"/>
                <a:cs typeface="+mn-cs"/>
              </a:rPr>
              <a:t>Realtime</a:t>
            </a:r>
            <a:r>
              <a:rPr lang="en-GB" sz="1800" kern="1200" baseline="0" dirty="0" smtClean="0">
                <a:solidFill>
                  <a:schemeClr val="tx1"/>
                </a:solidFill>
                <a:effectLst/>
                <a:latin typeface="+mn-lt"/>
                <a:ea typeface="+mn-ea"/>
                <a:cs typeface="+mn-cs"/>
              </a:rPr>
              <a:t> learning and responsiveness to change requires flexibility and we expect to work closely with the service provider, all projects and beneficiaries to be able to respond to an evolving external environment and respond to learning.</a:t>
            </a:r>
          </a:p>
          <a:p>
            <a:pPr marL="342900" indent="-342900">
              <a:buFont typeface="+mj-lt"/>
              <a:buAutoNum type="arabicPeriod"/>
            </a:pPr>
            <a:endParaRPr lang="en-GB" sz="1800" kern="1200" baseline="0" dirty="0" smtClean="0">
              <a:solidFill>
                <a:schemeClr val="tx1"/>
              </a:solidFill>
              <a:effectLst/>
              <a:latin typeface="+mn-lt"/>
              <a:ea typeface="+mn-ea"/>
              <a:cs typeface="+mn-cs"/>
            </a:endParaRPr>
          </a:p>
          <a:p>
            <a:pPr marL="342900" indent="-342900">
              <a:buFont typeface="+mj-lt"/>
              <a:buAutoNum type="arabicPeriod"/>
            </a:pPr>
            <a:r>
              <a:rPr lang="en-GB" sz="1800" kern="1200" baseline="0" dirty="0" smtClean="0">
                <a:solidFill>
                  <a:schemeClr val="tx1"/>
                </a:solidFill>
                <a:effectLst/>
                <a:latin typeface="+mn-lt"/>
                <a:ea typeface="+mn-ea"/>
                <a:cs typeface="+mn-cs"/>
              </a:rPr>
              <a:t>This requirement is a re-tender. The original tender bids did not address all our requirements so we have re examined the scope, conducted market testing exercise and have adjusted our requirement in response, bringing clarity to a number of areas such as the Beneficiary Voice.</a:t>
            </a:r>
            <a:endParaRPr lang="en-GB" sz="1800" kern="1200" dirty="0" smtClean="0">
              <a:solidFill>
                <a:schemeClr val="tx1"/>
              </a:solidFill>
              <a:effectLst/>
              <a:latin typeface="+mn-lt"/>
              <a:ea typeface="+mn-ea"/>
              <a:cs typeface="+mn-cs"/>
            </a:endParaRPr>
          </a:p>
          <a:p>
            <a:endParaRPr lang="en-GB" sz="1800" kern="1200" dirty="0" smtClean="0">
              <a:solidFill>
                <a:schemeClr val="tx1"/>
              </a:solidFill>
              <a:effectLst/>
              <a:latin typeface="+mn-lt"/>
              <a:ea typeface="+mn-ea"/>
              <a:cs typeface="+mn-cs"/>
            </a:endParaRPr>
          </a:p>
          <a:p>
            <a:r>
              <a:rPr lang="en-GB" sz="1800" b="1" kern="1200" dirty="0" smtClean="0">
                <a:solidFill>
                  <a:schemeClr val="tx1"/>
                </a:solidFill>
                <a:effectLst/>
                <a:latin typeface="+mn-lt"/>
                <a:ea typeface="+mn-ea"/>
                <a:cs typeface="+mn-cs"/>
              </a:rPr>
              <a:t>‘we envisage a full 5 year contract but that the 3+ 2 split is to incorporate some flexibility’.</a:t>
            </a:r>
          </a:p>
          <a:p>
            <a:endParaRPr lang="en-GB" sz="1800" kern="1200" dirty="0" smtClean="0">
              <a:solidFill>
                <a:schemeClr val="tx1"/>
              </a:solidFill>
              <a:effectLst/>
              <a:latin typeface="+mn-lt"/>
              <a:ea typeface="+mn-ea"/>
              <a:cs typeface="+mn-cs"/>
            </a:endParaRPr>
          </a:p>
          <a:p>
            <a:endParaRPr lang="en-GB" sz="1200" kern="1200" dirty="0" smtClean="0">
              <a:solidFill>
                <a:schemeClr val="tx1"/>
              </a:solidFill>
              <a:effectLst/>
              <a:latin typeface="+mn-lt"/>
              <a:ea typeface="+mn-ea"/>
              <a:cs typeface="+mn-cs"/>
            </a:endParaRPr>
          </a:p>
          <a:p>
            <a:endParaRPr lang="en-GB" dirty="0"/>
          </a:p>
        </p:txBody>
      </p:sp>
      <p:sp>
        <p:nvSpPr>
          <p:cNvPr id="4" name="Slide Number Placeholder 3"/>
          <p:cNvSpPr>
            <a:spLocks noGrp="1"/>
          </p:cNvSpPr>
          <p:nvPr>
            <p:ph type="sldNum" sz="quarter" idx="10"/>
          </p:nvPr>
        </p:nvSpPr>
        <p:spPr/>
        <p:txBody>
          <a:bodyPr/>
          <a:lstStyle/>
          <a:p>
            <a:pPr>
              <a:defRPr/>
            </a:pPr>
            <a:fld id="{B036D49E-73B3-46F9-A7C4-D1CFF2017533}" type="slidenum">
              <a:rPr lang="en-GB" smtClean="0"/>
              <a:pPr>
                <a:defRPr/>
              </a:pPr>
              <a:t>18</a:t>
            </a:fld>
            <a:endParaRPr lang="en-GB"/>
          </a:p>
        </p:txBody>
      </p:sp>
    </p:spTree>
    <p:extLst>
      <p:ext uri="{BB962C8B-B14F-4D97-AF65-F5344CB8AC3E}">
        <p14:creationId xmlns:p14="http://schemas.microsoft.com/office/powerpoint/2010/main" val="2030643510"/>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All</a:t>
            </a:r>
            <a:r>
              <a:rPr lang="en-US" sz="1200" kern="1200" baseline="0" dirty="0" smtClean="0">
                <a:solidFill>
                  <a:schemeClr val="tx1"/>
                </a:solidFill>
                <a:effectLst/>
                <a:latin typeface="+mn-lt"/>
                <a:ea typeface="+mn-ea"/>
                <a:cs typeface="+mn-cs"/>
              </a:rPr>
              <a:t> approximately 4-6 months into the projects</a:t>
            </a:r>
          </a:p>
          <a:p>
            <a:endParaRPr lang="en-US" sz="1200" kern="1200" baseline="0" dirty="0" smtClean="0">
              <a:solidFill>
                <a:schemeClr val="tx1"/>
              </a:solidFill>
              <a:effectLst/>
              <a:latin typeface="+mn-lt"/>
              <a:ea typeface="+mn-ea"/>
              <a:cs typeface="+mn-cs"/>
            </a:endParaRPr>
          </a:p>
          <a:p>
            <a:pPr marL="228600" indent="-228600">
              <a:buFont typeface="+mj-lt"/>
              <a:buAutoNum type="arabicPeriod"/>
            </a:pPr>
            <a:r>
              <a:rPr lang="en-US" sz="1200" kern="1200" baseline="0" dirty="0" smtClean="0">
                <a:solidFill>
                  <a:schemeClr val="tx1"/>
                </a:solidFill>
                <a:effectLst/>
                <a:latin typeface="+mn-lt"/>
                <a:ea typeface="+mn-ea"/>
                <a:cs typeface="+mn-cs"/>
              </a:rPr>
              <a:t>Funding officer providing more intensive support – visits, conversations, relationship developed, facilitating brokering between projects, helping to share learning and good practice</a:t>
            </a:r>
          </a:p>
          <a:p>
            <a:pPr marL="228600" indent="-228600">
              <a:buFont typeface="+mj-lt"/>
              <a:buAutoNum type="arabicPeriod"/>
            </a:pPr>
            <a:endParaRPr lang="en-US" sz="1200" kern="1200" baseline="0" dirty="0" smtClean="0">
              <a:solidFill>
                <a:schemeClr val="tx1"/>
              </a:solidFill>
              <a:effectLst/>
              <a:latin typeface="+mn-lt"/>
              <a:ea typeface="+mn-ea"/>
              <a:cs typeface="+mn-cs"/>
            </a:endParaRPr>
          </a:p>
          <a:p>
            <a:pPr marL="228600" indent="-228600">
              <a:buFont typeface="+mj-lt"/>
              <a:buAutoNum type="arabicPeriod"/>
            </a:pPr>
            <a:r>
              <a:rPr lang="en-US" sz="1200" kern="1200" baseline="0" dirty="0" smtClean="0">
                <a:solidFill>
                  <a:schemeClr val="tx1"/>
                </a:solidFill>
                <a:effectLst/>
                <a:latin typeface="+mn-lt"/>
                <a:ea typeface="+mn-ea"/>
                <a:cs typeface="+mn-cs"/>
              </a:rPr>
              <a:t>Consultancy support commissioned to support monitoring approaches,  help plan project evaluations, to challenge ambitions in this area and to encourage and support with commissioning of external evaluators</a:t>
            </a:r>
          </a:p>
          <a:p>
            <a:pPr marL="228600" indent="-228600">
              <a:buFont typeface="+mj-lt"/>
              <a:buAutoNum type="arabicPeriod"/>
            </a:pPr>
            <a:endParaRPr lang="en-US" sz="1200" kern="1200" baseline="0" dirty="0" smtClean="0">
              <a:solidFill>
                <a:schemeClr val="tx1"/>
              </a:solidFill>
              <a:effectLst/>
              <a:latin typeface="+mn-lt"/>
              <a:ea typeface="+mn-ea"/>
              <a:cs typeface="+mn-cs"/>
            </a:endParaRPr>
          </a:p>
          <a:p>
            <a:pPr marL="228600" indent="-228600">
              <a:buFont typeface="+mj-lt"/>
              <a:buAutoNum type="arabicPeriod"/>
            </a:pPr>
            <a:r>
              <a:rPr lang="en-US" sz="1200" kern="1200" baseline="0" dirty="0" smtClean="0">
                <a:solidFill>
                  <a:schemeClr val="tx1"/>
                </a:solidFill>
                <a:effectLst/>
                <a:latin typeface="+mn-lt"/>
                <a:ea typeface="+mn-ea"/>
                <a:cs typeface="+mn-cs"/>
              </a:rPr>
              <a:t>Network event in London in September – 75 attendees with representatives from 56 of the 59 projects, evidencing their keenness to engage, to work together and learn from each other and to share openly</a:t>
            </a:r>
          </a:p>
          <a:p>
            <a:pPr marL="228600" indent="-228600">
              <a:buFont typeface="+mj-lt"/>
              <a:buAutoNum type="arabicPeriod"/>
            </a:pPr>
            <a:endParaRPr lang="en-US" sz="1200" kern="1200" baseline="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Key</a:t>
            </a:r>
            <a:r>
              <a:rPr lang="en-US" sz="1200" kern="1200" baseline="0" dirty="0" smtClean="0">
                <a:solidFill>
                  <a:schemeClr val="tx1"/>
                </a:solidFill>
                <a:effectLst/>
                <a:latin typeface="+mn-lt"/>
                <a:ea typeface="+mn-ea"/>
                <a:cs typeface="+mn-cs"/>
              </a:rPr>
              <a:t> messages delivered re new ways of working and approach for this </a:t>
            </a:r>
            <a:r>
              <a:rPr lang="en-US" sz="1200" kern="1200" baseline="0" dirty="0" err="1" smtClean="0">
                <a:solidFill>
                  <a:schemeClr val="tx1"/>
                </a:solidFill>
                <a:effectLst/>
                <a:latin typeface="+mn-lt"/>
                <a:ea typeface="+mn-ea"/>
                <a:cs typeface="+mn-cs"/>
              </a:rPr>
              <a:t>programme</a:t>
            </a:r>
            <a:r>
              <a:rPr lang="en-US" sz="1200" kern="1200" baseline="0" dirty="0" smtClean="0">
                <a:solidFill>
                  <a:schemeClr val="tx1"/>
                </a:solidFill>
                <a:effectLst/>
                <a:latin typeface="+mn-lt"/>
                <a:ea typeface="+mn-ea"/>
                <a:cs typeface="+mn-cs"/>
              </a:rPr>
              <a:t> –</a:t>
            </a:r>
          </a:p>
          <a:p>
            <a:pPr marL="171450" indent="-171450">
              <a:buFont typeface="Arial" panose="020B0604020202020204" pitchFamily="34" charset="0"/>
              <a:buChar char="•"/>
            </a:pPr>
            <a:r>
              <a:rPr lang="en-US" sz="1200" kern="1200" baseline="0" dirty="0" smtClean="0">
                <a:solidFill>
                  <a:schemeClr val="tx1"/>
                </a:solidFill>
                <a:effectLst/>
                <a:latin typeface="+mn-lt"/>
                <a:ea typeface="+mn-ea"/>
                <a:cs typeface="+mn-cs"/>
              </a:rPr>
              <a:t> the importance of learning from what does not work</a:t>
            </a:r>
          </a:p>
          <a:p>
            <a:pPr marL="171450" indent="-171450">
              <a:buFont typeface="Arial" panose="020B0604020202020204" pitchFamily="34" charset="0"/>
              <a:buChar char="•"/>
            </a:pPr>
            <a:r>
              <a:rPr lang="en-US" sz="1200" kern="1200" baseline="0" dirty="0" smtClean="0">
                <a:solidFill>
                  <a:schemeClr val="tx1"/>
                </a:solidFill>
                <a:effectLst/>
                <a:latin typeface="+mn-lt"/>
                <a:ea typeface="+mn-ea"/>
                <a:cs typeface="+mn-cs"/>
              </a:rPr>
              <a:t> the importance of openness and working together for the beneficiaries and thus work collaboratively to adjust projects if required.</a:t>
            </a:r>
          </a:p>
          <a:p>
            <a:pPr marL="171450" indent="-171450">
              <a:buFont typeface="Arial" panose="020B0604020202020204" pitchFamily="34" charset="0"/>
              <a:buChar char="•"/>
            </a:pPr>
            <a:r>
              <a:rPr lang="en-US" sz="1200" kern="1200" baseline="0" dirty="0" smtClean="0">
                <a:solidFill>
                  <a:schemeClr val="tx1"/>
                </a:solidFill>
                <a:effectLst/>
                <a:latin typeface="+mn-lt"/>
                <a:ea typeface="+mn-ea"/>
                <a:cs typeface="+mn-cs"/>
              </a:rPr>
              <a:t>Indicators for EOY 1 only so will adjust as required and reframe if needed</a:t>
            </a:r>
          </a:p>
          <a:p>
            <a:pPr marL="171450" indent="-171450">
              <a:buFont typeface="Arial" panose="020B0604020202020204" pitchFamily="34" charset="0"/>
              <a:buChar char="•"/>
            </a:pPr>
            <a:r>
              <a:rPr lang="en-US" sz="1200" kern="1200" baseline="0" dirty="0" smtClean="0">
                <a:solidFill>
                  <a:schemeClr val="tx1"/>
                </a:solidFill>
                <a:effectLst/>
                <a:latin typeface="+mn-lt"/>
                <a:ea typeface="+mn-ea"/>
                <a:cs typeface="+mn-cs"/>
              </a:rPr>
              <a:t>Much greater flexibility with no emphasis on numbers but on what works</a:t>
            </a:r>
          </a:p>
          <a:p>
            <a:endParaRPr lang="en-US" sz="1200" kern="1200" baseline="0" dirty="0" smtClean="0">
              <a:solidFill>
                <a:schemeClr val="tx1"/>
              </a:solidFill>
              <a:effectLst/>
              <a:latin typeface="+mn-lt"/>
              <a:ea typeface="+mn-ea"/>
              <a:cs typeface="+mn-cs"/>
            </a:endParaRPr>
          </a:p>
          <a:p>
            <a:endParaRPr lang="en-GB" dirty="0"/>
          </a:p>
        </p:txBody>
      </p:sp>
      <p:sp>
        <p:nvSpPr>
          <p:cNvPr id="4" name="Slide Number Placeholder 3"/>
          <p:cNvSpPr>
            <a:spLocks noGrp="1"/>
          </p:cNvSpPr>
          <p:nvPr>
            <p:ph type="sldNum" sz="quarter" idx="10"/>
          </p:nvPr>
        </p:nvSpPr>
        <p:spPr/>
        <p:txBody>
          <a:bodyPr/>
          <a:lstStyle/>
          <a:p>
            <a:pPr>
              <a:defRPr/>
            </a:pPr>
            <a:fld id="{B036D49E-73B3-46F9-A7C4-D1CFF2017533}" type="slidenum">
              <a:rPr lang="en-GB" smtClean="0"/>
              <a:pPr>
                <a:defRPr/>
              </a:pPr>
              <a:t>19</a:t>
            </a:fld>
            <a:endParaRPr lang="en-GB"/>
          </a:p>
        </p:txBody>
      </p:sp>
    </p:spTree>
    <p:extLst>
      <p:ext uri="{BB962C8B-B14F-4D97-AF65-F5344CB8AC3E}">
        <p14:creationId xmlns:p14="http://schemas.microsoft.com/office/powerpoint/2010/main" val="316059984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Slide Image Placeholder 1"/>
          <p:cNvSpPr>
            <a:spLocks noGrp="1" noRot="1" noChangeAspect="1" noTextEdit="1"/>
          </p:cNvSpPr>
          <p:nvPr>
            <p:ph type="sldImg"/>
          </p:nvPr>
        </p:nvSpPr>
        <p:spPr bwMode="auto">
          <a:noFill/>
          <a:ln>
            <a:solidFill>
              <a:srgbClr val="000000"/>
            </a:solidFill>
            <a:miter lim="800000"/>
            <a:headEnd/>
            <a:tailEnd/>
          </a:ln>
        </p:spPr>
      </p:sp>
      <p:sp>
        <p:nvSpPr>
          <p:cNvPr id="30723"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dirty="0" smtClean="0">
                <a:latin typeface="Trebuchet MS" pitchFamily="34" charset="0"/>
              </a:rPr>
              <a:t>Time allocated: 20 </a:t>
            </a:r>
            <a:r>
              <a:rPr lang="en-US" dirty="0" err="1" smtClean="0">
                <a:latin typeface="Trebuchet MS" pitchFamily="34" charset="0"/>
              </a:rPr>
              <a:t>mins</a:t>
            </a:r>
            <a:endParaRPr lang="en-US" dirty="0" smtClean="0">
              <a:latin typeface="Trebuchet MS" pitchFamily="34" charset="0"/>
            </a:endParaRPr>
          </a:p>
          <a:p>
            <a:pPr eaLnBrk="1" hangingPunct="1">
              <a:spcBef>
                <a:spcPct val="0"/>
              </a:spcBef>
            </a:pPr>
            <a:endParaRPr lang="en-US" dirty="0" smtClean="0">
              <a:latin typeface="Trebuchet MS" pitchFamily="34" charset="0"/>
            </a:endParaRPr>
          </a:p>
          <a:p>
            <a:pPr eaLnBrk="1" hangingPunct="1">
              <a:spcBef>
                <a:spcPct val="0"/>
              </a:spcBef>
            </a:pPr>
            <a:r>
              <a:rPr lang="en-US" dirty="0" smtClean="0">
                <a:latin typeface="Trebuchet MS" pitchFamily="34" charset="0"/>
              </a:rPr>
              <a:t>Lead: Dave</a:t>
            </a:r>
          </a:p>
          <a:p>
            <a:pPr eaLnBrk="1" hangingPunct="1">
              <a:spcBef>
                <a:spcPct val="0"/>
              </a:spcBef>
            </a:pPr>
            <a:endParaRPr lang="en-US" dirty="0" smtClean="0">
              <a:latin typeface="Trebuchet MS" pitchFamily="34" charset="0"/>
            </a:endParaRPr>
          </a:p>
          <a:p>
            <a:pPr eaLnBrk="1" hangingPunct="1">
              <a:spcBef>
                <a:spcPct val="0"/>
              </a:spcBef>
            </a:pPr>
            <a:r>
              <a:rPr lang="en-US" b="1" dirty="0" smtClean="0">
                <a:latin typeface="Trebuchet MS" pitchFamily="34" charset="0"/>
              </a:rPr>
              <a:t>Introductions</a:t>
            </a:r>
          </a:p>
          <a:p>
            <a:pPr eaLnBrk="1" hangingPunct="1">
              <a:spcBef>
                <a:spcPct val="0"/>
              </a:spcBef>
            </a:pPr>
            <a:endParaRPr lang="en-US" b="1" dirty="0" smtClean="0">
              <a:latin typeface="Trebuchet MS" pitchFamily="34" charset="0"/>
            </a:endParaRPr>
          </a:p>
          <a:p>
            <a:pPr eaLnBrk="1" hangingPunct="1">
              <a:spcBef>
                <a:spcPct val="0"/>
              </a:spcBef>
              <a:buFont typeface="Arial" pitchFamily="34" charset="0"/>
              <a:buChar char="•"/>
            </a:pPr>
            <a:r>
              <a:rPr lang="en-US" b="1" dirty="0" smtClean="0">
                <a:latin typeface="Trebuchet MS" pitchFamily="34" charset="0"/>
              </a:rPr>
              <a:t> </a:t>
            </a:r>
            <a:r>
              <a:rPr lang="en-US" b="0" dirty="0" smtClean="0">
                <a:latin typeface="Trebuchet MS" pitchFamily="34" charset="0"/>
              </a:rPr>
              <a:t>Dave Hutchinson Funding Manager</a:t>
            </a:r>
          </a:p>
          <a:p>
            <a:pPr eaLnBrk="1" hangingPunct="1">
              <a:spcBef>
                <a:spcPct val="0"/>
              </a:spcBef>
              <a:buFont typeface="Arial" pitchFamily="34" charset="0"/>
              <a:buChar char="•"/>
            </a:pPr>
            <a:r>
              <a:rPr lang="en-US" b="0" dirty="0" smtClean="0">
                <a:latin typeface="Trebuchet MS" pitchFamily="34" charset="0"/>
              </a:rPr>
              <a:t> Helena Christie Funding Officer</a:t>
            </a:r>
          </a:p>
          <a:p>
            <a:pPr eaLnBrk="1" hangingPunct="1">
              <a:spcBef>
                <a:spcPct val="0"/>
              </a:spcBef>
            </a:pPr>
            <a:endParaRPr lang="en-US" b="1" dirty="0" smtClean="0">
              <a:latin typeface="Trebuchet MS" pitchFamily="34" charset="0"/>
            </a:endParaRPr>
          </a:p>
          <a:p>
            <a:pPr eaLnBrk="1" hangingPunct="1">
              <a:spcBef>
                <a:spcPct val="0"/>
              </a:spcBef>
            </a:pPr>
            <a:r>
              <a:rPr lang="en-US" b="1" dirty="0" smtClean="0">
                <a:latin typeface="Trebuchet MS" pitchFamily="34" charset="0"/>
              </a:rPr>
              <a:t>Admin</a:t>
            </a:r>
          </a:p>
          <a:p>
            <a:pPr eaLnBrk="1" hangingPunct="1">
              <a:spcBef>
                <a:spcPct val="0"/>
              </a:spcBef>
            </a:pPr>
            <a:endParaRPr lang="en-US" b="1" dirty="0" smtClean="0">
              <a:latin typeface="Trebuchet MS" pitchFamily="34" charset="0"/>
            </a:endParaRPr>
          </a:p>
          <a:p>
            <a:pPr eaLnBrk="1" hangingPunct="1">
              <a:spcBef>
                <a:spcPct val="0"/>
              </a:spcBef>
              <a:buFont typeface="Arial" pitchFamily="34" charset="0"/>
              <a:buChar char="•"/>
            </a:pPr>
            <a:r>
              <a:rPr lang="en-US" b="0" dirty="0" smtClean="0">
                <a:latin typeface="Trebuchet MS" pitchFamily="34" charset="0"/>
              </a:rPr>
              <a:t>Toilets,</a:t>
            </a:r>
            <a:r>
              <a:rPr lang="en-US" b="0" baseline="0" dirty="0" smtClean="0">
                <a:latin typeface="Trebuchet MS" pitchFamily="34" charset="0"/>
              </a:rPr>
              <a:t> refreshments, fire alarm, breaks</a:t>
            </a:r>
            <a:endParaRPr lang="en-US" b="0" dirty="0" smtClean="0">
              <a:latin typeface="Trebuchet MS" pitchFamily="34" charset="0"/>
            </a:endParaRPr>
          </a:p>
          <a:p>
            <a:pPr eaLnBrk="1" hangingPunct="1">
              <a:spcBef>
                <a:spcPct val="0"/>
              </a:spcBef>
            </a:pPr>
            <a:endParaRPr lang="en-US" b="1" dirty="0" smtClean="0">
              <a:latin typeface="Trebuchet MS" pitchFamily="34" charset="0"/>
            </a:endParaRPr>
          </a:p>
          <a:p>
            <a:pPr eaLnBrk="1" hangingPunct="1">
              <a:spcBef>
                <a:spcPct val="0"/>
              </a:spcBef>
            </a:pPr>
            <a:r>
              <a:rPr lang="en-US" b="1" dirty="0" smtClean="0">
                <a:latin typeface="Trebuchet MS" pitchFamily="34" charset="0"/>
              </a:rPr>
              <a:t>What we want to achieve today:-</a:t>
            </a:r>
          </a:p>
          <a:p>
            <a:pPr eaLnBrk="1" hangingPunct="1">
              <a:spcBef>
                <a:spcPct val="0"/>
              </a:spcBef>
            </a:pPr>
            <a:endParaRPr lang="en-US" dirty="0" smtClean="0">
              <a:latin typeface="Trebuchet MS" pitchFamily="34" charset="0"/>
            </a:endParaRPr>
          </a:p>
          <a:p>
            <a:pPr eaLnBrk="1" hangingPunct="1">
              <a:spcBef>
                <a:spcPct val="0"/>
              </a:spcBef>
              <a:buFont typeface="Arial" pitchFamily="34" charset="0"/>
              <a:buChar char="•"/>
            </a:pPr>
            <a:r>
              <a:rPr lang="en-US" baseline="0" dirty="0" smtClean="0">
                <a:latin typeface="Trebuchet MS" pitchFamily="34" charset="0"/>
              </a:rPr>
              <a:t> Give a background to the Big Lottery Fund and the Help Through Crisis </a:t>
            </a:r>
            <a:r>
              <a:rPr lang="en-US" baseline="0" dirty="0" err="1" smtClean="0">
                <a:latin typeface="Trebuchet MS" pitchFamily="34" charset="0"/>
              </a:rPr>
              <a:t>programme</a:t>
            </a:r>
            <a:r>
              <a:rPr lang="en-US" baseline="0" dirty="0" smtClean="0">
                <a:latin typeface="Trebuchet MS" pitchFamily="34" charset="0"/>
              </a:rPr>
              <a:t> and what the </a:t>
            </a:r>
            <a:r>
              <a:rPr lang="en-US" baseline="0" dirty="0" err="1" smtClean="0">
                <a:latin typeface="Trebuchet MS" pitchFamily="34" charset="0"/>
              </a:rPr>
              <a:t>programme</a:t>
            </a:r>
            <a:r>
              <a:rPr lang="en-US" baseline="0" dirty="0" smtClean="0">
                <a:latin typeface="Trebuchet MS" pitchFamily="34" charset="0"/>
              </a:rPr>
              <a:t> hopes to achieve.</a:t>
            </a:r>
          </a:p>
          <a:p>
            <a:pPr eaLnBrk="1" hangingPunct="1">
              <a:spcBef>
                <a:spcPct val="0"/>
              </a:spcBef>
              <a:buFont typeface="Arial" pitchFamily="34" charset="0"/>
              <a:buChar char="•"/>
            </a:pPr>
            <a:r>
              <a:rPr lang="en-US" baseline="0" dirty="0" smtClean="0">
                <a:latin typeface="Trebuchet MS" pitchFamily="34" charset="0"/>
              </a:rPr>
              <a:t> Explain the logic behind the Learning, Support &amp; Evaluation contract</a:t>
            </a:r>
          </a:p>
          <a:p>
            <a:pPr eaLnBrk="1" hangingPunct="1">
              <a:spcBef>
                <a:spcPct val="0"/>
              </a:spcBef>
              <a:buFont typeface="Arial" pitchFamily="34" charset="0"/>
              <a:buChar char="•"/>
            </a:pPr>
            <a:r>
              <a:rPr lang="en-US" baseline="0" dirty="0" smtClean="0">
                <a:latin typeface="Trebuchet MS" pitchFamily="34" charset="0"/>
              </a:rPr>
              <a:t> Explain our expectations from the contract</a:t>
            </a:r>
          </a:p>
          <a:p>
            <a:pPr eaLnBrk="1" hangingPunct="1">
              <a:spcBef>
                <a:spcPct val="0"/>
              </a:spcBef>
              <a:buFont typeface="Arial" pitchFamily="34" charset="0"/>
              <a:buNone/>
            </a:pPr>
            <a:endParaRPr lang="en-US" baseline="0" dirty="0" smtClean="0">
              <a:latin typeface="Trebuchet MS" pitchFamily="34" charset="0"/>
            </a:endParaRPr>
          </a:p>
          <a:p>
            <a:pPr eaLnBrk="1" hangingPunct="1">
              <a:spcBef>
                <a:spcPct val="0"/>
              </a:spcBef>
              <a:buFont typeface="Arial" pitchFamily="34" charset="0"/>
              <a:buChar char="•"/>
            </a:pPr>
            <a:endParaRPr lang="en-US" dirty="0" smtClean="0">
              <a:latin typeface="Trebuchet MS" pitchFamily="34" charset="0"/>
            </a:endParaRPr>
          </a:p>
          <a:p>
            <a:pPr eaLnBrk="1" hangingPunct="1">
              <a:spcBef>
                <a:spcPct val="0"/>
              </a:spcBef>
            </a:pPr>
            <a:endParaRPr lang="en-US" dirty="0" smtClean="0">
              <a:latin typeface="Trebuchet MS" pitchFamily="34" charset="0"/>
            </a:endParaRPr>
          </a:p>
        </p:txBody>
      </p:sp>
      <p:sp>
        <p:nvSpPr>
          <p:cNvPr id="30724"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083E63F0-5A04-420F-849E-5475CE7ACD03}" type="slidenum">
              <a:rPr lang="en-GB" smtClean="0"/>
              <a:pPr/>
              <a:t>2</a:t>
            </a:fld>
            <a:endParaRPr lang="en-GB" dirty="0" smtClean="0"/>
          </a:p>
        </p:txBody>
      </p:sp>
    </p:spTree>
    <p:extLst>
      <p:ext uri="{BB962C8B-B14F-4D97-AF65-F5344CB8AC3E}">
        <p14:creationId xmlns:p14="http://schemas.microsoft.com/office/powerpoint/2010/main" val="2757306770"/>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	</a:t>
            </a:r>
            <a:endParaRPr lang="en-US" sz="1200" kern="1200" baseline="0" dirty="0" smtClean="0">
              <a:solidFill>
                <a:schemeClr val="tx1"/>
              </a:solidFill>
              <a:effectLst/>
              <a:latin typeface="+mn-lt"/>
              <a:ea typeface="+mn-ea"/>
              <a:cs typeface="+mn-cs"/>
            </a:endParaRPr>
          </a:p>
          <a:p>
            <a:endParaRPr lang="en-GB" dirty="0"/>
          </a:p>
        </p:txBody>
      </p:sp>
      <p:sp>
        <p:nvSpPr>
          <p:cNvPr id="4" name="Slide Number Placeholder 3"/>
          <p:cNvSpPr>
            <a:spLocks noGrp="1"/>
          </p:cNvSpPr>
          <p:nvPr>
            <p:ph type="sldNum" sz="quarter" idx="10"/>
          </p:nvPr>
        </p:nvSpPr>
        <p:spPr/>
        <p:txBody>
          <a:bodyPr/>
          <a:lstStyle/>
          <a:p>
            <a:pPr>
              <a:defRPr/>
            </a:pPr>
            <a:fld id="{B036D49E-73B3-46F9-A7C4-D1CFF2017533}" type="slidenum">
              <a:rPr lang="en-GB" smtClean="0"/>
              <a:pPr>
                <a:defRPr/>
              </a:pPr>
              <a:t>20</a:t>
            </a:fld>
            <a:endParaRPr lang="en-GB"/>
          </a:p>
        </p:txBody>
      </p:sp>
    </p:spTree>
    <p:extLst>
      <p:ext uri="{BB962C8B-B14F-4D97-AF65-F5344CB8AC3E}">
        <p14:creationId xmlns:p14="http://schemas.microsoft.com/office/powerpoint/2010/main" val="1302234813"/>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	</a:t>
            </a:r>
            <a:endParaRPr lang="en-US" sz="1200" kern="1200" baseline="0" dirty="0" smtClean="0">
              <a:solidFill>
                <a:schemeClr val="tx1"/>
              </a:solidFill>
              <a:effectLst/>
              <a:latin typeface="+mn-lt"/>
              <a:ea typeface="+mn-ea"/>
              <a:cs typeface="+mn-cs"/>
            </a:endParaRPr>
          </a:p>
          <a:p>
            <a:endParaRPr lang="en-GB" dirty="0"/>
          </a:p>
        </p:txBody>
      </p:sp>
      <p:sp>
        <p:nvSpPr>
          <p:cNvPr id="4" name="Slide Number Placeholder 3"/>
          <p:cNvSpPr>
            <a:spLocks noGrp="1"/>
          </p:cNvSpPr>
          <p:nvPr>
            <p:ph type="sldNum" sz="quarter" idx="10"/>
          </p:nvPr>
        </p:nvSpPr>
        <p:spPr/>
        <p:txBody>
          <a:bodyPr/>
          <a:lstStyle/>
          <a:p>
            <a:pPr>
              <a:defRPr/>
            </a:pPr>
            <a:fld id="{B036D49E-73B3-46F9-A7C4-D1CFF2017533}" type="slidenum">
              <a:rPr lang="en-GB" smtClean="0"/>
              <a:pPr>
                <a:defRPr/>
              </a:pPr>
              <a:t>21</a:t>
            </a:fld>
            <a:endParaRPr lang="en-GB"/>
          </a:p>
        </p:txBody>
      </p:sp>
    </p:spTree>
    <p:extLst>
      <p:ext uri="{BB962C8B-B14F-4D97-AF65-F5344CB8AC3E}">
        <p14:creationId xmlns:p14="http://schemas.microsoft.com/office/powerpoint/2010/main" val="3668906844"/>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	</a:t>
            </a:r>
            <a:endParaRPr lang="en-US" sz="1200" kern="1200" baseline="0" dirty="0" smtClean="0">
              <a:solidFill>
                <a:schemeClr val="tx1"/>
              </a:solidFill>
              <a:effectLst/>
              <a:latin typeface="+mn-lt"/>
              <a:ea typeface="+mn-ea"/>
              <a:cs typeface="+mn-cs"/>
            </a:endParaRPr>
          </a:p>
          <a:p>
            <a:endParaRPr lang="en-GB" dirty="0"/>
          </a:p>
        </p:txBody>
      </p:sp>
      <p:sp>
        <p:nvSpPr>
          <p:cNvPr id="4" name="Slide Number Placeholder 3"/>
          <p:cNvSpPr>
            <a:spLocks noGrp="1"/>
          </p:cNvSpPr>
          <p:nvPr>
            <p:ph type="sldNum" sz="quarter" idx="10"/>
          </p:nvPr>
        </p:nvSpPr>
        <p:spPr/>
        <p:txBody>
          <a:bodyPr/>
          <a:lstStyle/>
          <a:p>
            <a:pPr>
              <a:defRPr/>
            </a:pPr>
            <a:fld id="{B036D49E-73B3-46F9-A7C4-D1CFF2017533}" type="slidenum">
              <a:rPr lang="en-GB" smtClean="0"/>
              <a:pPr>
                <a:defRPr/>
              </a:pPr>
              <a:t>22</a:t>
            </a:fld>
            <a:endParaRPr lang="en-GB"/>
          </a:p>
        </p:txBody>
      </p:sp>
    </p:spTree>
    <p:extLst>
      <p:ext uri="{BB962C8B-B14F-4D97-AF65-F5344CB8AC3E}">
        <p14:creationId xmlns:p14="http://schemas.microsoft.com/office/powerpoint/2010/main" val="1239746973"/>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Slide Image Placeholder 1"/>
          <p:cNvSpPr>
            <a:spLocks noGrp="1" noRot="1" noChangeAspect="1" noTextEdit="1"/>
          </p:cNvSpPr>
          <p:nvPr>
            <p:ph type="sldImg"/>
          </p:nvPr>
        </p:nvSpPr>
        <p:spPr bwMode="auto">
          <a:noFill/>
          <a:ln>
            <a:solidFill>
              <a:srgbClr val="000000"/>
            </a:solidFill>
            <a:miter lim="800000"/>
            <a:headEnd/>
            <a:tailEnd/>
          </a:ln>
        </p:spPr>
      </p:sp>
      <p:sp>
        <p:nvSpPr>
          <p:cNvPr id="30723"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buFont typeface="Arial" pitchFamily="34" charset="0"/>
              <a:buNone/>
            </a:pPr>
            <a:endParaRPr lang="en-US" baseline="0" dirty="0" smtClean="0">
              <a:latin typeface="Trebuchet MS" pitchFamily="34" charset="0"/>
            </a:endParaRPr>
          </a:p>
          <a:p>
            <a:pPr eaLnBrk="1" hangingPunct="1">
              <a:spcBef>
                <a:spcPct val="0"/>
              </a:spcBef>
              <a:buFont typeface="Arial" pitchFamily="34" charset="0"/>
              <a:buChar char="•"/>
            </a:pPr>
            <a:endParaRPr lang="en-US" dirty="0" smtClean="0">
              <a:latin typeface="Trebuchet MS" pitchFamily="34" charset="0"/>
            </a:endParaRPr>
          </a:p>
          <a:p>
            <a:pPr eaLnBrk="1" hangingPunct="1">
              <a:spcBef>
                <a:spcPct val="0"/>
              </a:spcBef>
            </a:pPr>
            <a:endParaRPr lang="en-US" dirty="0" smtClean="0">
              <a:latin typeface="Trebuchet MS" pitchFamily="34" charset="0"/>
            </a:endParaRPr>
          </a:p>
        </p:txBody>
      </p:sp>
      <p:sp>
        <p:nvSpPr>
          <p:cNvPr id="30724"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083E63F0-5A04-420F-849E-5475CE7ACD03}" type="slidenum">
              <a:rPr lang="en-GB" smtClean="0"/>
              <a:pPr/>
              <a:t>23</a:t>
            </a:fld>
            <a:endParaRPr lang="en-GB" dirty="0" smtClean="0"/>
          </a:p>
        </p:txBody>
      </p:sp>
    </p:spTree>
    <p:extLst>
      <p:ext uri="{BB962C8B-B14F-4D97-AF65-F5344CB8AC3E}">
        <p14:creationId xmlns:p14="http://schemas.microsoft.com/office/powerpoint/2010/main" val="2674142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Slide Image Placeholder 1"/>
          <p:cNvSpPr>
            <a:spLocks noGrp="1" noRot="1" noChangeAspect="1" noTextEdit="1"/>
          </p:cNvSpPr>
          <p:nvPr>
            <p:ph type="sldImg"/>
          </p:nvPr>
        </p:nvSpPr>
        <p:spPr bwMode="auto">
          <a:noFill/>
          <a:ln>
            <a:solidFill>
              <a:srgbClr val="000000"/>
            </a:solidFill>
            <a:miter lim="800000"/>
            <a:headEnd/>
            <a:tailEnd/>
          </a:ln>
        </p:spPr>
      </p:sp>
      <p:sp>
        <p:nvSpPr>
          <p:cNvPr id="30723"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dirty="0" smtClean="0">
                <a:latin typeface="Trebuchet MS" pitchFamily="34" charset="0"/>
              </a:rPr>
              <a:t>Time allocated: 20 </a:t>
            </a:r>
            <a:r>
              <a:rPr lang="en-US" dirty="0" err="1" smtClean="0">
                <a:latin typeface="Trebuchet MS" pitchFamily="34" charset="0"/>
              </a:rPr>
              <a:t>mins</a:t>
            </a:r>
            <a:endParaRPr lang="en-US" dirty="0" smtClean="0">
              <a:latin typeface="Trebuchet MS" pitchFamily="34" charset="0"/>
            </a:endParaRPr>
          </a:p>
          <a:p>
            <a:pPr eaLnBrk="1" hangingPunct="1">
              <a:spcBef>
                <a:spcPct val="0"/>
              </a:spcBef>
            </a:pPr>
            <a:endParaRPr lang="en-US" dirty="0" smtClean="0">
              <a:latin typeface="Trebuchet MS" pitchFamily="34" charset="0"/>
            </a:endParaRPr>
          </a:p>
          <a:p>
            <a:pPr eaLnBrk="1" hangingPunct="1">
              <a:spcBef>
                <a:spcPct val="0"/>
              </a:spcBef>
            </a:pPr>
            <a:r>
              <a:rPr lang="en-US" dirty="0" smtClean="0">
                <a:latin typeface="Trebuchet MS" pitchFamily="34" charset="0"/>
              </a:rPr>
              <a:t>Lead: Dave</a:t>
            </a:r>
          </a:p>
          <a:p>
            <a:pPr eaLnBrk="1" hangingPunct="1">
              <a:spcBef>
                <a:spcPct val="0"/>
              </a:spcBef>
            </a:pPr>
            <a:endParaRPr lang="en-US" dirty="0" smtClean="0">
              <a:latin typeface="Trebuchet MS" pitchFamily="34" charset="0"/>
            </a:endParaRPr>
          </a:p>
          <a:p>
            <a:pPr eaLnBrk="1" hangingPunct="1">
              <a:spcBef>
                <a:spcPct val="0"/>
              </a:spcBef>
            </a:pPr>
            <a:r>
              <a:rPr lang="en-US" b="1" dirty="0" smtClean="0">
                <a:latin typeface="Trebuchet MS" pitchFamily="34" charset="0"/>
              </a:rPr>
              <a:t>Introductions</a:t>
            </a:r>
          </a:p>
          <a:p>
            <a:pPr eaLnBrk="1" hangingPunct="1">
              <a:spcBef>
                <a:spcPct val="0"/>
              </a:spcBef>
            </a:pPr>
            <a:endParaRPr lang="en-US" b="1" dirty="0" smtClean="0">
              <a:latin typeface="Trebuchet MS" pitchFamily="34" charset="0"/>
            </a:endParaRPr>
          </a:p>
          <a:p>
            <a:pPr eaLnBrk="1" hangingPunct="1">
              <a:spcBef>
                <a:spcPct val="0"/>
              </a:spcBef>
              <a:buFont typeface="Arial" pitchFamily="34" charset="0"/>
              <a:buChar char="•"/>
            </a:pPr>
            <a:r>
              <a:rPr lang="en-US" b="1" dirty="0" smtClean="0">
                <a:latin typeface="Trebuchet MS" pitchFamily="34" charset="0"/>
              </a:rPr>
              <a:t> </a:t>
            </a:r>
            <a:r>
              <a:rPr lang="en-US" b="0" dirty="0" smtClean="0">
                <a:latin typeface="Trebuchet MS" pitchFamily="34" charset="0"/>
              </a:rPr>
              <a:t>Dave Hutchinson Funding Manager</a:t>
            </a:r>
          </a:p>
          <a:p>
            <a:pPr eaLnBrk="1" hangingPunct="1">
              <a:spcBef>
                <a:spcPct val="0"/>
              </a:spcBef>
              <a:buFont typeface="Arial" pitchFamily="34" charset="0"/>
              <a:buChar char="•"/>
            </a:pPr>
            <a:r>
              <a:rPr lang="en-US" b="0" dirty="0" smtClean="0">
                <a:latin typeface="Trebuchet MS" pitchFamily="34" charset="0"/>
              </a:rPr>
              <a:t> Helena Christie Funding Officer</a:t>
            </a:r>
          </a:p>
          <a:p>
            <a:pPr eaLnBrk="1" hangingPunct="1">
              <a:spcBef>
                <a:spcPct val="0"/>
              </a:spcBef>
            </a:pPr>
            <a:endParaRPr lang="en-US" b="1" dirty="0" smtClean="0">
              <a:latin typeface="Trebuchet MS" pitchFamily="34" charset="0"/>
            </a:endParaRPr>
          </a:p>
          <a:p>
            <a:pPr eaLnBrk="1" hangingPunct="1">
              <a:spcBef>
                <a:spcPct val="0"/>
              </a:spcBef>
            </a:pPr>
            <a:r>
              <a:rPr lang="en-US" b="1" dirty="0" smtClean="0">
                <a:latin typeface="Trebuchet MS" pitchFamily="34" charset="0"/>
              </a:rPr>
              <a:t>Admin</a:t>
            </a:r>
          </a:p>
          <a:p>
            <a:pPr eaLnBrk="1" hangingPunct="1">
              <a:spcBef>
                <a:spcPct val="0"/>
              </a:spcBef>
            </a:pPr>
            <a:endParaRPr lang="en-US" b="1" dirty="0" smtClean="0">
              <a:latin typeface="Trebuchet MS" pitchFamily="34" charset="0"/>
            </a:endParaRPr>
          </a:p>
          <a:p>
            <a:pPr eaLnBrk="1" hangingPunct="1">
              <a:spcBef>
                <a:spcPct val="0"/>
              </a:spcBef>
              <a:buFont typeface="Arial" pitchFamily="34" charset="0"/>
              <a:buChar char="•"/>
            </a:pPr>
            <a:r>
              <a:rPr lang="en-US" b="0" dirty="0" smtClean="0">
                <a:latin typeface="Trebuchet MS" pitchFamily="34" charset="0"/>
              </a:rPr>
              <a:t>Toilets,</a:t>
            </a:r>
            <a:r>
              <a:rPr lang="en-US" b="0" baseline="0" dirty="0" smtClean="0">
                <a:latin typeface="Trebuchet MS" pitchFamily="34" charset="0"/>
              </a:rPr>
              <a:t> refreshments, fire alarm, breaks</a:t>
            </a:r>
            <a:endParaRPr lang="en-US" b="0" dirty="0" smtClean="0">
              <a:latin typeface="Trebuchet MS" pitchFamily="34" charset="0"/>
            </a:endParaRPr>
          </a:p>
          <a:p>
            <a:pPr eaLnBrk="1" hangingPunct="1">
              <a:spcBef>
                <a:spcPct val="0"/>
              </a:spcBef>
            </a:pPr>
            <a:endParaRPr lang="en-US" b="1" dirty="0" smtClean="0">
              <a:latin typeface="Trebuchet MS" pitchFamily="34" charset="0"/>
            </a:endParaRPr>
          </a:p>
          <a:p>
            <a:pPr eaLnBrk="1" hangingPunct="1">
              <a:spcBef>
                <a:spcPct val="0"/>
              </a:spcBef>
            </a:pPr>
            <a:r>
              <a:rPr lang="en-US" b="1" dirty="0" smtClean="0">
                <a:latin typeface="Trebuchet MS" pitchFamily="34" charset="0"/>
              </a:rPr>
              <a:t>What we want to achieve today:-</a:t>
            </a:r>
          </a:p>
          <a:p>
            <a:pPr eaLnBrk="1" hangingPunct="1">
              <a:spcBef>
                <a:spcPct val="0"/>
              </a:spcBef>
            </a:pPr>
            <a:endParaRPr lang="en-US" dirty="0" smtClean="0">
              <a:latin typeface="Trebuchet MS" pitchFamily="34" charset="0"/>
            </a:endParaRPr>
          </a:p>
          <a:p>
            <a:pPr eaLnBrk="1" hangingPunct="1">
              <a:spcBef>
                <a:spcPct val="0"/>
              </a:spcBef>
              <a:buFont typeface="Arial" pitchFamily="34" charset="0"/>
              <a:buChar char="•"/>
            </a:pPr>
            <a:r>
              <a:rPr lang="en-US" baseline="0" dirty="0" smtClean="0">
                <a:latin typeface="Trebuchet MS" pitchFamily="34" charset="0"/>
              </a:rPr>
              <a:t>Background to the Big Lottery Fund and the Help Through Crisis </a:t>
            </a:r>
            <a:r>
              <a:rPr lang="en-US" baseline="0" dirty="0" err="1" smtClean="0">
                <a:latin typeface="Trebuchet MS" pitchFamily="34" charset="0"/>
              </a:rPr>
              <a:t>programme</a:t>
            </a:r>
            <a:r>
              <a:rPr lang="en-US" baseline="0" dirty="0" smtClean="0">
                <a:latin typeface="Trebuchet MS" pitchFamily="34" charset="0"/>
              </a:rPr>
              <a:t> and what the </a:t>
            </a:r>
            <a:r>
              <a:rPr lang="en-US" baseline="0" dirty="0" err="1" smtClean="0">
                <a:latin typeface="Trebuchet MS" pitchFamily="34" charset="0"/>
              </a:rPr>
              <a:t>programme</a:t>
            </a:r>
            <a:r>
              <a:rPr lang="en-US" baseline="0" dirty="0" smtClean="0">
                <a:latin typeface="Trebuchet MS" pitchFamily="34" charset="0"/>
              </a:rPr>
              <a:t> hopes to achieve.</a:t>
            </a:r>
          </a:p>
          <a:p>
            <a:pPr eaLnBrk="1" hangingPunct="1">
              <a:spcBef>
                <a:spcPct val="0"/>
              </a:spcBef>
              <a:buFont typeface="Arial" pitchFamily="34" charset="0"/>
              <a:buChar char="•"/>
            </a:pPr>
            <a:r>
              <a:rPr lang="en-US" baseline="0" dirty="0" smtClean="0">
                <a:latin typeface="Trebuchet MS" pitchFamily="34" charset="0"/>
              </a:rPr>
              <a:t>Logic behind the Learning, Support &amp; Evaluation contract</a:t>
            </a:r>
          </a:p>
          <a:p>
            <a:pPr eaLnBrk="1" hangingPunct="1">
              <a:spcBef>
                <a:spcPct val="0"/>
              </a:spcBef>
              <a:buFont typeface="Arial" pitchFamily="34" charset="0"/>
              <a:buChar char="•"/>
            </a:pPr>
            <a:r>
              <a:rPr lang="en-US" baseline="0" dirty="0" smtClean="0">
                <a:latin typeface="Trebuchet MS" pitchFamily="34" charset="0"/>
              </a:rPr>
              <a:t>Our expectations from the contract</a:t>
            </a:r>
          </a:p>
          <a:p>
            <a:pPr eaLnBrk="1" hangingPunct="1">
              <a:spcBef>
                <a:spcPct val="0"/>
              </a:spcBef>
              <a:buFont typeface="Arial" pitchFamily="34" charset="0"/>
              <a:buNone/>
            </a:pPr>
            <a:endParaRPr lang="en-US" baseline="0" dirty="0" smtClean="0">
              <a:latin typeface="Trebuchet MS" pitchFamily="34" charset="0"/>
            </a:endParaRPr>
          </a:p>
          <a:p>
            <a:pPr eaLnBrk="1" hangingPunct="1">
              <a:spcBef>
                <a:spcPct val="0"/>
              </a:spcBef>
              <a:buFont typeface="Arial" pitchFamily="34" charset="0"/>
              <a:buChar char="•"/>
            </a:pPr>
            <a:endParaRPr lang="en-US" dirty="0" smtClean="0">
              <a:latin typeface="Trebuchet MS" pitchFamily="34" charset="0"/>
            </a:endParaRPr>
          </a:p>
          <a:p>
            <a:pPr eaLnBrk="1" hangingPunct="1">
              <a:spcBef>
                <a:spcPct val="0"/>
              </a:spcBef>
            </a:pPr>
            <a:endParaRPr lang="en-US" dirty="0" smtClean="0">
              <a:latin typeface="Trebuchet MS" pitchFamily="34" charset="0"/>
            </a:endParaRPr>
          </a:p>
        </p:txBody>
      </p:sp>
      <p:sp>
        <p:nvSpPr>
          <p:cNvPr id="30724"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083E63F0-5A04-420F-849E-5475CE7ACD03}" type="slidenum">
              <a:rPr lang="en-GB" smtClean="0"/>
              <a:pPr/>
              <a:t>3</a:t>
            </a:fld>
            <a:endParaRPr lang="en-GB" dirty="0" smtClean="0"/>
          </a:p>
        </p:txBody>
      </p:sp>
    </p:spTree>
    <p:extLst>
      <p:ext uri="{BB962C8B-B14F-4D97-AF65-F5344CB8AC3E}">
        <p14:creationId xmlns:p14="http://schemas.microsoft.com/office/powerpoint/2010/main" val="23233426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Slide Image Placeholder 1"/>
          <p:cNvSpPr>
            <a:spLocks noGrp="1" noRot="1" noChangeAspect="1" noTextEdit="1"/>
          </p:cNvSpPr>
          <p:nvPr>
            <p:ph type="sldImg"/>
          </p:nvPr>
        </p:nvSpPr>
        <p:spPr bwMode="auto">
          <a:noFill/>
          <a:ln>
            <a:solidFill>
              <a:srgbClr val="000000"/>
            </a:solidFill>
            <a:miter lim="800000"/>
            <a:headEnd/>
            <a:tailEnd/>
          </a:ln>
        </p:spPr>
      </p:sp>
      <p:sp>
        <p:nvSpPr>
          <p:cNvPr id="31747" name="Notes Placeholder 2"/>
          <p:cNvSpPr>
            <a:spLocks noGrp="1"/>
          </p:cNvSpPr>
          <p:nvPr>
            <p:ph type="body" idx="1"/>
          </p:nvPr>
        </p:nvSpPr>
        <p:spPr bwMode="auto">
          <a:noFill/>
        </p:spPr>
        <p:txBody>
          <a:bodyPr wrap="square" numCol="1" anchor="t" anchorCtr="0" compatLnSpc="1">
            <a:prstTxWarp prst="textNoShape">
              <a:avLst/>
            </a:prstTxWarp>
          </a:bodyPr>
          <a:lstStyle/>
          <a:p>
            <a:pPr marL="171450" indent="-171450" eaLnBrk="1" hangingPunct="1">
              <a:spcBef>
                <a:spcPct val="0"/>
              </a:spcBef>
              <a:buFont typeface="Arial" panose="020B0604020202020204" pitchFamily="34" charset="0"/>
              <a:buChar char="•"/>
            </a:pPr>
            <a:endParaRPr lang="en-US" dirty="0" smtClean="0">
              <a:latin typeface="Trebuchet MS" pitchFamily="34" charset="0"/>
            </a:endParaRPr>
          </a:p>
          <a:p>
            <a:endParaRPr lang="en-GB" dirty="0" smtClean="0"/>
          </a:p>
        </p:txBody>
      </p:sp>
      <p:sp>
        <p:nvSpPr>
          <p:cNvPr id="31748"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10931BD7-7D34-4B57-A7CC-61EB28FF7804}" type="slidenum">
              <a:rPr lang="en-GB" smtClean="0"/>
              <a:pPr/>
              <a:t>4</a:t>
            </a:fld>
            <a:endParaRPr lang="en-GB" dirty="0" smtClean="0"/>
          </a:p>
        </p:txBody>
      </p:sp>
    </p:spTree>
    <p:extLst>
      <p:ext uri="{BB962C8B-B14F-4D97-AF65-F5344CB8AC3E}">
        <p14:creationId xmlns:p14="http://schemas.microsoft.com/office/powerpoint/2010/main" val="87543919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Image Placeholder 1"/>
          <p:cNvSpPr>
            <a:spLocks noGrp="1" noRot="1" noChangeAspect="1" noTextEdit="1"/>
          </p:cNvSpPr>
          <p:nvPr>
            <p:ph type="sldImg"/>
          </p:nvPr>
        </p:nvSpPr>
        <p:spPr bwMode="auto">
          <a:noFill/>
          <a:ln>
            <a:solidFill>
              <a:srgbClr val="000000"/>
            </a:solidFill>
            <a:miter lim="800000"/>
            <a:headEnd/>
            <a:tailEnd/>
          </a:ln>
        </p:spPr>
      </p:sp>
      <p:sp>
        <p:nvSpPr>
          <p:cNvPr id="29699"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smtClean="0"/>
          </a:p>
        </p:txBody>
      </p:sp>
      <p:sp>
        <p:nvSpPr>
          <p:cNvPr id="2970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9199EC00-3270-49E0-9507-1EDECF608151}" type="slidenum">
              <a:rPr lang="en-GB" smtClean="0"/>
              <a:pPr/>
              <a:t>5</a:t>
            </a:fld>
            <a:endParaRPr lang="en-GB" dirty="0" smtClean="0"/>
          </a:p>
        </p:txBody>
      </p:sp>
    </p:spTree>
    <p:extLst>
      <p:ext uri="{BB962C8B-B14F-4D97-AF65-F5344CB8AC3E}">
        <p14:creationId xmlns:p14="http://schemas.microsoft.com/office/powerpoint/2010/main" val="147770060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Slide Image Placeholder 1"/>
          <p:cNvSpPr>
            <a:spLocks noGrp="1" noRot="1" noChangeAspect="1" noTextEdit="1"/>
          </p:cNvSpPr>
          <p:nvPr>
            <p:ph type="sldImg"/>
          </p:nvPr>
        </p:nvSpPr>
        <p:spPr bwMode="auto">
          <a:noFill/>
          <a:ln>
            <a:solidFill>
              <a:srgbClr val="000000"/>
            </a:solidFill>
            <a:miter lim="800000"/>
            <a:headEnd/>
            <a:tailEnd/>
          </a:ln>
        </p:spPr>
      </p:sp>
      <p:sp>
        <p:nvSpPr>
          <p:cNvPr id="31747"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dirty="0" smtClean="0">
                <a:latin typeface="Trebuchet MS" pitchFamily="34" charset="0"/>
              </a:rPr>
              <a:t>Time allocated: 40 </a:t>
            </a:r>
            <a:r>
              <a:rPr lang="en-US" dirty="0" err="1" smtClean="0">
                <a:latin typeface="Trebuchet MS" pitchFamily="34" charset="0"/>
              </a:rPr>
              <a:t>mins</a:t>
            </a:r>
            <a:endParaRPr lang="en-US" dirty="0" smtClean="0">
              <a:latin typeface="Trebuchet MS" pitchFamily="34" charset="0"/>
            </a:endParaRPr>
          </a:p>
          <a:p>
            <a:pPr eaLnBrk="1" hangingPunct="1">
              <a:spcBef>
                <a:spcPct val="0"/>
              </a:spcBef>
            </a:pPr>
            <a:endParaRPr lang="en-US" dirty="0" smtClean="0">
              <a:latin typeface="Trebuchet MS" pitchFamily="34" charset="0"/>
            </a:endParaRPr>
          </a:p>
          <a:p>
            <a:pPr eaLnBrk="1" hangingPunct="1">
              <a:spcBef>
                <a:spcPct val="0"/>
              </a:spcBef>
            </a:pPr>
            <a:r>
              <a:rPr lang="en-US" dirty="0" smtClean="0">
                <a:latin typeface="Trebuchet MS" pitchFamily="34" charset="0"/>
              </a:rPr>
              <a:t>Lead: Dave</a:t>
            </a:r>
          </a:p>
          <a:p>
            <a:pPr eaLnBrk="1" hangingPunct="1">
              <a:spcBef>
                <a:spcPct val="0"/>
              </a:spcBef>
            </a:pPr>
            <a:endParaRPr lang="en-US" dirty="0" smtClean="0">
              <a:latin typeface="Trebuchet MS" pitchFamily="34" charset="0"/>
            </a:endParaRPr>
          </a:p>
          <a:p>
            <a:pPr marL="171450" indent="-171450" eaLnBrk="1" hangingPunct="1">
              <a:spcBef>
                <a:spcPct val="0"/>
              </a:spcBef>
              <a:buFont typeface="Arial" panose="020B0604020202020204" pitchFamily="34" charset="0"/>
              <a:buChar char="•"/>
            </a:pPr>
            <a:r>
              <a:rPr lang="en-GB" dirty="0" smtClean="0"/>
              <a:t>We are a non-departmental public body sponsored by the </a:t>
            </a:r>
            <a:r>
              <a:rPr lang="en-GB" dirty="0" err="1" smtClean="0"/>
              <a:t>Dept</a:t>
            </a:r>
            <a:r>
              <a:rPr lang="en-GB" baseline="0" dirty="0" smtClean="0"/>
              <a:t> of Culture, Media and Sport which issues directions that govern the framework in which we operate</a:t>
            </a:r>
            <a:endParaRPr lang="en-US" dirty="0" smtClean="0">
              <a:latin typeface="Trebuchet MS" pitchFamily="34" charset="0"/>
            </a:endParaRPr>
          </a:p>
          <a:p>
            <a:pPr marL="171450" indent="-171450" eaLnBrk="1" hangingPunct="1">
              <a:spcBef>
                <a:spcPct val="0"/>
              </a:spcBef>
              <a:buFont typeface="Arial" panose="020B0604020202020204" pitchFamily="34" charset="0"/>
              <a:buChar char="•"/>
            </a:pPr>
            <a:r>
              <a:rPr lang="en-US" dirty="0" smtClean="0">
                <a:latin typeface="Trebuchet MS" pitchFamily="34" charset="0"/>
              </a:rPr>
              <a:t>Established in 2006</a:t>
            </a:r>
            <a:r>
              <a:rPr lang="en-US" baseline="0" dirty="0" smtClean="0">
                <a:latin typeface="Trebuchet MS" pitchFamily="34" charset="0"/>
              </a:rPr>
              <a:t> – previously National Lottery Charities Board and Community Fund</a:t>
            </a:r>
            <a:endParaRPr lang="en-US" dirty="0" smtClean="0">
              <a:latin typeface="Trebuchet MS" pitchFamily="34" charset="0"/>
            </a:endParaRPr>
          </a:p>
          <a:p>
            <a:pPr marL="171450" indent="-171450" eaLnBrk="1" hangingPunct="1">
              <a:spcBef>
                <a:spcPct val="0"/>
              </a:spcBef>
              <a:buFont typeface="Arial" panose="020B0604020202020204" pitchFamily="34" charset="0"/>
              <a:buChar char="•"/>
            </a:pPr>
            <a:r>
              <a:rPr lang="en-US" dirty="0" smtClean="0">
                <a:latin typeface="Trebuchet MS" pitchFamily="34" charset="0"/>
              </a:rPr>
              <a:t>Biggest of the four national</a:t>
            </a:r>
            <a:r>
              <a:rPr lang="en-US" baseline="0" dirty="0" smtClean="0">
                <a:latin typeface="Trebuchet MS" pitchFamily="34" charset="0"/>
              </a:rPr>
              <a:t> lottery distributors awarding 40% of total lottery proceeds</a:t>
            </a:r>
          </a:p>
          <a:p>
            <a:pPr marL="171450" indent="-171450" eaLnBrk="1" hangingPunct="1">
              <a:spcBef>
                <a:spcPct val="0"/>
              </a:spcBef>
              <a:buFont typeface="Arial" panose="020B0604020202020204" pitchFamily="34" charset="0"/>
              <a:buChar char="•"/>
            </a:pPr>
            <a:r>
              <a:rPr lang="en-US" baseline="0" dirty="0" smtClean="0">
                <a:latin typeface="Trebuchet MS" pitchFamily="34" charset="0"/>
              </a:rPr>
              <a:t>£9 </a:t>
            </a:r>
            <a:r>
              <a:rPr lang="en-US" baseline="0" dirty="0" err="1" smtClean="0">
                <a:latin typeface="Trebuchet MS" pitchFamily="34" charset="0"/>
              </a:rPr>
              <a:t>bn</a:t>
            </a:r>
            <a:r>
              <a:rPr lang="en-US" baseline="0" dirty="0" smtClean="0">
                <a:latin typeface="Trebuchet MS" pitchFamily="34" charset="0"/>
              </a:rPr>
              <a:t> awarded since 2004 to a range of good causes supporting health, education, environmental and charitable purposes </a:t>
            </a:r>
          </a:p>
          <a:p>
            <a:pPr marL="171450" indent="-171450" eaLnBrk="1" hangingPunct="1">
              <a:spcBef>
                <a:spcPct val="0"/>
              </a:spcBef>
              <a:buFont typeface="Arial" panose="020B0604020202020204" pitchFamily="34" charset="0"/>
              <a:buChar char="•"/>
            </a:pPr>
            <a:r>
              <a:rPr lang="en-US" baseline="0" dirty="0" smtClean="0">
                <a:latin typeface="Trebuchet MS" pitchFamily="34" charset="0"/>
              </a:rPr>
              <a:t>£670 m awarded in 2014/15 </a:t>
            </a:r>
          </a:p>
          <a:p>
            <a:pPr marL="171450" indent="-171450" eaLnBrk="1" hangingPunct="1">
              <a:spcBef>
                <a:spcPct val="0"/>
              </a:spcBef>
              <a:buFont typeface="Arial" panose="020B0604020202020204" pitchFamily="34" charset="0"/>
              <a:buChar char="•"/>
            </a:pPr>
            <a:r>
              <a:rPr lang="en-US" baseline="0" dirty="0" smtClean="0">
                <a:latin typeface="Trebuchet MS" pitchFamily="34" charset="0"/>
              </a:rPr>
              <a:t>Over 90,000 applications and enquiries received in 2014/15</a:t>
            </a:r>
          </a:p>
          <a:p>
            <a:pPr marL="171450" indent="-171450" eaLnBrk="1" hangingPunct="1">
              <a:spcBef>
                <a:spcPct val="0"/>
              </a:spcBef>
              <a:buFont typeface="Arial" panose="020B0604020202020204" pitchFamily="34" charset="0"/>
              <a:buChar char="•"/>
            </a:pPr>
            <a:r>
              <a:rPr lang="en-GB" dirty="0" smtClean="0"/>
              <a:t>Our funding supports people who want to make life better for their communities</a:t>
            </a:r>
          </a:p>
          <a:p>
            <a:pPr marL="171450" indent="-171450" eaLnBrk="1" hangingPunct="1">
              <a:spcBef>
                <a:spcPct val="0"/>
              </a:spcBef>
              <a:buFont typeface="Arial" panose="020B0604020202020204" pitchFamily="34" charset="0"/>
              <a:buChar char="•"/>
            </a:pPr>
            <a:r>
              <a:rPr lang="en-GB" dirty="0" smtClean="0"/>
              <a:t>We also work with partners to run more focused, long-term investments tackling major issues, such</a:t>
            </a:r>
            <a:r>
              <a:rPr lang="en-GB" baseline="0" dirty="0" smtClean="0"/>
              <a:t> as</a:t>
            </a:r>
            <a:r>
              <a:rPr lang="en-GB" dirty="0" smtClean="0"/>
              <a:t> meeting the challenges of an ageing population</a:t>
            </a:r>
            <a:endParaRPr lang="en-US" baseline="0" dirty="0" smtClean="0">
              <a:latin typeface="Trebuchet MS" pitchFamily="34" charset="0"/>
            </a:endParaRPr>
          </a:p>
          <a:p>
            <a:pPr marL="171450" indent="-171450" eaLnBrk="1" hangingPunct="1">
              <a:spcBef>
                <a:spcPct val="0"/>
              </a:spcBef>
              <a:buFont typeface="Arial" panose="020B0604020202020204" pitchFamily="34" charset="0"/>
              <a:buChar char="•"/>
            </a:pPr>
            <a:endParaRPr lang="en-US" dirty="0" smtClean="0">
              <a:latin typeface="Trebuchet MS" pitchFamily="34" charset="0"/>
            </a:endParaRPr>
          </a:p>
          <a:p>
            <a:endParaRPr lang="en-GB" dirty="0" smtClean="0"/>
          </a:p>
        </p:txBody>
      </p:sp>
      <p:sp>
        <p:nvSpPr>
          <p:cNvPr id="31748"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10931BD7-7D34-4B57-A7CC-61EB28FF7804}" type="slidenum">
              <a:rPr lang="en-GB" smtClean="0"/>
              <a:pPr/>
              <a:t>6</a:t>
            </a:fld>
            <a:endParaRPr lang="en-GB" dirty="0" smtClean="0"/>
          </a:p>
        </p:txBody>
      </p:sp>
    </p:spTree>
    <p:extLst>
      <p:ext uri="{BB962C8B-B14F-4D97-AF65-F5344CB8AC3E}">
        <p14:creationId xmlns:p14="http://schemas.microsoft.com/office/powerpoint/2010/main" val="64050135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Slide Image Placeholder 1"/>
          <p:cNvSpPr>
            <a:spLocks noGrp="1" noRot="1" noChangeAspect="1" noTextEdit="1"/>
          </p:cNvSpPr>
          <p:nvPr>
            <p:ph type="sldImg"/>
          </p:nvPr>
        </p:nvSpPr>
        <p:spPr bwMode="auto">
          <a:noFill/>
          <a:ln>
            <a:solidFill>
              <a:srgbClr val="000000"/>
            </a:solidFill>
            <a:miter lim="800000"/>
            <a:headEnd/>
            <a:tailEnd/>
          </a:ln>
        </p:spPr>
      </p:sp>
      <p:sp>
        <p:nvSpPr>
          <p:cNvPr id="31747"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dirty="0" smtClean="0">
                <a:latin typeface="Trebuchet MS" pitchFamily="34" charset="0"/>
              </a:rPr>
              <a:t>Time allocated: 40 </a:t>
            </a:r>
            <a:r>
              <a:rPr lang="en-US" dirty="0" err="1" smtClean="0">
                <a:latin typeface="Trebuchet MS" pitchFamily="34" charset="0"/>
              </a:rPr>
              <a:t>mins</a:t>
            </a:r>
            <a:endParaRPr lang="en-US" dirty="0" smtClean="0">
              <a:latin typeface="Trebuchet MS" pitchFamily="34" charset="0"/>
            </a:endParaRPr>
          </a:p>
          <a:p>
            <a:pPr eaLnBrk="1" hangingPunct="1">
              <a:spcBef>
                <a:spcPct val="0"/>
              </a:spcBef>
            </a:pPr>
            <a:endParaRPr lang="en-US" dirty="0" smtClean="0">
              <a:latin typeface="Trebuchet MS" pitchFamily="34" charset="0"/>
            </a:endParaRPr>
          </a:p>
          <a:p>
            <a:pPr eaLnBrk="1" hangingPunct="1">
              <a:spcBef>
                <a:spcPct val="0"/>
              </a:spcBef>
            </a:pPr>
            <a:r>
              <a:rPr lang="en-US" dirty="0" smtClean="0">
                <a:latin typeface="Trebuchet MS" pitchFamily="34" charset="0"/>
              </a:rPr>
              <a:t>Lead: Dave</a:t>
            </a:r>
          </a:p>
          <a:p>
            <a:pPr eaLnBrk="1" hangingPunct="1">
              <a:spcBef>
                <a:spcPct val="0"/>
              </a:spcBef>
            </a:pPr>
            <a:endParaRPr lang="en-US" dirty="0" smtClean="0">
              <a:latin typeface="Trebuchet MS" pitchFamily="34" charset="0"/>
            </a:endParaRPr>
          </a:p>
          <a:p>
            <a:pPr marL="171450" indent="-171450" eaLnBrk="1" hangingPunct="1">
              <a:spcBef>
                <a:spcPct val="0"/>
              </a:spcBef>
              <a:buFont typeface="Arial" panose="020B0604020202020204" pitchFamily="34" charset="0"/>
              <a:buChar char="•"/>
            </a:pPr>
            <a:r>
              <a:rPr lang="en-US" dirty="0" smtClean="0">
                <a:latin typeface="Trebuchet MS" pitchFamily="34" charset="0"/>
              </a:rPr>
              <a:t>Our overall</a:t>
            </a:r>
            <a:r>
              <a:rPr lang="en-US" baseline="0" dirty="0" smtClean="0">
                <a:latin typeface="Trebuchet MS" pitchFamily="34" charset="0"/>
              </a:rPr>
              <a:t> vision is to put people in the lead by building on the strengths they can bring to their own communities by using their skills, assets and energy to make their communities better, stronger and more vibrant </a:t>
            </a:r>
          </a:p>
          <a:p>
            <a:pPr marL="171450" indent="-171450" eaLnBrk="1" hangingPunct="1">
              <a:spcBef>
                <a:spcPct val="0"/>
              </a:spcBef>
              <a:buFont typeface="Arial" panose="020B0604020202020204" pitchFamily="34" charset="0"/>
              <a:buChar char="•"/>
            </a:pPr>
            <a:r>
              <a:rPr lang="en-US" baseline="0" dirty="0" smtClean="0">
                <a:latin typeface="Trebuchet MS" pitchFamily="34" charset="0"/>
              </a:rPr>
              <a:t>All of our new </a:t>
            </a:r>
            <a:r>
              <a:rPr lang="en-US" baseline="0" dirty="0" err="1" smtClean="0">
                <a:latin typeface="Trebuchet MS" pitchFamily="34" charset="0"/>
              </a:rPr>
              <a:t>programmes</a:t>
            </a:r>
            <a:r>
              <a:rPr lang="en-US" baseline="0" dirty="0" smtClean="0">
                <a:latin typeface="Trebuchet MS" pitchFamily="34" charset="0"/>
              </a:rPr>
              <a:t>, including Help Through Crisis, embrace these principles</a:t>
            </a:r>
            <a:endParaRPr lang="en-US" dirty="0" smtClean="0">
              <a:latin typeface="Trebuchet MS" pitchFamily="34" charset="0"/>
            </a:endParaRPr>
          </a:p>
          <a:p>
            <a:endParaRPr lang="en-GB" dirty="0" smtClean="0"/>
          </a:p>
        </p:txBody>
      </p:sp>
      <p:sp>
        <p:nvSpPr>
          <p:cNvPr id="31748"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10931BD7-7D34-4B57-A7CC-61EB28FF7804}" type="slidenum">
              <a:rPr lang="en-GB" smtClean="0"/>
              <a:pPr/>
              <a:t>7</a:t>
            </a:fld>
            <a:endParaRPr lang="en-GB" dirty="0" smtClean="0"/>
          </a:p>
        </p:txBody>
      </p:sp>
    </p:spTree>
    <p:extLst>
      <p:ext uri="{BB962C8B-B14F-4D97-AF65-F5344CB8AC3E}">
        <p14:creationId xmlns:p14="http://schemas.microsoft.com/office/powerpoint/2010/main" val="335415614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Image Placeholder 1"/>
          <p:cNvSpPr>
            <a:spLocks noGrp="1" noRot="1" noChangeAspect="1" noTextEdit="1"/>
          </p:cNvSpPr>
          <p:nvPr>
            <p:ph type="sldImg"/>
          </p:nvPr>
        </p:nvSpPr>
        <p:spPr bwMode="auto">
          <a:noFill/>
          <a:ln>
            <a:solidFill>
              <a:srgbClr val="000000"/>
            </a:solidFill>
            <a:miter lim="800000"/>
            <a:headEnd/>
            <a:tailEnd/>
          </a:ln>
        </p:spPr>
      </p:sp>
      <p:sp>
        <p:nvSpPr>
          <p:cNvPr id="29699"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smtClean="0"/>
          </a:p>
        </p:txBody>
      </p:sp>
      <p:sp>
        <p:nvSpPr>
          <p:cNvPr id="2970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9199EC00-3270-49E0-9507-1EDECF608151}" type="slidenum">
              <a:rPr lang="en-GB" smtClean="0"/>
              <a:pPr/>
              <a:t>8</a:t>
            </a:fld>
            <a:endParaRPr lang="en-GB" dirty="0" smtClean="0"/>
          </a:p>
        </p:txBody>
      </p:sp>
    </p:spTree>
    <p:extLst>
      <p:ext uri="{BB962C8B-B14F-4D97-AF65-F5344CB8AC3E}">
        <p14:creationId xmlns:p14="http://schemas.microsoft.com/office/powerpoint/2010/main" val="141201379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Slide Image Placeholder 1"/>
          <p:cNvSpPr>
            <a:spLocks noGrp="1" noRot="1" noChangeAspect="1" noTextEdit="1"/>
          </p:cNvSpPr>
          <p:nvPr>
            <p:ph type="sldImg"/>
          </p:nvPr>
        </p:nvSpPr>
        <p:spPr bwMode="auto">
          <a:noFill/>
          <a:ln>
            <a:solidFill>
              <a:srgbClr val="000000"/>
            </a:solidFill>
            <a:miter lim="800000"/>
            <a:headEnd/>
            <a:tailEnd/>
          </a:ln>
        </p:spPr>
      </p:sp>
      <p:sp>
        <p:nvSpPr>
          <p:cNvPr id="31747"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dirty="0" smtClean="0">
                <a:latin typeface="Trebuchet MS" pitchFamily="34" charset="0"/>
              </a:rPr>
              <a:t>Time allocated: 40 </a:t>
            </a:r>
            <a:r>
              <a:rPr lang="en-US" dirty="0" err="1" smtClean="0">
                <a:latin typeface="Trebuchet MS" pitchFamily="34" charset="0"/>
              </a:rPr>
              <a:t>mins</a:t>
            </a:r>
            <a:endParaRPr lang="en-US" dirty="0" smtClean="0">
              <a:latin typeface="Trebuchet MS" pitchFamily="34" charset="0"/>
            </a:endParaRPr>
          </a:p>
          <a:p>
            <a:pPr eaLnBrk="1" hangingPunct="1">
              <a:spcBef>
                <a:spcPct val="0"/>
              </a:spcBef>
            </a:pPr>
            <a:endParaRPr lang="en-US" dirty="0" smtClean="0">
              <a:latin typeface="Trebuchet MS" pitchFamily="34" charset="0"/>
            </a:endParaRPr>
          </a:p>
          <a:p>
            <a:pPr eaLnBrk="1" hangingPunct="1">
              <a:spcBef>
                <a:spcPct val="0"/>
              </a:spcBef>
            </a:pPr>
            <a:r>
              <a:rPr lang="en-US" dirty="0" smtClean="0">
                <a:latin typeface="Trebuchet MS" pitchFamily="34" charset="0"/>
              </a:rPr>
              <a:t>Lead: Dave</a:t>
            </a:r>
          </a:p>
          <a:p>
            <a:pPr eaLnBrk="1" hangingPunct="1">
              <a:spcBef>
                <a:spcPct val="0"/>
              </a:spcBef>
            </a:pPr>
            <a:endParaRPr lang="en-US" dirty="0" smtClean="0">
              <a:latin typeface="Trebuchet MS" pitchFamily="34" charset="0"/>
            </a:endParaRPr>
          </a:p>
          <a:p>
            <a:pPr marL="171450" indent="-171450" eaLnBrk="1" hangingPunct="1">
              <a:spcBef>
                <a:spcPct val="0"/>
              </a:spcBef>
              <a:buFont typeface="Arial" panose="020B0604020202020204" pitchFamily="34" charset="0"/>
              <a:buChar char="•"/>
            </a:pPr>
            <a:r>
              <a:rPr lang="en-US" dirty="0" smtClean="0">
                <a:latin typeface="Trebuchet MS" pitchFamily="34" charset="0"/>
              </a:rPr>
              <a:t>Programme was launched</a:t>
            </a:r>
            <a:r>
              <a:rPr lang="en-US" baseline="0" dirty="0" smtClean="0">
                <a:latin typeface="Trebuchet MS" pitchFamily="34" charset="0"/>
              </a:rPr>
              <a:t> in May 2015 with the aim of supporting projects which help people who are experiencing hardship crisis</a:t>
            </a:r>
          </a:p>
          <a:p>
            <a:pPr marL="171450" indent="-171450" eaLnBrk="1" hangingPunct="1">
              <a:spcBef>
                <a:spcPct val="0"/>
              </a:spcBef>
              <a:buFont typeface="Arial" panose="020B0604020202020204" pitchFamily="34" charset="0"/>
              <a:buChar char="•"/>
            </a:pPr>
            <a:r>
              <a:rPr lang="en-US" baseline="0" dirty="0" smtClean="0">
                <a:latin typeface="Trebuchet MS" pitchFamily="34" charset="0"/>
              </a:rPr>
              <a:t>By hardship crisis we mean that one or more of their basic needs are not being met. These are defined as food, shelter, fuel and access to basic health or social care.</a:t>
            </a:r>
          </a:p>
          <a:p>
            <a:pPr marL="171450" indent="-171450" eaLnBrk="1" hangingPunct="1">
              <a:spcBef>
                <a:spcPct val="0"/>
              </a:spcBef>
              <a:buFont typeface="Arial" panose="020B0604020202020204" pitchFamily="34" charset="0"/>
              <a:buChar char="•"/>
            </a:pPr>
            <a:r>
              <a:rPr lang="en-US" baseline="0" dirty="0" smtClean="0">
                <a:latin typeface="Trebuchet MS" pitchFamily="34" charset="0"/>
              </a:rPr>
              <a:t>BIG’s vision of People in the Lead is embedded in the approach we are taking, so an important part of the </a:t>
            </a:r>
            <a:r>
              <a:rPr lang="en-US" baseline="0" dirty="0" err="1" smtClean="0">
                <a:latin typeface="Trebuchet MS" pitchFamily="34" charset="0"/>
              </a:rPr>
              <a:t>programme</a:t>
            </a:r>
            <a:r>
              <a:rPr lang="en-US" baseline="0" dirty="0" smtClean="0">
                <a:latin typeface="Trebuchet MS" pitchFamily="34" charset="0"/>
              </a:rPr>
              <a:t> is about developing beneficiary voice - drawing on the strengths and experiences of people facing hardship crisis so they are more able to address their immediate difficulties and be better placed to face the challenges and opportunities they will face in the future</a:t>
            </a:r>
            <a:endParaRPr lang="en-US" dirty="0" smtClean="0">
              <a:latin typeface="Trebuchet MS" pitchFamily="34" charset="0"/>
            </a:endParaRPr>
          </a:p>
          <a:p>
            <a:pPr eaLnBrk="1" hangingPunct="1">
              <a:spcBef>
                <a:spcPct val="0"/>
              </a:spcBef>
            </a:pPr>
            <a:endParaRPr lang="en-US" dirty="0" smtClean="0">
              <a:latin typeface="Trebuchet MS" pitchFamily="34" charset="0"/>
            </a:endParaRPr>
          </a:p>
          <a:p>
            <a:endParaRPr lang="en-GB" dirty="0" smtClean="0"/>
          </a:p>
        </p:txBody>
      </p:sp>
      <p:sp>
        <p:nvSpPr>
          <p:cNvPr id="31748"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10931BD7-7D34-4B57-A7CC-61EB28FF7804}" type="slidenum">
              <a:rPr lang="en-GB" smtClean="0"/>
              <a:pPr/>
              <a:t>9</a:t>
            </a:fld>
            <a:endParaRPr lang="en-GB" dirty="0" smtClean="0"/>
          </a:p>
        </p:txBody>
      </p:sp>
    </p:spTree>
    <p:extLst>
      <p:ext uri="{BB962C8B-B14F-4D97-AF65-F5344CB8AC3E}">
        <p14:creationId xmlns:p14="http://schemas.microsoft.com/office/powerpoint/2010/main" val="4284156279"/>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slideMaster" Target="../slideMasters/slideMaster1.xml"/><Relationship Id="rId1" Type="http://schemas.openxmlformats.org/officeDocument/2006/relationships/themeOverride" Target="../theme/themeOverride1.xml"/><Relationship Id="rId5" Type="http://schemas.openxmlformats.org/officeDocument/2006/relationships/image" Target="../media/image6.jpeg"/><Relationship Id="rId4" Type="http://schemas.openxmlformats.org/officeDocument/2006/relationships/image" Target="../media/image5.jpe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Rectangle 7"/>
          <p:cNvSpPr>
            <a:spLocks noChangeArrowheads="1"/>
          </p:cNvSpPr>
          <p:nvPr/>
        </p:nvSpPr>
        <p:spPr bwMode="auto">
          <a:xfrm>
            <a:off x="0" y="0"/>
            <a:ext cx="9140825" cy="6858000"/>
          </a:xfrm>
          <a:prstGeom prst="rect">
            <a:avLst/>
          </a:prstGeom>
          <a:solidFill>
            <a:srgbClr val="EC008C"/>
          </a:solidFill>
          <a:ln w="9525">
            <a:noFill/>
            <a:miter lim="800000"/>
            <a:headEnd/>
            <a:tailEnd/>
          </a:ln>
        </p:spPr>
        <p:txBody>
          <a:bodyPr wrap="none" anchor="ctr"/>
          <a:lstStyle/>
          <a:p>
            <a:pPr>
              <a:defRPr/>
            </a:pPr>
            <a:endParaRPr lang="en-US"/>
          </a:p>
        </p:txBody>
      </p:sp>
      <p:pic>
        <p:nvPicPr>
          <p:cNvPr id="3" name="Picture 9" descr="WWW"/>
          <p:cNvPicPr>
            <a:picLocks noChangeAspect="1" noChangeArrowheads="1"/>
          </p:cNvPicPr>
          <p:nvPr/>
        </p:nvPicPr>
        <p:blipFill>
          <a:blip r:embed="rId2" cstate="print"/>
          <a:srcRect/>
          <a:stretch>
            <a:fillRect/>
          </a:stretch>
        </p:blipFill>
        <p:spPr bwMode="auto">
          <a:xfrm>
            <a:off x="1109663" y="3176588"/>
            <a:ext cx="6924675" cy="539750"/>
          </a:xfrm>
          <a:prstGeom prst="rect">
            <a:avLst/>
          </a:prstGeom>
          <a:noFill/>
          <a:ln w="9525">
            <a:noFill/>
            <a:miter lim="800000"/>
            <a:headEnd/>
            <a:tailEnd/>
          </a:ln>
        </p:spPr>
      </p:pic>
      <p:pic>
        <p:nvPicPr>
          <p:cNvPr id="4" name="Picture 10" descr="BLF_White"/>
          <p:cNvPicPr>
            <a:picLocks noChangeAspect="1" noChangeArrowheads="1"/>
          </p:cNvPicPr>
          <p:nvPr userDrawn="1"/>
        </p:nvPicPr>
        <p:blipFill>
          <a:blip r:embed="rId3" cstate="print"/>
          <a:srcRect/>
          <a:stretch>
            <a:fillRect/>
          </a:stretch>
        </p:blipFill>
        <p:spPr bwMode="auto">
          <a:xfrm>
            <a:off x="7394575" y="358775"/>
            <a:ext cx="1403350" cy="1403350"/>
          </a:xfrm>
          <a:prstGeom prst="rect">
            <a:avLst/>
          </a:prstGeom>
          <a:noFill/>
          <a:ln w="9525">
            <a:noFill/>
            <a:miter lim="800000"/>
            <a:headEnd/>
            <a:tailEnd/>
          </a:ln>
        </p:spPr>
      </p:pic>
    </p:spTree>
  </p:cSld>
  <p:clrMapOvr>
    <a:masterClrMapping/>
  </p:clrMapOvr>
  <p:transition spd="slow"/>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cSld>
  <p:clrMapOvr>
    <a:masterClrMapping/>
  </p:clrMapOvr>
  <p:transition spd="slow"/>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243638" y="665163"/>
            <a:ext cx="1839912" cy="4916487"/>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720725" y="665163"/>
            <a:ext cx="5370513" cy="491648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cSld>
  <p:clrMapOvr>
    <a:masterClrMapping/>
  </p:clrMapOvr>
  <p:transition spd="slow"/>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cSld name="1_Title Slide">
    <p:spTree>
      <p:nvGrpSpPr>
        <p:cNvPr id="1" name=""/>
        <p:cNvGrpSpPr/>
        <p:nvPr/>
      </p:nvGrpSpPr>
      <p:grpSpPr>
        <a:xfrm>
          <a:off x="0" y="0"/>
          <a:ext cx="0" cy="0"/>
          <a:chOff x="0" y="0"/>
          <a:chExt cx="0" cy="0"/>
        </a:xfrm>
      </p:grpSpPr>
      <p:pic>
        <p:nvPicPr>
          <p:cNvPr id="4" name="Picture 6" descr="TNL_Logo_Eng"/>
          <p:cNvPicPr>
            <a:picLocks noChangeAspect="1" noChangeArrowheads="1"/>
          </p:cNvPicPr>
          <p:nvPr/>
        </p:nvPicPr>
        <p:blipFill>
          <a:blip r:embed="rId3" cstate="print"/>
          <a:srcRect/>
          <a:stretch>
            <a:fillRect/>
          </a:stretch>
        </p:blipFill>
        <p:spPr bwMode="auto">
          <a:xfrm>
            <a:off x="6138863" y="6088063"/>
            <a:ext cx="2651125" cy="401637"/>
          </a:xfrm>
          <a:prstGeom prst="rect">
            <a:avLst/>
          </a:prstGeom>
          <a:noFill/>
          <a:ln w="9525">
            <a:noFill/>
            <a:miter lim="800000"/>
            <a:headEnd/>
            <a:tailEnd/>
          </a:ln>
        </p:spPr>
      </p:pic>
      <p:pic>
        <p:nvPicPr>
          <p:cNvPr id="5" name="Picture 11" descr="BigLotto_PinkBand"/>
          <p:cNvPicPr>
            <a:picLocks noChangeAspect="1" noChangeArrowheads="1"/>
          </p:cNvPicPr>
          <p:nvPr userDrawn="1"/>
        </p:nvPicPr>
        <p:blipFill>
          <a:blip r:embed="rId4" cstate="print"/>
          <a:srcRect/>
          <a:stretch>
            <a:fillRect/>
          </a:stretch>
        </p:blipFill>
        <p:spPr bwMode="auto">
          <a:xfrm>
            <a:off x="0" y="0"/>
            <a:ext cx="9144000" cy="2633663"/>
          </a:xfrm>
          <a:prstGeom prst="rect">
            <a:avLst/>
          </a:prstGeom>
          <a:noFill/>
          <a:ln w="9525">
            <a:noFill/>
            <a:miter lim="800000"/>
            <a:headEnd/>
            <a:tailEnd/>
          </a:ln>
        </p:spPr>
      </p:pic>
      <p:pic>
        <p:nvPicPr>
          <p:cNvPr id="6" name="Picture 12" descr="BLF_Web_Pink"/>
          <p:cNvPicPr>
            <a:picLocks noChangeAspect="1" noChangeArrowheads="1"/>
          </p:cNvPicPr>
          <p:nvPr userDrawn="1"/>
        </p:nvPicPr>
        <p:blipFill>
          <a:blip r:embed="rId5" cstate="print"/>
          <a:srcRect/>
          <a:stretch>
            <a:fillRect/>
          </a:stretch>
        </p:blipFill>
        <p:spPr bwMode="auto">
          <a:xfrm>
            <a:off x="468313" y="6308725"/>
            <a:ext cx="2306637" cy="179388"/>
          </a:xfrm>
          <a:prstGeom prst="rect">
            <a:avLst/>
          </a:prstGeom>
          <a:noFill/>
          <a:ln w="9525">
            <a:noFill/>
            <a:miter lim="800000"/>
            <a:headEnd/>
            <a:tailEnd/>
          </a:ln>
        </p:spPr>
      </p:pic>
      <p:sp>
        <p:nvSpPr>
          <p:cNvPr id="3074" name="Rectangle 2"/>
          <p:cNvSpPr>
            <a:spLocks noGrp="1" noChangeArrowheads="1"/>
          </p:cNvSpPr>
          <p:nvPr>
            <p:ph type="ctrTitle"/>
          </p:nvPr>
        </p:nvSpPr>
        <p:spPr>
          <a:xfrm>
            <a:off x="438150" y="2884488"/>
            <a:ext cx="7661275" cy="1768475"/>
          </a:xfrm>
        </p:spPr>
        <p:txBody>
          <a:bodyPr/>
          <a:lstStyle>
            <a:lvl1pPr>
              <a:lnSpc>
                <a:spcPts val="5600"/>
              </a:lnSpc>
              <a:defRPr sz="5400"/>
            </a:lvl1pPr>
          </a:lstStyle>
          <a:p>
            <a:pPr lvl="0"/>
            <a:r>
              <a:rPr lang="en-GB" noProof="0" smtClean="0"/>
              <a:t>Click to edit Master title style</a:t>
            </a:r>
          </a:p>
        </p:txBody>
      </p:sp>
      <p:sp>
        <p:nvSpPr>
          <p:cNvPr id="3075" name="Rectangle 3"/>
          <p:cNvSpPr>
            <a:spLocks noGrp="1" noChangeArrowheads="1"/>
          </p:cNvSpPr>
          <p:nvPr>
            <p:ph type="subTitle" idx="1"/>
          </p:nvPr>
        </p:nvSpPr>
        <p:spPr>
          <a:xfrm>
            <a:off x="438150" y="5041900"/>
            <a:ext cx="3197225" cy="908050"/>
          </a:xfrm>
        </p:spPr>
        <p:txBody>
          <a:bodyPr/>
          <a:lstStyle>
            <a:lvl1pPr>
              <a:lnSpc>
                <a:spcPts val="1800"/>
              </a:lnSpc>
              <a:spcAft>
                <a:spcPct val="10000"/>
              </a:spcAft>
              <a:defRPr sz="1500" b="0"/>
            </a:lvl1pPr>
          </a:lstStyle>
          <a:p>
            <a:pPr lvl="0"/>
            <a:r>
              <a:rPr lang="en-GB" noProof="0" smtClean="0"/>
              <a:t>Click to edit Master subtitle style</a:t>
            </a:r>
          </a:p>
        </p:txBody>
      </p:sp>
    </p:spTree>
  </p:cSld>
  <p:clrMapOvr>
    <a:overrideClrMapping bg1="lt1" tx1="dk1" bg2="lt2" tx2="dk2" accent1="accent1" accent2="accent2" accent3="accent3" accent4="accent4" accent5="accent5" accent6="accent6" hlink="hlink" folHlink="folHlink"/>
  </p:clrMapOvr>
  <p:transition spd="slow"/>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cSld>
  <p:clrMapOvr>
    <a:masterClrMapping/>
  </p:clrMapOvr>
  <p:transition spd="slow"/>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cSld>
  <p:clrMapOvr>
    <a:masterClrMapping/>
  </p:clrMapOvr>
  <p:transition spd="slow"/>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720725" y="1795463"/>
            <a:ext cx="3605213" cy="378618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478338" y="1795463"/>
            <a:ext cx="3605212" cy="378618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cSld>
  <p:clrMapOvr>
    <a:masterClrMapping/>
  </p:clrMapOvr>
  <p:transition spd="slow"/>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cSld>
  <p:clrMapOvr>
    <a:masterClrMapping/>
  </p:clrMapOvr>
  <p:transition spd="slow"/>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Tree>
  </p:cSld>
  <p:clrMapOvr>
    <a:masterClrMapping/>
  </p:clrMapOvr>
  <p:transition spd="slow"/>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transition spd="slow"/>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transition spd="slow"/>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transition spd="slow"/>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1026" name="Picture 17" descr="BLF_Body_Pink"/>
          <p:cNvPicPr>
            <a:picLocks noChangeAspect="1" noChangeArrowheads="1"/>
          </p:cNvPicPr>
          <p:nvPr userDrawn="1"/>
        </p:nvPicPr>
        <p:blipFill>
          <a:blip r:embed="rId14" cstate="print"/>
          <a:srcRect/>
          <a:stretch>
            <a:fillRect/>
          </a:stretch>
        </p:blipFill>
        <p:spPr bwMode="auto">
          <a:xfrm>
            <a:off x="0" y="0"/>
            <a:ext cx="9144000" cy="6862763"/>
          </a:xfrm>
          <a:prstGeom prst="rect">
            <a:avLst/>
          </a:prstGeom>
          <a:noFill/>
          <a:ln w="9525">
            <a:noFill/>
            <a:miter lim="800000"/>
            <a:headEnd/>
            <a:tailEnd/>
          </a:ln>
        </p:spPr>
      </p:pic>
      <p:sp>
        <p:nvSpPr>
          <p:cNvPr id="1027" name="Rectangle 2"/>
          <p:cNvSpPr>
            <a:spLocks noGrp="1" noChangeArrowheads="1"/>
          </p:cNvSpPr>
          <p:nvPr>
            <p:ph type="title"/>
          </p:nvPr>
        </p:nvSpPr>
        <p:spPr bwMode="auto">
          <a:xfrm>
            <a:off x="720725" y="665163"/>
            <a:ext cx="6372225" cy="884237"/>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lvl="0"/>
            <a:r>
              <a:rPr lang="en-GB" smtClean="0"/>
              <a:t>Click to edit Master title style</a:t>
            </a:r>
          </a:p>
        </p:txBody>
      </p:sp>
      <p:sp>
        <p:nvSpPr>
          <p:cNvPr id="1028" name="Rectangle 3"/>
          <p:cNvSpPr>
            <a:spLocks noGrp="1" noChangeArrowheads="1"/>
          </p:cNvSpPr>
          <p:nvPr>
            <p:ph type="body" idx="1"/>
          </p:nvPr>
        </p:nvSpPr>
        <p:spPr bwMode="auto">
          <a:xfrm>
            <a:off x="720725" y="1795463"/>
            <a:ext cx="7362825" cy="3786187"/>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p>
        </p:txBody>
      </p:sp>
    </p:spTree>
  </p:cSld>
  <p:clrMap bg1="lt1" tx1="dk1" bg2="lt2" tx2="dk2" accent1="accent1" accent2="accent2" accent3="accent3" accent4="accent4" accent5="accent5" accent6="accent6" hlink="hlink" folHlink="folHlink"/>
  <p:sldLayoutIdLst>
    <p:sldLayoutId id="2147484048" r:id="rId1"/>
    <p:sldLayoutId id="2147484038" r:id="rId2"/>
    <p:sldLayoutId id="2147484039" r:id="rId3"/>
    <p:sldLayoutId id="2147484040" r:id="rId4"/>
    <p:sldLayoutId id="2147484041" r:id="rId5"/>
    <p:sldLayoutId id="2147484042" r:id="rId6"/>
    <p:sldLayoutId id="2147484043" r:id="rId7"/>
    <p:sldLayoutId id="2147484044" r:id="rId8"/>
    <p:sldLayoutId id="2147484045" r:id="rId9"/>
    <p:sldLayoutId id="2147484046" r:id="rId10"/>
    <p:sldLayoutId id="2147484047" r:id="rId11"/>
    <p:sldLayoutId id="2147484049" r:id="rId12"/>
  </p:sldLayoutIdLst>
  <p:transition spd="slow"/>
  <p:txStyles>
    <p:titleStyle>
      <a:lvl1pPr algn="l" rtl="0" eaLnBrk="0" fontAlgn="base" hangingPunct="0">
        <a:lnSpc>
          <a:spcPts val="3600"/>
        </a:lnSpc>
        <a:spcBef>
          <a:spcPct val="0"/>
        </a:spcBef>
        <a:spcAft>
          <a:spcPct val="0"/>
        </a:spcAft>
        <a:defRPr sz="3300">
          <a:solidFill>
            <a:schemeClr val="tx2"/>
          </a:solidFill>
          <a:latin typeface="+mj-lt"/>
          <a:ea typeface="+mj-ea"/>
          <a:cs typeface="+mj-cs"/>
        </a:defRPr>
      </a:lvl1pPr>
      <a:lvl2pPr algn="l" rtl="0" eaLnBrk="0" fontAlgn="base" hangingPunct="0">
        <a:lnSpc>
          <a:spcPts val="3600"/>
        </a:lnSpc>
        <a:spcBef>
          <a:spcPct val="0"/>
        </a:spcBef>
        <a:spcAft>
          <a:spcPct val="0"/>
        </a:spcAft>
        <a:defRPr sz="3300">
          <a:solidFill>
            <a:schemeClr val="tx2"/>
          </a:solidFill>
          <a:latin typeface="Trebuchet MS" pitchFamily="34" charset="0"/>
          <a:cs typeface="Arial" charset="0"/>
        </a:defRPr>
      </a:lvl2pPr>
      <a:lvl3pPr algn="l" rtl="0" eaLnBrk="0" fontAlgn="base" hangingPunct="0">
        <a:lnSpc>
          <a:spcPts val="3600"/>
        </a:lnSpc>
        <a:spcBef>
          <a:spcPct val="0"/>
        </a:spcBef>
        <a:spcAft>
          <a:spcPct val="0"/>
        </a:spcAft>
        <a:defRPr sz="3300">
          <a:solidFill>
            <a:schemeClr val="tx2"/>
          </a:solidFill>
          <a:latin typeface="Trebuchet MS" pitchFamily="34" charset="0"/>
          <a:cs typeface="Arial" charset="0"/>
        </a:defRPr>
      </a:lvl3pPr>
      <a:lvl4pPr algn="l" rtl="0" eaLnBrk="0" fontAlgn="base" hangingPunct="0">
        <a:lnSpc>
          <a:spcPts val="3600"/>
        </a:lnSpc>
        <a:spcBef>
          <a:spcPct val="0"/>
        </a:spcBef>
        <a:spcAft>
          <a:spcPct val="0"/>
        </a:spcAft>
        <a:defRPr sz="3300">
          <a:solidFill>
            <a:schemeClr val="tx2"/>
          </a:solidFill>
          <a:latin typeface="Trebuchet MS" pitchFamily="34" charset="0"/>
          <a:cs typeface="Arial" charset="0"/>
        </a:defRPr>
      </a:lvl4pPr>
      <a:lvl5pPr algn="l" rtl="0" eaLnBrk="0" fontAlgn="base" hangingPunct="0">
        <a:lnSpc>
          <a:spcPts val="3600"/>
        </a:lnSpc>
        <a:spcBef>
          <a:spcPct val="0"/>
        </a:spcBef>
        <a:spcAft>
          <a:spcPct val="0"/>
        </a:spcAft>
        <a:defRPr sz="3300">
          <a:solidFill>
            <a:schemeClr val="tx2"/>
          </a:solidFill>
          <a:latin typeface="Trebuchet MS" pitchFamily="34" charset="0"/>
          <a:cs typeface="Arial" charset="0"/>
        </a:defRPr>
      </a:lvl5pPr>
      <a:lvl6pPr marL="457200" algn="l" rtl="0" fontAlgn="base">
        <a:lnSpc>
          <a:spcPts val="3600"/>
        </a:lnSpc>
        <a:spcBef>
          <a:spcPct val="0"/>
        </a:spcBef>
        <a:spcAft>
          <a:spcPct val="0"/>
        </a:spcAft>
        <a:defRPr sz="3300">
          <a:solidFill>
            <a:schemeClr val="tx2"/>
          </a:solidFill>
          <a:latin typeface="Trebuchet MS" pitchFamily="34" charset="0"/>
          <a:cs typeface="Arial" charset="0"/>
        </a:defRPr>
      </a:lvl6pPr>
      <a:lvl7pPr marL="914400" algn="l" rtl="0" fontAlgn="base">
        <a:lnSpc>
          <a:spcPts val="3600"/>
        </a:lnSpc>
        <a:spcBef>
          <a:spcPct val="0"/>
        </a:spcBef>
        <a:spcAft>
          <a:spcPct val="0"/>
        </a:spcAft>
        <a:defRPr sz="3300">
          <a:solidFill>
            <a:schemeClr val="tx2"/>
          </a:solidFill>
          <a:latin typeface="Trebuchet MS" pitchFamily="34" charset="0"/>
          <a:cs typeface="Arial" charset="0"/>
        </a:defRPr>
      </a:lvl7pPr>
      <a:lvl8pPr marL="1371600" algn="l" rtl="0" fontAlgn="base">
        <a:lnSpc>
          <a:spcPts val="3600"/>
        </a:lnSpc>
        <a:spcBef>
          <a:spcPct val="0"/>
        </a:spcBef>
        <a:spcAft>
          <a:spcPct val="0"/>
        </a:spcAft>
        <a:defRPr sz="3300">
          <a:solidFill>
            <a:schemeClr val="tx2"/>
          </a:solidFill>
          <a:latin typeface="Trebuchet MS" pitchFamily="34" charset="0"/>
          <a:cs typeface="Arial" charset="0"/>
        </a:defRPr>
      </a:lvl8pPr>
      <a:lvl9pPr marL="1828800" algn="l" rtl="0" fontAlgn="base">
        <a:lnSpc>
          <a:spcPts val="3600"/>
        </a:lnSpc>
        <a:spcBef>
          <a:spcPct val="0"/>
        </a:spcBef>
        <a:spcAft>
          <a:spcPct val="0"/>
        </a:spcAft>
        <a:defRPr sz="3300">
          <a:solidFill>
            <a:schemeClr val="tx2"/>
          </a:solidFill>
          <a:latin typeface="Trebuchet MS" pitchFamily="34" charset="0"/>
          <a:cs typeface="Arial" charset="0"/>
        </a:defRPr>
      </a:lvl9pPr>
    </p:titleStyle>
    <p:bodyStyle>
      <a:lvl1pPr marL="342900" indent="-342900" algn="l" rtl="0" eaLnBrk="0" fontAlgn="base" hangingPunct="0">
        <a:lnSpc>
          <a:spcPts val="2400"/>
        </a:lnSpc>
        <a:spcBef>
          <a:spcPct val="0"/>
        </a:spcBef>
        <a:spcAft>
          <a:spcPct val="60000"/>
        </a:spcAft>
        <a:defRPr sz="2100" b="1">
          <a:solidFill>
            <a:schemeClr val="tx1"/>
          </a:solidFill>
          <a:latin typeface="+mn-lt"/>
          <a:ea typeface="+mn-ea"/>
          <a:cs typeface="+mn-cs"/>
        </a:defRPr>
      </a:lvl1pPr>
      <a:lvl2pPr marL="1588" indent="455613" algn="l" rtl="0" eaLnBrk="0" fontAlgn="base" hangingPunct="0">
        <a:lnSpc>
          <a:spcPts val="2400"/>
        </a:lnSpc>
        <a:spcBef>
          <a:spcPct val="0"/>
        </a:spcBef>
        <a:spcAft>
          <a:spcPct val="60000"/>
        </a:spcAft>
        <a:defRPr sz="2100">
          <a:solidFill>
            <a:schemeClr val="tx1"/>
          </a:solidFill>
          <a:latin typeface="+mn-lt"/>
          <a:cs typeface="+mn-cs"/>
        </a:defRPr>
      </a:lvl2pPr>
      <a:lvl3pPr marL="301625" indent="-298450" algn="l" rtl="0" eaLnBrk="0" fontAlgn="base" hangingPunct="0">
        <a:lnSpc>
          <a:spcPts val="2400"/>
        </a:lnSpc>
        <a:spcBef>
          <a:spcPct val="0"/>
        </a:spcBef>
        <a:spcAft>
          <a:spcPct val="60000"/>
        </a:spcAft>
        <a:buClr>
          <a:srgbClr val="EC008C"/>
        </a:buClr>
        <a:buFont typeface="Arial" charset="0"/>
        <a:buChar char="─"/>
        <a:defRPr sz="2100">
          <a:solidFill>
            <a:schemeClr val="tx1"/>
          </a:solidFill>
          <a:latin typeface="+mn-lt"/>
          <a:cs typeface="+mn-cs"/>
        </a:defRPr>
      </a:lvl3pPr>
      <a:lvl4pPr marL="581025" indent="-277813" algn="l" rtl="0" eaLnBrk="0" fontAlgn="base" hangingPunct="0">
        <a:lnSpc>
          <a:spcPts val="2400"/>
        </a:lnSpc>
        <a:spcBef>
          <a:spcPct val="0"/>
        </a:spcBef>
        <a:spcAft>
          <a:spcPct val="60000"/>
        </a:spcAft>
        <a:buClr>
          <a:srgbClr val="EC008C"/>
        </a:buClr>
        <a:buFont typeface="Arial" charset="0"/>
        <a:buChar char="─"/>
        <a:defRPr sz="2100">
          <a:solidFill>
            <a:schemeClr val="tx1"/>
          </a:solidFill>
          <a:latin typeface="+mn-lt"/>
          <a:cs typeface="+mn-cs"/>
        </a:defRPr>
      </a:lvl4pPr>
      <a:lvl5pPr marL="892175" indent="-309563" algn="l" rtl="0" eaLnBrk="0" fontAlgn="base" hangingPunct="0">
        <a:lnSpc>
          <a:spcPts val="2400"/>
        </a:lnSpc>
        <a:spcBef>
          <a:spcPct val="0"/>
        </a:spcBef>
        <a:spcAft>
          <a:spcPct val="60000"/>
        </a:spcAft>
        <a:buClr>
          <a:srgbClr val="EC008C"/>
        </a:buClr>
        <a:buFont typeface="Arial" charset="0"/>
        <a:buChar char="─"/>
        <a:defRPr sz="2100">
          <a:solidFill>
            <a:schemeClr val="tx1"/>
          </a:solidFill>
          <a:latin typeface="+mn-lt"/>
          <a:cs typeface="+mn-cs"/>
        </a:defRPr>
      </a:lvl5pPr>
      <a:lvl6pPr marL="1349375" indent="-309563" algn="l" rtl="0" fontAlgn="base">
        <a:lnSpc>
          <a:spcPts val="2400"/>
        </a:lnSpc>
        <a:spcBef>
          <a:spcPct val="0"/>
        </a:spcBef>
        <a:spcAft>
          <a:spcPct val="60000"/>
        </a:spcAft>
        <a:buClr>
          <a:srgbClr val="EC008C"/>
        </a:buClr>
        <a:buFont typeface="Arial" charset="0"/>
        <a:buChar char="─"/>
        <a:defRPr sz="2100">
          <a:solidFill>
            <a:schemeClr val="tx1"/>
          </a:solidFill>
          <a:latin typeface="+mn-lt"/>
          <a:cs typeface="+mn-cs"/>
        </a:defRPr>
      </a:lvl6pPr>
      <a:lvl7pPr marL="1806575" indent="-309563" algn="l" rtl="0" fontAlgn="base">
        <a:lnSpc>
          <a:spcPts val="2400"/>
        </a:lnSpc>
        <a:spcBef>
          <a:spcPct val="0"/>
        </a:spcBef>
        <a:spcAft>
          <a:spcPct val="60000"/>
        </a:spcAft>
        <a:buClr>
          <a:srgbClr val="EC008C"/>
        </a:buClr>
        <a:buFont typeface="Arial" charset="0"/>
        <a:buChar char="─"/>
        <a:defRPr sz="2100">
          <a:solidFill>
            <a:schemeClr val="tx1"/>
          </a:solidFill>
          <a:latin typeface="+mn-lt"/>
          <a:cs typeface="+mn-cs"/>
        </a:defRPr>
      </a:lvl7pPr>
      <a:lvl8pPr marL="2263775" indent="-309563" algn="l" rtl="0" fontAlgn="base">
        <a:lnSpc>
          <a:spcPts val="2400"/>
        </a:lnSpc>
        <a:spcBef>
          <a:spcPct val="0"/>
        </a:spcBef>
        <a:spcAft>
          <a:spcPct val="60000"/>
        </a:spcAft>
        <a:buClr>
          <a:srgbClr val="EC008C"/>
        </a:buClr>
        <a:buFont typeface="Arial" charset="0"/>
        <a:buChar char="─"/>
        <a:defRPr sz="2100">
          <a:solidFill>
            <a:schemeClr val="tx1"/>
          </a:solidFill>
          <a:latin typeface="+mn-lt"/>
          <a:cs typeface="+mn-cs"/>
        </a:defRPr>
      </a:lvl8pPr>
      <a:lvl9pPr marL="2720975" indent="-309563" algn="l" rtl="0" fontAlgn="base">
        <a:lnSpc>
          <a:spcPts val="2400"/>
        </a:lnSpc>
        <a:spcBef>
          <a:spcPct val="0"/>
        </a:spcBef>
        <a:spcAft>
          <a:spcPct val="60000"/>
        </a:spcAft>
        <a:buClr>
          <a:srgbClr val="EC008C"/>
        </a:buClr>
        <a:buFont typeface="Arial" charset="0"/>
        <a:buChar char="─"/>
        <a:defRPr sz="21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hyperlink" Target="mailto:procurement@biglotteryfund.org.uk" TargetMode="External"/><Relationship Id="rId2" Type="http://schemas.openxmlformats.org/officeDocument/2006/relationships/notesSlide" Target="../notesSlides/notesSlide21.xml"/><Relationship Id="rId1" Type="http://schemas.openxmlformats.org/officeDocument/2006/relationships/slideLayout" Target="../slideLayouts/slideLayout2.xml"/><Relationship Id="rId4" Type="http://schemas.openxmlformats.org/officeDocument/2006/relationships/hyperlink" Target="http://www.biglotteryfund.org.uk/index/about-uk/procurement_portal.htm" TargetMode="Externa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ctrTitle"/>
          </p:nvPr>
        </p:nvSpPr>
        <p:spPr/>
        <p:txBody>
          <a:bodyPr/>
          <a:lstStyle/>
          <a:p>
            <a:pPr algn="ctr" eaLnBrk="1" hangingPunct="1">
              <a:lnSpc>
                <a:spcPct val="100000"/>
              </a:lnSpc>
            </a:pPr>
            <a:r>
              <a:rPr lang="en-GB" sz="4400" b="1" dirty="0" smtClean="0">
                <a:solidFill>
                  <a:srgbClr val="00AEEF"/>
                </a:solidFill>
              </a:rPr>
              <a:t>Help Through Crisis</a:t>
            </a:r>
            <a:r>
              <a:rPr lang="en-GB" sz="4400" dirty="0" smtClean="0">
                <a:solidFill>
                  <a:srgbClr val="00AEEF"/>
                </a:solidFill>
              </a:rPr>
              <a:t/>
            </a:r>
            <a:br>
              <a:rPr lang="en-GB" sz="4400" dirty="0" smtClean="0">
                <a:solidFill>
                  <a:srgbClr val="00AEEF"/>
                </a:solidFill>
              </a:rPr>
            </a:br>
            <a:r>
              <a:rPr lang="en-GB" sz="3200" dirty="0" smtClean="0">
                <a:solidFill>
                  <a:srgbClr val="00AEEF"/>
                </a:solidFill>
              </a:rPr>
              <a:t>Learning, Support &amp; Evaluation Tender</a:t>
            </a:r>
            <a:br>
              <a:rPr lang="en-GB" sz="3200" dirty="0" smtClean="0">
                <a:solidFill>
                  <a:srgbClr val="00AEEF"/>
                </a:solidFill>
              </a:rPr>
            </a:br>
            <a:r>
              <a:rPr lang="en-GB" sz="3200" dirty="0" smtClean="0">
                <a:solidFill>
                  <a:srgbClr val="00AEEF"/>
                </a:solidFill>
              </a:rPr>
              <a:t>Bidder’s Open Day</a:t>
            </a:r>
            <a:r>
              <a:rPr lang="en-GB" sz="7200" dirty="0" smtClean="0">
                <a:solidFill>
                  <a:srgbClr val="00AEEF"/>
                </a:solidFill>
              </a:rPr>
              <a:t/>
            </a:r>
            <a:br>
              <a:rPr lang="en-GB" sz="7200" dirty="0" smtClean="0">
                <a:solidFill>
                  <a:srgbClr val="00AEEF"/>
                </a:solidFill>
              </a:rPr>
            </a:br>
            <a:r>
              <a:rPr lang="en-GB" sz="4000" dirty="0" smtClean="0">
                <a:solidFill>
                  <a:srgbClr val="00AEEF"/>
                </a:solidFill>
              </a:rPr>
              <a:t/>
            </a:r>
            <a:br>
              <a:rPr lang="en-GB" sz="4000" dirty="0" smtClean="0">
                <a:solidFill>
                  <a:srgbClr val="00AEEF"/>
                </a:solidFill>
              </a:rPr>
            </a:br>
            <a:r>
              <a:rPr lang="en-GB" sz="4000" dirty="0" smtClean="0">
                <a:solidFill>
                  <a:srgbClr val="002060"/>
                </a:solidFill>
              </a:rPr>
              <a:t>15 December 2016</a:t>
            </a:r>
            <a:endParaRPr lang="en-GB" sz="2400" dirty="0" smtClean="0"/>
          </a:p>
        </p:txBody>
      </p:sp>
    </p:spTree>
  </p:cSld>
  <p:clrMapOvr>
    <a:masterClrMapping/>
  </p:clrMapOvr>
  <p:transition spd="slow"/>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Content Placeholder 3"/>
          <p:cNvSpPr>
            <a:spLocks noGrp="1"/>
          </p:cNvSpPr>
          <p:nvPr>
            <p:ph idx="1"/>
          </p:nvPr>
        </p:nvSpPr>
        <p:spPr>
          <a:xfrm>
            <a:off x="500063" y="1357313"/>
            <a:ext cx="7993062" cy="571500"/>
          </a:xfrm>
        </p:spPr>
        <p:txBody>
          <a:bodyPr/>
          <a:lstStyle/>
          <a:p>
            <a:pPr marL="0" indent="0"/>
            <a:r>
              <a:rPr lang="en-GB" sz="2400" dirty="0" smtClean="0"/>
              <a:t>Outcomes for Help Through Crisis</a:t>
            </a:r>
          </a:p>
        </p:txBody>
      </p:sp>
      <p:sp>
        <p:nvSpPr>
          <p:cNvPr id="7171" name="Title 5"/>
          <p:cNvSpPr>
            <a:spLocks noGrp="1" noChangeArrowheads="1"/>
          </p:cNvSpPr>
          <p:nvPr>
            <p:ph type="title"/>
          </p:nvPr>
        </p:nvSpPr>
        <p:spPr>
          <a:xfrm>
            <a:off x="720725" y="665163"/>
            <a:ext cx="6372225" cy="461962"/>
          </a:xfrm>
        </p:spPr>
        <p:txBody>
          <a:bodyPr>
            <a:spAutoFit/>
          </a:bodyPr>
          <a:lstStyle/>
          <a:p>
            <a:pPr eaLnBrk="1" hangingPunct="1"/>
            <a:r>
              <a:rPr lang="en-GB" sz="4000" b="1" dirty="0" smtClean="0">
                <a:solidFill>
                  <a:srgbClr val="1BA0BF"/>
                </a:solidFill>
              </a:rPr>
              <a:t>What we want to achieve</a:t>
            </a:r>
          </a:p>
        </p:txBody>
      </p:sp>
      <p:sp>
        <p:nvSpPr>
          <p:cNvPr id="6" name="Folded Corner 5"/>
          <p:cNvSpPr/>
          <p:nvPr/>
        </p:nvSpPr>
        <p:spPr>
          <a:xfrm rot="656551">
            <a:off x="4845050" y="2590800"/>
            <a:ext cx="3511550" cy="3206750"/>
          </a:xfrm>
          <a:prstGeom prst="foldedCorner">
            <a:avLst>
              <a:gd name="adj" fmla="val 24414"/>
            </a:avLst>
          </a:prstGeom>
          <a:solidFill>
            <a:srgbClr val="FFFF99"/>
          </a:solidFill>
          <a:ln>
            <a:noFill/>
          </a:ln>
          <a:effectLst>
            <a:outerShdw blurRad="228600" dist="50800" dir="2520000" sx="103000" sy="103000" algn="ctr" rotWithShape="0">
              <a:schemeClr val="bg1">
                <a:lumMod val="75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en-GB" sz="2400" dirty="0" smtClean="0">
                <a:solidFill>
                  <a:schemeClr val="tx1"/>
                </a:solidFill>
              </a:rPr>
              <a:t>People who are at risk of experiencing hardship crisis are better able to plan for the future</a:t>
            </a:r>
            <a:endParaRPr lang="en-GB" sz="2400" dirty="0">
              <a:solidFill>
                <a:schemeClr val="tx1"/>
              </a:solidFill>
            </a:endParaRPr>
          </a:p>
        </p:txBody>
      </p:sp>
      <p:sp>
        <p:nvSpPr>
          <p:cNvPr id="7" name="Folded Corner 6"/>
          <p:cNvSpPr/>
          <p:nvPr/>
        </p:nvSpPr>
        <p:spPr>
          <a:xfrm rot="20917992">
            <a:off x="782638" y="2173288"/>
            <a:ext cx="3519487" cy="3219450"/>
          </a:xfrm>
          <a:prstGeom prst="foldedCorner">
            <a:avLst>
              <a:gd name="adj" fmla="val 16911"/>
            </a:avLst>
          </a:prstGeom>
          <a:solidFill>
            <a:srgbClr val="FFFF99"/>
          </a:solidFill>
          <a:ln>
            <a:noFill/>
          </a:ln>
          <a:effectLst>
            <a:outerShdw blurRad="228600" dist="50800" dir="2520000" sx="103000" sy="103000" algn="ctr" rotWithShape="0">
              <a:schemeClr val="bg1">
                <a:lumMod val="75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en-GB" sz="2400" dirty="0" smtClean="0">
                <a:solidFill>
                  <a:schemeClr val="tx1"/>
                </a:solidFill>
              </a:rPr>
              <a:t>People who have experienced hardship crisis are better able to improve their circumstances</a:t>
            </a:r>
            <a:endParaRPr lang="en-GB" sz="2400" dirty="0">
              <a:solidFill>
                <a:schemeClr val="tx1"/>
              </a:solidFill>
            </a:endParaRPr>
          </a:p>
        </p:txBody>
      </p:sp>
    </p:spTree>
  </p:cSld>
  <p:clrMapOvr>
    <a:masterClrMapping/>
  </p:clrMapOvr>
  <p:transition spd="slow"/>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Content Placeholder 3"/>
          <p:cNvSpPr>
            <a:spLocks noGrp="1"/>
          </p:cNvSpPr>
          <p:nvPr>
            <p:ph idx="1"/>
          </p:nvPr>
        </p:nvSpPr>
        <p:spPr>
          <a:xfrm>
            <a:off x="500063" y="1357313"/>
            <a:ext cx="7993062" cy="571500"/>
          </a:xfrm>
        </p:spPr>
        <p:txBody>
          <a:bodyPr/>
          <a:lstStyle/>
          <a:p>
            <a:pPr marL="0" indent="0"/>
            <a:r>
              <a:rPr lang="en-GB" sz="2400" dirty="0" smtClean="0"/>
              <a:t>Outcomes for Help Through Crisis</a:t>
            </a:r>
          </a:p>
        </p:txBody>
      </p:sp>
      <p:sp>
        <p:nvSpPr>
          <p:cNvPr id="7171" name="Title 5"/>
          <p:cNvSpPr>
            <a:spLocks noGrp="1" noChangeArrowheads="1"/>
          </p:cNvSpPr>
          <p:nvPr>
            <p:ph type="title"/>
          </p:nvPr>
        </p:nvSpPr>
        <p:spPr>
          <a:xfrm>
            <a:off x="720725" y="665163"/>
            <a:ext cx="6372225" cy="461962"/>
          </a:xfrm>
        </p:spPr>
        <p:txBody>
          <a:bodyPr>
            <a:spAutoFit/>
          </a:bodyPr>
          <a:lstStyle/>
          <a:p>
            <a:pPr eaLnBrk="1" hangingPunct="1"/>
            <a:r>
              <a:rPr lang="en-GB" sz="4000" b="1" dirty="0" smtClean="0">
                <a:solidFill>
                  <a:srgbClr val="1BA0BF"/>
                </a:solidFill>
              </a:rPr>
              <a:t>What we want to achieve</a:t>
            </a:r>
          </a:p>
        </p:txBody>
      </p:sp>
      <p:sp>
        <p:nvSpPr>
          <p:cNvPr id="6" name="Folded Corner 5"/>
          <p:cNvSpPr/>
          <p:nvPr/>
        </p:nvSpPr>
        <p:spPr>
          <a:xfrm rot="656551">
            <a:off x="4845050" y="2590800"/>
            <a:ext cx="3511550" cy="3206750"/>
          </a:xfrm>
          <a:prstGeom prst="foldedCorner">
            <a:avLst>
              <a:gd name="adj" fmla="val 24414"/>
            </a:avLst>
          </a:prstGeom>
          <a:solidFill>
            <a:srgbClr val="FFFF99"/>
          </a:solidFill>
          <a:ln>
            <a:noFill/>
          </a:ln>
          <a:effectLst>
            <a:outerShdw blurRad="228600" dist="50800" dir="2520000" sx="103000" sy="103000" algn="ctr" rotWithShape="0">
              <a:schemeClr val="bg1">
                <a:lumMod val="75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en-GB" sz="2400" dirty="0" smtClean="0">
                <a:solidFill>
                  <a:schemeClr val="tx1"/>
                </a:solidFill>
              </a:rPr>
              <a:t>Those experiencing, or who are at risk of experiencing, hardship crisis, have a stronger, more collective voice to better shape a response to their issues</a:t>
            </a:r>
            <a:endParaRPr lang="en-GB" sz="2400" dirty="0">
              <a:solidFill>
                <a:schemeClr val="tx1"/>
              </a:solidFill>
            </a:endParaRPr>
          </a:p>
        </p:txBody>
      </p:sp>
      <p:sp>
        <p:nvSpPr>
          <p:cNvPr id="7" name="Folded Corner 6"/>
          <p:cNvSpPr/>
          <p:nvPr/>
        </p:nvSpPr>
        <p:spPr>
          <a:xfrm rot="20917992">
            <a:off x="782638" y="2173288"/>
            <a:ext cx="3519487" cy="3219450"/>
          </a:xfrm>
          <a:prstGeom prst="foldedCorner">
            <a:avLst>
              <a:gd name="adj" fmla="val 16911"/>
            </a:avLst>
          </a:prstGeom>
          <a:solidFill>
            <a:srgbClr val="FFFF99"/>
          </a:solidFill>
          <a:ln>
            <a:noFill/>
          </a:ln>
          <a:effectLst>
            <a:outerShdw blurRad="228600" dist="50800" dir="2520000" sx="103000" sy="103000" algn="ctr" rotWithShape="0">
              <a:schemeClr val="bg1">
                <a:lumMod val="75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en-GB" sz="2400" dirty="0" smtClean="0">
                <a:solidFill>
                  <a:schemeClr val="tx1"/>
                </a:solidFill>
              </a:rPr>
              <a:t>Organisations are better able to support people to effectively tackle hardship through shared learning and experience</a:t>
            </a:r>
            <a:endParaRPr lang="en-GB" sz="2400" dirty="0">
              <a:solidFill>
                <a:schemeClr val="tx1"/>
              </a:solidFill>
            </a:endParaRPr>
          </a:p>
        </p:txBody>
      </p:sp>
    </p:spTree>
  </p:cSld>
  <p:clrMapOvr>
    <a:masterClrMapping/>
  </p:clrMapOvr>
  <p:transition spd="slow"/>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lstStyle/>
          <a:p>
            <a:pPr algn="ctr" eaLnBrk="1" hangingPunct="1">
              <a:lnSpc>
                <a:spcPct val="100000"/>
              </a:lnSpc>
            </a:pPr>
            <a:r>
              <a:rPr lang="en-GB" sz="4800" dirty="0" smtClean="0">
                <a:solidFill>
                  <a:srgbClr val="00AEEF"/>
                </a:solidFill>
              </a:rPr>
              <a:t>Help Through Crisis</a:t>
            </a:r>
            <a:br>
              <a:rPr lang="en-GB" sz="4800" dirty="0" smtClean="0">
                <a:solidFill>
                  <a:srgbClr val="00AEEF"/>
                </a:solidFill>
              </a:rPr>
            </a:br>
            <a:r>
              <a:rPr lang="en-GB" sz="7200" dirty="0" smtClean="0">
                <a:solidFill>
                  <a:srgbClr val="002060"/>
                </a:solidFill>
              </a:rPr>
              <a:t> </a:t>
            </a:r>
            <a:r>
              <a:rPr lang="en-GB" sz="7200" dirty="0" smtClean="0">
                <a:solidFill>
                  <a:srgbClr val="00AEEF"/>
                </a:solidFill>
              </a:rPr>
              <a:t/>
            </a:r>
            <a:br>
              <a:rPr lang="en-GB" sz="7200" dirty="0" smtClean="0">
                <a:solidFill>
                  <a:srgbClr val="00AEEF"/>
                </a:solidFill>
              </a:rPr>
            </a:br>
            <a:r>
              <a:rPr lang="en-GB" sz="4000" dirty="0" smtClean="0">
                <a:solidFill>
                  <a:srgbClr val="00AEEF"/>
                </a:solidFill>
              </a:rPr>
              <a:t/>
            </a:r>
            <a:br>
              <a:rPr lang="en-GB" sz="4000" dirty="0" smtClean="0">
                <a:solidFill>
                  <a:srgbClr val="00AEEF"/>
                </a:solidFill>
              </a:rPr>
            </a:br>
            <a:endParaRPr lang="en-GB" sz="2400" dirty="0" smtClean="0">
              <a:solidFill>
                <a:srgbClr val="002060"/>
              </a:solidFill>
            </a:endParaRPr>
          </a:p>
        </p:txBody>
      </p:sp>
      <p:sp>
        <p:nvSpPr>
          <p:cNvPr id="4" name="Content Placeholder 3"/>
          <p:cNvSpPr>
            <a:spLocks noGrp="1"/>
          </p:cNvSpPr>
          <p:nvPr>
            <p:ph idx="1"/>
          </p:nvPr>
        </p:nvSpPr>
        <p:spPr/>
        <p:txBody>
          <a:bodyPr/>
          <a:lstStyle/>
          <a:p>
            <a:pPr marL="457200" indent="-457200">
              <a:buFont typeface="Arial" panose="020B0604020202020204" pitchFamily="34" charset="0"/>
              <a:buChar char="•"/>
            </a:pPr>
            <a:endParaRPr lang="en-GB" sz="2800" b="0" dirty="0" smtClean="0"/>
          </a:p>
          <a:p>
            <a:pPr marL="457200" indent="-457200">
              <a:buFont typeface="Arial" panose="020B0604020202020204" pitchFamily="34" charset="0"/>
              <a:buChar char="•"/>
            </a:pPr>
            <a:r>
              <a:rPr lang="en-GB" sz="2800" b="0" dirty="0" smtClean="0"/>
              <a:t>59 partnership projects awarded funding in May 2016</a:t>
            </a:r>
          </a:p>
          <a:p>
            <a:pPr marL="457200" indent="-457200">
              <a:buFont typeface="Arial" panose="020B0604020202020204" pitchFamily="34" charset="0"/>
              <a:buChar char="•"/>
            </a:pPr>
            <a:r>
              <a:rPr lang="en-GB" sz="2800" b="0" dirty="0" smtClean="0"/>
              <a:t>Total grant – </a:t>
            </a:r>
            <a:r>
              <a:rPr lang="en-GB" sz="2800" b="0" dirty="0"/>
              <a:t>£</a:t>
            </a:r>
            <a:r>
              <a:rPr lang="en-GB" sz="2800" b="0" dirty="0" smtClean="0"/>
              <a:t>29,645,516</a:t>
            </a:r>
          </a:p>
          <a:p>
            <a:pPr marL="457200" indent="-457200">
              <a:buFont typeface="Arial" panose="020B0604020202020204" pitchFamily="34" charset="0"/>
              <a:buChar char="•"/>
            </a:pPr>
            <a:r>
              <a:rPr lang="en-GB" sz="2800" b="0" dirty="0" smtClean="0"/>
              <a:t>Average grant size - £502,466 over 5 years</a:t>
            </a:r>
          </a:p>
          <a:p>
            <a:pPr marL="457200" indent="-457200">
              <a:buFont typeface="Arial" panose="020B0604020202020204" pitchFamily="34" charset="0"/>
              <a:buChar char="•"/>
            </a:pPr>
            <a:r>
              <a:rPr lang="en-GB" sz="2800" b="0" dirty="0" smtClean="0"/>
              <a:t>30,000 beneficiaries supported</a:t>
            </a:r>
          </a:p>
          <a:p>
            <a:pPr marL="457200" indent="-457200">
              <a:buFont typeface="Arial" panose="020B0604020202020204" pitchFamily="34" charset="0"/>
              <a:buChar char="•"/>
            </a:pPr>
            <a:r>
              <a:rPr lang="en-GB" sz="2800" b="0" dirty="0" smtClean="0"/>
              <a:t>Average of 6 partners per project</a:t>
            </a:r>
          </a:p>
          <a:p>
            <a:pPr marL="457200" indent="-457200">
              <a:buFont typeface="Arial" panose="020B0604020202020204" pitchFamily="34" charset="0"/>
              <a:buChar char="•"/>
            </a:pPr>
            <a:endParaRPr lang="en-GB" sz="2800" b="0" dirty="0" smtClean="0"/>
          </a:p>
          <a:p>
            <a:pPr marL="457200" indent="-457200">
              <a:buFont typeface="Arial" panose="020B0604020202020204" pitchFamily="34" charset="0"/>
              <a:buChar char="•"/>
            </a:pPr>
            <a:endParaRPr lang="en-GB" sz="2800" b="0" dirty="0" smtClean="0"/>
          </a:p>
          <a:p>
            <a:pPr marL="457200" indent="-457200">
              <a:buFont typeface="Arial" panose="020B0604020202020204" pitchFamily="34" charset="0"/>
              <a:buChar char="•"/>
            </a:pPr>
            <a:endParaRPr lang="en-GB" sz="2800" b="0" dirty="0"/>
          </a:p>
        </p:txBody>
      </p:sp>
    </p:spTree>
    <p:extLst>
      <p:ext uri="{BB962C8B-B14F-4D97-AF65-F5344CB8AC3E}">
        <p14:creationId xmlns:p14="http://schemas.microsoft.com/office/powerpoint/2010/main" val="2524495299"/>
      </p:ext>
    </p:extLst>
  </p:cSld>
  <p:clrMapOvr>
    <a:masterClrMapping/>
  </p:clrMapOvr>
  <p:transition spd="slow"/>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p:cNvSpPr>
            <a:spLocks noGrp="1"/>
          </p:cNvSpPr>
          <p:nvPr>
            <p:ph type="title"/>
          </p:nvPr>
        </p:nvSpPr>
        <p:spPr>
          <a:xfrm>
            <a:off x="720725" y="665163"/>
            <a:ext cx="6372225" cy="549259"/>
          </a:xfrm>
        </p:spPr>
        <p:txBody>
          <a:bodyPr/>
          <a:lstStyle/>
          <a:p>
            <a:r>
              <a:rPr lang="en-GB" sz="3600" b="1" dirty="0" smtClean="0">
                <a:solidFill>
                  <a:srgbClr val="00AEEF"/>
                </a:solidFill>
              </a:rPr>
              <a:t>Help Through Crisis – Key Features</a:t>
            </a:r>
          </a:p>
        </p:txBody>
      </p:sp>
      <p:sp>
        <p:nvSpPr>
          <p:cNvPr id="5" name="Content Placeholder 4"/>
          <p:cNvSpPr>
            <a:spLocks noGrp="1"/>
          </p:cNvSpPr>
          <p:nvPr>
            <p:ph sz="half" idx="1"/>
          </p:nvPr>
        </p:nvSpPr>
        <p:spPr>
          <a:xfrm>
            <a:off x="642938" y="1785938"/>
            <a:ext cx="4137025" cy="4214812"/>
          </a:xfrm>
        </p:spPr>
        <p:txBody>
          <a:bodyPr/>
          <a:lstStyle/>
          <a:p>
            <a:pPr marL="0" indent="0">
              <a:buFont typeface="Arial" pitchFamily="34" charset="0"/>
              <a:buChar char="•"/>
            </a:pPr>
            <a:endParaRPr lang="en-GB" dirty="0" smtClean="0">
              <a:solidFill>
                <a:srgbClr val="146FBC"/>
              </a:solidFill>
            </a:endParaRPr>
          </a:p>
          <a:p>
            <a:pPr marL="0" indent="0"/>
            <a:endParaRPr lang="en-GB" dirty="0" smtClean="0"/>
          </a:p>
          <a:p>
            <a:pPr marL="0" indent="0">
              <a:buFontTx/>
              <a:buChar char="•"/>
            </a:pPr>
            <a:endParaRPr lang="en-GB" dirty="0" smtClean="0"/>
          </a:p>
        </p:txBody>
      </p:sp>
      <p:sp>
        <p:nvSpPr>
          <p:cNvPr id="7" name="Content Placeholder 6"/>
          <p:cNvSpPr>
            <a:spLocks noGrp="1"/>
          </p:cNvSpPr>
          <p:nvPr>
            <p:ph sz="half" idx="2"/>
          </p:nvPr>
        </p:nvSpPr>
        <p:spPr>
          <a:xfrm>
            <a:off x="714348" y="1795463"/>
            <a:ext cx="7369202" cy="3786187"/>
          </a:xfrm>
        </p:spPr>
        <p:txBody>
          <a:bodyPr/>
          <a:lstStyle/>
          <a:p>
            <a:pPr>
              <a:buFont typeface="Arial" pitchFamily="34" charset="0"/>
              <a:buChar char="•"/>
            </a:pPr>
            <a:endParaRPr lang="en-GB" dirty="0" smtClean="0"/>
          </a:p>
          <a:p>
            <a:pPr>
              <a:buFont typeface="Arial" pitchFamily="34" charset="0"/>
              <a:buChar char="•"/>
            </a:pPr>
            <a:r>
              <a:rPr lang="en-GB" b="0" dirty="0" smtClean="0"/>
              <a:t>Provide targeted and tailored, advocacy and advice</a:t>
            </a:r>
          </a:p>
          <a:p>
            <a:pPr>
              <a:buFont typeface="Arial" pitchFamily="34" charset="0"/>
              <a:buChar char="•"/>
            </a:pPr>
            <a:r>
              <a:rPr lang="en-GB" b="0" dirty="0" smtClean="0"/>
              <a:t>Use the strengths and expertise of people with lived experience</a:t>
            </a:r>
          </a:p>
          <a:p>
            <a:pPr>
              <a:buFont typeface="Arial" pitchFamily="34" charset="0"/>
              <a:buChar char="•"/>
            </a:pPr>
            <a:r>
              <a:rPr lang="en-GB" b="0" dirty="0" smtClean="0"/>
              <a:t>Put people at the centre of the approach</a:t>
            </a:r>
          </a:p>
          <a:p>
            <a:pPr>
              <a:buFont typeface="Arial" pitchFamily="34" charset="0"/>
              <a:buChar char="•"/>
            </a:pPr>
            <a:r>
              <a:rPr lang="en-GB" b="0" dirty="0" smtClean="0"/>
              <a:t>Tackle immediate needs</a:t>
            </a:r>
          </a:p>
          <a:p>
            <a:pPr>
              <a:buFont typeface="Arial" pitchFamily="34" charset="0"/>
              <a:buChar char="•"/>
            </a:pPr>
            <a:endParaRPr lang="en-GB" dirty="0"/>
          </a:p>
        </p:txBody>
      </p:sp>
    </p:spTree>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7">
                                            <p:txEl>
                                              <p:pRg st="1" end="1"/>
                                            </p:txEl>
                                          </p:spTgt>
                                        </p:tgtEl>
                                        <p:attrNameLst>
                                          <p:attrName>style.visibility</p:attrName>
                                        </p:attrNameLst>
                                      </p:cBhvr>
                                      <p:to>
                                        <p:strVal val="visible"/>
                                      </p:to>
                                    </p:set>
                                    <p:animEffect transition="in" filter="fade">
                                      <p:cBhvr>
                                        <p:cTn id="7" dur="2000"/>
                                        <p:tgtEl>
                                          <p:spTgt spid="7">
                                            <p:txEl>
                                              <p:pRg st="1" end="1"/>
                                            </p:txEl>
                                          </p:spTgt>
                                        </p:tgtEl>
                                      </p:cBhvr>
                                    </p:animEffect>
                                  </p:childTnLst>
                                  <p:subTnLst>
                                    <p:animClr clrSpc="rgb" dir="cw">
                                      <p:cBhvr override="childStyle">
                                        <p:cTn dur="1" fill="hold" display="0" masterRel="nextClick" afterEffect="1"/>
                                        <p:tgtEl>
                                          <p:spTgt spid="7">
                                            <p:txEl>
                                              <p:pRg st="1" end="1"/>
                                            </p:txEl>
                                          </p:spTgt>
                                        </p:tgtEl>
                                        <p:attrNameLst>
                                          <p:attrName>ppt_c</p:attrName>
                                        </p:attrNameLst>
                                      </p:cBhvr>
                                      <p:to>
                                        <a:schemeClr val="accent2"/>
                                      </p:to>
                                    </p:animClr>
                                  </p:sub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7">
                                            <p:txEl>
                                              <p:pRg st="2" end="2"/>
                                            </p:txEl>
                                          </p:spTgt>
                                        </p:tgtEl>
                                        <p:attrNameLst>
                                          <p:attrName>style.visibility</p:attrName>
                                        </p:attrNameLst>
                                      </p:cBhvr>
                                      <p:to>
                                        <p:strVal val="visible"/>
                                      </p:to>
                                    </p:set>
                                    <p:animEffect transition="in" filter="fade">
                                      <p:cBhvr>
                                        <p:cTn id="12" dur="2000"/>
                                        <p:tgtEl>
                                          <p:spTgt spid="7">
                                            <p:txEl>
                                              <p:pRg st="2" end="2"/>
                                            </p:txEl>
                                          </p:spTgt>
                                        </p:tgtEl>
                                      </p:cBhvr>
                                    </p:animEffect>
                                  </p:childTnLst>
                                  <p:subTnLst>
                                    <p:animClr clrSpc="rgb" dir="cw">
                                      <p:cBhvr override="childStyle">
                                        <p:cTn dur="1" fill="hold" display="0" masterRel="nextClick" afterEffect="1"/>
                                        <p:tgtEl>
                                          <p:spTgt spid="7">
                                            <p:txEl>
                                              <p:pRg st="2" end="2"/>
                                            </p:txEl>
                                          </p:spTgt>
                                        </p:tgtEl>
                                        <p:attrNameLst>
                                          <p:attrName>ppt_c</p:attrName>
                                        </p:attrNameLst>
                                      </p:cBhvr>
                                      <p:to>
                                        <a:schemeClr val="accent2"/>
                                      </p:to>
                                    </p:animClr>
                                  </p:sub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7">
                                            <p:txEl>
                                              <p:pRg st="3" end="3"/>
                                            </p:txEl>
                                          </p:spTgt>
                                        </p:tgtEl>
                                        <p:attrNameLst>
                                          <p:attrName>style.visibility</p:attrName>
                                        </p:attrNameLst>
                                      </p:cBhvr>
                                      <p:to>
                                        <p:strVal val="visible"/>
                                      </p:to>
                                    </p:set>
                                    <p:animEffect transition="in" filter="fade">
                                      <p:cBhvr>
                                        <p:cTn id="17" dur="2000"/>
                                        <p:tgtEl>
                                          <p:spTgt spid="7">
                                            <p:txEl>
                                              <p:pRg st="3" end="3"/>
                                            </p:txEl>
                                          </p:spTgt>
                                        </p:tgtEl>
                                      </p:cBhvr>
                                    </p:animEffect>
                                  </p:childTnLst>
                                  <p:subTnLst>
                                    <p:animClr clrSpc="rgb" dir="cw">
                                      <p:cBhvr override="childStyle">
                                        <p:cTn dur="1" fill="hold" display="0" masterRel="nextClick" afterEffect="1"/>
                                        <p:tgtEl>
                                          <p:spTgt spid="7">
                                            <p:txEl>
                                              <p:pRg st="3" end="3"/>
                                            </p:txEl>
                                          </p:spTgt>
                                        </p:tgtEl>
                                        <p:attrNameLst>
                                          <p:attrName>ppt_c</p:attrName>
                                        </p:attrNameLst>
                                      </p:cBhvr>
                                      <p:to>
                                        <a:schemeClr val="accent2"/>
                                      </p:to>
                                    </p:animClr>
                                  </p:sub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7">
                                            <p:txEl>
                                              <p:pRg st="4" end="4"/>
                                            </p:txEl>
                                          </p:spTgt>
                                        </p:tgtEl>
                                        <p:attrNameLst>
                                          <p:attrName>style.visibility</p:attrName>
                                        </p:attrNameLst>
                                      </p:cBhvr>
                                      <p:to>
                                        <p:strVal val="visible"/>
                                      </p:to>
                                    </p:set>
                                    <p:animEffect transition="in" filter="fade">
                                      <p:cBhvr>
                                        <p:cTn id="22" dur="2000"/>
                                        <p:tgtEl>
                                          <p:spTgt spid="7">
                                            <p:txEl>
                                              <p:pRg st="4" end="4"/>
                                            </p:txEl>
                                          </p:spTgt>
                                        </p:tgtEl>
                                      </p:cBhvr>
                                    </p:animEffect>
                                  </p:childTnLst>
                                  <p:subTnLst>
                                    <p:animClr clrSpc="rgb" dir="cw">
                                      <p:cBhvr override="childStyle">
                                        <p:cTn dur="1" fill="hold" display="0" masterRel="nextClick" afterEffect="1"/>
                                        <p:tgtEl>
                                          <p:spTgt spid="7">
                                            <p:txEl>
                                              <p:pRg st="4" end="4"/>
                                            </p:txEl>
                                          </p:spTgt>
                                        </p:tgtEl>
                                        <p:attrNameLst>
                                          <p:attrName>ppt_c</p:attrName>
                                        </p:attrNameLst>
                                      </p:cBhvr>
                                      <p:to>
                                        <a:schemeClr val="accent2"/>
                                      </p:to>
                                    </p:animClr>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uiExpand="1"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p:cNvSpPr>
            <a:spLocks noGrp="1"/>
          </p:cNvSpPr>
          <p:nvPr>
            <p:ph type="title"/>
          </p:nvPr>
        </p:nvSpPr>
        <p:spPr/>
        <p:txBody>
          <a:bodyPr/>
          <a:lstStyle/>
          <a:p>
            <a:r>
              <a:rPr lang="en-GB" sz="3600" b="1" dirty="0">
                <a:solidFill>
                  <a:srgbClr val="00AEEF"/>
                </a:solidFill>
              </a:rPr>
              <a:t>Help Through Crisis – Key Features</a:t>
            </a:r>
            <a:endParaRPr lang="en-GB" sz="3600" b="1" i="1" dirty="0" smtClean="0"/>
          </a:p>
        </p:txBody>
      </p:sp>
      <p:sp>
        <p:nvSpPr>
          <p:cNvPr id="5" name="Content Placeholder 4"/>
          <p:cNvSpPr>
            <a:spLocks noGrp="1"/>
          </p:cNvSpPr>
          <p:nvPr>
            <p:ph sz="half" idx="1"/>
          </p:nvPr>
        </p:nvSpPr>
        <p:spPr>
          <a:xfrm>
            <a:off x="642938" y="1785938"/>
            <a:ext cx="4137025" cy="4214812"/>
          </a:xfrm>
        </p:spPr>
        <p:txBody>
          <a:bodyPr/>
          <a:lstStyle/>
          <a:p>
            <a:pPr marL="0" indent="0">
              <a:buFont typeface="Arial" pitchFamily="34" charset="0"/>
              <a:buChar char="•"/>
            </a:pPr>
            <a:endParaRPr lang="en-GB" dirty="0" smtClean="0">
              <a:solidFill>
                <a:srgbClr val="146FBC"/>
              </a:solidFill>
            </a:endParaRPr>
          </a:p>
          <a:p>
            <a:pPr marL="0" indent="0"/>
            <a:endParaRPr lang="en-GB" dirty="0" smtClean="0"/>
          </a:p>
          <a:p>
            <a:pPr marL="0" indent="0">
              <a:buFontTx/>
              <a:buChar char="•"/>
            </a:pPr>
            <a:endParaRPr lang="en-GB" dirty="0" smtClean="0"/>
          </a:p>
        </p:txBody>
      </p:sp>
      <p:sp>
        <p:nvSpPr>
          <p:cNvPr id="7" name="Content Placeholder 6"/>
          <p:cNvSpPr>
            <a:spLocks noGrp="1"/>
          </p:cNvSpPr>
          <p:nvPr>
            <p:ph sz="half" idx="2"/>
          </p:nvPr>
        </p:nvSpPr>
        <p:spPr>
          <a:xfrm>
            <a:off x="714348" y="1795463"/>
            <a:ext cx="7369202" cy="3786187"/>
          </a:xfrm>
        </p:spPr>
        <p:txBody>
          <a:bodyPr/>
          <a:lstStyle/>
          <a:p>
            <a:pPr>
              <a:buFont typeface="Arial" pitchFamily="34" charset="0"/>
              <a:buChar char="•"/>
            </a:pPr>
            <a:endParaRPr lang="en-GB" dirty="0" smtClean="0"/>
          </a:p>
          <a:p>
            <a:pPr>
              <a:buFont typeface="Arial" pitchFamily="34" charset="0"/>
              <a:buChar char="•"/>
            </a:pPr>
            <a:r>
              <a:rPr lang="en-GB" b="0" dirty="0" smtClean="0"/>
              <a:t>Identify and work with those that find it difficult to access mainstream services</a:t>
            </a:r>
          </a:p>
          <a:p>
            <a:pPr>
              <a:buFont typeface="Arial" pitchFamily="34" charset="0"/>
              <a:buChar char="•"/>
            </a:pPr>
            <a:r>
              <a:rPr lang="en-GB" b="0" dirty="0" smtClean="0"/>
              <a:t>Collaborate</a:t>
            </a:r>
          </a:p>
          <a:p>
            <a:pPr>
              <a:buFont typeface="Arial" pitchFamily="34" charset="0"/>
              <a:buChar char="•"/>
            </a:pPr>
            <a:r>
              <a:rPr lang="en-GB" b="0" dirty="0" smtClean="0"/>
              <a:t>Learn from what they do and share with others</a:t>
            </a:r>
            <a:endParaRPr lang="en-GB" b="0" dirty="0"/>
          </a:p>
        </p:txBody>
      </p:sp>
    </p:spTree>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7">
                                            <p:txEl>
                                              <p:pRg st="1" end="1"/>
                                            </p:txEl>
                                          </p:spTgt>
                                        </p:tgtEl>
                                        <p:attrNameLst>
                                          <p:attrName>style.visibility</p:attrName>
                                        </p:attrNameLst>
                                      </p:cBhvr>
                                      <p:to>
                                        <p:strVal val="visible"/>
                                      </p:to>
                                    </p:set>
                                    <p:animEffect transition="in" filter="fade">
                                      <p:cBhvr>
                                        <p:cTn id="7" dur="2000"/>
                                        <p:tgtEl>
                                          <p:spTgt spid="7">
                                            <p:txEl>
                                              <p:pRg st="1" end="1"/>
                                            </p:txEl>
                                          </p:spTgt>
                                        </p:tgtEl>
                                      </p:cBhvr>
                                    </p:animEffect>
                                  </p:childTnLst>
                                  <p:subTnLst>
                                    <p:animClr clrSpc="rgb" dir="cw">
                                      <p:cBhvr override="childStyle">
                                        <p:cTn dur="1" fill="hold" display="0" masterRel="nextClick" afterEffect="1"/>
                                        <p:tgtEl>
                                          <p:spTgt spid="7">
                                            <p:txEl>
                                              <p:pRg st="1" end="1"/>
                                            </p:txEl>
                                          </p:spTgt>
                                        </p:tgtEl>
                                        <p:attrNameLst>
                                          <p:attrName>ppt_c</p:attrName>
                                        </p:attrNameLst>
                                      </p:cBhvr>
                                      <p:to>
                                        <a:schemeClr val="accent2"/>
                                      </p:to>
                                    </p:animClr>
                                  </p:sub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7">
                                            <p:txEl>
                                              <p:pRg st="2" end="2"/>
                                            </p:txEl>
                                          </p:spTgt>
                                        </p:tgtEl>
                                        <p:attrNameLst>
                                          <p:attrName>style.visibility</p:attrName>
                                        </p:attrNameLst>
                                      </p:cBhvr>
                                      <p:to>
                                        <p:strVal val="visible"/>
                                      </p:to>
                                    </p:set>
                                    <p:animEffect transition="in" filter="fade">
                                      <p:cBhvr>
                                        <p:cTn id="12" dur="2000"/>
                                        <p:tgtEl>
                                          <p:spTgt spid="7">
                                            <p:txEl>
                                              <p:pRg st="2" end="2"/>
                                            </p:txEl>
                                          </p:spTgt>
                                        </p:tgtEl>
                                      </p:cBhvr>
                                    </p:animEffect>
                                  </p:childTnLst>
                                  <p:subTnLst>
                                    <p:animClr clrSpc="rgb" dir="cw">
                                      <p:cBhvr override="childStyle">
                                        <p:cTn dur="1" fill="hold" display="0" masterRel="nextClick" afterEffect="1"/>
                                        <p:tgtEl>
                                          <p:spTgt spid="7">
                                            <p:txEl>
                                              <p:pRg st="2" end="2"/>
                                            </p:txEl>
                                          </p:spTgt>
                                        </p:tgtEl>
                                        <p:attrNameLst>
                                          <p:attrName>ppt_c</p:attrName>
                                        </p:attrNameLst>
                                      </p:cBhvr>
                                      <p:to>
                                        <a:schemeClr val="accent2"/>
                                      </p:to>
                                    </p:animClr>
                                  </p:sub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7">
                                            <p:txEl>
                                              <p:pRg st="3" end="3"/>
                                            </p:txEl>
                                          </p:spTgt>
                                        </p:tgtEl>
                                        <p:attrNameLst>
                                          <p:attrName>style.visibility</p:attrName>
                                        </p:attrNameLst>
                                      </p:cBhvr>
                                      <p:to>
                                        <p:strVal val="visible"/>
                                      </p:to>
                                    </p:set>
                                    <p:animEffect transition="in" filter="fade">
                                      <p:cBhvr>
                                        <p:cTn id="17" dur="2000"/>
                                        <p:tgtEl>
                                          <p:spTgt spid="7">
                                            <p:txEl>
                                              <p:pRg st="3" end="3"/>
                                            </p:txEl>
                                          </p:spTgt>
                                        </p:tgtEl>
                                      </p:cBhvr>
                                    </p:animEffect>
                                  </p:childTnLst>
                                  <p:subTnLst>
                                    <p:animClr clrSpc="rgb" dir="cw">
                                      <p:cBhvr override="childStyle">
                                        <p:cTn dur="1" fill="hold" display="0" masterRel="nextClick" afterEffect="1"/>
                                        <p:tgtEl>
                                          <p:spTgt spid="7">
                                            <p:txEl>
                                              <p:pRg st="3" end="3"/>
                                            </p:txEl>
                                          </p:spTgt>
                                        </p:tgtEl>
                                        <p:attrNameLst>
                                          <p:attrName>ppt_c</p:attrName>
                                        </p:attrNameLst>
                                      </p:cBhvr>
                                      <p:to>
                                        <a:schemeClr val="accent2"/>
                                      </p:to>
                                    </p:animClr>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uiExpand="1"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ctrTitle"/>
          </p:nvPr>
        </p:nvSpPr>
        <p:spPr/>
        <p:txBody>
          <a:bodyPr/>
          <a:lstStyle/>
          <a:p>
            <a:pPr algn="ctr" eaLnBrk="1" hangingPunct="1">
              <a:lnSpc>
                <a:spcPct val="100000"/>
              </a:lnSpc>
            </a:pPr>
            <a:r>
              <a:rPr lang="en-GB" sz="4400" b="1" dirty="0" smtClean="0">
                <a:solidFill>
                  <a:srgbClr val="00AEEF"/>
                </a:solidFill>
              </a:rPr>
              <a:t>Help Through Crisis</a:t>
            </a:r>
            <a:r>
              <a:rPr lang="en-GB" sz="4400" dirty="0" smtClean="0">
                <a:solidFill>
                  <a:srgbClr val="00AEEF"/>
                </a:solidFill>
              </a:rPr>
              <a:t/>
            </a:r>
            <a:br>
              <a:rPr lang="en-GB" sz="4400" dirty="0" smtClean="0">
                <a:solidFill>
                  <a:srgbClr val="00AEEF"/>
                </a:solidFill>
              </a:rPr>
            </a:br>
            <a:r>
              <a:rPr lang="en-GB" sz="3200" dirty="0" smtClean="0">
                <a:solidFill>
                  <a:srgbClr val="00AEEF"/>
                </a:solidFill>
              </a:rPr>
              <a:t>Learning, Support &amp; Evaluation Contract</a:t>
            </a:r>
            <a:br>
              <a:rPr lang="en-GB" sz="3200" dirty="0" smtClean="0">
                <a:solidFill>
                  <a:srgbClr val="00AEEF"/>
                </a:solidFill>
              </a:rPr>
            </a:br>
            <a:r>
              <a:rPr lang="en-GB" sz="7200" dirty="0" smtClean="0">
                <a:solidFill>
                  <a:srgbClr val="00AEEF"/>
                </a:solidFill>
              </a:rPr>
              <a:t/>
            </a:r>
            <a:br>
              <a:rPr lang="en-GB" sz="7200" dirty="0" smtClean="0">
                <a:solidFill>
                  <a:srgbClr val="00AEEF"/>
                </a:solidFill>
              </a:rPr>
            </a:br>
            <a:r>
              <a:rPr lang="en-GB" sz="4000" dirty="0" smtClean="0">
                <a:solidFill>
                  <a:srgbClr val="00AEEF"/>
                </a:solidFill>
              </a:rPr>
              <a:t/>
            </a:r>
            <a:br>
              <a:rPr lang="en-GB" sz="4000" dirty="0" smtClean="0">
                <a:solidFill>
                  <a:srgbClr val="00AEEF"/>
                </a:solidFill>
              </a:rPr>
            </a:br>
            <a:endParaRPr lang="en-GB" sz="2400" dirty="0" smtClean="0"/>
          </a:p>
        </p:txBody>
      </p:sp>
    </p:spTree>
    <p:extLst>
      <p:ext uri="{BB962C8B-B14F-4D97-AF65-F5344CB8AC3E}">
        <p14:creationId xmlns:p14="http://schemas.microsoft.com/office/powerpoint/2010/main" val="1322558375"/>
      </p:ext>
    </p:extLst>
  </p:cSld>
  <p:clrMapOvr>
    <a:masterClrMapping/>
  </p:clrMapOvr>
  <p:transition spd="slow"/>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3200" b="1" dirty="0" smtClean="0">
                <a:solidFill>
                  <a:srgbClr val="00AEEF"/>
                </a:solidFill>
              </a:rPr>
              <a:t>Why we require this contract</a:t>
            </a:r>
            <a:endParaRPr lang="en-GB" dirty="0"/>
          </a:p>
        </p:txBody>
      </p:sp>
      <p:sp>
        <p:nvSpPr>
          <p:cNvPr id="3" name="Content Placeholder 2"/>
          <p:cNvSpPr>
            <a:spLocks noGrp="1"/>
          </p:cNvSpPr>
          <p:nvPr>
            <p:ph idx="1"/>
          </p:nvPr>
        </p:nvSpPr>
        <p:spPr/>
        <p:txBody>
          <a:bodyPr/>
          <a:lstStyle/>
          <a:p>
            <a:pPr>
              <a:buFont typeface="Arial" panose="020B0604020202020204" pitchFamily="34" charset="0"/>
              <a:buChar char="•"/>
            </a:pPr>
            <a:r>
              <a:rPr lang="en-GB" sz="2400" dirty="0" smtClean="0"/>
              <a:t>To maximise learning from the programme</a:t>
            </a:r>
          </a:p>
          <a:p>
            <a:pPr>
              <a:buFont typeface="Arial" panose="020B0604020202020204" pitchFamily="34" charset="0"/>
              <a:buChar char="•"/>
            </a:pPr>
            <a:r>
              <a:rPr lang="en-GB" sz="2400" dirty="0" smtClean="0"/>
              <a:t>To support implementation of learning in real-time</a:t>
            </a:r>
          </a:p>
          <a:p>
            <a:pPr>
              <a:buFont typeface="Arial" panose="020B0604020202020204" pitchFamily="34" charset="0"/>
              <a:buChar char="•"/>
            </a:pPr>
            <a:r>
              <a:rPr lang="en-GB" sz="2400" dirty="0">
                <a:solidFill>
                  <a:schemeClr val="tx2"/>
                </a:solidFill>
              </a:rPr>
              <a:t>To evaluate the impact and effectiveness of the approaches</a:t>
            </a:r>
          </a:p>
          <a:p>
            <a:pPr>
              <a:buFont typeface="Arial" panose="020B0604020202020204" pitchFamily="34" charset="0"/>
              <a:buChar char="•"/>
            </a:pPr>
            <a:r>
              <a:rPr lang="en-GB" sz="2400" dirty="0" smtClean="0"/>
              <a:t>To support the development of a stronger, more collective voice for those who have experienced, or risk experiencing, hardship crisis</a:t>
            </a:r>
          </a:p>
          <a:p>
            <a:pPr>
              <a:buFont typeface="Arial" panose="020B0604020202020204" pitchFamily="34" charset="0"/>
              <a:buChar char="•"/>
            </a:pPr>
            <a:endParaRPr lang="en-GB" dirty="0"/>
          </a:p>
        </p:txBody>
      </p:sp>
    </p:spTree>
    <p:extLst>
      <p:ext uri="{BB962C8B-B14F-4D97-AF65-F5344CB8AC3E}">
        <p14:creationId xmlns:p14="http://schemas.microsoft.com/office/powerpoint/2010/main" val="946710627"/>
      </p:ext>
    </p:extLst>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9552" y="620688"/>
            <a:ext cx="6372225" cy="884237"/>
          </a:xfrm>
        </p:spPr>
        <p:txBody>
          <a:bodyPr/>
          <a:lstStyle/>
          <a:p>
            <a:pPr algn="ctr"/>
            <a:r>
              <a:rPr lang="en-GB" sz="3200" b="1" dirty="0" smtClean="0">
                <a:solidFill>
                  <a:srgbClr val="00AEEF"/>
                </a:solidFill>
              </a:rPr>
              <a:t>Expectations from the Contract</a:t>
            </a:r>
            <a:endParaRPr lang="en-GB" dirty="0"/>
          </a:p>
        </p:txBody>
      </p:sp>
      <p:sp>
        <p:nvSpPr>
          <p:cNvPr id="3" name="Content Placeholder 2"/>
          <p:cNvSpPr>
            <a:spLocks noGrp="1"/>
          </p:cNvSpPr>
          <p:nvPr>
            <p:ph idx="1"/>
          </p:nvPr>
        </p:nvSpPr>
        <p:spPr/>
        <p:txBody>
          <a:bodyPr/>
          <a:lstStyle/>
          <a:p>
            <a:pPr lvl="0"/>
            <a:r>
              <a:rPr lang="en-US" u="sng" dirty="0"/>
              <a:t>Learning and evaluation</a:t>
            </a:r>
            <a:r>
              <a:rPr lang="en-US" dirty="0"/>
              <a:t> – to capture and identify learning around impact, access and service user engagement</a:t>
            </a:r>
            <a:endParaRPr lang="en-GB" dirty="0"/>
          </a:p>
          <a:p>
            <a:pPr lvl="0"/>
            <a:r>
              <a:rPr lang="en-US" u="sng" dirty="0"/>
              <a:t>Support</a:t>
            </a:r>
            <a:r>
              <a:rPr lang="en-US" dirty="0"/>
              <a:t> – </a:t>
            </a:r>
            <a:r>
              <a:rPr lang="en-US" dirty="0" smtClean="0"/>
              <a:t>to provide support with </a:t>
            </a:r>
            <a:r>
              <a:rPr lang="en-US" dirty="0"/>
              <a:t>partnership working, evaluation approaches, service user engagement and identification/implementation of suitable new approaches.</a:t>
            </a:r>
            <a:endParaRPr lang="en-GB" dirty="0"/>
          </a:p>
          <a:p>
            <a:pPr lvl="0"/>
            <a:r>
              <a:rPr lang="en-US" u="sng" dirty="0"/>
              <a:t>Networking/Dissemination</a:t>
            </a:r>
            <a:r>
              <a:rPr lang="en-US" dirty="0"/>
              <a:t> – to enable projects to engage, share and learn from each other’s experiences in all areas</a:t>
            </a:r>
            <a:endParaRPr lang="en-GB" dirty="0"/>
          </a:p>
          <a:p>
            <a:pPr lvl="0"/>
            <a:r>
              <a:rPr lang="en-US" u="sng" dirty="0"/>
              <a:t>Beneficiary Voice</a:t>
            </a:r>
            <a:r>
              <a:rPr lang="en-US" dirty="0"/>
              <a:t> – to enable a stronger, collective voice to influence policy and practice both locally and nationally.</a:t>
            </a:r>
            <a:endParaRPr lang="en-GB" dirty="0"/>
          </a:p>
          <a:p>
            <a:pPr>
              <a:buFont typeface="Arial" panose="020B0604020202020204" pitchFamily="34" charset="0"/>
              <a:buChar char="•"/>
            </a:pPr>
            <a:endParaRPr lang="en-GB" dirty="0"/>
          </a:p>
        </p:txBody>
      </p:sp>
    </p:spTree>
    <p:extLst>
      <p:ext uri="{BB962C8B-B14F-4D97-AF65-F5344CB8AC3E}">
        <p14:creationId xmlns:p14="http://schemas.microsoft.com/office/powerpoint/2010/main" val="2340287549"/>
      </p:ext>
    </p:extLst>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3200" b="1" dirty="0" smtClean="0">
                <a:solidFill>
                  <a:srgbClr val="00AEEF"/>
                </a:solidFill>
              </a:rPr>
              <a:t>Structure of the contract</a:t>
            </a:r>
            <a:endParaRPr lang="en-GB" dirty="0"/>
          </a:p>
        </p:txBody>
      </p:sp>
      <p:sp>
        <p:nvSpPr>
          <p:cNvPr id="3" name="Content Placeholder 2"/>
          <p:cNvSpPr>
            <a:spLocks noGrp="1"/>
          </p:cNvSpPr>
          <p:nvPr>
            <p:ph idx="1"/>
          </p:nvPr>
        </p:nvSpPr>
        <p:spPr>
          <a:xfrm>
            <a:off x="720725" y="1412777"/>
            <a:ext cx="7362825" cy="4168874"/>
          </a:xfrm>
        </p:spPr>
        <p:txBody>
          <a:bodyPr/>
          <a:lstStyle/>
          <a:p>
            <a:pPr>
              <a:buFont typeface="Arial" panose="020B0604020202020204" pitchFamily="34" charset="0"/>
              <a:buChar char="•"/>
            </a:pPr>
            <a:r>
              <a:rPr lang="en-GB" dirty="0"/>
              <a:t>Holistic </a:t>
            </a:r>
            <a:r>
              <a:rPr lang="en-GB" dirty="0" smtClean="0"/>
              <a:t>approach – </a:t>
            </a:r>
            <a:r>
              <a:rPr lang="en-GB" dirty="0"/>
              <a:t>all aspects closely interlinked and thus not appropriate as separate contracts</a:t>
            </a:r>
            <a:r>
              <a:rPr lang="en-GB" dirty="0" smtClean="0"/>
              <a:t>.  </a:t>
            </a:r>
            <a:endParaRPr lang="en-GB" dirty="0"/>
          </a:p>
          <a:p>
            <a:pPr>
              <a:buFont typeface="Arial" panose="020B0604020202020204" pitchFamily="34" charset="0"/>
              <a:buChar char="•"/>
            </a:pPr>
            <a:r>
              <a:rPr lang="en-GB" dirty="0"/>
              <a:t>Flexibility – we expect to work with the service provider, projects and service users to respond to an evolving external environment. </a:t>
            </a:r>
          </a:p>
          <a:p>
            <a:pPr>
              <a:buFont typeface="Arial" panose="020B0604020202020204" pitchFamily="34" charset="0"/>
              <a:buChar char="•"/>
            </a:pPr>
            <a:r>
              <a:rPr lang="en-GB" dirty="0"/>
              <a:t>Re-tender - original bids did not address all our requirements; market testing exercise conducted to inform and adjusted our requirement in response.</a:t>
            </a:r>
          </a:p>
          <a:p>
            <a:pPr>
              <a:buFont typeface="Arial" panose="020B0604020202020204" pitchFamily="34" charset="0"/>
              <a:buChar char="•"/>
            </a:pPr>
            <a:r>
              <a:rPr lang="en-GB" dirty="0" smtClean="0"/>
              <a:t>5 year total term – 3 </a:t>
            </a:r>
            <a:r>
              <a:rPr lang="en-GB" dirty="0" err="1" smtClean="0"/>
              <a:t>yr</a:t>
            </a:r>
            <a:r>
              <a:rPr lang="en-GB" dirty="0" smtClean="0"/>
              <a:t> initial term plus 2 </a:t>
            </a:r>
            <a:r>
              <a:rPr lang="en-GB" dirty="0" err="1" smtClean="0"/>
              <a:t>yr</a:t>
            </a:r>
            <a:r>
              <a:rPr lang="en-GB" dirty="0" smtClean="0"/>
              <a:t> extension for flexibility. Funding amounts and bids to cover 5 year term</a:t>
            </a:r>
          </a:p>
          <a:p>
            <a:pPr>
              <a:buFont typeface="Arial" panose="020B0604020202020204" pitchFamily="34" charset="0"/>
              <a:buChar char="•"/>
            </a:pPr>
            <a:endParaRPr lang="en-GB" dirty="0" smtClean="0"/>
          </a:p>
          <a:p>
            <a:pPr marL="0" indent="0"/>
            <a:endParaRPr lang="en-GB" dirty="0"/>
          </a:p>
        </p:txBody>
      </p:sp>
    </p:spTree>
    <p:extLst>
      <p:ext uri="{BB962C8B-B14F-4D97-AF65-F5344CB8AC3E}">
        <p14:creationId xmlns:p14="http://schemas.microsoft.com/office/powerpoint/2010/main" val="545935589"/>
      </p:ext>
    </p:extLst>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9552" y="620688"/>
            <a:ext cx="6372225" cy="884237"/>
          </a:xfrm>
        </p:spPr>
        <p:txBody>
          <a:bodyPr/>
          <a:lstStyle/>
          <a:p>
            <a:pPr algn="ctr"/>
            <a:r>
              <a:rPr lang="en-GB" sz="3200" b="1" dirty="0" smtClean="0">
                <a:solidFill>
                  <a:srgbClr val="00AEEF"/>
                </a:solidFill>
              </a:rPr>
              <a:t>Current Status of projects</a:t>
            </a:r>
            <a:endParaRPr lang="en-GB" dirty="0"/>
          </a:p>
        </p:txBody>
      </p:sp>
      <p:sp>
        <p:nvSpPr>
          <p:cNvPr id="3" name="Content Placeholder 2"/>
          <p:cNvSpPr>
            <a:spLocks noGrp="1"/>
          </p:cNvSpPr>
          <p:nvPr>
            <p:ph idx="1"/>
          </p:nvPr>
        </p:nvSpPr>
        <p:spPr/>
        <p:txBody>
          <a:bodyPr/>
          <a:lstStyle/>
          <a:p>
            <a:pPr marL="0" indent="0"/>
            <a:r>
              <a:rPr lang="en-GB" dirty="0" smtClean="0"/>
              <a:t>Support provided to projects to date</a:t>
            </a:r>
          </a:p>
          <a:p>
            <a:pPr>
              <a:buFont typeface="Arial" panose="020B0604020202020204" pitchFamily="34" charset="0"/>
              <a:buChar char="•"/>
            </a:pPr>
            <a:r>
              <a:rPr lang="en-GB" dirty="0" smtClean="0"/>
              <a:t>More intensive support from Funding Officers – visits, availability, facilitating networking, brokering exchanges</a:t>
            </a:r>
          </a:p>
          <a:p>
            <a:pPr>
              <a:buFont typeface="Arial" panose="020B0604020202020204" pitchFamily="34" charset="0"/>
              <a:buChar char="•"/>
            </a:pPr>
            <a:r>
              <a:rPr lang="en-GB" dirty="0" smtClean="0"/>
              <a:t>Small scale consultancy support commissioned to provide targeted support with planning project evaluations and commissioning external evaluators</a:t>
            </a:r>
          </a:p>
          <a:p>
            <a:pPr>
              <a:buFont typeface="Arial" panose="020B0604020202020204" pitchFamily="34" charset="0"/>
              <a:buChar char="•"/>
            </a:pPr>
            <a:r>
              <a:rPr lang="en-GB" dirty="0" smtClean="0"/>
              <a:t>Network event held in London 29 Sept 2016  - 75 attendees from 56 of the 59 projects</a:t>
            </a:r>
          </a:p>
          <a:p>
            <a:pPr marL="0" indent="0"/>
            <a:r>
              <a:rPr lang="en-GB" dirty="0" smtClean="0"/>
              <a:t>- </a:t>
            </a:r>
            <a:endParaRPr lang="en-GB" dirty="0"/>
          </a:p>
        </p:txBody>
      </p:sp>
    </p:spTree>
    <p:extLst>
      <p:ext uri="{BB962C8B-B14F-4D97-AF65-F5344CB8AC3E}">
        <p14:creationId xmlns:p14="http://schemas.microsoft.com/office/powerpoint/2010/main" val="1943923715"/>
      </p:ext>
    </p:extLst>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ctrTitle"/>
          </p:nvPr>
        </p:nvSpPr>
        <p:spPr/>
        <p:txBody>
          <a:bodyPr/>
          <a:lstStyle/>
          <a:p>
            <a:pPr algn="ctr" eaLnBrk="1" hangingPunct="1">
              <a:lnSpc>
                <a:spcPct val="100000"/>
              </a:lnSpc>
            </a:pPr>
            <a:r>
              <a:rPr lang="en-GB" sz="7200" dirty="0" smtClean="0">
                <a:solidFill>
                  <a:srgbClr val="00AEEF"/>
                </a:solidFill>
              </a:rPr>
              <a:t>Introductions</a:t>
            </a:r>
            <a:r>
              <a:rPr lang="en-GB" sz="5000" dirty="0" smtClean="0">
                <a:solidFill>
                  <a:srgbClr val="00AEEF"/>
                </a:solidFill>
              </a:rPr>
              <a:t/>
            </a:r>
            <a:br>
              <a:rPr lang="en-GB" sz="5000" dirty="0" smtClean="0">
                <a:solidFill>
                  <a:srgbClr val="00AEEF"/>
                </a:solidFill>
              </a:rPr>
            </a:br>
            <a:r>
              <a:rPr lang="en-GB" sz="7200" dirty="0" smtClean="0">
                <a:solidFill>
                  <a:srgbClr val="00AEEF"/>
                </a:solidFill>
              </a:rPr>
              <a:t/>
            </a:r>
            <a:br>
              <a:rPr lang="en-GB" sz="7200" dirty="0" smtClean="0">
                <a:solidFill>
                  <a:srgbClr val="00AEEF"/>
                </a:solidFill>
              </a:rPr>
            </a:br>
            <a:r>
              <a:rPr lang="en-GB" dirty="0" smtClean="0"/>
              <a:t/>
            </a:r>
            <a:br>
              <a:rPr lang="en-GB" dirty="0" smtClean="0"/>
            </a:br>
            <a:endParaRPr lang="en-GB" sz="2400" dirty="0" smtClean="0"/>
          </a:p>
        </p:txBody>
      </p:sp>
    </p:spTree>
  </p:cSld>
  <p:clrMapOvr>
    <a:masterClrMapping/>
  </p:clrMapOvr>
  <p:transition spd="slow"/>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9552" y="620688"/>
            <a:ext cx="6372225" cy="884237"/>
          </a:xfrm>
        </p:spPr>
        <p:txBody>
          <a:bodyPr/>
          <a:lstStyle/>
          <a:p>
            <a:pPr algn="ctr"/>
            <a:r>
              <a:rPr lang="en-GB" sz="3200" b="1" dirty="0" smtClean="0">
                <a:solidFill>
                  <a:srgbClr val="00AEEF"/>
                </a:solidFill>
              </a:rPr>
              <a:t>Tender Process Timeline</a:t>
            </a:r>
            <a:endParaRPr lang="en-GB" dirty="0"/>
          </a:p>
        </p:txBody>
      </p:sp>
      <p:sp>
        <p:nvSpPr>
          <p:cNvPr id="3" name="Content Placeholder 2"/>
          <p:cNvSpPr>
            <a:spLocks noGrp="1"/>
          </p:cNvSpPr>
          <p:nvPr>
            <p:ph idx="1"/>
          </p:nvPr>
        </p:nvSpPr>
        <p:spPr/>
        <p:txBody>
          <a:bodyPr/>
          <a:lstStyle/>
          <a:p>
            <a:pPr marL="0" indent="0"/>
            <a:r>
              <a:rPr lang="en-GB" dirty="0" smtClean="0"/>
              <a:t> Contract notice and ITT published</a:t>
            </a:r>
          </a:p>
          <a:p>
            <a:pPr marL="0" indent="0"/>
            <a:endParaRPr lang="en-GB" dirty="0"/>
          </a:p>
          <a:p>
            <a:pPr marL="0" indent="0"/>
            <a:r>
              <a:rPr lang="en-GB" dirty="0" smtClean="0"/>
              <a:t>Bidders’ Open Day – </a:t>
            </a:r>
            <a:r>
              <a:rPr lang="en-GB" dirty="0" smtClean="0">
                <a:solidFill>
                  <a:srgbClr val="FF0000"/>
                </a:solidFill>
              </a:rPr>
              <a:t>15</a:t>
            </a:r>
            <a:r>
              <a:rPr lang="en-GB" baseline="30000" dirty="0" smtClean="0">
                <a:solidFill>
                  <a:srgbClr val="FF0000"/>
                </a:solidFill>
              </a:rPr>
              <a:t>th</a:t>
            </a:r>
            <a:r>
              <a:rPr lang="en-GB" dirty="0" smtClean="0">
                <a:solidFill>
                  <a:srgbClr val="FF0000"/>
                </a:solidFill>
              </a:rPr>
              <a:t> December</a:t>
            </a:r>
          </a:p>
          <a:p>
            <a:pPr marL="0" indent="0"/>
            <a:endParaRPr lang="en-GB" dirty="0"/>
          </a:p>
          <a:p>
            <a:pPr marL="0" indent="0"/>
            <a:r>
              <a:rPr lang="en-GB" dirty="0" smtClean="0"/>
              <a:t>Clarification period pre-</a:t>
            </a:r>
            <a:r>
              <a:rPr lang="en-GB" dirty="0" err="1" smtClean="0"/>
              <a:t>xmas</a:t>
            </a:r>
            <a:r>
              <a:rPr lang="en-GB" dirty="0" smtClean="0"/>
              <a:t>  submit last questions on </a:t>
            </a:r>
            <a:r>
              <a:rPr lang="en-GB" dirty="0" smtClean="0">
                <a:solidFill>
                  <a:srgbClr val="FF0000"/>
                </a:solidFill>
              </a:rPr>
              <a:t>20th December</a:t>
            </a:r>
          </a:p>
          <a:p>
            <a:pPr marL="0" indent="0"/>
            <a:r>
              <a:rPr lang="en-GB" dirty="0" smtClean="0"/>
              <a:t>Clarification questions received after </a:t>
            </a:r>
            <a:r>
              <a:rPr lang="en-GB" dirty="0" smtClean="0">
                <a:solidFill>
                  <a:srgbClr val="FF0000"/>
                </a:solidFill>
              </a:rPr>
              <a:t>20</a:t>
            </a:r>
            <a:r>
              <a:rPr lang="en-GB" baseline="30000" dirty="0" smtClean="0">
                <a:solidFill>
                  <a:srgbClr val="FF0000"/>
                </a:solidFill>
              </a:rPr>
              <a:t>th</a:t>
            </a:r>
            <a:r>
              <a:rPr lang="en-GB" dirty="0" smtClean="0">
                <a:solidFill>
                  <a:srgbClr val="FF0000"/>
                </a:solidFill>
              </a:rPr>
              <a:t> December </a:t>
            </a:r>
            <a:r>
              <a:rPr lang="en-GB" dirty="0" smtClean="0"/>
              <a:t>will be picked up on 3</a:t>
            </a:r>
            <a:r>
              <a:rPr lang="en-GB" baseline="30000" dirty="0" smtClean="0"/>
              <a:t>rd</a:t>
            </a:r>
            <a:r>
              <a:rPr lang="en-GB" dirty="0" smtClean="0"/>
              <a:t> January and responded to in the new year </a:t>
            </a:r>
          </a:p>
          <a:p>
            <a:pPr marL="0" indent="0"/>
            <a:endParaRPr lang="en-GB" dirty="0"/>
          </a:p>
        </p:txBody>
      </p:sp>
    </p:spTree>
    <p:extLst>
      <p:ext uri="{BB962C8B-B14F-4D97-AF65-F5344CB8AC3E}">
        <p14:creationId xmlns:p14="http://schemas.microsoft.com/office/powerpoint/2010/main" val="2934188991"/>
      </p:ext>
    </p:extLst>
  </p:cSld>
  <p:clrMapOvr>
    <a:masterClrMapping/>
  </p:clrMapOvr>
  <p:transition spd="slow"/>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9552" y="620688"/>
            <a:ext cx="6372225" cy="884237"/>
          </a:xfrm>
        </p:spPr>
        <p:txBody>
          <a:bodyPr/>
          <a:lstStyle/>
          <a:p>
            <a:pPr algn="ctr"/>
            <a:r>
              <a:rPr lang="en-GB" sz="3200" b="1" dirty="0" smtClean="0">
                <a:solidFill>
                  <a:srgbClr val="00AEEF"/>
                </a:solidFill>
              </a:rPr>
              <a:t>Tender Process Timeline</a:t>
            </a:r>
            <a:endParaRPr lang="en-GB" dirty="0"/>
          </a:p>
        </p:txBody>
      </p:sp>
      <p:sp>
        <p:nvSpPr>
          <p:cNvPr id="3" name="Content Placeholder 2"/>
          <p:cNvSpPr>
            <a:spLocks noGrp="1"/>
          </p:cNvSpPr>
          <p:nvPr>
            <p:ph idx="1"/>
          </p:nvPr>
        </p:nvSpPr>
        <p:spPr/>
        <p:txBody>
          <a:bodyPr/>
          <a:lstStyle/>
          <a:p>
            <a:pPr marL="0" indent="0"/>
            <a:r>
              <a:rPr lang="en-GB" dirty="0" smtClean="0"/>
              <a:t> Clarification period closes – </a:t>
            </a:r>
            <a:r>
              <a:rPr lang="en-GB" dirty="0" smtClean="0">
                <a:solidFill>
                  <a:srgbClr val="FF0000"/>
                </a:solidFill>
              </a:rPr>
              <a:t>12:00pm, 25 January 2017</a:t>
            </a:r>
          </a:p>
          <a:p>
            <a:pPr marL="0" indent="0"/>
            <a:endParaRPr lang="en-GB" dirty="0"/>
          </a:p>
          <a:p>
            <a:pPr marL="0" indent="0"/>
            <a:r>
              <a:rPr lang="en-GB" dirty="0" smtClean="0"/>
              <a:t>Questions should be submitted in </a:t>
            </a:r>
            <a:r>
              <a:rPr lang="en-GB" dirty="0" smtClean="0">
                <a:solidFill>
                  <a:srgbClr val="FF0000"/>
                </a:solidFill>
              </a:rPr>
              <a:t>writing only </a:t>
            </a:r>
            <a:r>
              <a:rPr lang="en-GB" dirty="0" smtClean="0"/>
              <a:t>to </a:t>
            </a:r>
            <a:r>
              <a:rPr lang="en-GB" dirty="0" smtClean="0">
                <a:solidFill>
                  <a:srgbClr val="FF0000"/>
                </a:solidFill>
                <a:hlinkClick r:id="rId3"/>
              </a:rPr>
              <a:t>procurement@biglotteryfund.org.uk</a:t>
            </a:r>
            <a:endParaRPr lang="en-GB" dirty="0" smtClean="0">
              <a:solidFill>
                <a:srgbClr val="FF0000"/>
              </a:solidFill>
            </a:endParaRPr>
          </a:p>
          <a:p>
            <a:pPr marL="0" indent="0"/>
            <a:endParaRPr lang="en-GB" dirty="0">
              <a:solidFill>
                <a:srgbClr val="FF0000"/>
              </a:solidFill>
            </a:endParaRPr>
          </a:p>
          <a:p>
            <a:pPr marL="0" indent="0"/>
            <a:r>
              <a:rPr lang="en-GB" dirty="0" smtClean="0">
                <a:solidFill>
                  <a:srgbClr val="FF0000"/>
                </a:solidFill>
              </a:rPr>
              <a:t>Clarification responses will be uploaded onto Contract Finder and Big Lottery Fund’s website. </a:t>
            </a:r>
          </a:p>
          <a:p>
            <a:pPr marL="0" indent="0"/>
            <a:r>
              <a:rPr lang="en-GB" u="sng" dirty="0">
                <a:hlinkClick r:id="rId4"/>
              </a:rPr>
              <a:t>http://www.biglotteryfund.org.uk/index/about-uk/procurement_portal.htm</a:t>
            </a:r>
            <a:endParaRPr lang="en-GB" dirty="0" smtClean="0">
              <a:solidFill>
                <a:srgbClr val="FF0000"/>
              </a:solidFill>
            </a:endParaRPr>
          </a:p>
          <a:p>
            <a:pPr marL="0" indent="0"/>
            <a:endParaRPr lang="en-GB" dirty="0"/>
          </a:p>
          <a:p>
            <a:pPr marL="0" indent="0"/>
            <a:endParaRPr lang="en-GB" dirty="0"/>
          </a:p>
        </p:txBody>
      </p:sp>
    </p:spTree>
    <p:extLst>
      <p:ext uri="{BB962C8B-B14F-4D97-AF65-F5344CB8AC3E}">
        <p14:creationId xmlns:p14="http://schemas.microsoft.com/office/powerpoint/2010/main" val="4275861870"/>
      </p:ext>
    </p:extLst>
  </p:cSld>
  <p:clrMapOvr>
    <a:masterClrMapping/>
  </p:clrMapOvr>
  <p:transition spd="slow"/>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9552" y="620688"/>
            <a:ext cx="6372225" cy="884237"/>
          </a:xfrm>
        </p:spPr>
        <p:txBody>
          <a:bodyPr/>
          <a:lstStyle/>
          <a:p>
            <a:pPr algn="ctr"/>
            <a:r>
              <a:rPr lang="en-GB" sz="3200" b="1" dirty="0" smtClean="0">
                <a:solidFill>
                  <a:srgbClr val="00AEEF"/>
                </a:solidFill>
              </a:rPr>
              <a:t>Tender Process Timeline</a:t>
            </a:r>
            <a:endParaRPr lang="en-GB" dirty="0"/>
          </a:p>
        </p:txBody>
      </p:sp>
      <p:sp>
        <p:nvSpPr>
          <p:cNvPr id="3" name="Content Placeholder 2"/>
          <p:cNvSpPr>
            <a:spLocks noGrp="1"/>
          </p:cNvSpPr>
          <p:nvPr>
            <p:ph idx="1"/>
          </p:nvPr>
        </p:nvSpPr>
        <p:spPr/>
        <p:txBody>
          <a:bodyPr/>
          <a:lstStyle/>
          <a:p>
            <a:pPr marL="0" indent="0"/>
            <a:r>
              <a:rPr lang="en-GB" dirty="0" smtClean="0"/>
              <a:t> Tender return deadline  – </a:t>
            </a:r>
            <a:r>
              <a:rPr lang="en-GB" dirty="0" smtClean="0">
                <a:solidFill>
                  <a:srgbClr val="FF0000"/>
                </a:solidFill>
              </a:rPr>
              <a:t>12:00pm, 8 February2017</a:t>
            </a:r>
          </a:p>
          <a:p>
            <a:pPr marL="0" indent="0"/>
            <a:endParaRPr lang="en-GB" dirty="0"/>
          </a:p>
          <a:p>
            <a:pPr marL="0" indent="0"/>
            <a:r>
              <a:rPr lang="en-GB" dirty="0" smtClean="0"/>
              <a:t>Clarification meetings if required – </a:t>
            </a:r>
            <a:r>
              <a:rPr lang="en-GB" dirty="0" smtClean="0">
                <a:solidFill>
                  <a:srgbClr val="FF0000"/>
                </a:solidFill>
              </a:rPr>
              <a:t>week commencing 27 February 2017</a:t>
            </a:r>
          </a:p>
          <a:p>
            <a:pPr marL="0" indent="0"/>
            <a:endParaRPr lang="en-GB" dirty="0">
              <a:solidFill>
                <a:srgbClr val="FF0000"/>
              </a:solidFill>
            </a:endParaRPr>
          </a:p>
          <a:p>
            <a:pPr marL="0" indent="0"/>
            <a:r>
              <a:rPr lang="en-GB" dirty="0" smtClean="0"/>
              <a:t>Notification of Outcome </a:t>
            </a:r>
            <a:r>
              <a:rPr lang="en-GB" dirty="0"/>
              <a:t>– </a:t>
            </a:r>
            <a:r>
              <a:rPr lang="en-GB" dirty="0">
                <a:solidFill>
                  <a:srgbClr val="FF0000"/>
                </a:solidFill>
              </a:rPr>
              <a:t>week commencing 27 February 2017</a:t>
            </a:r>
          </a:p>
          <a:p>
            <a:pPr marL="0" indent="0"/>
            <a:r>
              <a:rPr lang="en-GB" dirty="0" smtClean="0"/>
              <a:t>Standstill Period – </a:t>
            </a:r>
            <a:r>
              <a:rPr lang="en-GB" dirty="0" smtClean="0">
                <a:solidFill>
                  <a:srgbClr val="FF0000"/>
                </a:solidFill>
              </a:rPr>
              <a:t>3 March – 13 March 2017</a:t>
            </a:r>
          </a:p>
          <a:p>
            <a:pPr marL="0" indent="0"/>
            <a:endParaRPr lang="en-GB" dirty="0">
              <a:solidFill>
                <a:srgbClr val="FF0000"/>
              </a:solidFill>
            </a:endParaRPr>
          </a:p>
          <a:p>
            <a:pPr marL="0" indent="0"/>
            <a:endParaRPr lang="en-GB" dirty="0"/>
          </a:p>
          <a:p>
            <a:pPr marL="0" indent="0"/>
            <a:endParaRPr lang="en-GB" dirty="0"/>
          </a:p>
        </p:txBody>
      </p:sp>
    </p:spTree>
    <p:extLst>
      <p:ext uri="{BB962C8B-B14F-4D97-AF65-F5344CB8AC3E}">
        <p14:creationId xmlns:p14="http://schemas.microsoft.com/office/powerpoint/2010/main" val="2495112463"/>
      </p:ext>
    </p:extLst>
  </p:cSld>
  <p:clrMapOvr>
    <a:masterClrMapping/>
  </p:clrMapOvr>
  <p:transition spd="slow"/>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ctrTitle"/>
          </p:nvPr>
        </p:nvSpPr>
        <p:spPr/>
        <p:txBody>
          <a:bodyPr/>
          <a:lstStyle/>
          <a:p>
            <a:pPr algn="ctr" eaLnBrk="1" hangingPunct="1">
              <a:lnSpc>
                <a:spcPct val="100000"/>
              </a:lnSpc>
            </a:pPr>
            <a:r>
              <a:rPr lang="en-GB" sz="7200" dirty="0" smtClean="0">
                <a:solidFill>
                  <a:srgbClr val="00AEEF"/>
                </a:solidFill>
              </a:rPr>
              <a:t>Questions?</a:t>
            </a:r>
            <a:r>
              <a:rPr lang="en-GB" sz="5000" dirty="0" smtClean="0">
                <a:solidFill>
                  <a:srgbClr val="00AEEF"/>
                </a:solidFill>
              </a:rPr>
              <a:t/>
            </a:r>
            <a:br>
              <a:rPr lang="en-GB" sz="5000" dirty="0" smtClean="0">
                <a:solidFill>
                  <a:srgbClr val="00AEEF"/>
                </a:solidFill>
              </a:rPr>
            </a:br>
            <a:r>
              <a:rPr lang="en-GB" sz="7200" dirty="0" smtClean="0">
                <a:solidFill>
                  <a:srgbClr val="00AEEF"/>
                </a:solidFill>
              </a:rPr>
              <a:t/>
            </a:r>
            <a:br>
              <a:rPr lang="en-GB" sz="7200" dirty="0" smtClean="0">
                <a:solidFill>
                  <a:srgbClr val="00AEEF"/>
                </a:solidFill>
              </a:rPr>
            </a:br>
            <a:r>
              <a:rPr lang="en-GB" dirty="0" smtClean="0"/>
              <a:t/>
            </a:r>
            <a:br>
              <a:rPr lang="en-GB" dirty="0" smtClean="0"/>
            </a:br>
            <a:endParaRPr lang="en-GB" sz="2400" dirty="0" smtClean="0"/>
          </a:p>
        </p:txBody>
      </p:sp>
    </p:spTree>
    <p:extLst>
      <p:ext uri="{BB962C8B-B14F-4D97-AF65-F5344CB8AC3E}">
        <p14:creationId xmlns:p14="http://schemas.microsoft.com/office/powerpoint/2010/main" val="497222302"/>
      </p:ext>
    </p:extLst>
  </p:cSld>
  <p:clrMapOvr>
    <a:masterClrMapping/>
  </p:clrMapOvr>
  <p:transition spd="slow"/>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ctrTitle"/>
          </p:nvPr>
        </p:nvSpPr>
        <p:spPr>
          <a:xfrm>
            <a:off x="611560" y="2884489"/>
            <a:ext cx="7487865" cy="544512"/>
          </a:xfrm>
        </p:spPr>
        <p:txBody>
          <a:bodyPr/>
          <a:lstStyle/>
          <a:p>
            <a:pPr eaLnBrk="1" hangingPunct="1">
              <a:lnSpc>
                <a:spcPct val="100000"/>
              </a:lnSpc>
            </a:pPr>
            <a:r>
              <a:rPr lang="en-GB" sz="3200" dirty="0" smtClean="0">
                <a:solidFill>
                  <a:srgbClr val="00AEEF"/>
                </a:solidFill>
              </a:rPr>
              <a:t>Introductions</a:t>
            </a:r>
            <a:r>
              <a:rPr lang="en-GB" sz="2000" dirty="0" smtClean="0">
                <a:solidFill>
                  <a:srgbClr val="00AEEF"/>
                </a:solidFill>
              </a:rPr>
              <a:t/>
            </a:r>
            <a:br>
              <a:rPr lang="en-GB" sz="2000" dirty="0" smtClean="0">
                <a:solidFill>
                  <a:srgbClr val="00AEEF"/>
                </a:solidFill>
              </a:rPr>
            </a:br>
            <a:r>
              <a:rPr lang="en-GB" sz="2000" dirty="0">
                <a:solidFill>
                  <a:srgbClr val="00AEEF"/>
                </a:solidFill>
              </a:rPr>
              <a:t/>
            </a:r>
            <a:br>
              <a:rPr lang="en-GB" sz="2000" dirty="0">
                <a:solidFill>
                  <a:srgbClr val="00AEEF"/>
                </a:solidFill>
              </a:rPr>
            </a:br>
            <a:r>
              <a:rPr lang="en-GB" sz="2000" dirty="0">
                <a:solidFill>
                  <a:srgbClr val="00AEEF"/>
                </a:solidFill>
              </a:rPr>
              <a:t/>
            </a:r>
            <a:br>
              <a:rPr lang="en-GB" sz="2000" dirty="0">
                <a:solidFill>
                  <a:srgbClr val="00AEEF"/>
                </a:solidFill>
              </a:rPr>
            </a:br>
            <a:r>
              <a:rPr lang="en-GB" sz="2000" dirty="0" smtClean="0">
                <a:solidFill>
                  <a:srgbClr val="00AEEF"/>
                </a:solidFill>
              </a:rPr>
              <a:t>Olubunmi Akinmade, Procurement &amp; Legal Services</a:t>
            </a:r>
            <a:br>
              <a:rPr lang="en-GB" sz="2000" dirty="0" smtClean="0">
                <a:solidFill>
                  <a:srgbClr val="00AEEF"/>
                </a:solidFill>
              </a:rPr>
            </a:br>
            <a:r>
              <a:rPr lang="en-GB" sz="2000" dirty="0" smtClean="0">
                <a:solidFill>
                  <a:srgbClr val="00AEEF"/>
                </a:solidFill>
              </a:rPr>
              <a:t/>
            </a:r>
            <a:br>
              <a:rPr lang="en-GB" sz="2000" dirty="0" smtClean="0">
                <a:solidFill>
                  <a:srgbClr val="00AEEF"/>
                </a:solidFill>
              </a:rPr>
            </a:br>
            <a:r>
              <a:rPr lang="en-GB" sz="2000" dirty="0" smtClean="0">
                <a:solidFill>
                  <a:srgbClr val="00AEEF"/>
                </a:solidFill>
              </a:rPr>
              <a:t>Dave Hutchinson, Funding Manager, Help Through Crisis</a:t>
            </a:r>
            <a:br>
              <a:rPr lang="en-GB" sz="2000" dirty="0" smtClean="0">
                <a:solidFill>
                  <a:srgbClr val="00AEEF"/>
                </a:solidFill>
              </a:rPr>
            </a:br>
            <a:r>
              <a:rPr lang="en-GB" sz="2000" dirty="0" smtClean="0">
                <a:solidFill>
                  <a:srgbClr val="00AEEF"/>
                </a:solidFill>
              </a:rPr>
              <a:t/>
            </a:r>
            <a:br>
              <a:rPr lang="en-GB" sz="2000" dirty="0" smtClean="0">
                <a:solidFill>
                  <a:srgbClr val="00AEEF"/>
                </a:solidFill>
              </a:rPr>
            </a:br>
            <a:r>
              <a:rPr lang="en-GB" sz="2000" dirty="0" smtClean="0">
                <a:solidFill>
                  <a:srgbClr val="00AEEF"/>
                </a:solidFill>
              </a:rPr>
              <a:t>Helena Christie, Contracts Manager &amp; Funding Officer, Help Through Crisis</a:t>
            </a:r>
            <a:r>
              <a:rPr lang="en-GB" sz="5000" dirty="0" smtClean="0">
                <a:solidFill>
                  <a:srgbClr val="00AEEF"/>
                </a:solidFill>
              </a:rPr>
              <a:t/>
            </a:r>
            <a:br>
              <a:rPr lang="en-GB" sz="5000" dirty="0" smtClean="0">
                <a:solidFill>
                  <a:srgbClr val="00AEEF"/>
                </a:solidFill>
              </a:rPr>
            </a:br>
            <a:r>
              <a:rPr lang="en-GB" sz="7200" dirty="0" smtClean="0">
                <a:solidFill>
                  <a:srgbClr val="00AEEF"/>
                </a:solidFill>
              </a:rPr>
              <a:t/>
            </a:r>
            <a:br>
              <a:rPr lang="en-GB" sz="7200" dirty="0" smtClean="0">
                <a:solidFill>
                  <a:srgbClr val="00AEEF"/>
                </a:solidFill>
              </a:rPr>
            </a:br>
            <a:r>
              <a:rPr lang="en-GB" dirty="0" smtClean="0"/>
              <a:t/>
            </a:r>
            <a:br>
              <a:rPr lang="en-GB" dirty="0" smtClean="0"/>
            </a:br>
            <a:endParaRPr lang="en-GB" sz="2400" dirty="0" smtClean="0"/>
          </a:p>
        </p:txBody>
      </p:sp>
    </p:spTree>
    <p:extLst>
      <p:ext uri="{BB962C8B-B14F-4D97-AF65-F5344CB8AC3E}">
        <p14:creationId xmlns:p14="http://schemas.microsoft.com/office/powerpoint/2010/main" val="873254409"/>
      </p:ext>
    </p:extLst>
  </p:cSld>
  <p:clrMapOvr>
    <a:masterClrMapping/>
  </p:clrMapOvr>
  <p:transition spd="slow"/>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lstStyle/>
          <a:p>
            <a:pPr algn="ctr" eaLnBrk="1" hangingPunct="1">
              <a:lnSpc>
                <a:spcPct val="100000"/>
              </a:lnSpc>
            </a:pPr>
            <a:r>
              <a:rPr lang="en-GB" sz="4800" dirty="0" smtClean="0">
                <a:solidFill>
                  <a:srgbClr val="00AEEF"/>
                </a:solidFill>
              </a:rPr>
              <a:t>Bidders’ Open Day</a:t>
            </a:r>
            <a:br>
              <a:rPr lang="en-GB" sz="4800" dirty="0" smtClean="0">
                <a:solidFill>
                  <a:srgbClr val="00AEEF"/>
                </a:solidFill>
              </a:rPr>
            </a:br>
            <a:r>
              <a:rPr lang="en-GB" sz="7200" dirty="0" smtClean="0">
                <a:solidFill>
                  <a:srgbClr val="002060"/>
                </a:solidFill>
              </a:rPr>
              <a:t> </a:t>
            </a:r>
            <a:r>
              <a:rPr lang="en-GB" sz="7200" dirty="0" smtClean="0">
                <a:solidFill>
                  <a:srgbClr val="00AEEF"/>
                </a:solidFill>
              </a:rPr>
              <a:t/>
            </a:r>
            <a:br>
              <a:rPr lang="en-GB" sz="7200" dirty="0" smtClean="0">
                <a:solidFill>
                  <a:srgbClr val="00AEEF"/>
                </a:solidFill>
              </a:rPr>
            </a:br>
            <a:r>
              <a:rPr lang="en-GB" sz="4000" dirty="0" smtClean="0">
                <a:solidFill>
                  <a:srgbClr val="00AEEF"/>
                </a:solidFill>
              </a:rPr>
              <a:t/>
            </a:r>
            <a:br>
              <a:rPr lang="en-GB" sz="4000" dirty="0" smtClean="0">
                <a:solidFill>
                  <a:srgbClr val="00AEEF"/>
                </a:solidFill>
              </a:rPr>
            </a:br>
            <a:endParaRPr lang="en-GB" sz="2400" dirty="0" smtClean="0">
              <a:solidFill>
                <a:srgbClr val="002060"/>
              </a:solidFill>
            </a:endParaRPr>
          </a:p>
        </p:txBody>
      </p:sp>
      <p:sp>
        <p:nvSpPr>
          <p:cNvPr id="4" name="Content Placeholder 3"/>
          <p:cNvSpPr>
            <a:spLocks noGrp="1"/>
          </p:cNvSpPr>
          <p:nvPr>
            <p:ph idx="1"/>
          </p:nvPr>
        </p:nvSpPr>
        <p:spPr/>
        <p:txBody>
          <a:bodyPr/>
          <a:lstStyle/>
          <a:p>
            <a:pPr eaLnBrk="1" hangingPunct="1">
              <a:buFont typeface="Arial" pitchFamily="34" charset="0"/>
              <a:buChar char="•"/>
            </a:pPr>
            <a:endParaRPr lang="en-US" sz="2800" dirty="0" smtClean="0">
              <a:latin typeface="Trebuchet MS" pitchFamily="34" charset="0"/>
            </a:endParaRPr>
          </a:p>
          <a:p>
            <a:pPr eaLnBrk="1" hangingPunct="1">
              <a:buFont typeface="Arial" pitchFamily="34" charset="0"/>
              <a:buChar char="•"/>
            </a:pPr>
            <a:r>
              <a:rPr lang="en-US" sz="2800" dirty="0" smtClean="0">
                <a:latin typeface="Trebuchet MS" pitchFamily="34" charset="0"/>
              </a:rPr>
              <a:t>Introduction to the Big </a:t>
            </a:r>
            <a:r>
              <a:rPr lang="en-US" sz="2800" dirty="0">
                <a:latin typeface="Trebuchet MS" pitchFamily="34" charset="0"/>
              </a:rPr>
              <a:t>Lottery </a:t>
            </a:r>
            <a:r>
              <a:rPr lang="en-US" sz="2800" dirty="0" smtClean="0">
                <a:latin typeface="Trebuchet MS" pitchFamily="34" charset="0"/>
              </a:rPr>
              <a:t>Fund</a:t>
            </a:r>
          </a:p>
          <a:p>
            <a:pPr eaLnBrk="1" hangingPunct="1">
              <a:buFont typeface="Arial" pitchFamily="34" charset="0"/>
              <a:buChar char="•"/>
            </a:pPr>
            <a:r>
              <a:rPr lang="en-US" sz="2800" dirty="0" smtClean="0">
                <a:latin typeface="Trebuchet MS" pitchFamily="34" charset="0"/>
              </a:rPr>
              <a:t>Background to Help </a:t>
            </a:r>
            <a:r>
              <a:rPr lang="en-US" sz="2800" dirty="0">
                <a:latin typeface="Trebuchet MS" pitchFamily="34" charset="0"/>
              </a:rPr>
              <a:t>Through Crisis </a:t>
            </a:r>
            <a:r>
              <a:rPr lang="en-US" sz="2800" dirty="0" err="1">
                <a:latin typeface="Trebuchet MS" pitchFamily="34" charset="0"/>
              </a:rPr>
              <a:t>programme</a:t>
            </a:r>
            <a:r>
              <a:rPr lang="en-US" sz="2800" dirty="0">
                <a:latin typeface="Trebuchet MS" pitchFamily="34" charset="0"/>
              </a:rPr>
              <a:t> </a:t>
            </a:r>
            <a:endParaRPr lang="en-US" sz="2800" dirty="0" smtClean="0">
              <a:latin typeface="Trebuchet MS" pitchFamily="34" charset="0"/>
            </a:endParaRPr>
          </a:p>
          <a:p>
            <a:pPr eaLnBrk="1" hangingPunct="1">
              <a:buFont typeface="Arial" pitchFamily="34" charset="0"/>
              <a:buChar char="•"/>
            </a:pPr>
            <a:r>
              <a:rPr lang="en-US" sz="2800" dirty="0" smtClean="0">
                <a:latin typeface="Trebuchet MS" pitchFamily="34" charset="0"/>
              </a:rPr>
              <a:t>Learning</a:t>
            </a:r>
            <a:r>
              <a:rPr lang="en-US" sz="2800" dirty="0">
                <a:latin typeface="Trebuchet MS" pitchFamily="34" charset="0"/>
              </a:rPr>
              <a:t>, Support &amp; Evaluation contract</a:t>
            </a:r>
          </a:p>
          <a:p>
            <a:pPr eaLnBrk="1" hangingPunct="1">
              <a:buFont typeface="Arial" pitchFamily="34" charset="0"/>
              <a:buChar char="•"/>
            </a:pPr>
            <a:r>
              <a:rPr lang="en-US" sz="2800" dirty="0" smtClean="0">
                <a:latin typeface="Trebuchet MS" pitchFamily="34" charset="0"/>
              </a:rPr>
              <a:t>Tender process timeline</a:t>
            </a:r>
          </a:p>
          <a:p>
            <a:pPr eaLnBrk="1" hangingPunct="1">
              <a:buFont typeface="Arial" pitchFamily="34" charset="0"/>
              <a:buChar char="•"/>
            </a:pPr>
            <a:r>
              <a:rPr lang="en-US" sz="2800" dirty="0" smtClean="0">
                <a:latin typeface="Trebuchet MS" pitchFamily="34" charset="0"/>
              </a:rPr>
              <a:t>Questions</a:t>
            </a:r>
            <a:endParaRPr lang="en-US" sz="2800" dirty="0">
              <a:latin typeface="Trebuchet MS" pitchFamily="34" charset="0"/>
            </a:endParaRPr>
          </a:p>
          <a:p>
            <a:pPr marL="571500" indent="-571500">
              <a:buFont typeface="Arial" panose="020B0604020202020204" pitchFamily="34" charset="0"/>
              <a:buChar char="•"/>
            </a:pPr>
            <a:endParaRPr lang="en-GB" sz="3200" b="0" dirty="0"/>
          </a:p>
        </p:txBody>
      </p:sp>
    </p:spTree>
  </p:cSld>
  <p:clrMapOvr>
    <a:masterClrMapping/>
  </p:clrMapOvr>
  <p:transition spd="slow"/>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ctrTitle"/>
          </p:nvPr>
        </p:nvSpPr>
        <p:spPr/>
        <p:txBody>
          <a:bodyPr/>
          <a:lstStyle/>
          <a:p>
            <a:pPr algn="ctr" eaLnBrk="1" hangingPunct="1">
              <a:lnSpc>
                <a:spcPct val="100000"/>
              </a:lnSpc>
            </a:pPr>
            <a:r>
              <a:rPr lang="en-GB" sz="4400" b="1" dirty="0" smtClean="0">
                <a:solidFill>
                  <a:srgbClr val="00AEEF"/>
                </a:solidFill>
              </a:rPr>
              <a:t>Big Lottery Fund</a:t>
            </a:r>
            <a:br>
              <a:rPr lang="en-GB" sz="4400" b="1" dirty="0" smtClean="0">
                <a:solidFill>
                  <a:srgbClr val="00AEEF"/>
                </a:solidFill>
              </a:rPr>
            </a:br>
            <a:r>
              <a:rPr lang="en-GB" sz="4400" b="1" dirty="0" smtClean="0">
                <a:solidFill>
                  <a:srgbClr val="00AEEF"/>
                </a:solidFill>
              </a:rPr>
              <a:t/>
            </a:r>
            <a:br>
              <a:rPr lang="en-GB" sz="4400" b="1" dirty="0" smtClean="0">
                <a:solidFill>
                  <a:srgbClr val="00AEEF"/>
                </a:solidFill>
              </a:rPr>
            </a:br>
            <a:r>
              <a:rPr lang="en-GB" sz="4400" b="1" dirty="0" smtClean="0">
                <a:solidFill>
                  <a:srgbClr val="00AEEF"/>
                </a:solidFill>
              </a:rPr>
              <a:t>Introduction</a:t>
            </a:r>
            <a:r>
              <a:rPr lang="en-GB" sz="7200" dirty="0" smtClean="0">
                <a:solidFill>
                  <a:srgbClr val="00AEEF"/>
                </a:solidFill>
              </a:rPr>
              <a:t/>
            </a:r>
            <a:br>
              <a:rPr lang="en-GB" sz="7200" dirty="0" smtClean="0">
                <a:solidFill>
                  <a:srgbClr val="00AEEF"/>
                </a:solidFill>
              </a:rPr>
            </a:br>
            <a:r>
              <a:rPr lang="en-GB" sz="4000" dirty="0" smtClean="0">
                <a:solidFill>
                  <a:srgbClr val="00AEEF"/>
                </a:solidFill>
              </a:rPr>
              <a:t/>
            </a:r>
            <a:br>
              <a:rPr lang="en-GB" sz="4000" dirty="0" smtClean="0">
                <a:solidFill>
                  <a:srgbClr val="00AEEF"/>
                </a:solidFill>
              </a:rPr>
            </a:br>
            <a:endParaRPr lang="en-GB" sz="2400" dirty="0" smtClean="0"/>
          </a:p>
        </p:txBody>
      </p:sp>
    </p:spTree>
    <p:extLst>
      <p:ext uri="{BB962C8B-B14F-4D97-AF65-F5344CB8AC3E}">
        <p14:creationId xmlns:p14="http://schemas.microsoft.com/office/powerpoint/2010/main" val="467318409"/>
      </p:ext>
    </p:extLst>
  </p:cSld>
  <p:clrMapOvr>
    <a:masterClrMapping/>
  </p:clrMapOvr>
  <p:transition spd="slow"/>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lstStyle/>
          <a:p>
            <a:pPr algn="ctr" eaLnBrk="1" hangingPunct="1">
              <a:lnSpc>
                <a:spcPct val="100000"/>
              </a:lnSpc>
            </a:pPr>
            <a:r>
              <a:rPr lang="en-GB" sz="4800" dirty="0">
                <a:solidFill>
                  <a:srgbClr val="00AEEF"/>
                </a:solidFill>
              </a:rPr>
              <a:t>Big Lottery Fund</a:t>
            </a:r>
            <a:r>
              <a:rPr lang="en-GB" sz="4800" dirty="0" smtClean="0">
                <a:solidFill>
                  <a:srgbClr val="00AEEF"/>
                </a:solidFill>
              </a:rPr>
              <a:t/>
            </a:r>
            <a:br>
              <a:rPr lang="en-GB" sz="4800" dirty="0" smtClean="0">
                <a:solidFill>
                  <a:srgbClr val="00AEEF"/>
                </a:solidFill>
              </a:rPr>
            </a:br>
            <a:r>
              <a:rPr lang="en-GB" sz="7200" dirty="0" smtClean="0">
                <a:solidFill>
                  <a:srgbClr val="002060"/>
                </a:solidFill>
              </a:rPr>
              <a:t> </a:t>
            </a:r>
            <a:r>
              <a:rPr lang="en-GB" sz="7200" dirty="0" smtClean="0">
                <a:solidFill>
                  <a:srgbClr val="00AEEF"/>
                </a:solidFill>
              </a:rPr>
              <a:t/>
            </a:r>
            <a:br>
              <a:rPr lang="en-GB" sz="7200" dirty="0" smtClean="0">
                <a:solidFill>
                  <a:srgbClr val="00AEEF"/>
                </a:solidFill>
              </a:rPr>
            </a:br>
            <a:r>
              <a:rPr lang="en-GB" sz="4000" dirty="0" smtClean="0">
                <a:solidFill>
                  <a:srgbClr val="00AEEF"/>
                </a:solidFill>
              </a:rPr>
              <a:t/>
            </a:r>
            <a:br>
              <a:rPr lang="en-GB" sz="4000" dirty="0" smtClean="0">
                <a:solidFill>
                  <a:srgbClr val="00AEEF"/>
                </a:solidFill>
              </a:rPr>
            </a:br>
            <a:endParaRPr lang="en-GB" sz="2400" dirty="0" smtClean="0">
              <a:solidFill>
                <a:srgbClr val="002060"/>
              </a:solidFill>
            </a:endParaRPr>
          </a:p>
        </p:txBody>
      </p:sp>
      <p:sp>
        <p:nvSpPr>
          <p:cNvPr id="4" name="Content Placeholder 3"/>
          <p:cNvSpPr>
            <a:spLocks noGrp="1"/>
          </p:cNvSpPr>
          <p:nvPr>
            <p:ph idx="1"/>
          </p:nvPr>
        </p:nvSpPr>
        <p:spPr/>
        <p:txBody>
          <a:bodyPr/>
          <a:lstStyle/>
          <a:p>
            <a:pPr marL="571500" indent="-571500">
              <a:buFont typeface="Arial" panose="020B0604020202020204" pitchFamily="34" charset="0"/>
              <a:buChar char="•"/>
            </a:pPr>
            <a:r>
              <a:rPr lang="en-GB" sz="3200" b="0" dirty="0" smtClean="0"/>
              <a:t>Distributes 40% of Lottery proceeds</a:t>
            </a:r>
          </a:p>
          <a:p>
            <a:pPr marL="571500" indent="-571500">
              <a:buFont typeface="Arial" panose="020B0604020202020204" pitchFamily="34" charset="0"/>
              <a:buChar char="•"/>
            </a:pPr>
            <a:r>
              <a:rPr lang="en-GB" sz="3200" b="0" dirty="0" smtClean="0"/>
              <a:t>£9 billion awarded since 2004</a:t>
            </a:r>
          </a:p>
          <a:p>
            <a:pPr marL="571500" indent="-571500">
              <a:buFont typeface="Arial" panose="020B0604020202020204" pitchFamily="34" charset="0"/>
              <a:buChar char="•"/>
            </a:pPr>
            <a:r>
              <a:rPr lang="en-GB" sz="3200" b="0" dirty="0" smtClean="0"/>
              <a:t>£670 million awarded in 2014/15</a:t>
            </a:r>
          </a:p>
          <a:p>
            <a:pPr marL="571500" indent="-571500">
              <a:lnSpc>
                <a:spcPct val="100000"/>
              </a:lnSpc>
              <a:buFont typeface="Arial" panose="020B0604020202020204" pitchFamily="34" charset="0"/>
              <a:buChar char="•"/>
            </a:pPr>
            <a:r>
              <a:rPr lang="en-GB" sz="3200" b="0" dirty="0" smtClean="0"/>
              <a:t>Funding is focused on supporting people who want to make life better for their communities</a:t>
            </a:r>
          </a:p>
          <a:p>
            <a:pPr marL="571500" indent="-571500">
              <a:buFont typeface="Arial" panose="020B0604020202020204" pitchFamily="34" charset="0"/>
              <a:buChar char="•"/>
            </a:pPr>
            <a:endParaRPr lang="en-GB" sz="3200" b="0" dirty="0"/>
          </a:p>
        </p:txBody>
      </p:sp>
    </p:spTree>
    <p:extLst>
      <p:ext uri="{BB962C8B-B14F-4D97-AF65-F5344CB8AC3E}">
        <p14:creationId xmlns:p14="http://schemas.microsoft.com/office/powerpoint/2010/main" val="443889571"/>
      </p:ext>
    </p:extLst>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additive="base">
                                        <p:cTn id="7"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4">
                                            <p:txEl>
                                              <p:pRg st="1" end="1"/>
                                            </p:txEl>
                                          </p:spTgt>
                                        </p:tgtEl>
                                        <p:attrNameLst>
                                          <p:attrName>style.visibility</p:attrName>
                                        </p:attrNameLst>
                                      </p:cBhvr>
                                      <p:to>
                                        <p:strVal val="visible"/>
                                      </p:to>
                                    </p:set>
                                    <p:anim calcmode="lin" valueType="num">
                                      <p:cBhvr additive="base">
                                        <p:cTn id="13" dur="500" fill="hold"/>
                                        <p:tgtEl>
                                          <p:spTgt spid="4">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4">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4">
                                            <p:txEl>
                                              <p:pRg st="2" end="2"/>
                                            </p:txEl>
                                          </p:spTgt>
                                        </p:tgtEl>
                                        <p:attrNameLst>
                                          <p:attrName>style.visibility</p:attrName>
                                        </p:attrNameLst>
                                      </p:cBhvr>
                                      <p:to>
                                        <p:strVal val="visible"/>
                                      </p:to>
                                    </p:set>
                                    <p:anim calcmode="lin" valueType="num">
                                      <p:cBhvr additive="base">
                                        <p:cTn id="19" dur="500" fill="hold"/>
                                        <p:tgtEl>
                                          <p:spTgt spid="4">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4">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4">
                                            <p:txEl>
                                              <p:pRg st="3" end="3"/>
                                            </p:txEl>
                                          </p:spTgt>
                                        </p:tgtEl>
                                        <p:attrNameLst>
                                          <p:attrName>style.visibility</p:attrName>
                                        </p:attrNameLst>
                                      </p:cBhvr>
                                      <p:to>
                                        <p:strVal val="visible"/>
                                      </p:to>
                                    </p:set>
                                    <p:anim calcmode="lin" valueType="num">
                                      <p:cBhvr additive="base">
                                        <p:cTn id="25" dur="500" fill="hold"/>
                                        <p:tgtEl>
                                          <p:spTgt spid="4">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4">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lstStyle/>
          <a:p>
            <a:pPr algn="ctr" eaLnBrk="1" hangingPunct="1">
              <a:lnSpc>
                <a:spcPct val="100000"/>
              </a:lnSpc>
            </a:pPr>
            <a:r>
              <a:rPr lang="en-GB" sz="4800" dirty="0">
                <a:solidFill>
                  <a:srgbClr val="00AEEF"/>
                </a:solidFill>
              </a:rPr>
              <a:t>Big Lottery Fund</a:t>
            </a:r>
            <a:r>
              <a:rPr lang="en-GB" sz="4800" dirty="0" smtClean="0">
                <a:solidFill>
                  <a:srgbClr val="00AEEF"/>
                </a:solidFill>
              </a:rPr>
              <a:t/>
            </a:r>
            <a:br>
              <a:rPr lang="en-GB" sz="4800" dirty="0" smtClean="0">
                <a:solidFill>
                  <a:srgbClr val="00AEEF"/>
                </a:solidFill>
              </a:rPr>
            </a:br>
            <a:r>
              <a:rPr lang="en-GB" sz="7200" dirty="0" smtClean="0">
                <a:solidFill>
                  <a:srgbClr val="002060"/>
                </a:solidFill>
              </a:rPr>
              <a:t> </a:t>
            </a:r>
            <a:r>
              <a:rPr lang="en-GB" sz="7200" dirty="0" smtClean="0">
                <a:solidFill>
                  <a:srgbClr val="00AEEF"/>
                </a:solidFill>
              </a:rPr>
              <a:t/>
            </a:r>
            <a:br>
              <a:rPr lang="en-GB" sz="7200" dirty="0" smtClean="0">
                <a:solidFill>
                  <a:srgbClr val="00AEEF"/>
                </a:solidFill>
              </a:rPr>
            </a:br>
            <a:r>
              <a:rPr lang="en-GB" sz="4000" dirty="0" smtClean="0">
                <a:solidFill>
                  <a:srgbClr val="00AEEF"/>
                </a:solidFill>
              </a:rPr>
              <a:t/>
            </a:r>
            <a:br>
              <a:rPr lang="en-GB" sz="4000" dirty="0" smtClean="0">
                <a:solidFill>
                  <a:srgbClr val="00AEEF"/>
                </a:solidFill>
              </a:rPr>
            </a:br>
            <a:endParaRPr lang="en-GB" sz="2400" dirty="0" smtClean="0">
              <a:solidFill>
                <a:srgbClr val="002060"/>
              </a:solidFill>
            </a:endParaRPr>
          </a:p>
        </p:txBody>
      </p:sp>
      <p:sp>
        <p:nvSpPr>
          <p:cNvPr id="4" name="Content Placeholder 3"/>
          <p:cNvSpPr>
            <a:spLocks noGrp="1"/>
          </p:cNvSpPr>
          <p:nvPr>
            <p:ph idx="1"/>
          </p:nvPr>
        </p:nvSpPr>
        <p:spPr/>
        <p:txBody>
          <a:bodyPr/>
          <a:lstStyle/>
          <a:p>
            <a:pPr marL="0" indent="0" algn="ctr"/>
            <a:endParaRPr lang="en-GB" sz="3200" dirty="0" smtClean="0"/>
          </a:p>
          <a:p>
            <a:pPr marL="0" indent="0" algn="ctr"/>
            <a:r>
              <a:rPr lang="en-GB" sz="3200" dirty="0" smtClean="0"/>
              <a:t>Our vision – People in the Lead</a:t>
            </a:r>
          </a:p>
          <a:p>
            <a:pPr marL="457200" indent="-457200">
              <a:buFont typeface="Arial" panose="020B0604020202020204" pitchFamily="34" charset="0"/>
              <a:buChar char="•"/>
            </a:pPr>
            <a:r>
              <a:rPr lang="en-GB" sz="2800" b="0" dirty="0" smtClean="0"/>
              <a:t>Focus on the skills, assets and energy that people can bring</a:t>
            </a:r>
          </a:p>
          <a:p>
            <a:pPr marL="457200" indent="-457200">
              <a:buFont typeface="Arial" panose="020B0604020202020204" pitchFamily="34" charset="0"/>
              <a:buChar char="•"/>
            </a:pPr>
            <a:r>
              <a:rPr lang="en-GB" sz="2800" b="0" dirty="0" smtClean="0"/>
              <a:t>Strong, vibrant communities are best built by the people who live there</a:t>
            </a:r>
          </a:p>
          <a:p>
            <a:pPr marL="571500" indent="-571500">
              <a:buFont typeface="Arial" panose="020B0604020202020204" pitchFamily="34" charset="0"/>
              <a:buChar char="•"/>
            </a:pPr>
            <a:endParaRPr lang="en-GB" sz="3200" b="0" dirty="0"/>
          </a:p>
        </p:txBody>
      </p:sp>
    </p:spTree>
    <p:extLst>
      <p:ext uri="{BB962C8B-B14F-4D97-AF65-F5344CB8AC3E}">
        <p14:creationId xmlns:p14="http://schemas.microsoft.com/office/powerpoint/2010/main" val="3012941040"/>
      </p:ext>
    </p:extLst>
  </p:cSld>
  <p:clrMapOvr>
    <a:masterClrMapping/>
  </p:clrMapOvr>
  <p:transition spd="slow"/>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ctrTitle"/>
          </p:nvPr>
        </p:nvSpPr>
        <p:spPr/>
        <p:txBody>
          <a:bodyPr/>
          <a:lstStyle/>
          <a:p>
            <a:pPr algn="ctr" eaLnBrk="1" hangingPunct="1">
              <a:lnSpc>
                <a:spcPct val="100000"/>
              </a:lnSpc>
            </a:pPr>
            <a:r>
              <a:rPr lang="en-GB" sz="4400" b="1" dirty="0" smtClean="0">
                <a:solidFill>
                  <a:srgbClr val="00AEEF"/>
                </a:solidFill>
              </a:rPr>
              <a:t>Help through Crisis Programme</a:t>
            </a:r>
            <a:br>
              <a:rPr lang="en-GB" sz="4400" b="1" dirty="0" smtClean="0">
                <a:solidFill>
                  <a:srgbClr val="00AEEF"/>
                </a:solidFill>
              </a:rPr>
            </a:br>
            <a:r>
              <a:rPr lang="en-GB" sz="4400" b="1" dirty="0" smtClean="0">
                <a:solidFill>
                  <a:srgbClr val="00AEEF"/>
                </a:solidFill>
              </a:rPr>
              <a:t/>
            </a:r>
            <a:br>
              <a:rPr lang="en-GB" sz="4400" b="1" dirty="0" smtClean="0">
                <a:solidFill>
                  <a:srgbClr val="00AEEF"/>
                </a:solidFill>
              </a:rPr>
            </a:br>
            <a:r>
              <a:rPr lang="en-GB" sz="4400" b="1" dirty="0" smtClean="0">
                <a:solidFill>
                  <a:srgbClr val="00AEEF"/>
                </a:solidFill>
              </a:rPr>
              <a:t>Introduction</a:t>
            </a:r>
            <a:r>
              <a:rPr lang="en-GB" sz="7200" dirty="0" smtClean="0">
                <a:solidFill>
                  <a:srgbClr val="00AEEF"/>
                </a:solidFill>
              </a:rPr>
              <a:t/>
            </a:r>
            <a:br>
              <a:rPr lang="en-GB" sz="7200" dirty="0" smtClean="0">
                <a:solidFill>
                  <a:srgbClr val="00AEEF"/>
                </a:solidFill>
              </a:rPr>
            </a:br>
            <a:r>
              <a:rPr lang="en-GB" sz="4000" dirty="0" smtClean="0">
                <a:solidFill>
                  <a:srgbClr val="00AEEF"/>
                </a:solidFill>
              </a:rPr>
              <a:t/>
            </a:r>
            <a:br>
              <a:rPr lang="en-GB" sz="4000" dirty="0" smtClean="0">
                <a:solidFill>
                  <a:srgbClr val="00AEEF"/>
                </a:solidFill>
              </a:rPr>
            </a:br>
            <a:endParaRPr lang="en-GB" sz="2400" dirty="0" smtClean="0"/>
          </a:p>
        </p:txBody>
      </p:sp>
    </p:spTree>
    <p:extLst>
      <p:ext uri="{BB962C8B-B14F-4D97-AF65-F5344CB8AC3E}">
        <p14:creationId xmlns:p14="http://schemas.microsoft.com/office/powerpoint/2010/main" val="2395093070"/>
      </p:ext>
    </p:extLst>
  </p:cSld>
  <p:clrMapOvr>
    <a:masterClrMapping/>
  </p:clrMapOvr>
  <p:transition spd="slow"/>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lstStyle/>
          <a:p>
            <a:pPr algn="ctr" eaLnBrk="1" hangingPunct="1">
              <a:lnSpc>
                <a:spcPct val="100000"/>
              </a:lnSpc>
            </a:pPr>
            <a:r>
              <a:rPr lang="en-GB" sz="4800" dirty="0" smtClean="0">
                <a:solidFill>
                  <a:srgbClr val="00AEEF"/>
                </a:solidFill>
              </a:rPr>
              <a:t>Help Through Crisis</a:t>
            </a:r>
            <a:br>
              <a:rPr lang="en-GB" sz="4800" dirty="0" smtClean="0">
                <a:solidFill>
                  <a:srgbClr val="00AEEF"/>
                </a:solidFill>
              </a:rPr>
            </a:br>
            <a:r>
              <a:rPr lang="en-GB" sz="7200" dirty="0" smtClean="0">
                <a:solidFill>
                  <a:srgbClr val="002060"/>
                </a:solidFill>
              </a:rPr>
              <a:t> </a:t>
            </a:r>
            <a:r>
              <a:rPr lang="en-GB" sz="7200" dirty="0" smtClean="0">
                <a:solidFill>
                  <a:srgbClr val="00AEEF"/>
                </a:solidFill>
              </a:rPr>
              <a:t/>
            </a:r>
            <a:br>
              <a:rPr lang="en-GB" sz="7200" dirty="0" smtClean="0">
                <a:solidFill>
                  <a:srgbClr val="00AEEF"/>
                </a:solidFill>
              </a:rPr>
            </a:br>
            <a:r>
              <a:rPr lang="en-GB" sz="4000" dirty="0" smtClean="0">
                <a:solidFill>
                  <a:srgbClr val="00AEEF"/>
                </a:solidFill>
              </a:rPr>
              <a:t/>
            </a:r>
            <a:br>
              <a:rPr lang="en-GB" sz="4000" dirty="0" smtClean="0">
                <a:solidFill>
                  <a:srgbClr val="00AEEF"/>
                </a:solidFill>
              </a:rPr>
            </a:br>
            <a:endParaRPr lang="en-GB" sz="2400" dirty="0" smtClean="0">
              <a:solidFill>
                <a:srgbClr val="002060"/>
              </a:solidFill>
            </a:endParaRPr>
          </a:p>
        </p:txBody>
      </p:sp>
      <p:sp>
        <p:nvSpPr>
          <p:cNvPr id="4" name="Content Placeholder 3"/>
          <p:cNvSpPr>
            <a:spLocks noGrp="1"/>
          </p:cNvSpPr>
          <p:nvPr>
            <p:ph idx="1"/>
          </p:nvPr>
        </p:nvSpPr>
        <p:spPr/>
        <p:txBody>
          <a:bodyPr/>
          <a:lstStyle/>
          <a:p>
            <a:pPr marL="571500" indent="-571500">
              <a:buFont typeface="Arial" panose="020B0604020202020204" pitchFamily="34" charset="0"/>
              <a:buChar char="•"/>
            </a:pPr>
            <a:endParaRPr lang="en-GB" sz="2800" b="0" dirty="0" smtClean="0"/>
          </a:p>
          <a:p>
            <a:pPr marL="571500" indent="-571500">
              <a:buFont typeface="Arial" panose="020B0604020202020204" pitchFamily="34" charset="0"/>
              <a:buChar char="•"/>
            </a:pPr>
            <a:r>
              <a:rPr lang="en-GB" sz="2800" b="0" dirty="0" smtClean="0"/>
              <a:t>Supporting projects which help people experiencing hardship crisis</a:t>
            </a:r>
          </a:p>
          <a:p>
            <a:pPr marL="571500" indent="-571500">
              <a:buFont typeface="Arial" panose="020B0604020202020204" pitchFamily="34" charset="0"/>
              <a:buChar char="•"/>
            </a:pPr>
            <a:r>
              <a:rPr lang="en-GB" sz="2800" b="0" dirty="0" smtClean="0"/>
              <a:t>Draw </a:t>
            </a:r>
            <a:r>
              <a:rPr lang="en-GB" sz="2800" b="0" dirty="0"/>
              <a:t>on the strengths and personal experiences of people facing hardship so that they can overcome immediate difficulties and be ready for opportunities and challenges ahead</a:t>
            </a:r>
            <a:endParaRPr lang="en-GB" sz="2800" b="0" dirty="0" smtClean="0"/>
          </a:p>
          <a:p>
            <a:pPr marL="571500" indent="-571500">
              <a:buFont typeface="Arial" panose="020B0604020202020204" pitchFamily="34" charset="0"/>
              <a:buChar char="•"/>
            </a:pPr>
            <a:endParaRPr lang="en-GB" sz="3200" b="0" dirty="0"/>
          </a:p>
        </p:txBody>
      </p:sp>
    </p:spTree>
    <p:extLst>
      <p:ext uri="{BB962C8B-B14F-4D97-AF65-F5344CB8AC3E}">
        <p14:creationId xmlns:p14="http://schemas.microsoft.com/office/powerpoint/2010/main" val="1436115675"/>
      </p:ext>
    </p:extLst>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theme/theme1.xml><?xml version="1.0" encoding="utf-8"?>
<a:theme xmlns:a="http://schemas.openxmlformats.org/drawingml/2006/main" name="2_Default Design">
  <a:themeElements>
    <a:clrScheme name="2_Default Design 1">
      <a:dk1>
        <a:srgbClr val="000000"/>
      </a:dk1>
      <a:lt1>
        <a:srgbClr val="FFFFFF"/>
      </a:lt1>
      <a:dk2>
        <a:srgbClr val="000000"/>
      </a:dk2>
      <a:lt2>
        <a:srgbClr val="808080"/>
      </a:lt2>
      <a:accent1>
        <a:srgbClr val="00AEEF"/>
      </a:accent1>
      <a:accent2>
        <a:srgbClr val="B2B2B2"/>
      </a:accent2>
      <a:accent3>
        <a:srgbClr val="FFFFFF"/>
      </a:accent3>
      <a:accent4>
        <a:srgbClr val="000000"/>
      </a:accent4>
      <a:accent5>
        <a:srgbClr val="AAD3F6"/>
      </a:accent5>
      <a:accent6>
        <a:srgbClr val="A1A1A1"/>
      </a:accent6>
      <a:hlink>
        <a:srgbClr val="00AEEF"/>
      </a:hlink>
      <a:folHlink>
        <a:srgbClr val="808080"/>
      </a:folHlink>
    </a:clrScheme>
    <a:fontScheme name="2_Default Design">
      <a:majorFont>
        <a:latin typeface="Trebuchet MS"/>
        <a:ea typeface=""/>
        <a:cs typeface="Arial"/>
      </a:majorFont>
      <a:minorFont>
        <a:latin typeface="Trebuchet MS"/>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2_Default Design 1">
        <a:dk1>
          <a:srgbClr val="000000"/>
        </a:dk1>
        <a:lt1>
          <a:srgbClr val="FFFFFF"/>
        </a:lt1>
        <a:dk2>
          <a:srgbClr val="000000"/>
        </a:dk2>
        <a:lt2>
          <a:srgbClr val="808080"/>
        </a:lt2>
        <a:accent1>
          <a:srgbClr val="00AEEF"/>
        </a:accent1>
        <a:accent2>
          <a:srgbClr val="B2B2B2"/>
        </a:accent2>
        <a:accent3>
          <a:srgbClr val="FFFFFF"/>
        </a:accent3>
        <a:accent4>
          <a:srgbClr val="000000"/>
        </a:accent4>
        <a:accent5>
          <a:srgbClr val="AAD3F6"/>
        </a:accent5>
        <a:accent6>
          <a:srgbClr val="A1A1A1"/>
        </a:accent6>
        <a:hlink>
          <a:srgbClr val="00AEEF"/>
        </a:hlink>
        <a:folHlink>
          <a:srgbClr val="808080"/>
        </a:folHlink>
      </a:clrScheme>
      <a:clrMap bg1="lt1" tx1="dk1" bg2="lt2" tx2="dk2" accent1="accent1" accent2="accent2" accent3="accent3" accent4="accent4" accent5="accent5" accent6="accent6" hlink="hlink" folHlink="folHlink"/>
    </a:extraClrScheme>
    <a:extraClrScheme>
      <a:clrScheme name="2_Default Design 2">
        <a:dk1>
          <a:srgbClr val="000000"/>
        </a:dk1>
        <a:lt1>
          <a:srgbClr val="FFFFFF"/>
        </a:lt1>
        <a:dk2>
          <a:srgbClr val="000000"/>
        </a:dk2>
        <a:lt2>
          <a:srgbClr val="808080"/>
        </a:lt2>
        <a:accent1>
          <a:srgbClr val="EC008C"/>
        </a:accent1>
        <a:accent2>
          <a:srgbClr val="B2B2B2"/>
        </a:accent2>
        <a:accent3>
          <a:srgbClr val="FFFFFF"/>
        </a:accent3>
        <a:accent4>
          <a:srgbClr val="000000"/>
        </a:accent4>
        <a:accent5>
          <a:srgbClr val="F4AAC5"/>
        </a:accent5>
        <a:accent6>
          <a:srgbClr val="A1A1A1"/>
        </a:accent6>
        <a:hlink>
          <a:srgbClr val="00AEEF"/>
        </a:hlink>
        <a:folHlink>
          <a:srgbClr val="80808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themeOverride>
</file>

<file path=docProps/app.xml><?xml version="1.0" encoding="utf-8"?>
<Properties xmlns="http://schemas.openxmlformats.org/officeDocument/2006/extended-properties" xmlns:vt="http://schemas.openxmlformats.org/officeDocument/2006/docPropsVTypes">
  <Template/>
  <TotalTime>5388</TotalTime>
  <Words>2373</Words>
  <Application>Microsoft Office PowerPoint</Application>
  <PresentationFormat>On-screen Show (4:3)</PresentationFormat>
  <Paragraphs>276</Paragraphs>
  <Slides>23</Slides>
  <Notes>23</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23</vt:i4>
      </vt:variant>
    </vt:vector>
  </HeadingPairs>
  <TitlesOfParts>
    <vt:vector size="28" baseType="lpstr">
      <vt:lpstr>Arial</vt:lpstr>
      <vt:lpstr>Calibri</vt:lpstr>
      <vt:lpstr>Times New Roman</vt:lpstr>
      <vt:lpstr>Trebuchet MS</vt:lpstr>
      <vt:lpstr>2_Default Design</vt:lpstr>
      <vt:lpstr>Help Through Crisis Learning, Support &amp; Evaluation Tender Bidder’s Open Day  15 December 2016</vt:lpstr>
      <vt:lpstr>Introductions   </vt:lpstr>
      <vt:lpstr>Introductions   Olubunmi Akinmade, Procurement &amp; Legal Services  Dave Hutchinson, Funding Manager, Help Through Crisis  Helena Christie, Contracts Manager &amp; Funding Officer, Help Through Crisis   </vt:lpstr>
      <vt:lpstr>Bidders’ Open Day    </vt:lpstr>
      <vt:lpstr>Big Lottery Fund  Introduction  </vt:lpstr>
      <vt:lpstr>Big Lottery Fund    </vt:lpstr>
      <vt:lpstr>Big Lottery Fund    </vt:lpstr>
      <vt:lpstr>Help through Crisis Programme  Introduction  </vt:lpstr>
      <vt:lpstr>Help Through Crisis    </vt:lpstr>
      <vt:lpstr>What we want to achieve</vt:lpstr>
      <vt:lpstr>What we want to achieve</vt:lpstr>
      <vt:lpstr>Help Through Crisis    </vt:lpstr>
      <vt:lpstr>Help Through Crisis – Key Features</vt:lpstr>
      <vt:lpstr>Help Through Crisis – Key Features</vt:lpstr>
      <vt:lpstr>Help Through Crisis Learning, Support &amp; Evaluation Contract   </vt:lpstr>
      <vt:lpstr>Why we require this contract</vt:lpstr>
      <vt:lpstr>Expectations from the Contract</vt:lpstr>
      <vt:lpstr>Structure of the contract</vt:lpstr>
      <vt:lpstr>Current Status of projects</vt:lpstr>
      <vt:lpstr>Tender Process Timeline</vt:lpstr>
      <vt:lpstr>Tender Process Timeline</vt:lpstr>
      <vt:lpstr>Tender Process Timeline</vt:lpstr>
      <vt:lpstr>Questions?   </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here</dc:title>
  <dc:creator>mckinney</dc:creator>
  <cp:lastModifiedBy>Dent, Marilyn</cp:lastModifiedBy>
  <cp:revision>497</cp:revision>
  <cp:lastPrinted>2016-12-14T19:59:10Z</cp:lastPrinted>
  <dcterms:created xsi:type="dcterms:W3CDTF">2012-03-06T20:16:12Z</dcterms:created>
  <dcterms:modified xsi:type="dcterms:W3CDTF">2016-12-19T10:38:04Z</dcterms:modified>
</cp:coreProperties>
</file>