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0" r:id="rId4"/>
    <p:sldId id="278" r:id="rId5"/>
    <p:sldId id="281" r:id="rId6"/>
    <p:sldId id="282" r:id="rId7"/>
    <p:sldId id="28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 V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1882" y="1523987"/>
            <a:ext cx="6744677" cy="2831939"/>
          </a:xfrm>
        </p:spPr>
        <p:txBody>
          <a:bodyPr anchor="b" anchorCtr="0">
            <a:noAutofit/>
          </a:bodyPr>
          <a:lstStyle>
            <a:lvl1pPr algn="l">
              <a:defRPr sz="5333" b="1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1882" y="4667725"/>
            <a:ext cx="5285805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l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161881" y="6214179"/>
            <a:ext cx="8125401" cy="2326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rtl="0"/>
            <a:r>
              <a:rPr lang="en-US" sz="2267" b="0" i="0" u="none" strike="noStrike" kern="1200" baseline="300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Bringing together Croydon, Kingston, Merton, Richmond, Sutton and </a:t>
            </a:r>
            <a:r>
              <a:rPr lang="en-US" sz="2267" b="0" i="0" u="none" strike="noStrike" kern="1200" baseline="3000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Wandsworth</a:t>
            </a:r>
            <a:endParaRPr lang="en-US" sz="2267" b="0" i="0" u="none" strike="noStrike" kern="1200" baseline="300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80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rgbClr val="003087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7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9986B9-1A5F-BA41-B3E3-9C0B06B756DF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18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23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61324E-65DB-1C48-8CB0-2E06AF86BC95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177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58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B6F7C-D3B1-0B4E-A791-F5A9A8B70047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79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4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9639" y="1838408"/>
            <a:ext cx="4715284" cy="429666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6616" y="1838408"/>
            <a:ext cx="4665784" cy="429666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0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7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EA6B0A-20D0-2541-A268-ED3F34D3472A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8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2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590E3F-090A-F543-AC60-D3C707472A9B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0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128760" y="2123180"/>
            <a:ext cx="7148472" cy="2227384"/>
          </a:xfrm>
        </p:spPr>
        <p:txBody>
          <a:bodyPr anchor="b" anchorCtr="1">
            <a:noAutofit/>
          </a:bodyPr>
          <a:lstStyle>
            <a:lvl1pPr algn="ctr">
              <a:defRPr sz="5333" b="1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8760" y="4554070"/>
            <a:ext cx="7148472" cy="518245"/>
          </a:xfrm>
          <a:solidFill>
            <a:srgbClr val="003087"/>
          </a:solidFill>
        </p:spPr>
        <p:txBody>
          <a:bodyPr wrap="square" lIns="108000" tIns="50400" rIns="108000" bIns="50400">
            <a:sp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7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9F77D5-EC4D-AB42-BF72-634257F7D3A8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61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49640" y="274639"/>
            <a:ext cx="973276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9641" y="1691378"/>
            <a:ext cx="973275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849641" y="1417639"/>
            <a:ext cx="9732759" cy="0"/>
          </a:xfrm>
          <a:prstGeom prst="line">
            <a:avLst/>
          </a:prstGeom>
          <a:ln w="6350" cmpd="sng">
            <a:solidFill>
              <a:srgbClr val="0030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CC39C0C-8FF9-8046-B78F-3C71F18C2A76}"/>
              </a:ext>
            </a:extLst>
          </p:cNvPr>
          <p:cNvSpPr txBox="1"/>
          <p:nvPr userDrawn="1"/>
        </p:nvSpPr>
        <p:spPr>
          <a:xfrm>
            <a:off x="11582397" y="6488668"/>
            <a:ext cx="609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6B88A0-38B0-B149-869F-0D32C701A505}" type="slidenum">
              <a:rPr lang="en-US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en-US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00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609585" rtl="0" eaLnBrk="1" latinLnBrk="0" hangingPunct="1">
        <a:spcBef>
          <a:spcPct val="0"/>
        </a:spcBef>
        <a:buNone/>
        <a:defRPr sz="5333" b="1" kern="1200">
          <a:solidFill>
            <a:srgbClr val="003087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lnSpc>
          <a:spcPct val="110000"/>
        </a:lnSpc>
        <a:spcBef>
          <a:spcPct val="20000"/>
        </a:spcBef>
        <a:spcAft>
          <a:spcPts val="800"/>
        </a:spcAft>
        <a:buClr>
          <a:schemeClr val="tx2"/>
        </a:buClr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lnSpc>
          <a:spcPct val="110000"/>
        </a:lnSpc>
        <a:spcBef>
          <a:spcPct val="20000"/>
        </a:spcBef>
        <a:spcAft>
          <a:spcPts val="800"/>
        </a:spcAft>
        <a:buClr>
          <a:schemeClr val="tx2"/>
        </a:buClr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lnSpc>
          <a:spcPct val="110000"/>
        </a:lnSpc>
        <a:spcBef>
          <a:spcPct val="20000"/>
        </a:spcBef>
        <a:spcAft>
          <a:spcPts val="800"/>
        </a:spcAft>
        <a:buClr>
          <a:schemeClr val="tx2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lnSpc>
          <a:spcPct val="110000"/>
        </a:lnSpc>
        <a:spcBef>
          <a:spcPct val="20000"/>
        </a:spcBef>
        <a:spcAft>
          <a:spcPts val="800"/>
        </a:spcAft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lnSpc>
          <a:spcPct val="110000"/>
        </a:lnSpc>
        <a:spcBef>
          <a:spcPct val="20000"/>
        </a:spcBef>
        <a:spcAft>
          <a:spcPts val="800"/>
        </a:spcAft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C830A6-8AC6-4E42-AA86-781B2D9E4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82" y="948907"/>
            <a:ext cx="8952359" cy="3407020"/>
          </a:xfrm>
        </p:spPr>
        <p:txBody>
          <a:bodyPr/>
          <a:lstStyle/>
          <a:p>
            <a:r>
              <a:rPr lang="en-GB" dirty="0"/>
              <a:t>Commissioning Intentions</a:t>
            </a:r>
            <a:br>
              <a:rPr lang="en-GB" dirty="0"/>
            </a:br>
            <a:r>
              <a:rPr lang="en-GB" dirty="0"/>
              <a:t>Croydon Intermediate Care Beds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01AB39C-3ECB-4286-9FAD-8DDA9BE58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1882" y="4667726"/>
            <a:ext cx="6274088" cy="364350"/>
          </a:xfrm>
        </p:spPr>
        <p:txBody>
          <a:bodyPr/>
          <a:lstStyle/>
          <a:p>
            <a:r>
              <a:rPr lang="en-GB" sz="1200" dirty="0"/>
              <a:t>Daniele Serdoz – Head of Primary and Community Care Transformation (South Croydon)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91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Current arrangements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731" y="1691379"/>
            <a:ext cx="10044669" cy="4525963"/>
          </a:xfrm>
        </p:spPr>
        <p:txBody>
          <a:bodyPr vert="horz" lIns="121920" tIns="60960" rIns="121920" bIns="60960" rtlCol="0" anchor="t">
            <a:normAutofit fontScale="77500" lnSpcReduction="20000"/>
          </a:bodyPr>
          <a:lstStyle/>
          <a:p>
            <a:r>
              <a:rPr lang="en-US" sz="3900" dirty="0">
                <a:cs typeface="Arial"/>
              </a:rPr>
              <a:t>Since the start of the pandemic, only 1 provider fulfilling half the capacity (7 nursing beds with the ability to flex up to 10 beds in winter)</a:t>
            </a:r>
          </a:p>
          <a:p>
            <a:r>
              <a:rPr lang="en-US" sz="3900" dirty="0"/>
              <a:t>Contract expires on 31st March 2022</a:t>
            </a:r>
          </a:p>
          <a:p>
            <a:r>
              <a:rPr lang="en-US" sz="3900" dirty="0">
                <a:cs typeface="Arial"/>
              </a:rPr>
              <a:t>Specification for nursing beds only, working in collaboration with Life Intermediate Care Service and local GP in a multidisciplinary team</a:t>
            </a:r>
          </a:p>
          <a:p>
            <a:r>
              <a:rPr lang="en-US" sz="3900" dirty="0">
                <a:cs typeface="Arial"/>
              </a:rPr>
              <a:t>Block contract with referrals via the life intermediate care service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8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Case for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Requirement for more capacity in the system to pre-pandemic level</a:t>
            </a:r>
          </a:p>
          <a:p>
            <a:r>
              <a:rPr lang="en-US" sz="3000" dirty="0"/>
              <a:t>A stable provision across Croydon, covering North and South of the Borough</a:t>
            </a:r>
          </a:p>
          <a:p>
            <a:r>
              <a:rPr lang="en-US" sz="3000" dirty="0"/>
              <a:t>The Intermediate Care Service beds are crucial to support hospital flow and admission avoidance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2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Proposal for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9F9888-1146-48C7-931C-C1207F46D844}"/>
              </a:ext>
            </a:extLst>
          </p:cNvPr>
          <p:cNvSpPr txBox="1"/>
          <p:nvPr/>
        </p:nvSpPr>
        <p:spPr>
          <a:xfrm>
            <a:off x="1411416" y="1584935"/>
            <a:ext cx="10170984" cy="5076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189" indent="-457189" defTabSz="609585">
              <a:lnSpc>
                <a:spcPct val="110000"/>
              </a:lnSpc>
              <a:spcBef>
                <a:spcPct val="20000"/>
              </a:spcBef>
              <a:spcAft>
                <a:spcPts val="800"/>
              </a:spcAft>
              <a:buClr>
                <a:srgbClr val="005EB8"/>
              </a:buClr>
              <a:buFont typeface="Arial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Arial"/>
              </a:rPr>
              <a:t>Requirement for 14 nursing beds with the ability to flex up to 20 nursing beds in winter</a:t>
            </a:r>
          </a:p>
          <a:p>
            <a:pPr marL="457189" indent="-457189" defTabSz="609585">
              <a:lnSpc>
                <a:spcPct val="110000"/>
              </a:lnSpc>
              <a:spcBef>
                <a:spcPct val="20000"/>
              </a:spcBef>
              <a:spcAft>
                <a:spcPts val="800"/>
              </a:spcAft>
              <a:buClr>
                <a:srgbClr val="005EB8"/>
              </a:buClr>
              <a:buFont typeface="Arial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Beds offered by 1 or 2 providers (potential for working collaboratively)</a:t>
            </a:r>
          </a:p>
          <a:p>
            <a:pPr marL="457189" indent="-457189" defTabSz="609585">
              <a:lnSpc>
                <a:spcPct val="110000"/>
              </a:lnSpc>
              <a:spcBef>
                <a:spcPct val="20000"/>
              </a:spcBef>
              <a:spcAft>
                <a:spcPts val="800"/>
              </a:spcAft>
              <a:buClr>
                <a:srgbClr val="005EB8"/>
              </a:buClr>
              <a:buFont typeface="Arial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Arial"/>
              </a:rPr>
              <a:t>2 sites across the Borough of Croydon (covering North and South)</a:t>
            </a:r>
          </a:p>
          <a:p>
            <a:pPr marL="457189" indent="-457189" defTabSz="609585">
              <a:lnSpc>
                <a:spcPct val="110000"/>
              </a:lnSpc>
              <a:spcBef>
                <a:spcPct val="20000"/>
              </a:spcBef>
              <a:spcAft>
                <a:spcPts val="800"/>
              </a:spcAft>
              <a:buClr>
                <a:srgbClr val="005EB8"/>
              </a:buClr>
              <a:buFont typeface="Arial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Arial"/>
              </a:rPr>
              <a:t>Review service specification and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optimise</a:t>
            </a:r>
            <a:r>
              <a:rPr lang="en-US" sz="2800" dirty="0">
                <a:solidFill>
                  <a:prstClr val="black"/>
                </a:solidFill>
                <a:latin typeface="Arial"/>
              </a:rPr>
              <a:t> bed </a:t>
            </a:r>
            <a:r>
              <a:rPr lang="en-US" sz="2800" dirty="0" err="1">
                <a:solidFill>
                  <a:prstClr val="black"/>
                </a:solidFill>
                <a:latin typeface="Arial"/>
              </a:rPr>
              <a:t>utilisation</a:t>
            </a:r>
            <a:endParaRPr lang="en-US" sz="2800" dirty="0">
              <a:solidFill>
                <a:prstClr val="black"/>
              </a:solidFill>
              <a:latin typeface="Arial"/>
            </a:endParaRPr>
          </a:p>
          <a:p>
            <a:pPr marL="457189" indent="-457189" defTabSz="609585">
              <a:lnSpc>
                <a:spcPct val="110000"/>
              </a:lnSpc>
              <a:spcBef>
                <a:spcPct val="20000"/>
              </a:spcBef>
              <a:spcAft>
                <a:spcPts val="800"/>
              </a:spcAft>
              <a:buClr>
                <a:srgbClr val="005EB8"/>
              </a:buClr>
              <a:buFont typeface="Arial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Arial"/>
              </a:rPr>
              <a:t>Improved collaboration between the Provider, GP and Life Intermediate Care Service</a:t>
            </a:r>
          </a:p>
        </p:txBody>
      </p:sp>
    </p:spTree>
    <p:extLst>
      <p:ext uri="{BB962C8B-B14F-4D97-AF65-F5344CB8AC3E}">
        <p14:creationId xmlns:p14="http://schemas.microsoft.com/office/powerpoint/2010/main" val="386657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9640" y="274639"/>
            <a:ext cx="9732760" cy="1065331"/>
          </a:xfrm>
        </p:spPr>
        <p:txBody>
          <a:bodyPr>
            <a:normAutofit fontScale="90000"/>
          </a:bodyPr>
          <a:lstStyle/>
          <a:p>
            <a:r>
              <a:rPr lang="en-US" sz="4267" dirty="0"/>
              <a:t>Market engagement – key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9195" y="1438337"/>
            <a:ext cx="10588365" cy="4525963"/>
          </a:xfrm>
        </p:spPr>
        <p:txBody>
          <a:bodyPr>
            <a:normAutofit fontScale="25000" lnSpcReduction="20000"/>
          </a:bodyPr>
          <a:lstStyle/>
          <a:p>
            <a:r>
              <a:rPr lang="en-US" sz="12000" dirty="0"/>
              <a:t>Block contract - indicative contract value of £800k per annum (22/23) for the total bed establishment</a:t>
            </a:r>
          </a:p>
          <a:p>
            <a:r>
              <a:rPr lang="en-US" sz="12000" dirty="0"/>
              <a:t>14 nursing beds (flex up to 20 during winter)</a:t>
            </a:r>
          </a:p>
          <a:p>
            <a:r>
              <a:rPr lang="en-US" sz="12000" dirty="0"/>
              <a:t>Average length of stay in each bed is 14.5 days</a:t>
            </a:r>
          </a:p>
          <a:p>
            <a:r>
              <a:rPr lang="en-US" sz="12000" dirty="0"/>
              <a:t>Average bed occupancy of 93% since April 2021</a:t>
            </a:r>
          </a:p>
          <a:p>
            <a:pPr lvl="1"/>
            <a:r>
              <a:rPr lang="en-US" sz="11466" dirty="0"/>
              <a:t>At least 2 of the beds may be used flexibly for continuing healthcare assessments</a:t>
            </a:r>
          </a:p>
          <a:p>
            <a:pPr lvl="1"/>
            <a:r>
              <a:rPr lang="en-US" sz="11466" dirty="0"/>
              <a:t>At least 2 of the beds may be used for step-up</a:t>
            </a:r>
          </a:p>
          <a:p>
            <a:endParaRPr lang="en-US" sz="12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85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267" dirty="0"/>
              <a:t>Market engagement – intended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678" y="1691379"/>
            <a:ext cx="10588365" cy="4525963"/>
          </a:xfrm>
        </p:spPr>
        <p:txBody>
          <a:bodyPr>
            <a:normAutofit/>
          </a:bodyPr>
          <a:lstStyle/>
          <a:p>
            <a:r>
              <a:rPr lang="en-US" sz="3000" dirty="0"/>
              <a:t>Identify providers with potential interest to participate to deliver future service</a:t>
            </a:r>
          </a:p>
          <a:p>
            <a:r>
              <a:rPr lang="en-US" sz="3000" dirty="0"/>
              <a:t>Invite interested providers to engage with CCG to inform and validate specification and service model</a:t>
            </a:r>
          </a:p>
          <a:p>
            <a:r>
              <a:rPr lang="en-US" sz="3000" dirty="0"/>
              <a:t>Confidence to select most appropriate process to commission / procure / contract the new service solution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26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Timeline (indicative)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678" y="1691379"/>
            <a:ext cx="10588365" cy="4525963"/>
          </a:xfrm>
        </p:spPr>
        <p:txBody>
          <a:bodyPr>
            <a:normAutofit/>
          </a:bodyPr>
          <a:lstStyle/>
          <a:p>
            <a:r>
              <a:rPr lang="en-US" sz="3000" dirty="0"/>
              <a:t>Engage with interested providers – December 2021</a:t>
            </a:r>
          </a:p>
          <a:p>
            <a:r>
              <a:rPr lang="en-US" sz="3000" dirty="0" err="1"/>
              <a:t>Finalise</a:t>
            </a:r>
            <a:r>
              <a:rPr lang="en-US" sz="3000" dirty="0"/>
              <a:t> service specification and </a:t>
            </a:r>
            <a:r>
              <a:rPr lang="en-US" sz="3000" dirty="0">
                <a:solidFill>
                  <a:prstClr val="black"/>
                </a:solidFill>
              </a:rPr>
              <a:t>commence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process to establish new contracts </a:t>
            </a:r>
            <a:r>
              <a:rPr lang="en-US" sz="3000"/>
              <a:t>– </a:t>
            </a:r>
            <a:r>
              <a:rPr lang="en-US" sz="3000" dirty="0"/>
              <a:t>E</a:t>
            </a:r>
            <a:r>
              <a:rPr lang="en-US" sz="3000"/>
              <a:t>arly </a:t>
            </a:r>
            <a:r>
              <a:rPr lang="en-US" sz="3000" dirty="0"/>
              <a:t>2022</a:t>
            </a:r>
          </a:p>
          <a:p>
            <a:r>
              <a:rPr lang="en-US" sz="3000" dirty="0"/>
              <a:t>Award contract(s) – Apr 2022</a:t>
            </a:r>
          </a:p>
          <a:p>
            <a:r>
              <a:rPr lang="en-US" sz="3000" dirty="0"/>
              <a:t>Mobilise new service – May/Jun 2022</a:t>
            </a:r>
          </a:p>
          <a:p>
            <a:r>
              <a:rPr lang="en-US" sz="3000" dirty="0"/>
              <a:t>New service commences – From July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704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SWL">
      <a:dk1>
        <a:sysClr val="windowText" lastClr="000000"/>
      </a:dk1>
      <a:lt1>
        <a:sysClr val="window" lastClr="FFFFFF"/>
      </a:lt1>
      <a:dk2>
        <a:srgbClr val="005EB8"/>
      </a:dk2>
      <a:lt2>
        <a:srgbClr val="E8EDEE"/>
      </a:lt2>
      <a:accent1>
        <a:srgbClr val="41B6E6"/>
      </a:accent1>
      <a:accent2>
        <a:srgbClr val="AE2573"/>
      </a:accent2>
      <a:accent3>
        <a:srgbClr val="78BE20"/>
      </a:accent3>
      <a:accent4>
        <a:srgbClr val="330072"/>
      </a:accent4>
      <a:accent5>
        <a:srgbClr val="00A499"/>
      </a:accent5>
      <a:accent6>
        <a:srgbClr val="FFB81C"/>
      </a:accent6>
      <a:hlink>
        <a:srgbClr val="005EB8"/>
      </a:hlink>
      <a:folHlink>
        <a:srgbClr val="AE257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369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Commissioning Intentions Croydon Intermediate Care Beds</vt:lpstr>
      <vt:lpstr>Current arrangements</vt:lpstr>
      <vt:lpstr>Case for Change</vt:lpstr>
      <vt:lpstr>Proposal for the future</vt:lpstr>
      <vt:lpstr>Market engagement – key information</vt:lpstr>
      <vt:lpstr>Market engagement – intended outcomes</vt:lpstr>
      <vt:lpstr>Timeline (indicative)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Ihejieto (NHS SouthWest London CCG)</dc:creator>
  <cp:lastModifiedBy>BROWNLOW, David (NHS SHARED BUSINESS SERVICES (SALFORD))</cp:lastModifiedBy>
  <cp:revision>23</cp:revision>
  <dcterms:created xsi:type="dcterms:W3CDTF">2021-11-29T13:57:40Z</dcterms:created>
  <dcterms:modified xsi:type="dcterms:W3CDTF">2021-11-30T17:09:30Z</dcterms:modified>
</cp:coreProperties>
</file>