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5" r:id="rId2"/>
    <p:sldId id="266" r:id="rId3"/>
    <p:sldId id="270" r:id="rId4"/>
    <p:sldId id="258" r:id="rId5"/>
    <p:sldId id="259" r:id="rId6"/>
    <p:sldId id="260" r:id="rId7"/>
    <p:sldId id="261" r:id="rId8"/>
    <p:sldId id="262" r:id="rId9"/>
    <p:sldId id="268" r:id="rId10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50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69FE44-AE9E-4097-85A1-473A46ADAF5B}" type="datetimeFigureOut">
              <a:rPr lang="en-GB" smtClean="0"/>
              <a:t>05/07/2016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24ADB4-5D6D-4086-B30A-D6A3D5DAB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672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24ADB4-5D6D-4086-B30A-D6A3D5DAB38B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364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6308725"/>
            <a:ext cx="9144000" cy="5508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10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0" y="6308725"/>
            <a:ext cx="539750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0" tIns="0" rIns="0" bIns="0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fld id="{54B533EE-B352-4A51-BC1C-C7AA0F8542BC}" type="slidenum">
              <a:rPr lang="en-GB" altLang="en-US">
                <a:solidFill>
                  <a:srgbClr val="FFFFFF"/>
                </a:solidFill>
              </a:rPr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t>‹#›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1906588"/>
            <a:ext cx="9144000" cy="4951412"/>
          </a:xfrm>
          <a:prstGeom prst="rect">
            <a:avLst/>
          </a:prstGeom>
          <a:solidFill>
            <a:srgbClr val="01D1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srgbClr val="FFFFFF"/>
              </a:solidFill>
            </a:endParaRPr>
          </a:p>
        </p:txBody>
      </p:sp>
      <p:pic>
        <p:nvPicPr>
          <p:cNvPr id="7" name="Picture 28" descr="DH_3268_AW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33375"/>
            <a:ext cx="1800225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49263" y="2266950"/>
            <a:ext cx="8240712" cy="2159000"/>
          </a:xfrm>
        </p:spPr>
        <p:txBody>
          <a:bodyPr/>
          <a:lstStyle>
            <a:lvl1pPr>
              <a:lnSpc>
                <a:spcPct val="85000"/>
              </a:lnSpc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  <a:endParaRPr lang="en-GB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49263" y="5443538"/>
            <a:ext cx="8240712" cy="900112"/>
          </a:xfrm>
        </p:spPr>
        <p:txBody>
          <a:bodyPr wrap="none" anchor="b"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</p:spTree>
    <p:extLst>
      <p:ext uri="{BB962C8B-B14F-4D97-AF65-F5344CB8AC3E}">
        <p14:creationId xmlns:p14="http://schemas.microsoft.com/office/powerpoint/2010/main" val="232962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083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0500" y="358775"/>
            <a:ext cx="1970088" cy="5578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58775"/>
            <a:ext cx="5759450" cy="5578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620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58775"/>
            <a:ext cx="7881938" cy="7191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28650" y="1619250"/>
            <a:ext cx="3863975" cy="4318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19250"/>
            <a:ext cx="3865563" cy="4318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481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58775"/>
            <a:ext cx="7881938" cy="7191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28650" y="1619250"/>
            <a:ext cx="7881938" cy="4318000"/>
          </a:xfrm>
        </p:spPr>
        <p:txBody>
          <a:bodyPr/>
          <a:lstStyle/>
          <a:p>
            <a:pPr lvl="0"/>
            <a:r>
              <a:rPr lang="en-US" noProof="0" smtClean="0"/>
              <a:t>Click icon to add SmartArt graphic</a:t>
            </a:r>
            <a:endParaRPr lang="en-GB" noProof="0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433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66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638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619250"/>
            <a:ext cx="3863975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19250"/>
            <a:ext cx="3865563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656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42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456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657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492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518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619250"/>
            <a:ext cx="7881938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58775"/>
            <a:ext cx="7881938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6308725"/>
            <a:ext cx="9144000" cy="550863"/>
          </a:xfrm>
          <a:prstGeom prst="rect">
            <a:avLst/>
          </a:prstGeom>
          <a:solidFill>
            <a:srgbClr val="01D1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10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9" name="Text Box 15"/>
          <p:cNvSpPr txBox="1">
            <a:spLocks noChangeArrowheads="1"/>
          </p:cNvSpPr>
          <p:nvPr/>
        </p:nvSpPr>
        <p:spPr bwMode="auto">
          <a:xfrm>
            <a:off x="0" y="6308725"/>
            <a:ext cx="539750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0" tIns="0" rIns="0" bIns="0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fld id="{E6E4D5C7-8C3D-4AE7-862D-7E8C74E918DD}" type="slidenum">
              <a:rPr lang="en-GB" altLang="en-US">
                <a:solidFill>
                  <a:srgbClr val="FFFFFF"/>
                </a:solidFill>
              </a:rPr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t>‹#›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628650" y="6308725"/>
            <a:ext cx="7881938" cy="5492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sz="1200" smtClean="0">
                <a:solidFill>
                  <a:srgbClr val="FFFFFF"/>
                </a:solidFill>
              </a:rPr>
              <a:t>NIHR Coordinating Centres</a:t>
            </a:r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202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357188" algn="l" rtl="0" eaLnBrk="0" fontAlgn="base" hangingPunct="0">
        <a:spcBef>
          <a:spcPct val="20000"/>
        </a:spcBef>
        <a:spcAft>
          <a:spcPct val="0"/>
        </a:spcAft>
        <a:buAutoNum type="arabicPeriod"/>
        <a:defRPr sz="2800">
          <a:solidFill>
            <a:schemeClr val="tx1"/>
          </a:solidFill>
          <a:latin typeface="+mn-lt"/>
        </a:defRPr>
      </a:lvl2pPr>
      <a:lvl3pPr marL="620713" indent="-2603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>
          <a:solidFill>
            <a:schemeClr val="tx1"/>
          </a:solidFill>
          <a:latin typeface="+mn-lt"/>
        </a:defRPr>
      </a:lvl3pPr>
      <a:lvl4pPr marL="881063" indent="-2587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4pPr>
      <a:lvl5pPr marL="1120775" indent="-2381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5pPr>
      <a:lvl6pPr marL="1577975" indent="-23812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6pPr>
      <a:lvl7pPr marL="2035175" indent="-23812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7pPr>
      <a:lvl8pPr marL="2492375" indent="-23812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8pPr>
      <a:lvl9pPr marL="2949575" indent="-23812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1.xlsx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The Commercial Opportunity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1340768"/>
            <a:ext cx="8424936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dirty="0" smtClean="0">
                <a:solidFill>
                  <a:srgbClr val="000000"/>
                </a:solidFill>
              </a:rPr>
              <a:t>The Department of Health is tendering 3 Contracts with a combined total value of £270M for a contract term of between 5 and 10 years.</a:t>
            </a:r>
            <a:br>
              <a:rPr lang="en-GB" dirty="0" smtClean="0">
                <a:solidFill>
                  <a:srgbClr val="000000"/>
                </a:solidFill>
              </a:rPr>
            </a:br>
            <a:endParaRPr lang="en-GB" dirty="0" smtClean="0">
              <a:solidFill>
                <a:srgbClr val="000000"/>
              </a:solidFill>
            </a:endParaRPr>
          </a:p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dirty="0" smtClean="0">
                <a:solidFill>
                  <a:srgbClr val="000000"/>
                </a:solidFill>
              </a:rPr>
              <a:t>Lot 1  - </a:t>
            </a:r>
            <a:r>
              <a:rPr lang="en-GB" dirty="0"/>
              <a:t>NIHR Evaluations, Trials and Studies Coordinating Centre (NETSCC</a:t>
            </a:r>
            <a:r>
              <a:rPr lang="en-GB" dirty="0" smtClean="0"/>
              <a:t>)*</a:t>
            </a:r>
            <a:br>
              <a:rPr lang="en-GB" dirty="0" smtClean="0"/>
            </a:br>
            <a:endParaRPr lang="en-GB" dirty="0" smtClean="0"/>
          </a:p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dirty="0" smtClean="0"/>
              <a:t>Lot 2 - </a:t>
            </a:r>
            <a:r>
              <a:rPr lang="en-GB" dirty="0"/>
              <a:t>National Institute for Health Research (NIHR) Central Commissioning Facility (CCF</a:t>
            </a:r>
            <a:r>
              <a:rPr lang="en-GB" dirty="0" smtClean="0"/>
              <a:t>) *</a:t>
            </a:r>
            <a:br>
              <a:rPr lang="en-GB" dirty="0" smtClean="0"/>
            </a:br>
            <a:endParaRPr lang="en-GB" dirty="0" smtClean="0"/>
          </a:p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dirty="0" smtClean="0"/>
              <a:t>Lot 3 - </a:t>
            </a:r>
            <a:r>
              <a:rPr lang="en-GB" dirty="0"/>
              <a:t>NIHR Office for Clinical Research </a:t>
            </a:r>
            <a:r>
              <a:rPr lang="en-GB" dirty="0" smtClean="0"/>
              <a:t>Infrastructure</a:t>
            </a: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1600" dirty="0" smtClean="0">
                <a:solidFill>
                  <a:srgbClr val="000000"/>
                </a:solidFill>
              </a:rPr>
              <a:t>* - Lots 1 &amp; 2 will be separate suppliers</a:t>
            </a: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endParaRPr lang="en-GB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34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The Commercial Opportunity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467544" y="1340768"/>
            <a:ext cx="8424936" cy="9602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sz="2000" dirty="0" smtClean="0">
                <a:solidFill>
                  <a:srgbClr val="000000"/>
                </a:solidFill>
              </a:rPr>
              <a:t>The largest Health Research Contracts in the United Kingdom</a:t>
            </a:r>
            <a:br>
              <a:rPr lang="en-GB" sz="2000" dirty="0" smtClean="0">
                <a:solidFill>
                  <a:srgbClr val="000000"/>
                </a:solidFill>
              </a:rPr>
            </a:br>
            <a:r>
              <a:rPr lang="en-GB" sz="2000" dirty="0" smtClean="0">
                <a:solidFill>
                  <a:srgbClr val="000000"/>
                </a:solidFill>
              </a:rPr>
              <a:t/>
            </a:r>
            <a:br>
              <a:rPr lang="en-GB" sz="2000" dirty="0" smtClean="0">
                <a:solidFill>
                  <a:srgbClr val="000000"/>
                </a:solidFill>
              </a:rPr>
            </a:br>
            <a:endParaRPr lang="en-GB" sz="2000" dirty="0" smtClean="0">
              <a:solidFill>
                <a:srgbClr val="000000"/>
              </a:solidFill>
            </a:endParaRPr>
          </a:p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sz="2000" dirty="0" smtClean="0">
                <a:solidFill>
                  <a:srgbClr val="000000"/>
                </a:solidFill>
              </a:rPr>
              <a:t>Contracts to start in Mid 2018</a:t>
            </a:r>
            <a:br>
              <a:rPr lang="en-GB" sz="2000" dirty="0" smtClean="0">
                <a:solidFill>
                  <a:srgbClr val="000000"/>
                </a:solidFill>
              </a:rPr>
            </a:br>
            <a:r>
              <a:rPr lang="en-GB" sz="2000" dirty="0" smtClean="0">
                <a:solidFill>
                  <a:srgbClr val="000000"/>
                </a:solidFill>
              </a:rPr>
              <a:t/>
            </a:r>
            <a:br>
              <a:rPr lang="en-GB" sz="2000" dirty="0" smtClean="0">
                <a:solidFill>
                  <a:srgbClr val="000000"/>
                </a:solidFill>
              </a:rPr>
            </a:br>
            <a:endParaRPr lang="en-GB" sz="2000" dirty="0" smtClean="0">
              <a:solidFill>
                <a:srgbClr val="000000"/>
              </a:solidFill>
            </a:endParaRPr>
          </a:p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sz="2000" dirty="0" smtClean="0">
                <a:solidFill>
                  <a:srgbClr val="000000"/>
                </a:solidFill>
              </a:rPr>
              <a:t>Innovative procurement methodology allowing suppliers and the Department of Health to negotiate subject to minimum criteria being met – competitive procedure with negotiation</a:t>
            </a:r>
            <a:br>
              <a:rPr lang="en-GB" sz="2000" dirty="0" smtClean="0">
                <a:solidFill>
                  <a:srgbClr val="000000"/>
                </a:solidFill>
              </a:rPr>
            </a:br>
            <a:r>
              <a:rPr lang="en-GB" sz="2000" dirty="0" smtClean="0">
                <a:solidFill>
                  <a:srgbClr val="000000"/>
                </a:solidFill>
              </a:rPr>
              <a:t/>
            </a:r>
            <a:br>
              <a:rPr lang="en-GB" sz="2000" dirty="0" smtClean="0">
                <a:solidFill>
                  <a:srgbClr val="000000"/>
                </a:solidFill>
              </a:rPr>
            </a:br>
            <a:endParaRPr lang="en-GB" sz="2000" dirty="0" smtClean="0">
              <a:solidFill>
                <a:srgbClr val="000000"/>
              </a:solidFill>
            </a:endParaRP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endParaRPr lang="en-GB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08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Timeline *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44210"/>
              </p:ext>
            </p:extLst>
          </p:nvPr>
        </p:nvGraphicFramePr>
        <p:xfrm>
          <a:off x="539552" y="1556792"/>
          <a:ext cx="8097838" cy="307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Worksheet" r:id="rId4" imgW="7096206" imgH="2695557" progId="Excel.Sheet.12">
                  <p:embed/>
                </p:oleObj>
              </mc:Choice>
              <mc:Fallback>
                <p:oleObj name="Worksheet" r:id="rId4" imgW="7096206" imgH="2695557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556792"/>
                        <a:ext cx="8097838" cy="307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7584" y="5157192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* The Authority reserves the right to amend the timetable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614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58774"/>
            <a:ext cx="7881938" cy="1198017"/>
          </a:xfrm>
        </p:spPr>
        <p:txBody>
          <a:bodyPr/>
          <a:lstStyle/>
          <a:p>
            <a:pPr algn="ctr"/>
            <a:r>
              <a:rPr lang="en-GB" dirty="0" smtClean="0"/>
              <a:t>Procurement Process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1340768"/>
            <a:ext cx="8424936" cy="877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sz="2400" dirty="0" smtClean="0">
                <a:solidFill>
                  <a:srgbClr val="000000"/>
                </a:solidFill>
              </a:rPr>
              <a:t>The procurement procedure used being utilised throughout this process will be in line with the Public Contract Regulations 2015</a:t>
            </a:r>
            <a:br>
              <a:rPr lang="en-GB" sz="2400" dirty="0" smtClean="0">
                <a:solidFill>
                  <a:srgbClr val="000000"/>
                </a:solidFill>
              </a:rPr>
            </a:br>
            <a:endParaRPr lang="en-GB" sz="2400" dirty="0" smtClean="0">
              <a:solidFill>
                <a:srgbClr val="000000"/>
              </a:solidFill>
            </a:endParaRPr>
          </a:p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sz="2400" dirty="0" smtClean="0">
                <a:solidFill>
                  <a:srgbClr val="000000"/>
                </a:solidFill>
              </a:rPr>
              <a:t>We will be using the “</a:t>
            </a:r>
            <a:r>
              <a:rPr lang="en-GB" sz="2400" u="sng" dirty="0" smtClean="0">
                <a:solidFill>
                  <a:srgbClr val="000000"/>
                </a:solidFill>
              </a:rPr>
              <a:t>Competitive Procedure with Negotiation</a:t>
            </a:r>
            <a:r>
              <a:rPr lang="en-GB" sz="2400" dirty="0" smtClean="0">
                <a:solidFill>
                  <a:srgbClr val="000000"/>
                </a:solidFill>
              </a:rPr>
              <a:t>” Procedure</a:t>
            </a:r>
            <a:br>
              <a:rPr lang="en-GB" sz="2400" dirty="0" smtClean="0">
                <a:solidFill>
                  <a:srgbClr val="000000"/>
                </a:solidFill>
              </a:rPr>
            </a:br>
            <a:endParaRPr lang="en-GB" sz="2400" dirty="0" smtClean="0">
              <a:solidFill>
                <a:srgbClr val="000000"/>
              </a:solidFill>
            </a:endParaRPr>
          </a:p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sz="2400" dirty="0" smtClean="0">
                <a:solidFill>
                  <a:srgbClr val="000000"/>
                </a:solidFill>
              </a:rPr>
              <a:t>The benefits to suppliers of such a procedure is the additional flexibility and scope when developing bids.</a:t>
            </a: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endParaRPr lang="en-GB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73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Procurement Process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1340768"/>
            <a:ext cx="8424936" cy="106182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sz="2400" dirty="0" smtClean="0">
                <a:solidFill>
                  <a:srgbClr val="000000"/>
                </a:solidFill>
              </a:rPr>
              <a:t>The </a:t>
            </a:r>
            <a:r>
              <a:rPr lang="en-GB" sz="2400" dirty="0">
                <a:solidFill>
                  <a:srgbClr val="000000"/>
                </a:solidFill>
              </a:rPr>
              <a:t>“</a:t>
            </a:r>
            <a:r>
              <a:rPr lang="en-GB" sz="2400" u="sng" dirty="0">
                <a:solidFill>
                  <a:srgbClr val="000000"/>
                </a:solidFill>
              </a:rPr>
              <a:t>Competitive </a:t>
            </a:r>
            <a:r>
              <a:rPr lang="en-GB" sz="2400" u="sng" dirty="0" smtClean="0">
                <a:solidFill>
                  <a:srgbClr val="000000"/>
                </a:solidFill>
              </a:rPr>
              <a:t>Procedure </a:t>
            </a:r>
            <a:r>
              <a:rPr lang="en-GB" sz="2400" u="sng" dirty="0">
                <a:solidFill>
                  <a:srgbClr val="000000"/>
                </a:solidFill>
              </a:rPr>
              <a:t>with Negotiation</a:t>
            </a:r>
            <a:r>
              <a:rPr lang="en-GB" sz="2400" dirty="0">
                <a:solidFill>
                  <a:srgbClr val="000000"/>
                </a:solidFill>
              </a:rPr>
              <a:t>” </a:t>
            </a:r>
            <a:r>
              <a:rPr lang="en-GB" sz="2400" dirty="0" smtClean="0">
                <a:solidFill>
                  <a:srgbClr val="000000"/>
                </a:solidFill>
              </a:rPr>
              <a:t>Procedure has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0000"/>
                </a:solidFill>
              </a:rPr>
              <a:t>Pre – Qualification Questionnaire (P.Q.Q)Stage from the end of July 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0000"/>
                </a:solidFill>
              </a:rPr>
              <a:t>Initial </a:t>
            </a:r>
            <a:r>
              <a:rPr lang="en-GB" sz="2400" dirty="0">
                <a:solidFill>
                  <a:srgbClr val="000000"/>
                </a:solidFill>
              </a:rPr>
              <a:t>Tender - </a:t>
            </a:r>
            <a:r>
              <a:rPr lang="en-GB" sz="1600" dirty="0">
                <a:solidFill>
                  <a:srgbClr val="000000"/>
                </a:solidFill>
              </a:rPr>
              <a:t>At this stage the Department of Health will outline our minimum criteria which is non-negotiable along with the specific aspects upon which negotiation can be conducted</a:t>
            </a:r>
            <a:endParaRPr lang="en-GB" sz="1600" dirty="0" smtClean="0">
              <a:solidFill>
                <a:srgbClr val="000000"/>
              </a:solidFill>
            </a:endParaRP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0000"/>
                </a:solidFill>
              </a:rPr>
              <a:t>One or more negotiated phases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0000"/>
                </a:solidFill>
              </a:rPr>
              <a:t>Final tender</a:t>
            </a: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>
                <a:solidFill>
                  <a:srgbClr val="000000"/>
                </a:solidFill>
              </a:rPr>
              <a:t/>
            </a:r>
            <a:br>
              <a:rPr lang="en-GB" sz="3200" dirty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endParaRPr lang="en-GB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71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Procurement Process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467544" y="1340768"/>
            <a:ext cx="8424936" cy="1043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sz="2400" dirty="0" smtClean="0">
                <a:solidFill>
                  <a:srgbClr val="000000"/>
                </a:solidFill>
              </a:rPr>
              <a:t>The P.Q.Q stage will be used to assess tenderers previous experience &amp; capability to deliver the requirement</a:t>
            </a:r>
          </a:p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sz="2400" dirty="0" smtClean="0">
                <a:solidFill>
                  <a:srgbClr val="000000"/>
                </a:solidFill>
              </a:rPr>
              <a:t>The Initial Tender Stage will be your initial tender in response to our specification</a:t>
            </a:r>
          </a:p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sz="2400" dirty="0" smtClean="0">
                <a:solidFill>
                  <a:srgbClr val="000000"/>
                </a:solidFill>
              </a:rPr>
              <a:t>The Negotiation Stage will be a joint dialogue on our requirements, your proposal and how they can be more closely aligned</a:t>
            </a: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>
                <a:solidFill>
                  <a:srgbClr val="000000"/>
                </a:solidFill>
              </a:rPr>
              <a:t/>
            </a:r>
            <a:br>
              <a:rPr lang="en-GB" sz="3200" dirty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endParaRPr lang="en-GB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88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Procurement Process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467544" y="1340768"/>
            <a:ext cx="8424936" cy="10248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dirty="0" smtClean="0">
                <a:solidFill>
                  <a:srgbClr val="000000"/>
                </a:solidFill>
              </a:rPr>
              <a:t>Tenderers throughout the Procurement Process will be allowed to submit “Clarification Questions”.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GB" dirty="0" smtClean="0">
              <a:solidFill>
                <a:srgbClr val="000000"/>
              </a:solidFill>
            </a:endParaRPr>
          </a:p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dirty="0" smtClean="0">
                <a:solidFill>
                  <a:srgbClr val="000000"/>
                </a:solidFill>
              </a:rPr>
              <a:t>Should tenderers have </a:t>
            </a:r>
            <a:r>
              <a:rPr lang="en-GB" dirty="0">
                <a:solidFill>
                  <a:srgbClr val="000000"/>
                </a:solidFill>
              </a:rPr>
              <a:t>“Clarification Questions</a:t>
            </a:r>
            <a:r>
              <a:rPr lang="en-GB" dirty="0" smtClean="0">
                <a:solidFill>
                  <a:srgbClr val="000000"/>
                </a:solidFill>
              </a:rPr>
              <a:t>” all questions should come through the Portal.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GB" dirty="0" smtClean="0">
              <a:solidFill>
                <a:srgbClr val="000000"/>
              </a:solidFill>
            </a:endParaRPr>
          </a:p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dirty="0" smtClean="0">
                <a:solidFill>
                  <a:srgbClr val="000000"/>
                </a:solidFill>
              </a:rPr>
              <a:t>Tenderers are not allowed to communicate with the “Contracting Authority” other than through the Portal 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GB" dirty="0" smtClean="0">
              <a:solidFill>
                <a:srgbClr val="000000"/>
              </a:solidFill>
            </a:endParaRPr>
          </a:p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dirty="0" smtClean="0">
                <a:solidFill>
                  <a:srgbClr val="000000"/>
                </a:solidFill>
              </a:rPr>
              <a:t>We are aiming to respond to all “Clarification Questions” within 72 hours, however if there is a large volume of “Clarification Questions” this may take longer</a:t>
            </a:r>
            <a:r>
              <a:rPr lang="en-GB" dirty="0">
                <a:solidFill>
                  <a:srgbClr val="000000"/>
                </a:solidFill>
              </a:rPr>
              <a:t>.</a:t>
            </a:r>
            <a:r>
              <a:rPr lang="en-GB" sz="2000" dirty="0" smtClean="0">
                <a:solidFill>
                  <a:srgbClr val="000000"/>
                </a:solidFill>
              </a:rPr>
              <a:t/>
            </a:r>
            <a:br>
              <a:rPr lang="en-GB" sz="20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>
                <a:solidFill>
                  <a:srgbClr val="000000"/>
                </a:solidFill>
              </a:rPr>
              <a:t/>
            </a:r>
            <a:br>
              <a:rPr lang="en-GB" sz="3200" dirty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endParaRPr lang="en-GB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01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881938" cy="719138"/>
          </a:xfrm>
        </p:spPr>
        <p:txBody>
          <a:bodyPr/>
          <a:lstStyle/>
          <a:p>
            <a:pPr algn="ctr"/>
            <a:r>
              <a:rPr lang="en-GB" dirty="0" smtClean="0"/>
              <a:t>Procurement – SME &amp; Apprenticeship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3528" y="980728"/>
            <a:ext cx="8424936" cy="121417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sz="2100" dirty="0" smtClean="0">
                <a:solidFill>
                  <a:srgbClr val="000000"/>
                </a:solidFill>
              </a:rPr>
              <a:t>The Department of Health as Central Government Department is committed to increasing it’s 3</a:t>
            </a:r>
            <a:r>
              <a:rPr lang="en-GB" sz="2100" baseline="30000" dirty="0" smtClean="0">
                <a:solidFill>
                  <a:srgbClr val="000000"/>
                </a:solidFill>
              </a:rPr>
              <a:t>rd</a:t>
            </a:r>
            <a:r>
              <a:rPr lang="en-GB" sz="2100" dirty="0" smtClean="0">
                <a:solidFill>
                  <a:srgbClr val="000000"/>
                </a:solidFill>
              </a:rPr>
              <a:t> party expenditure with Small &amp; Medium Enterprises – target 33%</a:t>
            </a:r>
            <a:br>
              <a:rPr lang="en-GB" sz="2100" dirty="0" smtClean="0">
                <a:solidFill>
                  <a:srgbClr val="000000"/>
                </a:solidFill>
              </a:rPr>
            </a:br>
            <a:endParaRPr lang="en-GB" sz="2100" dirty="0" smtClean="0">
              <a:solidFill>
                <a:srgbClr val="000000"/>
              </a:solidFill>
            </a:endParaRPr>
          </a:p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sz="2100" dirty="0" smtClean="0">
                <a:solidFill>
                  <a:srgbClr val="000000"/>
                </a:solidFill>
              </a:rPr>
              <a:t>In line with this, DH encourages suppliers to submit bids that utilise an engage with, through their supply chain, as many SME’s as possible</a:t>
            </a:r>
          </a:p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sz="2100" dirty="0" smtClean="0">
                <a:solidFill>
                  <a:srgbClr val="000000"/>
                </a:solidFill>
              </a:rPr>
              <a:t/>
            </a:r>
            <a:br>
              <a:rPr lang="en-GB" sz="2100" dirty="0" smtClean="0">
                <a:solidFill>
                  <a:srgbClr val="000000"/>
                </a:solidFill>
              </a:rPr>
            </a:br>
            <a:r>
              <a:rPr lang="en-GB" sz="2100" dirty="0">
                <a:solidFill>
                  <a:srgbClr val="000000"/>
                </a:solidFill>
              </a:rPr>
              <a:t>The Department of Health when </a:t>
            </a:r>
            <a:r>
              <a:rPr lang="en-GB" sz="2100" dirty="0" smtClean="0">
                <a:solidFill>
                  <a:srgbClr val="000000"/>
                </a:solidFill>
              </a:rPr>
              <a:t>evaluating </a:t>
            </a:r>
            <a:r>
              <a:rPr lang="en-GB" sz="2100" dirty="0">
                <a:solidFill>
                  <a:srgbClr val="000000"/>
                </a:solidFill>
              </a:rPr>
              <a:t>will be taking into account submissions &amp; evidence of the usage of SME’s in the supply chain.</a:t>
            </a:r>
            <a:r>
              <a:rPr lang="en-GB" sz="2400" dirty="0" smtClean="0">
                <a:solidFill>
                  <a:srgbClr val="000000"/>
                </a:solidFill>
              </a:rPr>
              <a:t/>
            </a:r>
            <a:br>
              <a:rPr lang="en-GB" sz="2400" dirty="0" smtClean="0">
                <a:solidFill>
                  <a:srgbClr val="000000"/>
                </a:solidFill>
              </a:rPr>
            </a:br>
            <a:r>
              <a:rPr lang="en-GB" sz="2400" dirty="0" smtClean="0">
                <a:solidFill>
                  <a:srgbClr val="000000"/>
                </a:solidFill>
              </a:rPr>
              <a:t/>
            </a:r>
            <a:br>
              <a:rPr lang="en-GB" sz="24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>
                <a:solidFill>
                  <a:srgbClr val="000000"/>
                </a:solidFill>
              </a:rPr>
              <a:t/>
            </a:r>
            <a:br>
              <a:rPr lang="en-GB" sz="3200" dirty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r>
              <a:rPr lang="en-GB" sz="3200" dirty="0" smtClean="0">
                <a:solidFill>
                  <a:srgbClr val="000000"/>
                </a:solidFill>
              </a:rPr>
              <a:t/>
            </a:r>
            <a:br>
              <a:rPr lang="en-GB" sz="3200" dirty="0" smtClean="0">
                <a:solidFill>
                  <a:srgbClr val="000000"/>
                </a:solidFill>
              </a:rPr>
            </a:br>
            <a:endParaRPr lang="en-GB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50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Procurement – SME &amp; Apprenticeship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980728"/>
            <a:ext cx="8424936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GB" sz="2200" dirty="0" smtClean="0">
              <a:solidFill>
                <a:srgbClr val="000000"/>
              </a:solidFill>
            </a:endParaRPr>
          </a:p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dirty="0">
                <a:solidFill>
                  <a:srgbClr val="000000"/>
                </a:solidFill>
              </a:rPr>
              <a:t>Further, we encourage suppliers to submit proposals that make use of “Apprenticeships” throughout their </a:t>
            </a:r>
            <a:r>
              <a:rPr lang="en-GB" dirty="0" smtClean="0">
                <a:solidFill>
                  <a:srgbClr val="000000"/>
                </a:solidFill>
              </a:rPr>
              <a:t>bid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smtClean="0">
                <a:solidFill>
                  <a:srgbClr val="000000"/>
                </a:solidFill>
              </a:rPr>
              <a:t>– we will be looking for innovative ideas on how we can link spend to the creation of </a:t>
            </a:r>
            <a:r>
              <a:rPr lang="en-GB" dirty="0" err="1" smtClean="0">
                <a:solidFill>
                  <a:srgbClr val="000000"/>
                </a:solidFill>
              </a:rPr>
              <a:t>Apprenticships</a:t>
            </a:r>
            <a:r>
              <a:rPr lang="en-GB" dirty="0" smtClean="0">
                <a:solidFill>
                  <a:srgbClr val="000000"/>
                </a:solidFill>
              </a:rPr>
              <a:t/>
            </a:r>
            <a:br>
              <a:rPr lang="en-GB" dirty="0" smtClean="0">
                <a:solidFill>
                  <a:srgbClr val="000000"/>
                </a:solidFill>
              </a:rPr>
            </a:br>
            <a:endParaRPr lang="en-GB" dirty="0" smtClean="0">
              <a:solidFill>
                <a:srgbClr val="000000"/>
              </a:solidFill>
            </a:endParaRPr>
          </a:p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dirty="0" smtClean="0">
                <a:solidFill>
                  <a:srgbClr val="000000"/>
                </a:solidFill>
              </a:rPr>
              <a:t>In line with the above The Department of Health will be taking into our obligations, with respect to Social Value, under the Public Services Act 2012.</a:t>
            </a:r>
            <a:br>
              <a:rPr lang="en-GB" dirty="0" smtClean="0">
                <a:solidFill>
                  <a:srgbClr val="000000"/>
                </a:solidFill>
              </a:rPr>
            </a:br>
            <a:endParaRPr lang="en-GB" dirty="0" smtClean="0">
              <a:solidFill>
                <a:srgbClr val="000000"/>
              </a:solidFill>
            </a:endParaRPr>
          </a:p>
          <a:p>
            <a:pPr marL="45720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GB" dirty="0" smtClean="0">
                <a:solidFill>
                  <a:srgbClr val="000000"/>
                </a:solidFill>
              </a:rPr>
              <a:t>The Department of Health is encouraging of a “Open Book Accounting”  approach to all 3 Lots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smtClean="0">
                <a:solidFill>
                  <a:srgbClr val="000000"/>
                </a:solidFill>
              </a:rPr>
              <a:t> - the aim of such approach is to ensure &amp; further collaboration and a genuine relationship between DH &amp; the supplier</a:t>
            </a:r>
            <a:endParaRPr lang="en-GB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59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templat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B9C9D0"/>
      </a:lt2>
      <a:accent1>
        <a:srgbClr val="34B233"/>
      </a:accent1>
      <a:accent2>
        <a:srgbClr val="CD202C"/>
      </a:accent2>
      <a:accent3>
        <a:srgbClr val="FFFFFF"/>
      </a:accent3>
      <a:accent4>
        <a:srgbClr val="000000"/>
      </a:accent4>
      <a:accent5>
        <a:srgbClr val="AED5AD"/>
      </a:accent5>
      <a:accent6>
        <a:srgbClr val="BA1C27"/>
      </a:accent6>
      <a:hlink>
        <a:srgbClr val="FF5800"/>
      </a:hlink>
      <a:folHlink>
        <a:srgbClr val="FED1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B9C9D0"/>
        </a:lt2>
        <a:accent1>
          <a:srgbClr val="34B233"/>
        </a:accent1>
        <a:accent2>
          <a:srgbClr val="CD202C"/>
        </a:accent2>
        <a:accent3>
          <a:srgbClr val="FFFFFF"/>
        </a:accent3>
        <a:accent4>
          <a:srgbClr val="000000"/>
        </a:accent4>
        <a:accent5>
          <a:srgbClr val="AED5AD"/>
        </a:accent5>
        <a:accent6>
          <a:srgbClr val="BA1C27"/>
        </a:accent6>
        <a:hlink>
          <a:srgbClr val="FF5800"/>
        </a:hlink>
        <a:folHlink>
          <a:srgbClr val="FED1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934</TotalTime>
  <Words>368</Words>
  <Application>Microsoft Office PowerPoint</Application>
  <PresentationFormat>On-screen Show (4:3)</PresentationFormat>
  <Paragraphs>53</Paragraphs>
  <Slides>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PowerPoint template</vt:lpstr>
      <vt:lpstr>Worksheet</vt:lpstr>
      <vt:lpstr>The Commercial Opportunity</vt:lpstr>
      <vt:lpstr>The Commercial Opportunity</vt:lpstr>
      <vt:lpstr>Timeline *</vt:lpstr>
      <vt:lpstr>Procurement Process</vt:lpstr>
      <vt:lpstr>Procurement Process</vt:lpstr>
      <vt:lpstr>Procurement Process</vt:lpstr>
      <vt:lpstr>Procurement Process</vt:lpstr>
      <vt:lpstr>Procurement – SME &amp; Apprenticeship</vt:lpstr>
      <vt:lpstr>Procurement – SME &amp; Apprenticeship</vt:lpstr>
    </vt:vector>
  </TitlesOfParts>
  <Company>IMS3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Procurement Process</dc:title>
  <dc:creator>Riley, Matthew</dc:creator>
  <cp:lastModifiedBy>Mann, Kathy</cp:lastModifiedBy>
  <cp:revision>24</cp:revision>
  <cp:lastPrinted>2016-07-05T16:42:37Z</cp:lastPrinted>
  <dcterms:created xsi:type="dcterms:W3CDTF">2016-06-10T09:11:45Z</dcterms:created>
  <dcterms:modified xsi:type="dcterms:W3CDTF">2016-07-05T16:43:44Z</dcterms:modified>
</cp:coreProperties>
</file>