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9144000" cy="5143500" type="screen16x9"/>
  <p:notesSz cx="6858000" cy="9144000"/>
  <p:defaultTextStyle>
    <a:defPPr>
      <a:defRPr lang="en-US"/>
    </a:defPPr>
    <a:lvl1pPr marL="0" algn="l" defTabSz="91437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89" algn="l" defTabSz="91437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378" algn="l" defTabSz="91437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566" algn="l" defTabSz="91437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754" algn="l" defTabSz="91437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943" algn="l" defTabSz="91437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132" algn="l" defTabSz="91437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320" algn="l" defTabSz="91437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509" algn="l" defTabSz="91437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9CC"/>
    <a:srgbClr val="33CCCC"/>
    <a:srgbClr val="66FFCC"/>
    <a:srgbClr val="00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393" y="2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40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F0D59E-E916-4081-A59E-43C81C877B6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11/10/2017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B8F5E1-124E-4E18-A128-F2D05984176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28428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F0D59E-E916-4081-A59E-43C81C877B6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11/10/2017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B8F5E1-124E-4E18-A128-F2D05984176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937723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273844"/>
            <a:ext cx="1971675" cy="4358879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273844"/>
            <a:ext cx="5800725" cy="435887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F0D59E-E916-4081-A59E-43C81C877B6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11/10/2017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B8F5E1-124E-4E18-A128-F2D05984176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41937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F0D59E-E916-4081-A59E-43C81C877B6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11/10/2017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B8F5E1-124E-4E18-A128-F2D05984176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574127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282304"/>
            <a:ext cx="7886700" cy="213955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3442098"/>
            <a:ext cx="7886700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F0D59E-E916-4081-A59E-43C81C877B6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11/10/2017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B8F5E1-124E-4E18-A128-F2D05984176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680202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86200" cy="326350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369219"/>
            <a:ext cx="3886200" cy="326350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F0D59E-E916-4081-A59E-43C81C877B6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11/10/2017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B8F5E1-124E-4E18-A128-F2D05984176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85068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40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1878806"/>
            <a:ext cx="3868340" cy="276344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260872"/>
            <a:ext cx="3887391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40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1878806"/>
            <a:ext cx="3887391" cy="276344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F0D59E-E916-4081-A59E-43C81C877B6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11/10/2017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B8F5E1-124E-4E18-A128-F2D05984176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5837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F0D59E-E916-4081-A59E-43C81C877B6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11/10/2017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B8F5E1-124E-4E18-A128-F2D05984176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605814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F0D59E-E916-4081-A59E-43C81C877B6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11/10/2017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B8F5E1-124E-4E18-A128-F2D05984176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907805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100"/>
            </a:lvl2pPr>
            <a:lvl3pPr marL="685800" indent="0">
              <a:buNone/>
              <a:defRPr sz="900"/>
            </a:lvl3pPr>
            <a:lvl4pPr marL="1028700" indent="0">
              <a:buNone/>
              <a:defRPr sz="800"/>
            </a:lvl4pPr>
            <a:lvl5pPr marL="1371600" indent="0">
              <a:buNone/>
              <a:defRPr sz="800"/>
            </a:lvl5pPr>
            <a:lvl6pPr marL="1714500" indent="0">
              <a:buNone/>
              <a:defRPr sz="800"/>
            </a:lvl6pPr>
            <a:lvl7pPr marL="2057400" indent="0">
              <a:buNone/>
              <a:defRPr sz="800"/>
            </a:lvl7pPr>
            <a:lvl8pPr marL="2400300" indent="0">
              <a:buNone/>
              <a:defRPr sz="800"/>
            </a:lvl8pPr>
            <a:lvl9pPr marL="2743200" indent="0">
              <a:buNone/>
              <a:defRPr sz="8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F0D59E-E916-4081-A59E-43C81C877B6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11/10/2017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B8F5E1-124E-4E18-A128-F2D05984176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97238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100"/>
            </a:lvl2pPr>
            <a:lvl3pPr marL="685800" indent="0">
              <a:buNone/>
              <a:defRPr sz="900"/>
            </a:lvl3pPr>
            <a:lvl4pPr marL="1028700" indent="0">
              <a:buNone/>
              <a:defRPr sz="800"/>
            </a:lvl4pPr>
            <a:lvl5pPr marL="1371600" indent="0">
              <a:buNone/>
              <a:defRPr sz="800"/>
            </a:lvl5pPr>
            <a:lvl6pPr marL="1714500" indent="0">
              <a:buNone/>
              <a:defRPr sz="800"/>
            </a:lvl6pPr>
            <a:lvl7pPr marL="2057400" indent="0">
              <a:buNone/>
              <a:defRPr sz="800"/>
            </a:lvl7pPr>
            <a:lvl8pPr marL="2400300" indent="0">
              <a:buNone/>
              <a:defRPr sz="800"/>
            </a:lvl8pPr>
            <a:lvl9pPr marL="2743200" indent="0">
              <a:buNone/>
              <a:defRPr sz="8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F0D59E-E916-4081-A59E-43C81C877B6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11/10/2017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B8F5E1-124E-4E18-A128-F2D05984176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19758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68580" tIns="34290" rIns="68580" bIns="3429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68580" tIns="34290" rIns="68580" bIns="3429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685800"/>
            <a:fld id="{F9F0D59E-E916-4081-A59E-43C81C877B6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685800"/>
              <a:t>11/10/2017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68580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685800"/>
            <a:fld id="{94B8F5E1-124E-4E18-A128-F2D05984176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685800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01538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Connector: Elbow 10">
            <a:extLst>
              <a:ext uri="{FF2B5EF4-FFF2-40B4-BE49-F238E27FC236}">
                <a16:creationId xmlns:a16="http://schemas.microsoft.com/office/drawing/2014/main" xmlns="" id="{AA5F0AD0-BA86-47DA-8A6E-9CBB2002755E}"/>
              </a:ext>
            </a:extLst>
          </p:cNvPr>
          <p:cNvCxnSpPr>
            <a:cxnSpLocks/>
          </p:cNvCxnSpPr>
          <p:nvPr/>
        </p:nvCxnSpPr>
        <p:spPr>
          <a:xfrm>
            <a:off x="284944" y="1709592"/>
            <a:ext cx="2513461" cy="681018"/>
          </a:xfrm>
          <a:prstGeom prst="bentConnector3">
            <a:avLst>
              <a:gd name="adj1" fmla="val 99494"/>
            </a:avLst>
          </a:prstGeom>
          <a:ln w="1905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Elbow Connector 28"/>
          <p:cNvCxnSpPr/>
          <p:nvPr/>
        </p:nvCxnSpPr>
        <p:spPr>
          <a:xfrm rot="10800000" flipV="1">
            <a:off x="4884500" y="379940"/>
            <a:ext cx="4280581" cy="469930"/>
          </a:xfrm>
          <a:prstGeom prst="bentConnector2">
            <a:avLst/>
          </a:prstGeom>
          <a:ln w="22225">
            <a:solidFill>
              <a:schemeClr val="accent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Box 31"/>
          <p:cNvSpPr txBox="1"/>
          <p:nvPr/>
        </p:nvSpPr>
        <p:spPr>
          <a:xfrm>
            <a:off x="217064" y="1455676"/>
            <a:ext cx="1962554" cy="253916"/>
          </a:xfrm>
          <a:prstGeom prst="rect">
            <a:avLst/>
          </a:prstGeom>
          <a:noFill/>
        </p:spPr>
        <p:txBody>
          <a:bodyPr wrap="square" lIns="68579" tIns="34289" rIns="68579" bIns="34289" rtlCol="0">
            <a:spAutoFit/>
          </a:bodyPr>
          <a:lstStyle/>
          <a:p>
            <a:pPr defTabSz="685783"/>
            <a:r>
              <a:rPr lang="en-US" sz="1200" b="1" dirty="0">
                <a:solidFill>
                  <a:srgbClr val="70AD47"/>
                </a:solidFill>
              </a:rPr>
              <a:t>Primary health care provider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140694" y="1740433"/>
            <a:ext cx="2029668" cy="1300354"/>
          </a:xfrm>
          <a:prstGeom prst="rect">
            <a:avLst/>
          </a:prstGeom>
          <a:noFill/>
        </p:spPr>
        <p:txBody>
          <a:bodyPr wrap="square" lIns="68579" tIns="34289" rIns="68579" bIns="34289" rtlCol="0">
            <a:spAutoFit/>
          </a:bodyPr>
          <a:lstStyle/>
          <a:p>
            <a:pPr marL="130966" indent="-130966" defTabSz="685783">
              <a:buFont typeface="Arial" panose="020B0604020202020204" pitchFamily="34" charset="0"/>
              <a:buChar char="•"/>
            </a:pPr>
            <a:r>
              <a:rPr lang="en-US" sz="1000" dirty="0"/>
              <a:t>Sends referrals from primary care, secondary care, or a community diabetes service using </a:t>
            </a:r>
            <a:r>
              <a:rPr lang="en-US" sz="1000" dirty="0" err="1"/>
              <a:t>eRS</a:t>
            </a:r>
            <a:r>
              <a:rPr lang="en-US" sz="1000" dirty="0"/>
              <a:t> &amp; </a:t>
            </a:r>
            <a:r>
              <a:rPr lang="en-US" sz="1000" dirty="0" err="1"/>
              <a:t>standardised</a:t>
            </a:r>
            <a:r>
              <a:rPr lang="en-US" sz="1000" dirty="0"/>
              <a:t> referral forms</a:t>
            </a:r>
          </a:p>
          <a:p>
            <a:pPr marL="130966" indent="-130966" defTabSz="685783">
              <a:buFont typeface="Arial" panose="020B0604020202020204" pitchFamily="34" charset="0"/>
              <a:buChar char="•"/>
            </a:pPr>
            <a:r>
              <a:rPr lang="en-US" sz="1000" dirty="0"/>
              <a:t>Promotes direct self-referral</a:t>
            </a:r>
          </a:p>
          <a:p>
            <a:pPr marL="130966" indent="-130966" defTabSz="685783">
              <a:buFont typeface="Arial" panose="020B0604020202020204" pitchFamily="34" charset="0"/>
              <a:buChar char="•"/>
            </a:pPr>
            <a:r>
              <a:rPr lang="en-US" sz="1000" dirty="0"/>
              <a:t>Primary care to record all outcome data in the electronic patient record after SE activity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5014793" y="107274"/>
            <a:ext cx="3703567" cy="315469"/>
          </a:xfrm>
          <a:prstGeom prst="rect">
            <a:avLst/>
          </a:prstGeom>
          <a:noFill/>
        </p:spPr>
        <p:txBody>
          <a:bodyPr wrap="square" lIns="68579" tIns="34289" rIns="68579" bIns="34289" rtlCol="0">
            <a:spAutoFit/>
          </a:bodyPr>
          <a:lstStyle/>
          <a:p>
            <a:pPr defTabSz="685783"/>
            <a:r>
              <a:rPr lang="en-US" sz="1600" b="1" dirty="0">
                <a:solidFill>
                  <a:schemeClr val="accent2"/>
                </a:solidFill>
              </a:rPr>
              <a:t>Education Booking Hub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6156176" y="415267"/>
            <a:ext cx="2794438" cy="2993125"/>
          </a:xfrm>
          <a:prstGeom prst="rect">
            <a:avLst/>
          </a:prstGeom>
          <a:noFill/>
        </p:spPr>
        <p:txBody>
          <a:bodyPr wrap="square" lIns="68579" tIns="34289" rIns="68579" bIns="34289" rtlCol="0">
            <a:spAutoFit/>
          </a:bodyPr>
          <a:lstStyle/>
          <a:p>
            <a:pPr marL="90486" indent="-90486" defTabSz="685783">
              <a:buFont typeface="Arial" panose="020B0604020202020204" pitchFamily="34" charset="0"/>
              <a:buChar char="•"/>
            </a:pPr>
            <a:r>
              <a:rPr lang="en-US" sz="1000" dirty="0"/>
              <a:t>Process and triage referrals for both T1 &amp; T2 education</a:t>
            </a:r>
          </a:p>
          <a:p>
            <a:pPr marL="90486" indent="-90486" defTabSz="685783">
              <a:buFont typeface="Arial" panose="020B0604020202020204" pitchFamily="34" charset="0"/>
              <a:buChar char="•"/>
            </a:pPr>
            <a:r>
              <a:rPr lang="en-US" sz="1000" dirty="0"/>
              <a:t>Conduct patient facing activities to review patient preference</a:t>
            </a:r>
          </a:p>
          <a:p>
            <a:pPr marL="90486" indent="-90486" defTabSz="685783">
              <a:buFont typeface="Arial" panose="020B0604020202020204" pitchFamily="34" charset="0"/>
              <a:buChar char="•"/>
            </a:pPr>
            <a:r>
              <a:rPr lang="en-US" sz="1000" dirty="0"/>
              <a:t>Book SE courses, send patient reminders, and re-book DNAs</a:t>
            </a:r>
          </a:p>
          <a:p>
            <a:pPr marL="90486" indent="-90486" defTabSz="685783">
              <a:buFont typeface="Arial" panose="020B0604020202020204" pitchFamily="34" charset="0"/>
              <a:buChar char="•"/>
            </a:pPr>
            <a:r>
              <a:rPr lang="en-US" sz="1000" dirty="0"/>
              <a:t>Signpost to other lifestyle services including IAPT, peer support, digital self-management </a:t>
            </a:r>
          </a:p>
          <a:p>
            <a:pPr marL="90486" indent="-90486" defTabSz="685783">
              <a:buFont typeface="Arial" panose="020B0604020202020204" pitchFamily="34" charset="0"/>
              <a:buChar char="•"/>
            </a:pPr>
            <a:r>
              <a:rPr lang="en-US" sz="1000" dirty="0"/>
              <a:t>Build database of SE course attendees &amp; attendance data , make available for approved research projects </a:t>
            </a:r>
          </a:p>
          <a:p>
            <a:pPr marL="90486" indent="-90486" defTabSz="685783">
              <a:buFont typeface="Arial" panose="020B0604020202020204" pitchFamily="34" charset="0"/>
              <a:buChar char="•"/>
            </a:pPr>
            <a:r>
              <a:rPr lang="en-US" sz="1000" dirty="0"/>
              <a:t>Use data to conduct proactive outreach and case finding</a:t>
            </a:r>
          </a:p>
          <a:p>
            <a:pPr marL="90486" indent="-90486" defTabSz="685783">
              <a:buFont typeface="Arial" panose="020B0604020202020204" pitchFamily="34" charset="0"/>
              <a:buChar char="•"/>
            </a:pPr>
            <a:r>
              <a:rPr lang="en-US" sz="1000" dirty="0"/>
              <a:t>A website to promote life-long learning for patients, and support for clinicians</a:t>
            </a:r>
          </a:p>
          <a:p>
            <a:pPr marL="90486" indent="-90486" defTabSz="685783">
              <a:buFont typeface="Arial" panose="020B0604020202020204" pitchFamily="34" charset="0"/>
              <a:buChar char="•"/>
            </a:pPr>
            <a:r>
              <a:rPr lang="en-US" sz="1000" dirty="0"/>
              <a:t>Collect, collate and report outcome data, for demand and capacity analysis</a:t>
            </a:r>
          </a:p>
          <a:p>
            <a:pPr marL="90486" indent="-90486" defTabSz="685783">
              <a:buFont typeface="Arial" panose="020B0604020202020204" pitchFamily="34" charset="0"/>
              <a:buChar char="•"/>
            </a:pPr>
            <a:r>
              <a:rPr lang="en-US" sz="1000" dirty="0"/>
              <a:t>Manage cross-charging between CCGs </a:t>
            </a:r>
          </a:p>
          <a:p>
            <a:pPr defTabSz="685783"/>
            <a:endParaRPr lang="en-US" sz="1000" dirty="0"/>
          </a:p>
        </p:txBody>
      </p:sp>
      <p:sp>
        <p:nvSpPr>
          <p:cNvPr id="44" name="TextBox 43"/>
          <p:cNvSpPr txBox="1"/>
          <p:nvPr/>
        </p:nvSpPr>
        <p:spPr>
          <a:xfrm>
            <a:off x="6394152" y="3397955"/>
            <a:ext cx="2174489" cy="253916"/>
          </a:xfrm>
          <a:prstGeom prst="rect">
            <a:avLst/>
          </a:prstGeom>
          <a:noFill/>
        </p:spPr>
        <p:txBody>
          <a:bodyPr wrap="square" lIns="68579" tIns="34289" rIns="68579" bIns="34289" rtlCol="0">
            <a:spAutoFit/>
          </a:bodyPr>
          <a:lstStyle/>
          <a:p>
            <a:pPr defTabSz="685783"/>
            <a:r>
              <a:rPr lang="en-US" sz="1200" b="1" dirty="0">
                <a:solidFill>
                  <a:srgbClr val="5B9BD5"/>
                </a:solidFill>
              </a:rPr>
              <a:t>Structured education provider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5580112" y="3853055"/>
            <a:ext cx="3618368" cy="838689"/>
          </a:xfrm>
          <a:prstGeom prst="rect">
            <a:avLst/>
          </a:prstGeom>
          <a:noFill/>
        </p:spPr>
        <p:txBody>
          <a:bodyPr wrap="square" lIns="68579" tIns="34289" rIns="68579" bIns="34289" rtlCol="0">
            <a:spAutoFit/>
          </a:bodyPr>
          <a:lstStyle/>
          <a:p>
            <a:pPr marL="90486" indent="-90486" defTabSz="685783">
              <a:buFont typeface="Arial" panose="020B0604020202020204" pitchFamily="34" charset="0"/>
              <a:buChar char="•"/>
            </a:pPr>
            <a:r>
              <a:rPr lang="en-US" sz="1000" dirty="0"/>
              <a:t>Provides  up  to date information on courses and availability</a:t>
            </a:r>
          </a:p>
          <a:p>
            <a:pPr marL="90486" indent="-90486" defTabSz="685783">
              <a:buFont typeface="Arial" panose="020B0604020202020204" pitchFamily="34" charset="0"/>
              <a:buChar char="•"/>
            </a:pPr>
            <a:r>
              <a:rPr lang="en-US" sz="1000" dirty="0"/>
              <a:t>Receives referrals from Hub</a:t>
            </a:r>
          </a:p>
          <a:p>
            <a:pPr marL="90486" indent="-90486" defTabSz="685783">
              <a:buFont typeface="Arial" panose="020B0604020202020204" pitchFamily="34" charset="0"/>
              <a:buChar char="•"/>
            </a:pPr>
            <a:r>
              <a:rPr lang="en-US" sz="1000" dirty="0"/>
              <a:t>Provides structured education</a:t>
            </a:r>
          </a:p>
          <a:p>
            <a:pPr marL="90486" indent="-90486" defTabSz="685783">
              <a:buFont typeface="Arial" panose="020B0604020202020204" pitchFamily="34" charset="0"/>
              <a:buChar char="•"/>
            </a:pPr>
            <a:r>
              <a:rPr lang="en-US" sz="1000" dirty="0"/>
              <a:t>Records  attendance/outcome data and submit to Hub to enable management of DNAs and collation outcome data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314277" y="234861"/>
            <a:ext cx="2889618" cy="931022"/>
          </a:xfrm>
          <a:prstGeom prst="rect">
            <a:avLst/>
          </a:prstGeom>
          <a:noFill/>
        </p:spPr>
        <p:txBody>
          <a:bodyPr wrap="square" lIns="68579" tIns="34289" rIns="68579" bIns="34289" rtlCol="0">
            <a:spAutoFit/>
          </a:bodyPr>
          <a:lstStyle/>
          <a:p>
            <a:pPr defTabSz="685783"/>
            <a:r>
              <a:rPr lang="en-US" sz="1400" b="1" dirty="0">
                <a:solidFill>
                  <a:srgbClr val="44546A"/>
                </a:solidFill>
              </a:rPr>
              <a:t>COORDINATED SERVICE PROVISION</a:t>
            </a:r>
          </a:p>
          <a:p>
            <a:pPr defTabSz="685783"/>
            <a:r>
              <a:rPr lang="en-US" sz="1400" b="1" dirty="0">
                <a:solidFill>
                  <a:srgbClr val="44546A"/>
                </a:solidFill>
              </a:rPr>
              <a:t>ACROSS SOUTH LONDON</a:t>
            </a:r>
          </a:p>
          <a:p>
            <a:pPr defTabSz="685783"/>
            <a:endParaRPr lang="en-US" sz="1400" b="1" dirty="0">
              <a:solidFill>
                <a:srgbClr val="44546A"/>
              </a:solidFill>
            </a:endParaRPr>
          </a:p>
          <a:p>
            <a:pPr defTabSz="685783"/>
            <a:endParaRPr lang="en-US" sz="1400" b="1" dirty="0">
              <a:solidFill>
                <a:srgbClr val="44546A"/>
              </a:solidFill>
            </a:endParaRPr>
          </a:p>
        </p:txBody>
      </p:sp>
      <p:sp>
        <p:nvSpPr>
          <p:cNvPr id="69" name="Oval 68"/>
          <p:cNvSpPr/>
          <p:nvPr/>
        </p:nvSpPr>
        <p:spPr>
          <a:xfrm>
            <a:off x="4572000" y="2283718"/>
            <a:ext cx="1440180" cy="144018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79" tIns="34289" rIns="68579" bIns="34289" rtlCol="0" anchor="ctr"/>
          <a:lstStyle/>
          <a:p>
            <a:pPr algn="ctr" defTabSz="685783"/>
            <a:r>
              <a:rPr lang="en-US" sz="1400" b="1" dirty="0">
                <a:solidFill>
                  <a:prstClr val="white"/>
                </a:solidFill>
              </a:rPr>
              <a:t>Structured education provider</a:t>
            </a:r>
          </a:p>
        </p:txBody>
      </p:sp>
      <p:pic>
        <p:nvPicPr>
          <p:cNvPr id="71" name="Picture 70"/>
          <p:cNvPicPr>
            <a:picLocks noChangeAspect="1"/>
          </p:cNvPicPr>
          <p:nvPr/>
        </p:nvPicPr>
        <p:blipFill rotWithShape="1">
          <a:blip r:embed="rId2">
            <a:duotone>
              <a:prstClr val="black"/>
              <a:srgbClr val="00FFFF">
                <a:tint val="45000"/>
                <a:satMod val="400000"/>
              </a:srgbClr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Photocopy/>
                    </a14:imgEffect>
                  </a14:imgLayer>
                </a14:imgProps>
              </a:ext>
            </a:extLst>
          </a:blip>
          <a:srcRect t="1" b="15318"/>
          <a:stretch/>
        </p:blipFill>
        <p:spPr>
          <a:xfrm>
            <a:off x="3707904" y="2699245"/>
            <a:ext cx="821498" cy="952625"/>
          </a:xfrm>
          <a:prstGeom prst="rect">
            <a:avLst/>
          </a:prstGeom>
        </p:spPr>
      </p:pic>
      <p:sp>
        <p:nvSpPr>
          <p:cNvPr id="67" name="Oval 66"/>
          <p:cNvSpPr/>
          <p:nvPr/>
        </p:nvSpPr>
        <p:spPr>
          <a:xfrm>
            <a:off x="2051720" y="2283718"/>
            <a:ext cx="1440180" cy="1440180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lIns="68579" tIns="34289" rIns="68579" bIns="34289" rtlCol="0" anchor="ctr"/>
          <a:lstStyle/>
          <a:p>
            <a:pPr algn="ctr" defTabSz="685783"/>
            <a:r>
              <a:rPr lang="en-US" sz="1400" b="1" dirty="0">
                <a:solidFill>
                  <a:prstClr val="white"/>
                </a:solidFill>
              </a:rPr>
              <a:t>Primary health care provider/ </a:t>
            </a:r>
            <a:r>
              <a:rPr lang="en-US" sz="1100" b="1" dirty="0">
                <a:solidFill>
                  <a:prstClr val="white"/>
                </a:solidFill>
              </a:rPr>
              <a:t>Other referring </a:t>
            </a:r>
            <a:r>
              <a:rPr lang="en-US" sz="1100" b="1" dirty="0" err="1">
                <a:solidFill>
                  <a:prstClr val="white"/>
                </a:solidFill>
              </a:rPr>
              <a:t>organisation</a:t>
            </a:r>
            <a:endParaRPr lang="en-US" sz="1100" b="1" dirty="0">
              <a:solidFill>
                <a:prstClr val="white"/>
              </a:solidFill>
            </a:endParaRPr>
          </a:p>
        </p:txBody>
      </p:sp>
      <p:sp>
        <p:nvSpPr>
          <p:cNvPr id="68" name="Oval 67"/>
          <p:cNvSpPr/>
          <p:nvPr/>
        </p:nvSpPr>
        <p:spPr>
          <a:xfrm>
            <a:off x="3348331" y="339502"/>
            <a:ext cx="1799733" cy="1799733"/>
          </a:xfrm>
          <a:prstGeom prst="ellipse">
            <a:avLst/>
          </a:prstGeom>
          <a:solidFill>
            <a:schemeClr val="accent2"/>
          </a:solidFill>
          <a:ln w="57150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lIns="68579" tIns="34289" rIns="68579" bIns="34289" rtlCol="0" anchor="ctr"/>
          <a:lstStyle/>
          <a:p>
            <a:pPr algn="ctr" defTabSz="685783"/>
            <a:r>
              <a:rPr lang="en-US" sz="1400" b="1" dirty="0">
                <a:solidFill>
                  <a:prstClr val="white"/>
                </a:solidFill>
              </a:rPr>
              <a:t> South London Diabetes Education Booking</a:t>
            </a:r>
          </a:p>
          <a:p>
            <a:pPr algn="ctr" defTabSz="685783"/>
            <a:r>
              <a:rPr lang="en-US" sz="1400" b="1" dirty="0">
                <a:solidFill>
                  <a:prstClr val="white"/>
                </a:solidFill>
              </a:rPr>
              <a:t> Hub</a:t>
            </a:r>
          </a:p>
        </p:txBody>
      </p:sp>
      <p:cxnSp>
        <p:nvCxnSpPr>
          <p:cNvPr id="18" name="Elbow Connector 17"/>
          <p:cNvCxnSpPr>
            <a:cxnSpLocks/>
          </p:cNvCxnSpPr>
          <p:nvPr/>
        </p:nvCxnSpPr>
        <p:spPr>
          <a:xfrm rot="10800000">
            <a:off x="5623706" y="3435848"/>
            <a:ext cx="3326908" cy="216023"/>
          </a:xfrm>
          <a:prstGeom prst="bentConnector3">
            <a:avLst>
              <a:gd name="adj1" fmla="val 90269"/>
            </a:avLst>
          </a:prstGeom>
          <a:ln w="2222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Connector: Elbow 4">
            <a:extLst>
              <a:ext uri="{FF2B5EF4-FFF2-40B4-BE49-F238E27FC236}">
                <a16:creationId xmlns:a16="http://schemas.microsoft.com/office/drawing/2014/main" xmlns="" id="{A32501A1-D788-487F-8B3A-8836DB049C49}"/>
              </a:ext>
            </a:extLst>
          </p:cNvPr>
          <p:cNvCxnSpPr>
            <a:cxnSpLocks/>
            <a:stCxn id="71" idx="2"/>
          </p:cNvCxnSpPr>
          <p:nvPr/>
        </p:nvCxnSpPr>
        <p:spPr>
          <a:xfrm rot="5400000">
            <a:off x="2083486" y="1853329"/>
            <a:ext cx="236627" cy="3833709"/>
          </a:xfrm>
          <a:prstGeom prst="bentConnector2">
            <a:avLst/>
          </a:prstGeom>
          <a:ln w="19050">
            <a:solidFill>
              <a:srgbClr val="0099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Curved Connector 24"/>
          <p:cNvCxnSpPr/>
          <p:nvPr/>
        </p:nvCxnSpPr>
        <p:spPr>
          <a:xfrm rot="4920000" flipH="1" flipV="1">
            <a:off x="2902679" y="1513377"/>
            <a:ext cx="891540" cy="891540"/>
          </a:xfrm>
          <a:prstGeom prst="curvedConnector2">
            <a:avLst/>
          </a:prstGeom>
          <a:ln w="76200">
            <a:solidFill>
              <a:schemeClr val="tx1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Curved Connector 45"/>
          <p:cNvCxnSpPr/>
          <p:nvPr/>
        </p:nvCxnSpPr>
        <p:spPr>
          <a:xfrm rot="960000">
            <a:off x="4586692" y="1527970"/>
            <a:ext cx="891540" cy="754380"/>
          </a:xfrm>
          <a:prstGeom prst="curvedConnector2">
            <a:avLst/>
          </a:prstGeom>
          <a:ln w="76200">
            <a:solidFill>
              <a:schemeClr val="tx1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>
            <a:extLst>
              <a:ext uri="{FF2B5EF4-FFF2-40B4-BE49-F238E27FC236}">
                <a16:creationId xmlns:a16="http://schemas.microsoft.com/office/drawing/2014/main" xmlns="" id="{34DBE492-5A31-40D1-A053-68113F02D356}"/>
              </a:ext>
            </a:extLst>
          </p:cNvPr>
          <p:cNvSpPr txBox="1"/>
          <p:nvPr/>
        </p:nvSpPr>
        <p:spPr>
          <a:xfrm>
            <a:off x="274468" y="3590895"/>
            <a:ext cx="154157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b="1" dirty="0">
                <a:solidFill>
                  <a:srgbClr val="0099CC"/>
                </a:solidFill>
              </a:rPr>
              <a:t>Person with Diabetes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xmlns="" id="{D71C4314-BC9F-4855-B38F-91E3AACD8442}"/>
              </a:ext>
            </a:extLst>
          </p:cNvPr>
          <p:cNvSpPr txBox="1"/>
          <p:nvPr/>
        </p:nvSpPr>
        <p:spPr>
          <a:xfrm>
            <a:off x="217064" y="3901763"/>
            <a:ext cx="4066904" cy="1454242"/>
          </a:xfrm>
          <a:prstGeom prst="rect">
            <a:avLst/>
          </a:prstGeom>
          <a:noFill/>
        </p:spPr>
        <p:txBody>
          <a:bodyPr wrap="square" lIns="68579" tIns="34289" rIns="68579" bIns="34289" rtlCol="0">
            <a:spAutoFit/>
          </a:bodyPr>
          <a:lstStyle/>
          <a:p>
            <a:pPr marL="130966" indent="-130966" defTabSz="685783">
              <a:buFont typeface="Arial" panose="020B0604020202020204" pitchFamily="34" charset="0"/>
              <a:buChar char="•"/>
            </a:pPr>
            <a:r>
              <a:rPr lang="en-US" sz="1000" dirty="0"/>
              <a:t>Gives consent for referral to Hub or self-refers</a:t>
            </a:r>
          </a:p>
          <a:p>
            <a:pPr marL="130966" indent="-130966" defTabSz="685783">
              <a:buFont typeface="Arial" panose="020B0604020202020204" pitchFamily="34" charset="0"/>
              <a:buChar char="•"/>
            </a:pPr>
            <a:r>
              <a:rPr lang="en-US" sz="1000" dirty="0"/>
              <a:t>Chooses course through website or with telephone support from Hub, receives booking confirmation &amp; reminders from Hub</a:t>
            </a:r>
          </a:p>
          <a:p>
            <a:pPr marL="130966" indent="-130966" defTabSz="685783">
              <a:buFont typeface="Arial" panose="020B0604020202020204" pitchFamily="34" charset="0"/>
              <a:buChar char="•"/>
            </a:pPr>
            <a:r>
              <a:rPr lang="en-US" sz="1000" dirty="0"/>
              <a:t>Uses website as source of relevant information &amp; access to peer support </a:t>
            </a:r>
          </a:p>
          <a:p>
            <a:pPr marL="130966" indent="-130966" defTabSz="685783">
              <a:buFont typeface="Arial" panose="020B0604020202020204" pitchFamily="34" charset="0"/>
              <a:buChar char="•"/>
            </a:pPr>
            <a:r>
              <a:rPr lang="en-US" sz="1000" dirty="0"/>
              <a:t>Attends course </a:t>
            </a:r>
          </a:p>
          <a:p>
            <a:pPr marL="130966" indent="-130966" defTabSz="685783">
              <a:buFont typeface="Arial" panose="020B0604020202020204" pitchFamily="34" charset="0"/>
              <a:buChar char="•"/>
            </a:pPr>
            <a:r>
              <a:rPr lang="en-US" sz="1000" dirty="0" err="1"/>
              <a:t>Recontacted</a:t>
            </a:r>
            <a:r>
              <a:rPr lang="en-US" sz="1000" dirty="0"/>
              <a:t> by Hub if DNA to rebook, discuss reasons</a:t>
            </a:r>
          </a:p>
          <a:p>
            <a:pPr marL="130966" indent="-130966" defTabSz="685783">
              <a:buFont typeface="Arial" panose="020B0604020202020204" pitchFamily="34" charset="0"/>
              <a:buChar char="•"/>
            </a:pPr>
            <a:r>
              <a:rPr lang="en-US" sz="1000" dirty="0"/>
              <a:t>Receives follow up letter and signposting to other lifestyle interventions</a:t>
            </a:r>
          </a:p>
          <a:p>
            <a:pPr marL="130966" indent="-130966" defTabSz="685783">
              <a:buFont typeface="Arial" panose="020B0604020202020204" pitchFamily="34" charset="0"/>
              <a:buChar char="•"/>
            </a:pPr>
            <a:endParaRPr lang="en-US" sz="1000" dirty="0"/>
          </a:p>
          <a:p>
            <a:pPr marL="130966" indent="-130966" defTabSz="685783">
              <a:buFont typeface="Arial" panose="020B0604020202020204" pitchFamily="34" charset="0"/>
              <a:buChar char="•"/>
            </a:pPr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2717952509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3060</TotalTime>
  <Words>265</Words>
  <Application>Microsoft Office PowerPoint</Application>
  <PresentationFormat>On-screen Show (16:9)</PresentationFormat>
  <Paragraphs>32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1_Office Theme</vt:lpstr>
      <vt:lpstr>PowerPoint Presentation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Ellen Pirie</dc:creator>
  <cp:lastModifiedBy>Carosio, Juan - Head of Procurement - NCL POD</cp:lastModifiedBy>
  <cp:revision>15</cp:revision>
  <dcterms:created xsi:type="dcterms:W3CDTF">2017-10-19T15:14:21Z</dcterms:created>
  <dcterms:modified xsi:type="dcterms:W3CDTF">2017-11-10T08:00:06Z</dcterms:modified>
</cp:coreProperties>
</file>