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5" r:id="rId1"/>
    <p:sldMasterId id="2147483686" r:id="rId2"/>
  </p:sldMasterIdLst>
  <p:notesMasterIdLst>
    <p:notesMasterId r:id="rId14"/>
  </p:notesMasterIdLst>
  <p:sldIdLst>
    <p:sldId id="256" r:id="rId3"/>
    <p:sldId id="257" r:id="rId4"/>
    <p:sldId id="272" r:id="rId5"/>
    <p:sldId id="273" r:id="rId6"/>
    <p:sldId id="274" r:id="rId7"/>
    <p:sldId id="278" r:id="rId8"/>
    <p:sldId id="275" r:id="rId9"/>
    <p:sldId id="279" r:id="rId10"/>
    <p:sldId id="276" r:id="rId11"/>
    <p:sldId id="277" r:id="rId12"/>
    <p:sldId id="271" r:id="rId13"/>
  </p:sldIdLst>
  <p:sldSz cx="12192000" cy="6858000"/>
  <p:notesSz cx="6858000" cy="9144000"/>
  <p:embeddedFontLst>
    <p:embeddedFont>
      <p:font typeface="Calibri" panose="020F0502020204030204" pitchFamily="34" charset="0"/>
      <p:regular r:id="rId15"/>
      <p:bold r:id="rId16"/>
      <p:italic r:id="rId17"/>
      <p:boldItalic r:id="rId18"/>
    </p:embeddedFont>
    <p:embeddedFont>
      <p:font typeface="Lato" panose="020B0604020202020204" charset="0"/>
      <p:regular r:id="rId19"/>
      <p:bold r:id="rId20"/>
      <p:italic r:id="rId21"/>
      <p:boldItalic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dam Cook" initials="" lastIdx="2" clrIdx="0"/>
  <p:cmAuthor id="1" name="Cormac Kennedy" initials="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866" y="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font" Target="fonts/font4.fntdata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font" Target="fonts/font7.fnt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font" Target="fonts/font3.fntdata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font" Target="fonts/font1.fntdata"/><Relationship Id="rId23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font" Target="fonts/font5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Relationship Id="rId22" Type="http://schemas.openxmlformats.org/officeDocument/2006/relationships/font" Target="fonts/font8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9" name="Google Shape;23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g47e324704d_0_5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49" name="Google Shape;249;g47e324704d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266053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g494fdb6d1d_15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4" name="Google Shape;344;g494fdb6d1d_15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g47e324704d_0_5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49" name="Google Shape;249;g47e324704d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g47e324704d_0_5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49" name="Google Shape;249;g47e324704d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7451373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g47e324704d_0_5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49" name="Google Shape;249;g47e324704d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7588064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g47e324704d_0_5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49" name="Google Shape;249;g47e324704d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9598337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g47e324704d_0_5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49" name="Google Shape;249;g47e324704d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8647281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g47e324704d_0_5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49" name="Google Shape;249;g47e324704d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35151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g47e324704d_0_5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49" name="Google Shape;249;g47e324704d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2436942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g47e324704d_0_5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49" name="Google Shape;249;g47e324704d_0_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00817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5" name="Google Shape;85;p14"/>
          <p:cNvCxnSpPr/>
          <p:nvPr/>
        </p:nvCxnSpPr>
        <p:spPr>
          <a:xfrm>
            <a:off x="3303632" y="554200"/>
            <a:ext cx="83256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86" name="Google Shape;86;p14"/>
          <p:cNvCxnSpPr/>
          <p:nvPr/>
        </p:nvCxnSpPr>
        <p:spPr>
          <a:xfrm>
            <a:off x="3303632" y="6320000"/>
            <a:ext cx="83256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87" name="Google Shape;87;p14"/>
          <p:cNvSpPr txBox="1">
            <a:spLocks noGrp="1"/>
          </p:cNvSpPr>
          <p:nvPr>
            <p:ph type="ctrTitle"/>
          </p:nvPr>
        </p:nvSpPr>
        <p:spPr>
          <a:xfrm>
            <a:off x="3162300" y="840300"/>
            <a:ext cx="8442000" cy="205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/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00"/>
              <a:buNone/>
              <a:defRPr sz="6400">
                <a:solidFill>
                  <a:schemeClr val="lt1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00"/>
              <a:buNone/>
              <a:defRPr sz="6400">
                <a:solidFill>
                  <a:schemeClr val="lt1"/>
                </a:solidFill>
              </a:defRPr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00"/>
              <a:buNone/>
              <a:defRPr sz="6400">
                <a:solidFill>
                  <a:schemeClr val="lt1"/>
                </a:solidFill>
              </a:defRPr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00"/>
              <a:buNone/>
              <a:defRPr sz="6400">
                <a:solidFill>
                  <a:schemeClr val="lt1"/>
                </a:solidFill>
              </a:defRPr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00"/>
              <a:buNone/>
              <a:defRPr sz="6400">
                <a:solidFill>
                  <a:schemeClr val="lt1"/>
                </a:solidFill>
              </a:defRPr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00"/>
              <a:buNone/>
              <a:defRPr sz="6400">
                <a:solidFill>
                  <a:schemeClr val="lt1"/>
                </a:solidFill>
              </a:defRPr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00"/>
              <a:buNone/>
              <a:defRPr sz="6400">
                <a:solidFill>
                  <a:schemeClr val="lt1"/>
                </a:solidFill>
              </a:defRPr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00"/>
              <a:buNone/>
              <a:defRPr sz="6400">
                <a:solidFill>
                  <a:schemeClr val="lt1"/>
                </a:solidFill>
              </a:defRPr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00"/>
              <a:buNone/>
              <a:defRPr sz="6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88" name="Google Shape;88;p14"/>
          <p:cNvSpPr txBox="1">
            <a:spLocks noGrp="1"/>
          </p:cNvSpPr>
          <p:nvPr>
            <p:ph type="subTitle" idx="1"/>
          </p:nvPr>
        </p:nvSpPr>
        <p:spPr>
          <a:xfrm>
            <a:off x="3187023" y="4317933"/>
            <a:ext cx="8442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/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>
                <a:solidFill>
                  <a:schemeClr val="lt1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89" name="Google Shape;89;p14"/>
          <p:cNvSpPr txBox="1">
            <a:spLocks noGrp="1"/>
          </p:cNvSpPr>
          <p:nvPr>
            <p:ph type="sldNum" idx="12"/>
          </p:nvPr>
        </p:nvSpPr>
        <p:spPr>
          <a:xfrm>
            <a:off x="11330666" y="6251679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rgbClr val="353535"/>
        </a:solidFill>
        <a:effectLst/>
      </p:bgPr>
    </p:bg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5"/>
          <p:cNvSpPr txBox="1">
            <a:spLocks noGrp="1"/>
          </p:cNvSpPr>
          <p:nvPr>
            <p:ph type="title"/>
          </p:nvPr>
        </p:nvSpPr>
        <p:spPr>
          <a:xfrm>
            <a:off x="377471" y="949521"/>
            <a:ext cx="8325600" cy="511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/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00"/>
              <a:buNone/>
              <a:defRPr sz="6400">
                <a:solidFill>
                  <a:schemeClr val="lt1"/>
                </a:solidFill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00"/>
              <a:buNone/>
              <a:defRPr sz="6400">
                <a:solidFill>
                  <a:schemeClr val="lt1"/>
                </a:solidFill>
              </a:defRPr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00"/>
              <a:buNone/>
              <a:defRPr sz="6400">
                <a:solidFill>
                  <a:schemeClr val="lt1"/>
                </a:solidFill>
              </a:defRPr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00"/>
              <a:buNone/>
              <a:defRPr sz="6400">
                <a:solidFill>
                  <a:schemeClr val="lt1"/>
                </a:solidFill>
              </a:defRPr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00"/>
              <a:buNone/>
              <a:defRPr sz="6400">
                <a:solidFill>
                  <a:schemeClr val="lt1"/>
                </a:solidFill>
              </a:defRPr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00"/>
              <a:buNone/>
              <a:defRPr sz="6400">
                <a:solidFill>
                  <a:schemeClr val="lt1"/>
                </a:solidFill>
              </a:defRPr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00"/>
              <a:buNone/>
              <a:defRPr sz="6400">
                <a:solidFill>
                  <a:schemeClr val="lt1"/>
                </a:solidFill>
              </a:defRPr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00"/>
              <a:buNone/>
              <a:defRPr sz="6400">
                <a:solidFill>
                  <a:schemeClr val="lt1"/>
                </a:solidFill>
              </a:defRPr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00"/>
              <a:buNone/>
              <a:defRPr sz="6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92" name="Google Shape;92;p15"/>
          <p:cNvSpPr txBox="1">
            <a:spLocks noGrp="1"/>
          </p:cNvSpPr>
          <p:nvPr>
            <p:ph type="sldNum" idx="12"/>
          </p:nvPr>
        </p:nvSpPr>
        <p:spPr>
          <a:xfrm>
            <a:off x="11330666" y="6251679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6"/>
          <p:cNvSpPr txBox="1">
            <a:spLocks noGrp="1"/>
          </p:cNvSpPr>
          <p:nvPr>
            <p:ph type="title"/>
          </p:nvPr>
        </p:nvSpPr>
        <p:spPr>
          <a:xfrm>
            <a:off x="600000" y="360000"/>
            <a:ext cx="10992000" cy="60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/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07EC9"/>
              </a:buClr>
              <a:buSzPts val="4000"/>
              <a:buFont typeface="Calibri"/>
              <a:buNone/>
              <a:defRPr sz="4300" b="1" i="0" u="none" strike="noStrike" cap="none">
                <a:solidFill>
                  <a:srgbClr val="407EC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2400"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2400"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2400"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2400"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2400"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2400"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2400"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2400"/>
            </a:lvl9pPr>
          </a:lstStyle>
          <a:p>
            <a:endParaRPr/>
          </a:p>
        </p:txBody>
      </p:sp>
      <p:sp>
        <p:nvSpPr>
          <p:cNvPr id="95" name="Google Shape;95;p16"/>
          <p:cNvSpPr>
            <a:spLocks noGrp="1"/>
          </p:cNvSpPr>
          <p:nvPr>
            <p:ph type="chart" idx="2"/>
          </p:nvPr>
        </p:nvSpPr>
        <p:spPr>
          <a:xfrm>
            <a:off x="600000" y="1799999"/>
            <a:ext cx="10992000" cy="43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/>
          <a:lstStyle>
            <a:lvl1pPr marR="0" lvl="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15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Char char="–"/>
              <a:defRPr sz="3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–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»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6" name="Google Shape;96;p16"/>
          <p:cNvSpPr txBox="1">
            <a:spLocks noGrp="1"/>
          </p:cNvSpPr>
          <p:nvPr>
            <p:ph type="body" idx="1"/>
          </p:nvPr>
        </p:nvSpPr>
        <p:spPr>
          <a:xfrm>
            <a:off x="600000" y="972000"/>
            <a:ext cx="10992000" cy="59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/>
          <a:lstStyle>
            <a:lvl1pPr marL="457200" marR="0" lvl="0" indent="-228600" algn="ctr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407EC9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407EC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635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3700"/>
              <a:buFont typeface="Arial"/>
              <a:buChar char="–"/>
              <a:defRPr sz="3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4318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000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–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000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»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000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000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000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00050" algn="l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7" name="Google Shape;97;p16"/>
          <p:cNvSpPr txBox="1">
            <a:spLocks noGrp="1"/>
          </p:cNvSpPr>
          <p:nvPr>
            <p:ph type="dt" idx="10"/>
          </p:nvPr>
        </p:nvSpPr>
        <p:spPr>
          <a:xfrm>
            <a:off x="7914341" y="6552000"/>
            <a:ext cx="2844900" cy="30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/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3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8" name="Google Shape;98;p16"/>
          <p:cNvSpPr txBox="1">
            <a:spLocks noGrp="1"/>
          </p:cNvSpPr>
          <p:nvPr>
            <p:ph type="sldNum" idx="12"/>
          </p:nvPr>
        </p:nvSpPr>
        <p:spPr>
          <a:xfrm>
            <a:off x="9063929" y="6552000"/>
            <a:ext cx="2844900" cy="30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33600" rIns="121900" bIns="60925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9" name="Google Shape;99;p16"/>
          <p:cNvSpPr txBox="1">
            <a:spLocks noGrp="1"/>
          </p:cNvSpPr>
          <p:nvPr>
            <p:ph type="body" idx="3"/>
          </p:nvPr>
        </p:nvSpPr>
        <p:spPr>
          <a:xfrm>
            <a:off x="4577293" y="6552000"/>
            <a:ext cx="3037500" cy="30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/>
          <a:lstStyle>
            <a:lvl1pPr marL="457200" marR="0" lvl="0" indent="-2286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400"/>
              <a:buFont typeface="Arial"/>
              <a:buNone/>
              <a:defRPr sz="13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rgbClr val="595959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rgbClr val="59595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000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000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000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00050" algn="l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1"/>
              </a:buClr>
              <a:buSzPts val="27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25" rIns="121900" bIns="60925" anchor="t" anchorCtr="0"/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Arial"/>
              <a:buNone/>
              <a:defRPr sz="37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800"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800"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800"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800"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800"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800"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800"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800"/>
            </a:lvl9pPr>
          </a:lstStyle>
          <a:p>
            <a:endParaRPr/>
          </a:p>
        </p:txBody>
      </p:sp>
      <p:sp>
        <p:nvSpPr>
          <p:cNvPr id="102" name="Google Shape;102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25" rIns="121900" bIns="60925" anchor="t" anchorCtr="0"/>
          <a:lstStyle>
            <a:lvl1pPr marL="457200" marR="0" lvl="0" indent="-228600" algn="l" rtl="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>
                <a:srgbClr val="FFFFFF"/>
              </a:buClr>
              <a:buSzPts val="2100"/>
              <a:buFont typeface="Arial"/>
              <a:buNone/>
              <a:defRPr sz="16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>
                <a:srgbClr val="FFFFFF"/>
              </a:buClr>
              <a:buSzPts val="2100"/>
              <a:buFont typeface="Arial"/>
              <a:buNone/>
              <a:defRPr sz="16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>
                <a:srgbClr val="FFFFFF"/>
              </a:buClr>
              <a:buSzPts val="2100"/>
              <a:buFont typeface="Arial"/>
              <a:buNone/>
              <a:defRPr sz="16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>
                <a:srgbClr val="FFFFFF"/>
              </a:buClr>
              <a:buSzPts val="2100"/>
              <a:buFont typeface="Arial"/>
              <a:buNone/>
              <a:defRPr sz="16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Clr>
                <a:srgbClr val="FFFFFF"/>
              </a:buClr>
              <a:buSzPts val="2100"/>
              <a:buFont typeface="Arial"/>
              <a:buNone/>
              <a:defRPr sz="16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4572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4572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4572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4572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2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3" name="Google Shape;103;p17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25" rIns="121900" bIns="609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4" name="Google Shape;104;p17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25" rIns="121900" bIns="60925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5" name="Google Shape;105;p17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25" rIns="121900" bIns="60925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7" name="Google Shape;107;p18"/>
          <p:cNvCxnSpPr/>
          <p:nvPr/>
        </p:nvCxnSpPr>
        <p:spPr>
          <a:xfrm>
            <a:off x="566933" y="554200"/>
            <a:ext cx="110625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08" name="Google Shape;108;p18"/>
          <p:cNvCxnSpPr/>
          <p:nvPr/>
        </p:nvCxnSpPr>
        <p:spPr>
          <a:xfrm>
            <a:off x="566933" y="6320000"/>
            <a:ext cx="110625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09" name="Google Shape;109;p18"/>
          <p:cNvSpPr txBox="1">
            <a:spLocks noGrp="1"/>
          </p:cNvSpPr>
          <p:nvPr>
            <p:ph type="title"/>
          </p:nvPr>
        </p:nvSpPr>
        <p:spPr>
          <a:xfrm>
            <a:off x="541900" y="2409100"/>
            <a:ext cx="11062500" cy="205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/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00"/>
              <a:buNone/>
              <a:defRPr sz="6400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00"/>
              <a:buNone/>
              <a:defRPr sz="64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00"/>
              <a:buNone/>
              <a:defRPr sz="64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00"/>
              <a:buNone/>
              <a:defRPr sz="64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00"/>
              <a:buNone/>
              <a:defRPr sz="64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00"/>
              <a:buNone/>
              <a:defRPr sz="64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00"/>
              <a:buNone/>
              <a:defRPr sz="64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00"/>
              <a:buNone/>
              <a:defRPr sz="64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00"/>
              <a:buNone/>
              <a:defRPr sz="6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10" name="Google Shape;110;p18"/>
          <p:cNvSpPr txBox="1">
            <a:spLocks noGrp="1"/>
          </p:cNvSpPr>
          <p:nvPr>
            <p:ph type="sldNum" idx="12"/>
          </p:nvPr>
        </p:nvSpPr>
        <p:spPr>
          <a:xfrm>
            <a:off x="11330666" y="6251679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2" name="Google Shape;112;p19"/>
          <p:cNvCxnSpPr/>
          <p:nvPr/>
        </p:nvCxnSpPr>
        <p:spPr>
          <a:xfrm>
            <a:off x="3303632" y="554200"/>
            <a:ext cx="83256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3" name="Google Shape;113;p19"/>
          <p:cNvCxnSpPr/>
          <p:nvPr/>
        </p:nvCxnSpPr>
        <p:spPr>
          <a:xfrm>
            <a:off x="3303632" y="6320000"/>
            <a:ext cx="83256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14" name="Google Shape;114;p19"/>
          <p:cNvSpPr txBox="1">
            <a:spLocks noGrp="1"/>
          </p:cNvSpPr>
          <p:nvPr>
            <p:ph type="title"/>
          </p:nvPr>
        </p:nvSpPr>
        <p:spPr>
          <a:xfrm>
            <a:off x="3200333" y="767933"/>
            <a:ext cx="8428800" cy="84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/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19"/>
          <p:cNvSpPr txBox="1">
            <a:spLocks noGrp="1"/>
          </p:cNvSpPr>
          <p:nvPr>
            <p:ph type="body" idx="1"/>
          </p:nvPr>
        </p:nvSpPr>
        <p:spPr>
          <a:xfrm>
            <a:off x="3213483" y="2127701"/>
            <a:ext cx="8428800" cy="400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/>
          <a:lstStyle>
            <a:lvl1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algn="l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116" name="Google Shape;116;p19"/>
          <p:cNvSpPr txBox="1">
            <a:spLocks noGrp="1"/>
          </p:cNvSpPr>
          <p:nvPr>
            <p:ph type="sldNum" idx="12"/>
          </p:nvPr>
        </p:nvSpPr>
        <p:spPr>
          <a:xfrm>
            <a:off x="11330666" y="6251679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8" name="Google Shape;118;p20"/>
          <p:cNvCxnSpPr/>
          <p:nvPr/>
        </p:nvCxnSpPr>
        <p:spPr>
          <a:xfrm>
            <a:off x="3303632" y="554200"/>
            <a:ext cx="83256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9" name="Google Shape;119;p20"/>
          <p:cNvCxnSpPr/>
          <p:nvPr/>
        </p:nvCxnSpPr>
        <p:spPr>
          <a:xfrm>
            <a:off x="3303632" y="6320000"/>
            <a:ext cx="83256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20" name="Google Shape;120;p20"/>
          <p:cNvSpPr txBox="1">
            <a:spLocks noGrp="1"/>
          </p:cNvSpPr>
          <p:nvPr>
            <p:ph type="title"/>
          </p:nvPr>
        </p:nvSpPr>
        <p:spPr>
          <a:xfrm>
            <a:off x="3200333" y="767933"/>
            <a:ext cx="8428800" cy="84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/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20"/>
          <p:cNvSpPr txBox="1">
            <a:spLocks noGrp="1"/>
          </p:cNvSpPr>
          <p:nvPr>
            <p:ph type="body" idx="1"/>
          </p:nvPr>
        </p:nvSpPr>
        <p:spPr>
          <a:xfrm>
            <a:off x="3200404" y="2136900"/>
            <a:ext cx="4095300" cy="400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/>
          <a:lstStyle>
            <a:lvl1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marL="914400" lvl="1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algn="l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122" name="Google Shape;122;p20"/>
          <p:cNvSpPr txBox="1">
            <a:spLocks noGrp="1"/>
          </p:cNvSpPr>
          <p:nvPr>
            <p:ph type="body" idx="2"/>
          </p:nvPr>
        </p:nvSpPr>
        <p:spPr>
          <a:xfrm>
            <a:off x="7534096" y="2136900"/>
            <a:ext cx="4095300" cy="400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/>
          <a:lstStyle>
            <a:lvl1pPr marL="457200" lvl="0" indent="-3492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marL="914400" lvl="1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 algn="l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123" name="Google Shape;123;p20"/>
          <p:cNvSpPr txBox="1">
            <a:spLocks noGrp="1"/>
          </p:cNvSpPr>
          <p:nvPr>
            <p:ph type="sldNum" idx="12"/>
          </p:nvPr>
        </p:nvSpPr>
        <p:spPr>
          <a:xfrm>
            <a:off x="11330666" y="6251679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1"/>
          <p:cNvSpPr txBox="1">
            <a:spLocks noGrp="1"/>
          </p:cNvSpPr>
          <p:nvPr>
            <p:ph type="title"/>
          </p:nvPr>
        </p:nvSpPr>
        <p:spPr>
          <a:xfrm>
            <a:off x="404400" y="548767"/>
            <a:ext cx="11360700" cy="85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/>
          <a:lstStyle>
            <a:lvl1pPr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21"/>
          <p:cNvSpPr txBox="1">
            <a:spLocks noGrp="1"/>
          </p:cNvSpPr>
          <p:nvPr>
            <p:ph type="sldNum" idx="12"/>
          </p:nvPr>
        </p:nvSpPr>
        <p:spPr>
          <a:xfrm>
            <a:off x="11330666" y="6251679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2"/>
          <p:cNvSpPr/>
          <p:nvPr/>
        </p:nvSpPr>
        <p:spPr>
          <a:xfrm>
            <a:off x="6096000" y="167"/>
            <a:ext cx="6096000" cy="685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29" name="Google Shape;129;p22"/>
          <p:cNvCxnSpPr/>
          <p:nvPr/>
        </p:nvCxnSpPr>
        <p:spPr>
          <a:xfrm>
            <a:off x="6706233" y="5994000"/>
            <a:ext cx="624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0" name="Google Shape;130;p22"/>
          <p:cNvSpPr txBox="1">
            <a:spLocks noGrp="1"/>
          </p:cNvSpPr>
          <p:nvPr>
            <p:ph type="title"/>
          </p:nvPr>
        </p:nvSpPr>
        <p:spPr>
          <a:xfrm>
            <a:off x="354000" y="1863133"/>
            <a:ext cx="5393700" cy="175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/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None/>
              <a:defRPr sz="4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31" name="Google Shape;131;p22"/>
          <p:cNvSpPr txBox="1">
            <a:spLocks noGrp="1"/>
          </p:cNvSpPr>
          <p:nvPr>
            <p:ph type="subTitle" idx="1"/>
          </p:nvPr>
        </p:nvSpPr>
        <p:spPr>
          <a:xfrm>
            <a:off x="354000" y="3647161"/>
            <a:ext cx="5393700" cy="17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/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32" name="Google Shape;132;p22"/>
          <p:cNvSpPr txBox="1">
            <a:spLocks noGrp="1"/>
          </p:cNvSpPr>
          <p:nvPr>
            <p:ph type="body" idx="2"/>
          </p:nvPr>
        </p:nvSpPr>
        <p:spPr>
          <a:xfrm>
            <a:off x="6586000" y="965600"/>
            <a:ext cx="5115900" cy="492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/>
          <a:lstStyle>
            <a:lvl1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●"/>
              <a:defRPr>
                <a:solidFill>
                  <a:schemeClr val="lt1"/>
                </a:solidFill>
              </a:defRPr>
            </a:lvl1pPr>
            <a:lvl2pPr marL="914400" lvl="1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lt1"/>
              </a:buClr>
              <a:buSzPts val="1900"/>
              <a:buChar char="○"/>
              <a:defRPr>
                <a:solidFill>
                  <a:schemeClr val="lt1"/>
                </a:solidFill>
              </a:defRPr>
            </a:lvl2pPr>
            <a:lvl3pPr marL="1371600" lvl="2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lt1"/>
              </a:buClr>
              <a:buSzPts val="1900"/>
              <a:buChar char="■"/>
              <a:defRPr>
                <a:solidFill>
                  <a:schemeClr val="lt1"/>
                </a:solidFill>
              </a:defRPr>
            </a:lvl3pPr>
            <a:lvl4pPr marL="1828800" lvl="3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lt1"/>
              </a:buClr>
              <a:buSzPts val="1900"/>
              <a:buChar char="●"/>
              <a:defRPr>
                <a:solidFill>
                  <a:schemeClr val="lt1"/>
                </a:solidFill>
              </a:defRPr>
            </a:lvl4pPr>
            <a:lvl5pPr marL="2286000" lvl="4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lt1"/>
              </a:buClr>
              <a:buSzPts val="1900"/>
              <a:buChar char="○"/>
              <a:defRPr>
                <a:solidFill>
                  <a:schemeClr val="lt1"/>
                </a:solidFill>
              </a:defRPr>
            </a:lvl5pPr>
            <a:lvl6pPr marL="2743200" lvl="5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lt1"/>
              </a:buClr>
              <a:buSzPts val="1900"/>
              <a:buChar char="■"/>
              <a:defRPr>
                <a:solidFill>
                  <a:schemeClr val="lt1"/>
                </a:solidFill>
              </a:defRPr>
            </a:lvl6pPr>
            <a:lvl7pPr marL="3200400" lvl="6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lt1"/>
              </a:buClr>
              <a:buSzPts val="1900"/>
              <a:buChar char="●"/>
              <a:defRPr>
                <a:solidFill>
                  <a:schemeClr val="lt1"/>
                </a:solidFill>
              </a:defRPr>
            </a:lvl7pPr>
            <a:lvl8pPr marL="3657600" lvl="7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lt1"/>
              </a:buClr>
              <a:buSzPts val="1900"/>
              <a:buChar char="○"/>
              <a:defRPr>
                <a:solidFill>
                  <a:schemeClr val="lt1"/>
                </a:solidFill>
              </a:defRPr>
            </a:lvl8pPr>
            <a:lvl9pPr marL="4114800" lvl="8" indent="-349250" algn="l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lt1"/>
              </a:buClr>
              <a:buSzPts val="19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33" name="Google Shape;133;p22"/>
          <p:cNvSpPr txBox="1">
            <a:spLocks noGrp="1"/>
          </p:cNvSpPr>
          <p:nvPr>
            <p:ph type="sldNum" idx="12"/>
          </p:nvPr>
        </p:nvSpPr>
        <p:spPr>
          <a:xfrm>
            <a:off x="11330666" y="6251679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5" name="Google Shape;135;p23"/>
          <p:cNvCxnSpPr/>
          <p:nvPr/>
        </p:nvCxnSpPr>
        <p:spPr>
          <a:xfrm>
            <a:off x="566933" y="6320000"/>
            <a:ext cx="110625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6" name="Google Shape;136;p23"/>
          <p:cNvSpPr txBox="1">
            <a:spLocks noGrp="1"/>
          </p:cNvSpPr>
          <p:nvPr>
            <p:ph type="body" idx="1"/>
          </p:nvPr>
        </p:nvSpPr>
        <p:spPr>
          <a:xfrm>
            <a:off x="437356" y="5634700"/>
            <a:ext cx="111849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/>
          <a:lstStyle>
            <a:lvl1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</a:lstStyle>
          <a:p>
            <a:endParaRPr/>
          </a:p>
        </p:txBody>
      </p:sp>
      <p:sp>
        <p:nvSpPr>
          <p:cNvPr id="137" name="Google Shape;137;p23"/>
          <p:cNvSpPr txBox="1">
            <a:spLocks noGrp="1"/>
          </p:cNvSpPr>
          <p:nvPr>
            <p:ph type="sldNum" idx="12"/>
          </p:nvPr>
        </p:nvSpPr>
        <p:spPr>
          <a:xfrm>
            <a:off x="11330666" y="6251679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9" name="Google Shape;139;p24"/>
          <p:cNvCxnSpPr/>
          <p:nvPr/>
        </p:nvCxnSpPr>
        <p:spPr>
          <a:xfrm>
            <a:off x="566933" y="6320000"/>
            <a:ext cx="110625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40" name="Google Shape;140;p24"/>
          <p:cNvCxnSpPr/>
          <p:nvPr/>
        </p:nvCxnSpPr>
        <p:spPr>
          <a:xfrm>
            <a:off x="566933" y="554200"/>
            <a:ext cx="11062500" cy="0"/>
          </a:xfrm>
          <a:prstGeom prst="straightConnector1">
            <a:avLst/>
          </a:prstGeom>
          <a:noFill/>
          <a:ln w="381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41" name="Google Shape;141;p24"/>
          <p:cNvSpPr txBox="1">
            <a:spLocks noGrp="1"/>
          </p:cNvSpPr>
          <p:nvPr>
            <p:ph type="title" hasCustomPrompt="1"/>
          </p:nvPr>
        </p:nvSpPr>
        <p:spPr>
          <a:xfrm>
            <a:off x="1138600" y="1739800"/>
            <a:ext cx="9914700" cy="205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/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800"/>
              <a:buFont typeface="Lato"/>
              <a:buNone/>
              <a:defRPr sz="128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800"/>
              <a:buFont typeface="Lato"/>
              <a:buNone/>
              <a:defRPr sz="128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800"/>
              <a:buFont typeface="Lato"/>
              <a:buNone/>
              <a:defRPr sz="128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800"/>
              <a:buFont typeface="Lato"/>
              <a:buNone/>
              <a:defRPr sz="128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800"/>
              <a:buFont typeface="Lato"/>
              <a:buNone/>
              <a:defRPr sz="128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800"/>
              <a:buFont typeface="Lato"/>
              <a:buNone/>
              <a:defRPr sz="128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800"/>
              <a:buFont typeface="Lato"/>
              <a:buNone/>
              <a:defRPr sz="128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800"/>
              <a:buFont typeface="Lato"/>
              <a:buNone/>
              <a:defRPr sz="128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800"/>
              <a:buFont typeface="Lato"/>
              <a:buNone/>
              <a:defRPr sz="12800">
                <a:solidFill>
                  <a:schemeClr val="dk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r>
              <a:t>xx%</a:t>
            </a:r>
          </a:p>
        </p:txBody>
      </p:sp>
      <p:sp>
        <p:nvSpPr>
          <p:cNvPr id="142" name="Google Shape;142;p24"/>
          <p:cNvSpPr txBox="1">
            <a:spLocks noGrp="1"/>
          </p:cNvSpPr>
          <p:nvPr>
            <p:ph type="body" idx="1"/>
          </p:nvPr>
        </p:nvSpPr>
        <p:spPr>
          <a:xfrm>
            <a:off x="1138600" y="3892600"/>
            <a:ext cx="9914700" cy="14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/>
          <a:lstStyle>
            <a:lvl1pPr marL="457200" lvl="0" indent="-38100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 algn="ctr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algn="ctr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algn="ctr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algn="ctr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algn="ctr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algn="ctr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algn="ctr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algn="ctr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143" name="Google Shape;143;p24"/>
          <p:cNvSpPr txBox="1">
            <a:spLocks noGrp="1"/>
          </p:cNvSpPr>
          <p:nvPr>
            <p:ph type="sldNum" idx="12"/>
          </p:nvPr>
        </p:nvSpPr>
        <p:spPr>
          <a:xfrm>
            <a:off x="11330666" y="6251679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wiss-2">
    <p:bg>
      <p:bgPr>
        <a:solidFill>
          <a:schemeClr val="lt1"/>
        </a:solid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3"/>
          <p:cNvSpPr txBox="1">
            <a:spLocks noGrp="1"/>
          </p:cNvSpPr>
          <p:nvPr>
            <p:ph type="title"/>
          </p:nvPr>
        </p:nvSpPr>
        <p:spPr>
          <a:xfrm>
            <a:off x="3200333" y="767933"/>
            <a:ext cx="8428800" cy="84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/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Raleway"/>
              <a:buNone/>
              <a:defRPr sz="40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Raleway"/>
              <a:buNone/>
              <a:defRPr sz="40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Raleway"/>
              <a:buNone/>
              <a:defRPr sz="40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Raleway"/>
              <a:buNone/>
              <a:defRPr sz="40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Raleway"/>
              <a:buNone/>
              <a:defRPr sz="40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Raleway"/>
              <a:buNone/>
              <a:defRPr sz="40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Raleway"/>
              <a:buNone/>
              <a:defRPr sz="40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Raleway"/>
              <a:buNone/>
              <a:defRPr sz="40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Raleway"/>
              <a:buNone/>
              <a:defRPr sz="4000" b="1" i="0" u="none" strike="noStrike" cap="none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body" idx="1"/>
          </p:nvPr>
        </p:nvSpPr>
        <p:spPr>
          <a:xfrm>
            <a:off x="3213483" y="2127701"/>
            <a:ext cx="8428800" cy="400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/>
          <a:lstStyle>
            <a:lvl1pPr marL="457200" marR="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Lato"/>
              <a:buChar char="●"/>
              <a:defRPr sz="24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Lato"/>
              <a:buChar char="○"/>
              <a:defRPr sz="19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Lato"/>
              <a:buChar char="■"/>
              <a:defRPr sz="19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Lato"/>
              <a:buChar char="●"/>
              <a:defRPr sz="19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Lato"/>
              <a:buChar char="○"/>
              <a:defRPr sz="19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Lato"/>
              <a:buChar char="■"/>
              <a:defRPr sz="19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marR="0" lvl="6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Lato"/>
              <a:buChar char="●"/>
              <a:defRPr sz="19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marR="0" lvl="7" indent="-349250" algn="l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Lato"/>
              <a:buChar char="○"/>
              <a:defRPr sz="19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marR="0" lvl="8" indent="-349250" algn="l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2"/>
              </a:buClr>
              <a:buSzPts val="1900"/>
              <a:buFont typeface="Lato"/>
              <a:buChar char="■"/>
              <a:defRPr sz="19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11330666" y="6251679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4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41"/>
          <p:cNvSpPr txBox="1">
            <a:spLocks noGrp="1"/>
          </p:cNvSpPr>
          <p:nvPr>
            <p:ph type="ctrTitle"/>
          </p:nvPr>
        </p:nvSpPr>
        <p:spPr>
          <a:xfrm>
            <a:off x="6746628" y="1783959"/>
            <a:ext cx="4645250" cy="2889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</a:pPr>
            <a:r>
              <a:rPr lang="en-US" sz="36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LITE </a:t>
            </a:r>
            <a:r>
              <a:rPr lang="en-US" sz="3600" b="1" dirty="0">
                <a:solidFill>
                  <a:schemeClr val="lt1"/>
                </a:solidFill>
              </a:rPr>
              <a:t>Market Engagement Webinar</a:t>
            </a:r>
            <a:endParaRPr sz="36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41"/>
          <p:cNvSpPr txBox="1">
            <a:spLocks noGrp="1"/>
          </p:cNvSpPr>
          <p:nvPr>
            <p:ph type="subTitle" idx="1"/>
          </p:nvPr>
        </p:nvSpPr>
        <p:spPr>
          <a:xfrm>
            <a:off x="6746627" y="4750893"/>
            <a:ext cx="4645250" cy="1147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rPr lang="en-GB" sz="2000" b="1" dirty="0">
                <a:solidFill>
                  <a:schemeClr val="lt1"/>
                </a:solidFill>
              </a:rPr>
              <a:t>Key features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b="1" dirty="0">
              <a:solidFill>
                <a:schemeClr val="lt1"/>
              </a:solidFill>
            </a:endParaRPr>
          </a:p>
        </p:txBody>
      </p:sp>
      <p:sp>
        <p:nvSpPr>
          <p:cNvPr id="244" name="Google Shape;244;p41"/>
          <p:cNvSpPr/>
          <p:nvPr/>
        </p:nvSpPr>
        <p:spPr>
          <a:xfrm flipH="1">
            <a:off x="0" y="0"/>
            <a:ext cx="6172782" cy="6858000"/>
          </a:xfrm>
          <a:custGeom>
            <a:avLst/>
            <a:gdLst/>
            <a:ahLst/>
            <a:cxnLst/>
            <a:rect l="l" t="t" r="r" b="b"/>
            <a:pathLst>
              <a:path w="6172782" h="6858000" extrusionOk="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chemeClr val="lt1">
              <a:alpha val="8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41"/>
          <p:cNvSpPr/>
          <p:nvPr/>
        </p:nvSpPr>
        <p:spPr>
          <a:xfrm>
            <a:off x="0" y="0"/>
            <a:ext cx="6024154" cy="6858000"/>
          </a:xfrm>
          <a:custGeom>
            <a:avLst/>
            <a:gdLst/>
            <a:ahLst/>
            <a:cxnLst/>
            <a:rect l="l" t="t" r="r" b="b"/>
            <a:pathLst>
              <a:path w="6024154" h="6858000" extrusionOk="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46" name="Google Shape;246;p41" descr="A screenshot of a cell phone&#10;&#10;Description generated with high confidence"/>
          <p:cNvPicPr preferRelativeResize="0"/>
          <p:nvPr/>
        </p:nvPicPr>
        <p:blipFill rotWithShape="1">
          <a:blip r:embed="rId3">
            <a:alphaModFix/>
          </a:blip>
          <a:srcRect t="17895" r="-271" b="11929"/>
          <a:stretch/>
        </p:blipFill>
        <p:spPr>
          <a:xfrm>
            <a:off x="419382" y="1643243"/>
            <a:ext cx="4047843" cy="22033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42"/>
          <p:cNvSpPr txBox="1"/>
          <p:nvPr/>
        </p:nvSpPr>
        <p:spPr>
          <a:xfrm>
            <a:off x="177800" y="161925"/>
            <a:ext cx="11783100" cy="7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300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Account Management</a:t>
            </a:r>
            <a:endParaRPr sz="4300" b="1" i="0" u="none" strike="noStrike" cap="none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42"/>
          <p:cNvSpPr/>
          <p:nvPr/>
        </p:nvSpPr>
        <p:spPr>
          <a:xfrm>
            <a:off x="1342104" y="1470999"/>
            <a:ext cx="9689700" cy="4286400"/>
          </a:xfrm>
          <a:prstGeom prst="roundRect">
            <a:avLst>
              <a:gd name="adj" fmla="val 3191"/>
            </a:avLst>
          </a:prstGeom>
          <a:solidFill>
            <a:srgbClr val="EDEDED"/>
          </a:solidFill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3" name="Google Shape;253;p42"/>
          <p:cNvSpPr txBox="1"/>
          <p:nvPr/>
        </p:nvSpPr>
        <p:spPr>
          <a:xfrm>
            <a:off x="1563800" y="1681465"/>
            <a:ext cx="9286096" cy="38451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0225" bIns="16400" anchor="t" anchorCtr="0">
            <a:noAutofit/>
          </a:bodyPr>
          <a:lstStyle/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</a:pPr>
            <a:r>
              <a:rPr lang="en-GB" sz="2800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Exporter accounts: Including the ability for companies to manage multiple employees based at different sites and their permissions</a:t>
            </a:r>
            <a:endParaRPr sz="2800" b="1" dirty="0"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</a:pPr>
            <a:r>
              <a:rPr lang="en-US" sz="2800" b="1" dirty="0">
                <a:latin typeface="Calibri"/>
                <a:ea typeface="Calibri"/>
                <a:cs typeface="Calibri"/>
                <a:sym typeface="Calibri"/>
              </a:rPr>
              <a:t>Internal government accounts: Including allocating permissions based on government departments and roles within that department</a:t>
            </a:r>
            <a:endParaRPr sz="28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42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  <p:pic>
        <p:nvPicPr>
          <p:cNvPr id="256" name="Google Shape;256;p42" descr="A screenshot of a cell phone&#10;&#10;Description generated with high confidence"/>
          <p:cNvPicPr preferRelativeResize="0"/>
          <p:nvPr/>
        </p:nvPicPr>
        <p:blipFill rotWithShape="1">
          <a:blip r:embed="rId3">
            <a:alphaModFix/>
          </a:blip>
          <a:srcRect t="17894" r="-270" b="11929"/>
          <a:stretch/>
        </p:blipFill>
        <p:spPr>
          <a:xfrm>
            <a:off x="148001" y="208805"/>
            <a:ext cx="1563616" cy="7995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2582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p56"/>
          <p:cNvSpPr txBox="1"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600" b="1"/>
              <a:t>Questions?</a:t>
            </a:r>
            <a:endParaRPr sz="3600"/>
          </a:p>
        </p:txBody>
      </p:sp>
      <p:pic>
        <p:nvPicPr>
          <p:cNvPr id="347" name="Google Shape;347;p56" descr="A screenshot of a cell phone&#10;&#10;Description generated with high confidence"/>
          <p:cNvPicPr preferRelativeResize="0"/>
          <p:nvPr/>
        </p:nvPicPr>
        <p:blipFill rotWithShape="1">
          <a:blip r:embed="rId3">
            <a:alphaModFix/>
          </a:blip>
          <a:srcRect t="17894" r="-270" b="11929"/>
          <a:stretch/>
        </p:blipFill>
        <p:spPr>
          <a:xfrm>
            <a:off x="148001" y="208805"/>
            <a:ext cx="1563616" cy="7995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42"/>
          <p:cNvSpPr txBox="1"/>
          <p:nvPr/>
        </p:nvSpPr>
        <p:spPr>
          <a:xfrm>
            <a:off x="177800" y="161925"/>
            <a:ext cx="11783100" cy="7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300" b="1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Code Fin</a:t>
            </a:r>
            <a:r>
              <a:rPr lang="en-US" sz="4300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der</a:t>
            </a:r>
            <a:endParaRPr sz="4300" b="1" i="0" u="none" strike="noStrike" cap="none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42"/>
          <p:cNvSpPr/>
          <p:nvPr/>
        </p:nvSpPr>
        <p:spPr>
          <a:xfrm>
            <a:off x="1342104" y="1470999"/>
            <a:ext cx="9689700" cy="4286400"/>
          </a:xfrm>
          <a:prstGeom prst="roundRect">
            <a:avLst>
              <a:gd name="adj" fmla="val 3191"/>
            </a:avLst>
          </a:prstGeom>
          <a:solidFill>
            <a:srgbClr val="EDEDED"/>
          </a:solidFill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3" name="Google Shape;253;p42"/>
          <p:cNvSpPr txBox="1"/>
          <p:nvPr/>
        </p:nvSpPr>
        <p:spPr>
          <a:xfrm>
            <a:off x="1563800" y="1681465"/>
            <a:ext cx="9286096" cy="38451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0225" bIns="16400" anchor="t" anchorCtr="0">
            <a:noAutofit/>
          </a:bodyPr>
          <a:lstStyle/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</a:pPr>
            <a:r>
              <a:rPr lang="en-GB" sz="2400" b="1" dirty="0">
                <a:latin typeface="Calibri"/>
                <a:ea typeface="Calibri"/>
                <a:cs typeface="Calibri"/>
                <a:sym typeface="Calibri"/>
              </a:rPr>
              <a:t>Allows exporters to identify if their item is controlled and therefore needs a licence.</a:t>
            </a:r>
            <a:endParaRPr sz="2400" b="1" dirty="0"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</a:pPr>
            <a:r>
              <a:rPr lang="en-GB" sz="2400" b="1" dirty="0">
                <a:latin typeface="Calibri"/>
                <a:ea typeface="Calibri"/>
                <a:cs typeface="Calibri"/>
                <a:sym typeface="Calibri"/>
              </a:rPr>
              <a:t>An MVP has already been developed for this feature and will need to be supported as it goes through a private beta. </a:t>
            </a:r>
          </a:p>
          <a:p>
            <a:pPr marL="457200" marR="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</a:pPr>
            <a:r>
              <a:rPr lang="en-GB" sz="2400" b="1" dirty="0">
                <a:latin typeface="Calibri"/>
                <a:ea typeface="Calibri"/>
                <a:cs typeface="Calibri"/>
                <a:sym typeface="Calibri"/>
              </a:rPr>
              <a:t>Further enhancements will be needed following the private beta</a:t>
            </a:r>
            <a:endParaRPr sz="24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42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  <p:pic>
        <p:nvPicPr>
          <p:cNvPr id="256" name="Google Shape;256;p42" descr="A screenshot of a cell phone&#10;&#10;Description generated with high confidence"/>
          <p:cNvPicPr preferRelativeResize="0"/>
          <p:nvPr/>
        </p:nvPicPr>
        <p:blipFill rotWithShape="1">
          <a:blip r:embed="rId3">
            <a:alphaModFix/>
          </a:blip>
          <a:srcRect t="17894" r="-270" b="11929"/>
          <a:stretch/>
        </p:blipFill>
        <p:spPr>
          <a:xfrm>
            <a:off x="148001" y="208805"/>
            <a:ext cx="1563616" cy="7995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42"/>
          <p:cNvSpPr txBox="1"/>
          <p:nvPr/>
        </p:nvSpPr>
        <p:spPr>
          <a:xfrm>
            <a:off x="177800" y="161925"/>
            <a:ext cx="11783100" cy="7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300" b="1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OGEL Registrations</a:t>
            </a:r>
            <a:endParaRPr sz="4300" b="1" i="0" u="none" strike="noStrike" cap="none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42"/>
          <p:cNvSpPr/>
          <p:nvPr/>
        </p:nvSpPr>
        <p:spPr>
          <a:xfrm>
            <a:off x="1342104" y="1470999"/>
            <a:ext cx="9689700" cy="4286400"/>
          </a:xfrm>
          <a:prstGeom prst="roundRect">
            <a:avLst>
              <a:gd name="adj" fmla="val 3191"/>
            </a:avLst>
          </a:prstGeom>
          <a:solidFill>
            <a:srgbClr val="EDEDED"/>
          </a:solidFill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3" name="Google Shape;253;p42"/>
          <p:cNvSpPr txBox="1"/>
          <p:nvPr/>
        </p:nvSpPr>
        <p:spPr>
          <a:xfrm>
            <a:off x="1563800" y="1681465"/>
            <a:ext cx="9286096" cy="38451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0225" bIns="16400" anchor="t" anchorCtr="0">
            <a:noAutofit/>
          </a:bodyPr>
          <a:lstStyle/>
          <a:p>
            <a:pPr marL="457200" lvl="0" indent="-381000">
              <a:lnSpc>
                <a:spcPct val="150000"/>
              </a:lnSpc>
              <a:buSzPts val="2400"/>
              <a:buFont typeface="Calibri"/>
              <a:buChar char="●"/>
            </a:pPr>
            <a:r>
              <a:rPr lang="en-GB" sz="2400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Allows exporters to register for Open General Export Licences (OGEL’s). These are applicable for low risk items going to low risk destinations</a:t>
            </a:r>
            <a:endParaRPr lang="en-US" sz="2400" b="1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81000">
              <a:lnSpc>
                <a:spcPct val="150000"/>
              </a:lnSpc>
              <a:buSzPts val="2400"/>
              <a:buFont typeface="Calibri"/>
              <a:buChar char="●"/>
            </a:pPr>
            <a:r>
              <a:rPr lang="en-GB" sz="2400" b="1" dirty="0">
                <a:latin typeface="Calibri"/>
                <a:ea typeface="Calibri"/>
                <a:cs typeface="Calibri"/>
                <a:sym typeface="Calibri"/>
              </a:rPr>
              <a:t>An MVP has already been developed for this feature </a:t>
            </a:r>
            <a:r>
              <a:rPr lang="en-US" sz="2400" b="1" dirty="0">
                <a:latin typeface="Calibri"/>
                <a:ea typeface="Calibri"/>
                <a:cs typeface="Calibri"/>
                <a:sym typeface="Calibri"/>
              </a:rPr>
              <a:t>and will need to be supported as it goes through a private beta. </a:t>
            </a:r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</a:pPr>
            <a:endParaRPr lang="en-GB" sz="2400" b="1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</a:pPr>
            <a:endParaRPr sz="24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42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  <p:pic>
        <p:nvPicPr>
          <p:cNvPr id="256" name="Google Shape;256;p42" descr="A screenshot of a cell phone&#10;&#10;Description generated with high confidence"/>
          <p:cNvPicPr preferRelativeResize="0"/>
          <p:nvPr/>
        </p:nvPicPr>
        <p:blipFill rotWithShape="1">
          <a:blip r:embed="rId3">
            <a:alphaModFix/>
          </a:blip>
          <a:srcRect t="17894" r="-270" b="11929"/>
          <a:stretch/>
        </p:blipFill>
        <p:spPr>
          <a:xfrm>
            <a:off x="148001" y="208805"/>
            <a:ext cx="1563616" cy="7995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9181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42"/>
          <p:cNvSpPr txBox="1"/>
          <p:nvPr/>
        </p:nvSpPr>
        <p:spPr>
          <a:xfrm>
            <a:off x="177800" y="161925"/>
            <a:ext cx="11783100" cy="7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300" b="1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Master Application form</a:t>
            </a:r>
            <a:endParaRPr sz="4300" b="1" i="0" u="none" strike="noStrike" cap="none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42"/>
          <p:cNvSpPr/>
          <p:nvPr/>
        </p:nvSpPr>
        <p:spPr>
          <a:xfrm>
            <a:off x="1342104" y="1470999"/>
            <a:ext cx="9689700" cy="4286400"/>
          </a:xfrm>
          <a:prstGeom prst="roundRect">
            <a:avLst>
              <a:gd name="adj" fmla="val 3191"/>
            </a:avLst>
          </a:prstGeom>
          <a:solidFill>
            <a:srgbClr val="EDEDED"/>
          </a:solidFill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3" name="Google Shape;253;p42"/>
          <p:cNvSpPr txBox="1"/>
          <p:nvPr/>
        </p:nvSpPr>
        <p:spPr>
          <a:xfrm>
            <a:off x="1563800" y="1681465"/>
            <a:ext cx="9286096" cy="38451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0225" bIns="16400" anchor="t" anchorCtr="0">
            <a:noAutofit/>
          </a:bodyPr>
          <a:lstStyle/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</a:pPr>
            <a:r>
              <a:rPr lang="en-US" sz="2400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Allows exporters to submit information to support an export application for controlled items that are not eligible for an OGEL</a:t>
            </a:r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</a:pPr>
            <a:r>
              <a:rPr lang="en-US" sz="2400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This will be focused on the goods being exported and the people it is being exported to</a:t>
            </a:r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</a:pPr>
            <a:r>
              <a:rPr lang="en-US" sz="2400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This will include applications for MOD forms to support more complex exports</a:t>
            </a:r>
            <a:endParaRPr sz="2400" b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42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  <p:pic>
        <p:nvPicPr>
          <p:cNvPr id="256" name="Google Shape;256;p42" descr="A screenshot of a cell phone&#10;&#10;Description generated with high confidence"/>
          <p:cNvPicPr preferRelativeResize="0"/>
          <p:nvPr/>
        </p:nvPicPr>
        <p:blipFill rotWithShape="1">
          <a:blip r:embed="rId3">
            <a:alphaModFix/>
          </a:blip>
          <a:srcRect t="17894" r="-270" b="11929"/>
          <a:stretch/>
        </p:blipFill>
        <p:spPr>
          <a:xfrm>
            <a:off x="148001" y="208805"/>
            <a:ext cx="1563616" cy="7995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782535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42"/>
          <p:cNvSpPr txBox="1"/>
          <p:nvPr/>
        </p:nvSpPr>
        <p:spPr>
          <a:xfrm>
            <a:off x="177800" y="161925"/>
            <a:ext cx="11783100" cy="7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300" b="1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Case Management</a:t>
            </a:r>
            <a:endParaRPr sz="4300" b="1" i="0" u="none" strike="noStrike" cap="none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42"/>
          <p:cNvSpPr/>
          <p:nvPr/>
        </p:nvSpPr>
        <p:spPr>
          <a:xfrm>
            <a:off x="1342104" y="1470999"/>
            <a:ext cx="9689700" cy="4286400"/>
          </a:xfrm>
          <a:prstGeom prst="roundRect">
            <a:avLst>
              <a:gd name="adj" fmla="val 3191"/>
            </a:avLst>
          </a:prstGeom>
          <a:solidFill>
            <a:srgbClr val="EDEDED"/>
          </a:solidFill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3" name="Google Shape;253;p42"/>
          <p:cNvSpPr txBox="1"/>
          <p:nvPr/>
        </p:nvSpPr>
        <p:spPr>
          <a:xfrm>
            <a:off x="1563800" y="1681465"/>
            <a:ext cx="9286096" cy="38451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0225" bIns="16400" anchor="t" anchorCtr="0">
            <a:noAutofit/>
          </a:bodyPr>
          <a:lstStyle/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</a:pPr>
            <a:r>
              <a:rPr lang="en-GB" sz="2400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This allows internal government staff to review exporters application and make a decision to either approve or deny a licence application</a:t>
            </a:r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</a:pPr>
            <a:r>
              <a:rPr lang="en-GB" sz="2400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Multiple departments feed into this final decision</a:t>
            </a:r>
            <a:endParaRPr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42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  <p:pic>
        <p:nvPicPr>
          <p:cNvPr id="256" name="Google Shape;256;p42" descr="A screenshot of a cell phone&#10;&#10;Description generated with high confidence"/>
          <p:cNvPicPr preferRelativeResize="0"/>
          <p:nvPr/>
        </p:nvPicPr>
        <p:blipFill rotWithShape="1">
          <a:blip r:embed="rId3">
            <a:alphaModFix/>
          </a:blip>
          <a:srcRect t="17894" r="-270" b="11929"/>
          <a:stretch/>
        </p:blipFill>
        <p:spPr>
          <a:xfrm>
            <a:off x="148001" y="208805"/>
            <a:ext cx="1563616" cy="7995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33961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42"/>
          <p:cNvSpPr txBox="1"/>
          <p:nvPr/>
        </p:nvSpPr>
        <p:spPr>
          <a:xfrm>
            <a:off x="177800" y="161925"/>
            <a:ext cx="11783100" cy="7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300" b="1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Appeals Process</a:t>
            </a:r>
            <a:endParaRPr sz="4300" b="1" i="0" u="none" strike="noStrike" cap="none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42"/>
          <p:cNvSpPr/>
          <p:nvPr/>
        </p:nvSpPr>
        <p:spPr>
          <a:xfrm>
            <a:off x="1342104" y="1470999"/>
            <a:ext cx="9689700" cy="4286400"/>
          </a:xfrm>
          <a:prstGeom prst="roundRect">
            <a:avLst>
              <a:gd name="adj" fmla="val 3191"/>
            </a:avLst>
          </a:prstGeom>
          <a:solidFill>
            <a:srgbClr val="EDEDED"/>
          </a:solidFill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3" name="Google Shape;253;p42"/>
          <p:cNvSpPr txBox="1"/>
          <p:nvPr/>
        </p:nvSpPr>
        <p:spPr>
          <a:xfrm>
            <a:off x="1563800" y="1681465"/>
            <a:ext cx="9286096" cy="38451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0225" bIns="16400" anchor="t" anchorCtr="0">
            <a:noAutofit/>
          </a:bodyPr>
          <a:lstStyle/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</a:pPr>
            <a:r>
              <a:rPr lang="en-GB" sz="2400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Exporters should be able to submit an appeal after a decision has been made by government </a:t>
            </a:r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</a:pPr>
            <a:r>
              <a:rPr lang="en-GB" sz="2400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Internal government users will then need to review cases and respond to the appeal</a:t>
            </a:r>
          </a:p>
        </p:txBody>
      </p:sp>
      <p:sp>
        <p:nvSpPr>
          <p:cNvPr id="254" name="Google Shape;254;p42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  <p:pic>
        <p:nvPicPr>
          <p:cNvPr id="256" name="Google Shape;256;p42" descr="A screenshot of a cell phone&#10;&#10;Description generated with high confidence"/>
          <p:cNvPicPr preferRelativeResize="0"/>
          <p:nvPr/>
        </p:nvPicPr>
        <p:blipFill rotWithShape="1">
          <a:blip r:embed="rId3">
            <a:alphaModFix/>
          </a:blip>
          <a:srcRect t="17894" r="-270" b="11929"/>
          <a:stretch/>
        </p:blipFill>
        <p:spPr>
          <a:xfrm>
            <a:off x="148001" y="208805"/>
            <a:ext cx="1563616" cy="7995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94096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42"/>
          <p:cNvSpPr txBox="1"/>
          <p:nvPr/>
        </p:nvSpPr>
        <p:spPr>
          <a:xfrm>
            <a:off x="177800" y="161925"/>
            <a:ext cx="11783100" cy="7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300" b="1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Integration with HMRC</a:t>
            </a:r>
            <a:endParaRPr sz="4300" b="1" i="0" u="none" strike="noStrike" cap="none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42"/>
          <p:cNvSpPr/>
          <p:nvPr/>
        </p:nvSpPr>
        <p:spPr>
          <a:xfrm>
            <a:off x="1342104" y="1470999"/>
            <a:ext cx="9689700" cy="4286400"/>
          </a:xfrm>
          <a:prstGeom prst="roundRect">
            <a:avLst>
              <a:gd name="adj" fmla="val 3191"/>
            </a:avLst>
          </a:prstGeom>
          <a:solidFill>
            <a:srgbClr val="EDEDED"/>
          </a:solidFill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3" name="Google Shape;253;p42"/>
          <p:cNvSpPr txBox="1"/>
          <p:nvPr/>
        </p:nvSpPr>
        <p:spPr>
          <a:xfrm>
            <a:off x="1563800" y="1681465"/>
            <a:ext cx="9286096" cy="38451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0225" bIns="16400" anchor="t" anchorCtr="0">
            <a:noAutofit/>
          </a:bodyPr>
          <a:lstStyle/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</a:pPr>
            <a:r>
              <a:rPr lang="en-US" sz="2400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When a licence is approved, detail of this licence needs to be sent to the customs system to be checked at the border</a:t>
            </a:r>
          </a:p>
          <a:p>
            <a:pPr marL="457200" lvl="0" indent="-381000">
              <a:lnSpc>
                <a:spcPct val="150000"/>
              </a:lnSpc>
              <a:buSzPts val="2400"/>
              <a:buFont typeface="Calibri"/>
              <a:buChar char="●"/>
            </a:pPr>
            <a:r>
              <a:rPr lang="en-US" sz="2400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Currently this is Customs Handling of Import and Export Freight (CHIEF), but this is being replaced by a new Customs Declaration Service (CDS)</a:t>
            </a:r>
            <a:endParaRPr lang="en-US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42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  <p:pic>
        <p:nvPicPr>
          <p:cNvPr id="256" name="Google Shape;256;p42" descr="A screenshot of a cell phone&#10;&#10;Description generated with high confidence"/>
          <p:cNvPicPr preferRelativeResize="0"/>
          <p:nvPr/>
        </p:nvPicPr>
        <p:blipFill rotWithShape="1">
          <a:blip r:embed="rId3">
            <a:alphaModFix/>
          </a:blip>
          <a:srcRect t="17894" r="-270" b="11929"/>
          <a:stretch/>
        </p:blipFill>
        <p:spPr>
          <a:xfrm>
            <a:off x="148001" y="208805"/>
            <a:ext cx="1563616" cy="7995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46194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42"/>
          <p:cNvSpPr txBox="1"/>
          <p:nvPr/>
        </p:nvSpPr>
        <p:spPr>
          <a:xfrm>
            <a:off x="177800" y="161925"/>
            <a:ext cx="11783100" cy="7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300" b="1" i="0" u="none" strike="noStrike" cap="none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Advisory services</a:t>
            </a:r>
            <a:endParaRPr sz="4300" b="1" i="0" u="none" strike="noStrike" cap="none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42"/>
          <p:cNvSpPr/>
          <p:nvPr/>
        </p:nvSpPr>
        <p:spPr>
          <a:xfrm>
            <a:off x="1342104" y="1470999"/>
            <a:ext cx="9689700" cy="4286400"/>
          </a:xfrm>
          <a:prstGeom prst="roundRect">
            <a:avLst>
              <a:gd name="adj" fmla="val 3191"/>
            </a:avLst>
          </a:prstGeom>
          <a:solidFill>
            <a:srgbClr val="EDEDED"/>
          </a:solidFill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3" name="Google Shape;253;p42"/>
          <p:cNvSpPr txBox="1"/>
          <p:nvPr/>
        </p:nvSpPr>
        <p:spPr>
          <a:xfrm>
            <a:off x="1563800" y="1681465"/>
            <a:ext cx="9286096" cy="38451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0225" bIns="16400" anchor="t" anchorCtr="0">
            <a:noAutofit/>
          </a:bodyPr>
          <a:lstStyle/>
          <a:p>
            <a:pPr marL="7620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</a:pPr>
            <a:r>
              <a:rPr lang="en-US" sz="2400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Exporters may need to access advice on the following:</a:t>
            </a:r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</a:pPr>
            <a:r>
              <a:rPr lang="en-US" sz="2400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Classification of complex goods</a:t>
            </a:r>
          </a:p>
          <a:p>
            <a:pPr marL="45720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</a:pPr>
            <a:r>
              <a:rPr lang="en-US" sz="2400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Understanding if a licence is needed where an item is not controlled but the end user (typically customer) is risky</a:t>
            </a:r>
          </a:p>
          <a:p>
            <a:pPr marL="7620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</a:pPr>
            <a:endParaRPr lang="en-US" sz="2400" b="1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7620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</a:pPr>
            <a:r>
              <a:rPr lang="en-US" sz="2400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Border agencies may need access to advice where they suspect an item needs a licence and does </a:t>
            </a:r>
            <a:r>
              <a:rPr lang="en-US" sz="2400" b="1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not currently have one</a:t>
            </a:r>
            <a:endParaRPr lang="en-US" sz="2400" b="1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5" indent="-381000">
              <a:lnSpc>
                <a:spcPct val="150000"/>
              </a:lnSpc>
              <a:buSzPts val="2400"/>
              <a:buFont typeface="Calibri"/>
              <a:buChar char="●"/>
            </a:pPr>
            <a:endParaRPr lang="en-US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42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  <p:pic>
        <p:nvPicPr>
          <p:cNvPr id="256" name="Google Shape;256;p42" descr="A screenshot of a cell phone&#10;&#10;Description generated with high confidence"/>
          <p:cNvPicPr preferRelativeResize="0"/>
          <p:nvPr/>
        </p:nvPicPr>
        <p:blipFill rotWithShape="1">
          <a:blip r:embed="rId3">
            <a:alphaModFix/>
          </a:blip>
          <a:srcRect t="17894" r="-270" b="11929"/>
          <a:stretch/>
        </p:blipFill>
        <p:spPr>
          <a:xfrm>
            <a:off x="148001" y="208805"/>
            <a:ext cx="1563616" cy="7995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498796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42"/>
          <p:cNvSpPr txBox="1"/>
          <p:nvPr/>
        </p:nvSpPr>
        <p:spPr>
          <a:xfrm>
            <a:off x="177800" y="161925"/>
            <a:ext cx="11783100" cy="7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marL="0" marR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300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Data</a:t>
            </a:r>
            <a:endParaRPr sz="4300" b="1" i="0" u="none" strike="noStrike" cap="none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42"/>
          <p:cNvSpPr/>
          <p:nvPr/>
        </p:nvSpPr>
        <p:spPr>
          <a:xfrm>
            <a:off x="1342104" y="1470999"/>
            <a:ext cx="9689700" cy="4286400"/>
          </a:xfrm>
          <a:prstGeom prst="roundRect">
            <a:avLst>
              <a:gd name="adj" fmla="val 3191"/>
            </a:avLst>
          </a:prstGeom>
          <a:solidFill>
            <a:srgbClr val="EDEDED"/>
          </a:solidFill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3" name="Google Shape;253;p42"/>
          <p:cNvSpPr txBox="1"/>
          <p:nvPr/>
        </p:nvSpPr>
        <p:spPr>
          <a:xfrm>
            <a:off x="1563800" y="1681465"/>
            <a:ext cx="9286096" cy="38451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0225" bIns="16400" anchor="t" anchorCtr="0">
            <a:noAutofit/>
          </a:bodyPr>
          <a:lstStyle/>
          <a:p>
            <a:pPr marL="7620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</a:pPr>
            <a:r>
              <a:rPr lang="en-GB" sz="2800" b="1" dirty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Data from the legacy system (SPIRE) needs to be transferred to LITE. This will include: </a:t>
            </a:r>
            <a:endParaRPr sz="2800" b="1" dirty="0">
              <a:latin typeface="Calibri"/>
              <a:ea typeface="Calibri"/>
              <a:cs typeface="Calibri"/>
              <a:sym typeface="Calibri"/>
            </a:endParaRPr>
          </a:p>
          <a:p>
            <a:pPr marL="457200" lvl="8" indent="-381000">
              <a:lnSpc>
                <a:spcPct val="150000"/>
              </a:lnSpc>
              <a:buSzPts val="2400"/>
              <a:buFont typeface="Calibri"/>
              <a:buChar char="●"/>
            </a:pPr>
            <a:r>
              <a:rPr lang="en-US" sz="2400" b="1" dirty="0">
                <a:latin typeface="Calibri"/>
                <a:ea typeface="Calibri"/>
                <a:cs typeface="Calibri"/>
                <a:sym typeface="Calibri"/>
              </a:rPr>
              <a:t>Extant </a:t>
            </a:r>
            <a:r>
              <a:rPr lang="en-US" sz="2400" b="1" dirty="0" err="1">
                <a:latin typeface="Calibri"/>
                <a:ea typeface="Calibri"/>
                <a:cs typeface="Calibri"/>
                <a:sym typeface="Calibri"/>
              </a:rPr>
              <a:t>licences</a:t>
            </a:r>
            <a:r>
              <a:rPr lang="en-US" sz="2400" b="1" dirty="0">
                <a:latin typeface="Calibri"/>
                <a:ea typeface="Calibri"/>
                <a:cs typeface="Calibri"/>
                <a:sym typeface="Calibri"/>
              </a:rPr>
              <a:t> </a:t>
            </a:r>
            <a:endParaRPr sz="2400" b="1" dirty="0"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</a:pPr>
            <a:r>
              <a:rPr lang="en-US" sz="24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His</a:t>
            </a:r>
            <a:r>
              <a:rPr lang="en-US" sz="2400" b="1" dirty="0">
                <a:latin typeface="Calibri"/>
                <a:ea typeface="Calibri"/>
                <a:cs typeface="Calibri"/>
                <a:sym typeface="Calibri"/>
              </a:rPr>
              <a:t>torical data (e.g. to support investigations)</a:t>
            </a:r>
          </a:p>
          <a:p>
            <a:pPr marL="457200" marR="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</a:pPr>
            <a:r>
              <a:rPr lang="en-US" sz="24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Ability to ru</a:t>
            </a:r>
            <a:r>
              <a:rPr lang="en-US" sz="2400" b="1" dirty="0">
                <a:latin typeface="Calibri"/>
                <a:ea typeface="Calibri"/>
                <a:cs typeface="Calibri"/>
                <a:sym typeface="Calibri"/>
              </a:rPr>
              <a:t>n reports </a:t>
            </a:r>
          </a:p>
          <a:p>
            <a:pPr marL="457200" marR="0" lvl="0" indent="-3810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Font typeface="Calibri"/>
              <a:buChar char="●"/>
            </a:pPr>
            <a:r>
              <a:rPr lang="en-US" sz="24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Ability to use </a:t>
            </a:r>
            <a:r>
              <a:rPr lang="en-US" sz="2400" b="1" dirty="0">
                <a:latin typeface="Calibri"/>
                <a:ea typeface="Calibri"/>
                <a:cs typeface="Calibri"/>
                <a:sym typeface="Calibri"/>
              </a:rPr>
              <a:t>data to respond to e.g. Freedom of Information requests &amp; parliamentary questions </a:t>
            </a:r>
            <a:endParaRPr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42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700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  <p:pic>
        <p:nvPicPr>
          <p:cNvPr id="256" name="Google Shape;256;p42" descr="A screenshot of a cell phone&#10;&#10;Description generated with high confidence"/>
          <p:cNvPicPr preferRelativeResize="0"/>
          <p:nvPr/>
        </p:nvPicPr>
        <p:blipFill rotWithShape="1">
          <a:blip r:embed="rId3">
            <a:alphaModFix/>
          </a:blip>
          <a:srcRect t="17894" r="-270" b="11929"/>
          <a:stretch/>
        </p:blipFill>
        <p:spPr>
          <a:xfrm>
            <a:off x="148001" y="208805"/>
            <a:ext cx="1563616" cy="7995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479637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wiss">
  <a:themeElements>
    <a:clrScheme name="Swiss">
      <a:dk1>
        <a:srgbClr val="F46524"/>
      </a:dk1>
      <a:lt1>
        <a:srgbClr val="FFFFFF"/>
      </a:lt1>
      <a:dk2>
        <a:srgbClr val="000000"/>
      </a:dk2>
      <a:lt2>
        <a:srgbClr val="757575"/>
      </a:lt2>
      <a:accent1>
        <a:srgbClr val="01579B"/>
      </a:accent1>
      <a:accent2>
        <a:srgbClr val="27C7BD"/>
      </a:accent2>
      <a:accent3>
        <a:srgbClr val="0099E8"/>
      </a:accent3>
      <a:accent4>
        <a:srgbClr val="51B9A3"/>
      </a:accent4>
      <a:accent5>
        <a:srgbClr val="FB8C00"/>
      </a:accent5>
      <a:accent6>
        <a:srgbClr val="FFAE88"/>
      </a:accent6>
      <a:hlink>
        <a:srgbClr val="0277BD"/>
      </a:hlink>
      <a:folHlink>
        <a:srgbClr val="0277B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434</Words>
  <Application>Microsoft Office PowerPoint</Application>
  <PresentationFormat>Widescreen</PresentationFormat>
  <Paragraphs>47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Swiss</vt:lpstr>
      <vt:lpstr>LITE Market Engagement Webinar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LITE Show and Tell: Sprint 6</dc:title>
  <cp:lastModifiedBy>Cook, Adam (Trade)</cp:lastModifiedBy>
  <cp:revision>6</cp:revision>
  <dcterms:modified xsi:type="dcterms:W3CDTF">2019-03-08T11:49:49Z</dcterms:modified>
</cp:coreProperties>
</file>