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58" r:id="rId2"/>
  </p:sldMasterIdLst>
  <p:notesMasterIdLst>
    <p:notesMasterId r:id="rId21"/>
  </p:notesMasterIdLst>
  <p:handoutMasterIdLst>
    <p:handoutMasterId r:id="rId22"/>
  </p:handoutMasterIdLst>
  <p:sldIdLst>
    <p:sldId id="451" r:id="rId3"/>
    <p:sldId id="452" r:id="rId4"/>
    <p:sldId id="447" r:id="rId5"/>
    <p:sldId id="450" r:id="rId6"/>
    <p:sldId id="458" r:id="rId7"/>
    <p:sldId id="461" r:id="rId8"/>
    <p:sldId id="462" r:id="rId9"/>
    <p:sldId id="463" r:id="rId10"/>
    <p:sldId id="464" r:id="rId11"/>
    <p:sldId id="465" r:id="rId12"/>
    <p:sldId id="466" r:id="rId13"/>
    <p:sldId id="467" r:id="rId14"/>
    <p:sldId id="484" r:id="rId15"/>
    <p:sldId id="492" r:id="rId16"/>
    <p:sldId id="489" r:id="rId17"/>
    <p:sldId id="490" r:id="rId18"/>
    <p:sldId id="487" r:id="rId19"/>
    <p:sldId id="488" r:id="rId20"/>
  </p:sldIdLst>
  <p:sldSz cx="9144000" cy="6858000" type="screen4x3"/>
  <p:notesSz cx="6797675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rebuchet MS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rebuchet MS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rebuchet MS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rebuchet MS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rebuchet MS" pitchFamily="34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Trebuchet MS" pitchFamily="34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Trebuchet MS" pitchFamily="34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Trebuchet MS" pitchFamily="34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Trebuchet MS" pitchFamily="34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tolhurst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66"/>
    <a:srgbClr val="FFCC00"/>
    <a:srgbClr val="000066"/>
    <a:srgbClr val="990033"/>
    <a:srgbClr val="FF0000"/>
    <a:srgbClr val="FFFF99"/>
    <a:srgbClr val="FF9900"/>
    <a:srgbClr val="FCB3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876" autoAdjust="0"/>
    <p:restoredTop sz="90633" autoAdjust="0"/>
  </p:normalViewPr>
  <p:slideViewPr>
    <p:cSldViewPr snapToGrid="0">
      <p:cViewPr varScale="1">
        <p:scale>
          <a:sx n="66" d="100"/>
          <a:sy n="66" d="100"/>
        </p:scale>
        <p:origin x="-1452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25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0" d="100"/>
        <a:sy n="60" d="100"/>
      </p:scale>
      <p:origin x="0" y="2107"/>
    </p:cViewPr>
  </p:sorterViewPr>
  <p:notesViewPr>
    <p:cSldViewPr snapToGrid="0">
      <p:cViewPr varScale="1">
        <p:scale>
          <a:sx n="58" d="100"/>
          <a:sy n="58" d="100"/>
        </p:scale>
        <p:origin x="-1699" y="-86"/>
      </p:cViewPr>
      <p:guideLst>
        <p:guide orient="horz" pos="3127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commentAuthors" Target="commentAuthor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CCA011C-BA4F-4435-952F-F7B2BE4F8C9F}" type="doc">
      <dgm:prSet loTypeId="urn:microsoft.com/office/officeart/2005/8/layout/arrow2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GB"/>
        </a:p>
      </dgm:t>
    </dgm:pt>
    <dgm:pt modelId="{8C2F7F66-F5D8-4C08-B839-1DCE06CB52B5}">
      <dgm:prSet phldrT="[Text]" custT="1"/>
      <dgm:spPr/>
      <dgm:t>
        <a:bodyPr/>
        <a:lstStyle/>
        <a:p>
          <a:r>
            <a:rPr lang="en-GB" sz="1800" b="1" dirty="0" smtClean="0">
              <a:solidFill>
                <a:schemeClr val="tx1">
                  <a:lumMod val="85000"/>
                  <a:lumOff val="1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Interventions</a:t>
          </a:r>
          <a:endParaRPr lang="en-GB" sz="1800" b="1" dirty="0">
            <a:solidFill>
              <a:schemeClr val="tx1">
                <a:lumMod val="85000"/>
                <a:lumOff val="15000"/>
              </a:schemeClr>
            </a:solidFill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6EB70DEF-8E44-4174-A7EA-9D148DBA69EA}" type="parTrans" cxnId="{A473797C-479C-461F-9C2D-80673C47EA59}">
      <dgm:prSet/>
      <dgm:spPr/>
      <dgm:t>
        <a:bodyPr/>
        <a:lstStyle/>
        <a:p>
          <a:endParaRPr lang="en-GB"/>
        </a:p>
      </dgm:t>
    </dgm:pt>
    <dgm:pt modelId="{0CBE905C-208B-49AF-B30E-77F1395BF1D0}" type="sibTrans" cxnId="{A473797C-479C-461F-9C2D-80673C47EA59}">
      <dgm:prSet/>
      <dgm:spPr/>
      <dgm:t>
        <a:bodyPr/>
        <a:lstStyle/>
        <a:p>
          <a:endParaRPr lang="en-GB"/>
        </a:p>
      </dgm:t>
    </dgm:pt>
    <dgm:pt modelId="{FB0529D5-EB12-4E29-ADB9-430FCA02312E}">
      <dgm:prSet phldrT="[Text]" custT="1"/>
      <dgm:spPr/>
      <dgm:t>
        <a:bodyPr/>
        <a:lstStyle/>
        <a:p>
          <a:r>
            <a:rPr lang="en-GB" sz="1800" b="1" smtClean="0">
              <a:solidFill>
                <a:schemeClr val="tx1">
                  <a:lumMod val="85000"/>
                  <a:lumOff val="1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Ultimate goal</a:t>
          </a:r>
          <a:endParaRPr lang="en-GB" sz="1800" b="1" dirty="0">
            <a:solidFill>
              <a:schemeClr val="tx1">
                <a:lumMod val="85000"/>
                <a:lumOff val="15000"/>
              </a:schemeClr>
            </a:solidFill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A477D279-0236-4C4A-8AB6-096A95975379}" type="parTrans" cxnId="{933E0743-EE4C-483C-A772-682FBC904E65}">
      <dgm:prSet/>
      <dgm:spPr/>
      <dgm:t>
        <a:bodyPr/>
        <a:lstStyle/>
        <a:p>
          <a:endParaRPr lang="en-GB"/>
        </a:p>
      </dgm:t>
    </dgm:pt>
    <dgm:pt modelId="{F5C398A6-A4AA-4123-934D-C735C41D1365}" type="sibTrans" cxnId="{933E0743-EE4C-483C-A772-682FBC904E65}">
      <dgm:prSet/>
      <dgm:spPr/>
      <dgm:t>
        <a:bodyPr/>
        <a:lstStyle/>
        <a:p>
          <a:endParaRPr lang="en-GB"/>
        </a:p>
      </dgm:t>
    </dgm:pt>
    <dgm:pt modelId="{A7292187-9186-4EFB-9C1E-9AFA07113BE4}">
      <dgm:prSet phldrT="[Text]" custT="1"/>
      <dgm:spPr/>
      <dgm:t>
        <a:bodyPr/>
        <a:lstStyle/>
        <a:p>
          <a:r>
            <a:rPr lang="en-GB" sz="1800" b="1" dirty="0" smtClean="0">
              <a:solidFill>
                <a:schemeClr val="tx1">
                  <a:lumMod val="85000"/>
                  <a:lumOff val="1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Outcomes</a:t>
          </a:r>
          <a:endParaRPr lang="en-GB" sz="1800" b="1" dirty="0">
            <a:solidFill>
              <a:schemeClr val="tx1">
                <a:lumMod val="85000"/>
                <a:lumOff val="15000"/>
              </a:schemeClr>
            </a:solidFill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F9AEAE98-59EF-4F4C-B802-09F0DCD487F0}" type="parTrans" cxnId="{3B7E5B77-7002-4E80-A0B8-F24C551F6BDF}">
      <dgm:prSet/>
      <dgm:spPr/>
      <dgm:t>
        <a:bodyPr/>
        <a:lstStyle/>
        <a:p>
          <a:endParaRPr lang="en-GB"/>
        </a:p>
      </dgm:t>
    </dgm:pt>
    <dgm:pt modelId="{E5AEBE43-C185-4EB0-B330-FFCD7D3CDF06}" type="sibTrans" cxnId="{3B7E5B77-7002-4E80-A0B8-F24C551F6BDF}">
      <dgm:prSet/>
      <dgm:spPr/>
      <dgm:t>
        <a:bodyPr/>
        <a:lstStyle/>
        <a:p>
          <a:endParaRPr lang="en-GB"/>
        </a:p>
      </dgm:t>
    </dgm:pt>
    <dgm:pt modelId="{F111657A-4C68-46E4-942A-E2BE551CB809}">
      <dgm:prSet phldrT="[Text]" custT="1"/>
      <dgm:spPr/>
      <dgm:t>
        <a:bodyPr/>
        <a:lstStyle/>
        <a:p>
          <a:r>
            <a:rPr lang="en-GB" sz="1400" smtClean="0">
              <a:solidFill>
                <a:schemeClr val="tx1">
                  <a:lumMod val="85000"/>
                  <a:lumOff val="1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People are healthier, more capable, in control, and net contributors to their communities</a:t>
          </a:r>
          <a:endParaRPr lang="en-GB" sz="1400" dirty="0">
            <a:solidFill>
              <a:schemeClr val="tx1">
                <a:lumMod val="85000"/>
                <a:lumOff val="15000"/>
              </a:schemeClr>
            </a:solidFill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8E699CD9-38D9-490F-A821-BF7EFBA61C5A}" type="parTrans" cxnId="{B5DC7F98-F0C9-4BBC-81B2-4D55B791BE37}">
      <dgm:prSet/>
      <dgm:spPr/>
      <dgm:t>
        <a:bodyPr/>
        <a:lstStyle/>
        <a:p>
          <a:endParaRPr lang="en-GB"/>
        </a:p>
      </dgm:t>
    </dgm:pt>
    <dgm:pt modelId="{8E709A54-636F-4232-B59C-65431C34A509}" type="sibTrans" cxnId="{B5DC7F98-F0C9-4BBC-81B2-4D55B791BE37}">
      <dgm:prSet/>
      <dgm:spPr/>
      <dgm:t>
        <a:bodyPr/>
        <a:lstStyle/>
        <a:p>
          <a:endParaRPr lang="en-GB"/>
        </a:p>
      </dgm:t>
    </dgm:pt>
    <dgm:pt modelId="{FD02C472-72FB-4257-8DD9-282D226746B6}">
      <dgm:prSet phldrT="[Text]" custT="1"/>
      <dgm:spPr/>
      <dgm:t>
        <a:bodyPr/>
        <a:lstStyle/>
        <a:p>
          <a:r>
            <a:rPr lang="en-GB" sz="1400" dirty="0" smtClean="0">
              <a:solidFill>
                <a:schemeClr val="tx1">
                  <a:lumMod val="85000"/>
                  <a:lumOff val="1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Individuals are able and willing to do more for themselves and for others, within communities that are strong, thriving and self-reliant.</a:t>
          </a:r>
          <a:endParaRPr lang="en-GB" sz="1400" dirty="0">
            <a:solidFill>
              <a:schemeClr val="tx1">
                <a:lumMod val="85000"/>
                <a:lumOff val="15000"/>
              </a:schemeClr>
            </a:solidFill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49655777-9BE1-4541-AC97-0F17B3061880}" type="parTrans" cxnId="{7DF8BDD1-D7A3-4B01-AE3F-4406CE2182E3}">
      <dgm:prSet/>
      <dgm:spPr/>
      <dgm:t>
        <a:bodyPr/>
        <a:lstStyle/>
        <a:p>
          <a:endParaRPr lang="en-GB"/>
        </a:p>
      </dgm:t>
    </dgm:pt>
    <dgm:pt modelId="{EA4BA4BB-4E58-4481-857A-F5DACF803B8D}" type="sibTrans" cxnId="{7DF8BDD1-D7A3-4B01-AE3F-4406CE2182E3}">
      <dgm:prSet/>
      <dgm:spPr/>
      <dgm:t>
        <a:bodyPr/>
        <a:lstStyle/>
        <a:p>
          <a:endParaRPr lang="en-GB"/>
        </a:p>
      </dgm:t>
    </dgm:pt>
    <dgm:pt modelId="{8C974778-3DEB-422D-83B3-D17F43AC448F}">
      <dgm:prSet phldrT="[Text]" custT="1"/>
      <dgm:spPr/>
      <dgm:t>
        <a:bodyPr/>
        <a:lstStyle/>
        <a:p>
          <a:r>
            <a:rPr lang="en-GB" sz="1400" dirty="0" smtClean="0">
              <a:solidFill>
                <a:schemeClr val="tx1">
                  <a:lumMod val="85000"/>
                  <a:lumOff val="1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VCSE becomes more</a:t>
          </a:r>
          <a:br>
            <a:rPr lang="en-GB" sz="1400" dirty="0" smtClean="0">
              <a:solidFill>
                <a:schemeClr val="tx1">
                  <a:lumMod val="85000"/>
                  <a:lumOff val="1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</a:br>
          <a:r>
            <a:rPr lang="en-GB" sz="1400" dirty="0" smtClean="0">
              <a:solidFill>
                <a:schemeClr val="tx1">
                  <a:lumMod val="85000"/>
                  <a:lumOff val="1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asset-based, innovative, </a:t>
          </a:r>
          <a:br>
            <a:rPr lang="en-GB" sz="1400" dirty="0" smtClean="0">
              <a:solidFill>
                <a:schemeClr val="tx1">
                  <a:lumMod val="85000"/>
                  <a:lumOff val="1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</a:br>
          <a:r>
            <a:rPr lang="en-GB" sz="1400" dirty="0" smtClean="0">
              <a:solidFill>
                <a:schemeClr val="tx1">
                  <a:lumMod val="85000"/>
                  <a:lumOff val="1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focused on impact, prevention and early intervention</a:t>
          </a:r>
          <a:endParaRPr lang="en-GB" sz="1400" dirty="0">
            <a:solidFill>
              <a:schemeClr val="tx1">
                <a:lumMod val="85000"/>
                <a:lumOff val="15000"/>
              </a:schemeClr>
            </a:solidFill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E037A0AB-D40D-4572-A149-4A757B63E4AB}" type="parTrans" cxnId="{E7359EA0-3B21-4B50-AA20-D2D8B363D4DC}">
      <dgm:prSet/>
      <dgm:spPr/>
      <dgm:t>
        <a:bodyPr/>
        <a:lstStyle/>
        <a:p>
          <a:endParaRPr lang="en-GB"/>
        </a:p>
      </dgm:t>
    </dgm:pt>
    <dgm:pt modelId="{82A9A962-0B6C-47EC-B3F8-D6677E30B52D}" type="sibTrans" cxnId="{E7359EA0-3B21-4B50-AA20-D2D8B363D4DC}">
      <dgm:prSet/>
      <dgm:spPr/>
      <dgm:t>
        <a:bodyPr/>
        <a:lstStyle/>
        <a:p>
          <a:endParaRPr lang="en-GB"/>
        </a:p>
      </dgm:t>
    </dgm:pt>
    <dgm:pt modelId="{A42014DC-E2EA-4530-B3DA-308431EDAAA2}">
      <dgm:prSet phldrT="[Text]" custT="1"/>
      <dgm:spPr/>
      <dgm:t>
        <a:bodyPr/>
        <a:lstStyle/>
        <a:p>
          <a:r>
            <a:rPr lang="en-GB" sz="1400" dirty="0" smtClean="0">
              <a:solidFill>
                <a:schemeClr val="tx1">
                  <a:lumMod val="85000"/>
                  <a:lumOff val="1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Public sector becomes more integrated, collaborative, and less fearful of change, with a more open approach to risk and reward</a:t>
          </a:r>
          <a:endParaRPr lang="en-GB" sz="1400" dirty="0">
            <a:solidFill>
              <a:schemeClr val="tx1">
                <a:lumMod val="85000"/>
                <a:lumOff val="15000"/>
              </a:schemeClr>
            </a:solidFill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7131F94E-034A-4F31-B1CD-44FD4D1B4E54}" type="parTrans" cxnId="{06764C18-3F64-4532-9995-312883D08D3F}">
      <dgm:prSet/>
      <dgm:spPr/>
      <dgm:t>
        <a:bodyPr/>
        <a:lstStyle/>
        <a:p>
          <a:endParaRPr lang="en-GB"/>
        </a:p>
      </dgm:t>
    </dgm:pt>
    <dgm:pt modelId="{4EA34EBE-38AC-4AA3-8537-A4759FCE90BD}" type="sibTrans" cxnId="{06764C18-3F64-4532-9995-312883D08D3F}">
      <dgm:prSet/>
      <dgm:spPr/>
      <dgm:t>
        <a:bodyPr/>
        <a:lstStyle/>
        <a:p>
          <a:endParaRPr lang="en-GB"/>
        </a:p>
      </dgm:t>
    </dgm:pt>
    <dgm:pt modelId="{FFDE115F-E5B0-459E-B05D-DF234A5EA57A}">
      <dgm:prSet phldrT="[Text]" custT="1"/>
      <dgm:spPr/>
      <dgm:t>
        <a:bodyPr/>
        <a:lstStyle/>
        <a:p>
          <a:r>
            <a:rPr lang="en-GB" sz="1400" dirty="0" smtClean="0">
              <a:solidFill>
                <a:schemeClr val="tx1">
                  <a:lumMod val="85000"/>
                  <a:lumOff val="1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Community-led conversations</a:t>
          </a:r>
          <a:endParaRPr lang="en-GB" sz="1400" dirty="0">
            <a:solidFill>
              <a:schemeClr val="tx1">
                <a:lumMod val="85000"/>
                <a:lumOff val="15000"/>
              </a:schemeClr>
            </a:solidFill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463F90DA-1C99-4545-A993-5ABCFB2A93A1}" type="parTrans" cxnId="{920E0E5D-B0D0-4B6C-BBBA-2931D0BE3786}">
      <dgm:prSet/>
      <dgm:spPr/>
      <dgm:t>
        <a:bodyPr/>
        <a:lstStyle/>
        <a:p>
          <a:endParaRPr lang="en-GB"/>
        </a:p>
      </dgm:t>
    </dgm:pt>
    <dgm:pt modelId="{042489EA-DD8F-4752-8F90-EB7BD1950A77}" type="sibTrans" cxnId="{920E0E5D-B0D0-4B6C-BBBA-2931D0BE3786}">
      <dgm:prSet/>
      <dgm:spPr/>
      <dgm:t>
        <a:bodyPr/>
        <a:lstStyle/>
        <a:p>
          <a:endParaRPr lang="en-GB"/>
        </a:p>
      </dgm:t>
    </dgm:pt>
    <dgm:pt modelId="{92590554-F611-4701-BAC2-247E4E9C880F}">
      <dgm:prSet phldrT="[Text]" custT="1"/>
      <dgm:spPr/>
      <dgm:t>
        <a:bodyPr/>
        <a:lstStyle/>
        <a:p>
          <a:r>
            <a:rPr lang="en-GB" sz="1400" dirty="0" smtClean="0">
              <a:solidFill>
                <a:schemeClr val="tx1">
                  <a:lumMod val="85000"/>
                  <a:lumOff val="1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Rewards for people taking action</a:t>
          </a:r>
          <a:endParaRPr lang="en-GB" sz="1400" dirty="0">
            <a:solidFill>
              <a:schemeClr val="tx1">
                <a:lumMod val="85000"/>
                <a:lumOff val="15000"/>
              </a:schemeClr>
            </a:solidFill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C74C01A0-9388-4322-9624-B409041BC10B}" type="parTrans" cxnId="{82463243-8974-4907-B2C6-A0D9F17883C0}">
      <dgm:prSet/>
      <dgm:spPr/>
      <dgm:t>
        <a:bodyPr/>
        <a:lstStyle/>
        <a:p>
          <a:endParaRPr lang="en-GB"/>
        </a:p>
      </dgm:t>
    </dgm:pt>
    <dgm:pt modelId="{3024F648-FC78-4239-BB44-0F43BE063289}" type="sibTrans" cxnId="{82463243-8974-4907-B2C6-A0D9F17883C0}">
      <dgm:prSet/>
      <dgm:spPr/>
      <dgm:t>
        <a:bodyPr/>
        <a:lstStyle/>
        <a:p>
          <a:endParaRPr lang="en-GB"/>
        </a:p>
      </dgm:t>
    </dgm:pt>
    <dgm:pt modelId="{E2C10713-E5E2-4441-9C30-18BB0D7DC5F5}">
      <dgm:prSet phldrT="[Text]" custT="1"/>
      <dgm:spPr/>
      <dgm:t>
        <a:bodyPr/>
        <a:lstStyle/>
        <a:p>
          <a:r>
            <a:rPr lang="en-GB" sz="1400" dirty="0" smtClean="0">
              <a:solidFill>
                <a:schemeClr val="tx1">
                  <a:lumMod val="85000"/>
                  <a:lumOff val="1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Outcomes-based commissioning</a:t>
          </a:r>
          <a:endParaRPr lang="en-GB" sz="1400" dirty="0">
            <a:solidFill>
              <a:schemeClr val="tx1">
                <a:lumMod val="85000"/>
                <a:lumOff val="15000"/>
              </a:schemeClr>
            </a:solidFill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BA6BE097-8CF2-4AE2-AA04-55BB143A0CD7}" type="parTrans" cxnId="{D3A46A77-CB4B-4504-B4CF-B29F68627481}">
      <dgm:prSet/>
      <dgm:spPr/>
      <dgm:t>
        <a:bodyPr/>
        <a:lstStyle/>
        <a:p>
          <a:endParaRPr lang="en-GB"/>
        </a:p>
      </dgm:t>
    </dgm:pt>
    <dgm:pt modelId="{8B76CBB8-91D3-4920-B1F5-8FA4082F5965}" type="sibTrans" cxnId="{D3A46A77-CB4B-4504-B4CF-B29F68627481}">
      <dgm:prSet/>
      <dgm:spPr/>
      <dgm:t>
        <a:bodyPr/>
        <a:lstStyle/>
        <a:p>
          <a:endParaRPr lang="en-GB"/>
        </a:p>
      </dgm:t>
    </dgm:pt>
    <dgm:pt modelId="{C1755C46-9811-413E-BC28-B2E582103C78}">
      <dgm:prSet phldrT="[Text]" custT="1"/>
      <dgm:spPr/>
      <dgm:t>
        <a:bodyPr/>
        <a:lstStyle/>
        <a:p>
          <a:r>
            <a:rPr lang="en-GB" sz="1400" smtClean="0">
              <a:solidFill>
                <a:schemeClr val="tx1">
                  <a:lumMod val="85000"/>
                  <a:lumOff val="1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More strategic use of social value criteria</a:t>
          </a:r>
          <a:endParaRPr lang="en-GB" sz="1400" dirty="0">
            <a:solidFill>
              <a:schemeClr val="tx1">
                <a:lumMod val="85000"/>
                <a:lumOff val="15000"/>
              </a:schemeClr>
            </a:solidFill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1ED0F975-3931-4C9D-BD02-EB48B7C17C00}" type="parTrans" cxnId="{BC995869-8EFF-47D7-8AFD-0DD4E213379B}">
      <dgm:prSet/>
      <dgm:spPr/>
      <dgm:t>
        <a:bodyPr/>
        <a:lstStyle/>
        <a:p>
          <a:endParaRPr lang="en-GB"/>
        </a:p>
      </dgm:t>
    </dgm:pt>
    <dgm:pt modelId="{BEF6B4A7-E8D7-4663-9C66-B85CA7AB60D3}" type="sibTrans" cxnId="{BC995869-8EFF-47D7-8AFD-0DD4E213379B}">
      <dgm:prSet/>
      <dgm:spPr/>
      <dgm:t>
        <a:bodyPr/>
        <a:lstStyle/>
        <a:p>
          <a:endParaRPr lang="en-GB"/>
        </a:p>
      </dgm:t>
    </dgm:pt>
    <dgm:pt modelId="{50946B5A-EC6B-46E8-B0A0-01BED73A712E}">
      <dgm:prSet phldrT="[Text]" custT="1"/>
      <dgm:spPr/>
      <dgm:t>
        <a:bodyPr/>
        <a:lstStyle/>
        <a:p>
          <a:r>
            <a:rPr lang="en-GB" sz="1400" smtClean="0">
              <a:solidFill>
                <a:schemeClr val="tx1">
                  <a:lumMod val="85000"/>
                  <a:lumOff val="1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Collaborative/shared risk and reward</a:t>
          </a:r>
          <a:endParaRPr lang="en-GB" sz="1400" dirty="0">
            <a:solidFill>
              <a:schemeClr val="tx1">
                <a:lumMod val="85000"/>
                <a:lumOff val="15000"/>
              </a:schemeClr>
            </a:solidFill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80615696-9E44-43E7-8A86-2CF762AC3761}" type="parTrans" cxnId="{C1E9438C-B5B9-47F6-961B-70C972455050}">
      <dgm:prSet/>
      <dgm:spPr/>
      <dgm:t>
        <a:bodyPr/>
        <a:lstStyle/>
        <a:p>
          <a:endParaRPr lang="en-GB"/>
        </a:p>
      </dgm:t>
    </dgm:pt>
    <dgm:pt modelId="{9C07C3DF-1428-47BD-A3BD-D277CD133E9E}" type="sibTrans" cxnId="{C1E9438C-B5B9-47F6-961B-70C972455050}">
      <dgm:prSet/>
      <dgm:spPr/>
      <dgm:t>
        <a:bodyPr/>
        <a:lstStyle/>
        <a:p>
          <a:endParaRPr lang="en-GB"/>
        </a:p>
      </dgm:t>
    </dgm:pt>
    <dgm:pt modelId="{DBD40BE8-0A4F-4EF3-A8DD-97069110D5CE}">
      <dgm:prSet phldrT="[Text]" custT="1"/>
      <dgm:spPr/>
      <dgm:t>
        <a:bodyPr/>
        <a:lstStyle/>
        <a:p>
          <a:r>
            <a:rPr lang="en-GB" sz="1400" smtClean="0">
              <a:solidFill>
                <a:schemeClr val="tx1">
                  <a:lumMod val="85000"/>
                  <a:lumOff val="1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Cross-sector partnerships </a:t>
          </a:r>
          <a:endParaRPr lang="en-GB" sz="1400" dirty="0">
            <a:solidFill>
              <a:schemeClr val="tx1">
                <a:lumMod val="85000"/>
                <a:lumOff val="15000"/>
              </a:schemeClr>
            </a:solidFill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C83B5402-235F-4E9F-81FF-3C28A8D25B8D}" type="parTrans" cxnId="{02D661C7-F3AB-459A-BDC0-ED07680BD0D7}">
      <dgm:prSet/>
      <dgm:spPr/>
      <dgm:t>
        <a:bodyPr/>
        <a:lstStyle/>
        <a:p>
          <a:endParaRPr lang="en-GB"/>
        </a:p>
      </dgm:t>
    </dgm:pt>
    <dgm:pt modelId="{E1E99896-40D8-4E38-9FFC-5EAABBFBD62F}" type="sibTrans" cxnId="{02D661C7-F3AB-459A-BDC0-ED07680BD0D7}">
      <dgm:prSet/>
      <dgm:spPr/>
      <dgm:t>
        <a:bodyPr/>
        <a:lstStyle/>
        <a:p>
          <a:endParaRPr lang="en-GB"/>
        </a:p>
      </dgm:t>
    </dgm:pt>
    <dgm:pt modelId="{D480B736-7F7C-414D-B759-BE1BE9533A13}">
      <dgm:prSet phldrT="[Text]" custT="1"/>
      <dgm:spPr/>
      <dgm:t>
        <a:bodyPr/>
        <a:lstStyle/>
        <a:p>
          <a:r>
            <a:rPr lang="en-GB" sz="1800" b="1" dirty="0" smtClean="0">
              <a:solidFill>
                <a:schemeClr val="tx1">
                  <a:lumMod val="85000"/>
                  <a:lumOff val="1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Behaviours</a:t>
          </a:r>
          <a:endParaRPr lang="en-GB" dirty="0">
            <a:solidFill>
              <a:schemeClr val="tx1">
                <a:lumMod val="85000"/>
                <a:lumOff val="15000"/>
              </a:schemeClr>
            </a:solidFill>
          </a:endParaRPr>
        </a:p>
      </dgm:t>
    </dgm:pt>
    <dgm:pt modelId="{4426D0EB-E9D8-4A36-94AE-C5D0E0F17BEE}" type="parTrans" cxnId="{4EAD82B4-8A44-412E-AE54-14FE26391A10}">
      <dgm:prSet/>
      <dgm:spPr/>
      <dgm:t>
        <a:bodyPr/>
        <a:lstStyle/>
        <a:p>
          <a:endParaRPr lang="en-GB"/>
        </a:p>
      </dgm:t>
    </dgm:pt>
    <dgm:pt modelId="{60C616B9-39FE-431E-9615-78F0BECD9029}" type="sibTrans" cxnId="{4EAD82B4-8A44-412E-AE54-14FE26391A10}">
      <dgm:prSet/>
      <dgm:spPr/>
      <dgm:t>
        <a:bodyPr/>
        <a:lstStyle/>
        <a:p>
          <a:endParaRPr lang="en-GB"/>
        </a:p>
      </dgm:t>
    </dgm:pt>
    <dgm:pt modelId="{51D866B0-B835-49F2-A1D8-6E3793B6B5E1}">
      <dgm:prSet phldrT="[Text]" custT="1"/>
      <dgm:spPr/>
      <dgm:t>
        <a:bodyPr/>
        <a:lstStyle/>
        <a:p>
          <a:r>
            <a:rPr lang="en-GB" sz="1400" smtClean="0">
              <a:solidFill>
                <a:schemeClr val="tx1">
                  <a:lumMod val="85000"/>
                  <a:lumOff val="1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Demand </a:t>
          </a:r>
          <a:r>
            <a:rPr lang="en-GB" sz="1400" dirty="0" smtClean="0">
              <a:solidFill>
                <a:schemeClr val="tx1">
                  <a:lumMod val="85000"/>
                  <a:lumOff val="1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for services is reduced</a:t>
          </a:r>
          <a:endParaRPr lang="en-GB" sz="1400" dirty="0">
            <a:solidFill>
              <a:schemeClr val="tx1">
                <a:lumMod val="85000"/>
                <a:lumOff val="15000"/>
              </a:schemeClr>
            </a:solidFill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FA586135-9008-433B-928C-55271A04B94C}" type="parTrans" cxnId="{7B338070-2E74-471F-84A7-67DEB1942AF3}">
      <dgm:prSet/>
      <dgm:spPr/>
      <dgm:t>
        <a:bodyPr/>
        <a:lstStyle/>
        <a:p>
          <a:endParaRPr lang="en-GB"/>
        </a:p>
      </dgm:t>
    </dgm:pt>
    <dgm:pt modelId="{E3A70745-F87F-4FA3-812F-71725750F575}" type="sibTrans" cxnId="{7B338070-2E74-471F-84A7-67DEB1942AF3}">
      <dgm:prSet/>
      <dgm:spPr/>
      <dgm:t>
        <a:bodyPr/>
        <a:lstStyle/>
        <a:p>
          <a:endParaRPr lang="en-GB"/>
        </a:p>
      </dgm:t>
    </dgm:pt>
    <dgm:pt modelId="{E95363C3-64B3-404F-A31A-D993E5F48768}" type="pres">
      <dgm:prSet presAssocID="{6CCA011C-BA4F-4435-952F-F7B2BE4F8C9F}" presName="arrowDiagram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DC15D42B-333F-44C0-966A-A3F267A09B81}" type="pres">
      <dgm:prSet presAssocID="{6CCA011C-BA4F-4435-952F-F7B2BE4F8C9F}" presName="arrow" presStyleLbl="bgShp" presStyleIdx="0" presStyleCnt="1"/>
      <dgm:spPr/>
      <dgm:t>
        <a:bodyPr/>
        <a:lstStyle/>
        <a:p>
          <a:endParaRPr lang="en-GB"/>
        </a:p>
      </dgm:t>
    </dgm:pt>
    <dgm:pt modelId="{89554010-B4BA-42F2-B652-34C1C571C934}" type="pres">
      <dgm:prSet presAssocID="{6CCA011C-BA4F-4435-952F-F7B2BE4F8C9F}" presName="arrowDiagram4" presStyleCnt="0"/>
      <dgm:spPr/>
      <dgm:t>
        <a:bodyPr/>
        <a:lstStyle/>
        <a:p>
          <a:endParaRPr lang="en-GB"/>
        </a:p>
      </dgm:t>
    </dgm:pt>
    <dgm:pt modelId="{C760E33C-01BB-4B83-853C-536C496BBB6D}" type="pres">
      <dgm:prSet presAssocID="{8C2F7F66-F5D8-4C08-B839-1DCE06CB52B5}" presName="bullet4a" presStyleLbl="node1" presStyleIdx="0" presStyleCnt="4"/>
      <dgm:spPr/>
      <dgm:t>
        <a:bodyPr/>
        <a:lstStyle/>
        <a:p>
          <a:endParaRPr lang="en-GB"/>
        </a:p>
      </dgm:t>
    </dgm:pt>
    <dgm:pt modelId="{F3F137F0-9DAC-485A-AC12-C878D29962D1}" type="pres">
      <dgm:prSet presAssocID="{8C2F7F66-F5D8-4C08-B839-1DCE06CB52B5}" presName="textBox4a" presStyleLbl="revTx" presStyleIdx="0" presStyleCnt="4" custScaleX="134628" custScaleY="266169" custLinFactY="-49573" custLinFactNeighborX="-40138" custLinFactNeighborY="-10000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4DDB639-DF28-44BB-AFE3-0B1228023E68}" type="pres">
      <dgm:prSet presAssocID="{D480B736-7F7C-414D-B759-BE1BE9533A13}" presName="bullet4b" presStyleLbl="node1" presStyleIdx="1" presStyleCnt="4"/>
      <dgm:spPr/>
      <dgm:t>
        <a:bodyPr/>
        <a:lstStyle/>
        <a:p>
          <a:endParaRPr lang="en-GB"/>
        </a:p>
      </dgm:t>
    </dgm:pt>
    <dgm:pt modelId="{DDC1A7EF-B0BC-45AD-BE2E-5B48BC11572C}" type="pres">
      <dgm:prSet presAssocID="{D480B736-7F7C-414D-B759-BE1BE9533A13}" presName="textBox4b" presStyleLbl="revTx" presStyleIdx="1" presStyleCnt="4" custScaleX="116071" custScaleY="120565" custLinFactNeighborX="7500" custLinFactNeighborY="2049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3A90A41-3738-4BE5-BEEC-EADF9E1243A9}" type="pres">
      <dgm:prSet presAssocID="{FB0529D5-EB12-4E29-ADB9-430FCA02312E}" presName="bullet4c" presStyleLbl="node1" presStyleIdx="2" presStyleCnt="4"/>
      <dgm:spPr/>
      <dgm:t>
        <a:bodyPr/>
        <a:lstStyle/>
        <a:p>
          <a:endParaRPr lang="en-GB"/>
        </a:p>
      </dgm:t>
    </dgm:pt>
    <dgm:pt modelId="{6AD73BAF-4C82-4666-B314-4CA0CF7FE6AA}" type="pres">
      <dgm:prSet presAssocID="{FB0529D5-EB12-4E29-ADB9-430FCA02312E}" presName="textBox4c" presStyleLbl="revTx" presStyleIdx="2" presStyleCnt="4" custScaleX="114759" custLinFactNeighborX="17260" custLinFactNeighborY="8489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5BCFEB5-D20D-4233-9E9D-9E7826D5A796}" type="pres">
      <dgm:prSet presAssocID="{A7292187-9186-4EFB-9C1E-9AFA07113BE4}" presName="bullet4d" presStyleLbl="node1" presStyleIdx="3" presStyleCnt="4"/>
      <dgm:spPr/>
      <dgm:t>
        <a:bodyPr/>
        <a:lstStyle/>
        <a:p>
          <a:endParaRPr lang="en-GB"/>
        </a:p>
      </dgm:t>
    </dgm:pt>
    <dgm:pt modelId="{A6310B25-10B6-4080-AF81-AC60BDB69728}" type="pres">
      <dgm:prSet presAssocID="{A7292187-9186-4EFB-9C1E-9AFA07113BE4}" presName="textBox4d" presStyleLbl="revTx" presStyleIdx="3" presStyleCnt="4" custScaleX="108447" custLinFactNeighborX="14698" custLinFactNeighborY="7151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4B4571DF-982A-408C-8BA9-E787700A3520}" type="presOf" srcId="{FFDE115F-E5B0-459E-B05D-DF234A5EA57A}" destId="{F3F137F0-9DAC-485A-AC12-C878D29962D1}" srcOrd="0" destOrd="1" presId="urn:microsoft.com/office/officeart/2005/8/layout/arrow2"/>
    <dgm:cxn modelId="{D3A46A77-CB4B-4504-B4CF-B29F68627481}" srcId="{8C2F7F66-F5D8-4C08-B839-1DCE06CB52B5}" destId="{E2C10713-E5E2-4441-9C30-18BB0D7DC5F5}" srcOrd="2" destOrd="0" parTransId="{BA6BE097-8CF2-4AE2-AA04-55BB143A0CD7}" sibTransId="{8B76CBB8-91D3-4920-B1F5-8FA4082F5965}"/>
    <dgm:cxn modelId="{FD4E1A13-5100-4341-ADA9-6DCD1FEA0ECE}" type="presOf" srcId="{8C2F7F66-F5D8-4C08-B839-1DCE06CB52B5}" destId="{F3F137F0-9DAC-485A-AC12-C878D29962D1}" srcOrd="0" destOrd="0" presId="urn:microsoft.com/office/officeart/2005/8/layout/arrow2"/>
    <dgm:cxn modelId="{FB085D35-0CAC-4BC0-A1EE-5C096C49F939}" type="presOf" srcId="{FB0529D5-EB12-4E29-ADB9-430FCA02312E}" destId="{6AD73BAF-4C82-4666-B314-4CA0CF7FE6AA}" srcOrd="0" destOrd="0" presId="urn:microsoft.com/office/officeart/2005/8/layout/arrow2"/>
    <dgm:cxn modelId="{A473797C-479C-461F-9C2D-80673C47EA59}" srcId="{6CCA011C-BA4F-4435-952F-F7B2BE4F8C9F}" destId="{8C2F7F66-F5D8-4C08-B839-1DCE06CB52B5}" srcOrd="0" destOrd="0" parTransId="{6EB70DEF-8E44-4174-A7EA-9D148DBA69EA}" sibTransId="{0CBE905C-208B-49AF-B30E-77F1395BF1D0}"/>
    <dgm:cxn modelId="{16AC2AE9-170E-4B26-AD87-63A4CBC446C0}" type="presOf" srcId="{C1755C46-9811-413E-BC28-B2E582103C78}" destId="{F3F137F0-9DAC-485A-AC12-C878D29962D1}" srcOrd="0" destOrd="4" presId="urn:microsoft.com/office/officeart/2005/8/layout/arrow2"/>
    <dgm:cxn modelId="{BBD8379F-4864-47F3-8C3A-2489CB35DEE5}" type="presOf" srcId="{6CCA011C-BA4F-4435-952F-F7B2BE4F8C9F}" destId="{E95363C3-64B3-404F-A31A-D993E5F48768}" srcOrd="0" destOrd="0" presId="urn:microsoft.com/office/officeart/2005/8/layout/arrow2"/>
    <dgm:cxn modelId="{6BADA997-9ABC-4695-98F2-CCC486FD5270}" type="presOf" srcId="{A42014DC-E2EA-4530-B3DA-308431EDAAA2}" destId="{DDC1A7EF-B0BC-45AD-BE2E-5B48BC11572C}" srcOrd="0" destOrd="2" presId="urn:microsoft.com/office/officeart/2005/8/layout/arrow2"/>
    <dgm:cxn modelId="{D032F70B-4F8C-4606-9E2C-0FC7B090D177}" type="presOf" srcId="{8C974778-3DEB-422D-83B3-D17F43AC448F}" destId="{DDC1A7EF-B0BC-45AD-BE2E-5B48BC11572C}" srcOrd="0" destOrd="1" presId="urn:microsoft.com/office/officeart/2005/8/layout/arrow2"/>
    <dgm:cxn modelId="{7DF8BDD1-D7A3-4B01-AE3F-4406CE2182E3}" srcId="{FB0529D5-EB12-4E29-ADB9-430FCA02312E}" destId="{FD02C472-72FB-4257-8DD9-282D226746B6}" srcOrd="0" destOrd="0" parTransId="{49655777-9BE1-4541-AC97-0F17B3061880}" sibTransId="{EA4BA4BB-4E58-4481-857A-F5DACF803B8D}"/>
    <dgm:cxn modelId="{F7D3A6E5-9249-4C5E-B5D3-8868D67A8EA3}" type="presOf" srcId="{E2C10713-E5E2-4441-9C30-18BB0D7DC5F5}" destId="{F3F137F0-9DAC-485A-AC12-C878D29962D1}" srcOrd="0" destOrd="3" presId="urn:microsoft.com/office/officeart/2005/8/layout/arrow2"/>
    <dgm:cxn modelId="{4EAD82B4-8A44-412E-AE54-14FE26391A10}" srcId="{6CCA011C-BA4F-4435-952F-F7B2BE4F8C9F}" destId="{D480B736-7F7C-414D-B759-BE1BE9533A13}" srcOrd="1" destOrd="0" parTransId="{4426D0EB-E9D8-4A36-94AE-C5D0E0F17BEE}" sibTransId="{60C616B9-39FE-431E-9615-78F0BECD9029}"/>
    <dgm:cxn modelId="{E7359EA0-3B21-4B50-AA20-D2D8B363D4DC}" srcId="{D480B736-7F7C-414D-B759-BE1BE9533A13}" destId="{8C974778-3DEB-422D-83B3-D17F43AC448F}" srcOrd="0" destOrd="0" parTransId="{E037A0AB-D40D-4572-A149-4A757B63E4AB}" sibTransId="{82A9A962-0B6C-47EC-B3F8-D6677E30B52D}"/>
    <dgm:cxn modelId="{BC995869-8EFF-47D7-8AFD-0DD4E213379B}" srcId="{8C2F7F66-F5D8-4C08-B839-1DCE06CB52B5}" destId="{C1755C46-9811-413E-BC28-B2E582103C78}" srcOrd="3" destOrd="0" parTransId="{1ED0F975-3931-4C9D-BD02-EB48B7C17C00}" sibTransId="{BEF6B4A7-E8D7-4663-9C66-B85CA7AB60D3}"/>
    <dgm:cxn modelId="{98811BB9-51CD-4F19-BDB0-7DB670127B41}" type="presOf" srcId="{D480B736-7F7C-414D-B759-BE1BE9533A13}" destId="{DDC1A7EF-B0BC-45AD-BE2E-5B48BC11572C}" srcOrd="0" destOrd="0" presId="urn:microsoft.com/office/officeart/2005/8/layout/arrow2"/>
    <dgm:cxn modelId="{02D661C7-F3AB-459A-BDC0-ED07680BD0D7}" srcId="{8C2F7F66-F5D8-4C08-B839-1DCE06CB52B5}" destId="{DBD40BE8-0A4F-4EF3-A8DD-97069110D5CE}" srcOrd="5" destOrd="0" parTransId="{C83B5402-235F-4E9F-81FF-3C28A8D25B8D}" sibTransId="{E1E99896-40D8-4E38-9FFC-5EAABBFBD62F}"/>
    <dgm:cxn modelId="{C1E9438C-B5B9-47F6-961B-70C972455050}" srcId="{8C2F7F66-F5D8-4C08-B839-1DCE06CB52B5}" destId="{50946B5A-EC6B-46E8-B0A0-01BED73A712E}" srcOrd="4" destOrd="0" parTransId="{80615696-9E44-43E7-8A86-2CF762AC3761}" sibTransId="{9C07C3DF-1428-47BD-A3BD-D277CD133E9E}"/>
    <dgm:cxn modelId="{B872D947-0828-4A84-8A55-40AB49ED25D6}" type="presOf" srcId="{50946B5A-EC6B-46E8-B0A0-01BED73A712E}" destId="{F3F137F0-9DAC-485A-AC12-C878D29962D1}" srcOrd="0" destOrd="5" presId="urn:microsoft.com/office/officeart/2005/8/layout/arrow2"/>
    <dgm:cxn modelId="{7B338070-2E74-471F-84A7-67DEB1942AF3}" srcId="{A7292187-9186-4EFB-9C1E-9AFA07113BE4}" destId="{51D866B0-B835-49F2-A1D8-6E3793B6B5E1}" srcOrd="1" destOrd="0" parTransId="{FA586135-9008-433B-928C-55271A04B94C}" sibTransId="{E3A70745-F87F-4FA3-812F-71725750F575}"/>
    <dgm:cxn modelId="{2F70411D-12EE-4463-B135-EB205D1A44B3}" type="presOf" srcId="{F111657A-4C68-46E4-942A-E2BE551CB809}" destId="{A6310B25-10B6-4080-AF81-AC60BDB69728}" srcOrd="0" destOrd="1" presId="urn:microsoft.com/office/officeart/2005/8/layout/arrow2"/>
    <dgm:cxn modelId="{920E0E5D-B0D0-4B6C-BBBA-2931D0BE3786}" srcId="{8C2F7F66-F5D8-4C08-B839-1DCE06CB52B5}" destId="{FFDE115F-E5B0-459E-B05D-DF234A5EA57A}" srcOrd="0" destOrd="0" parTransId="{463F90DA-1C99-4545-A993-5ABCFB2A93A1}" sibTransId="{042489EA-DD8F-4752-8F90-EB7BD1950A77}"/>
    <dgm:cxn modelId="{4B2E4E4E-0BC9-42B0-905F-4FBB4F2AD070}" type="presOf" srcId="{51D866B0-B835-49F2-A1D8-6E3793B6B5E1}" destId="{A6310B25-10B6-4080-AF81-AC60BDB69728}" srcOrd="0" destOrd="2" presId="urn:microsoft.com/office/officeart/2005/8/layout/arrow2"/>
    <dgm:cxn modelId="{76F07E2D-EFF0-4E62-B57E-42CFB86BCFA8}" type="presOf" srcId="{DBD40BE8-0A4F-4EF3-A8DD-97069110D5CE}" destId="{F3F137F0-9DAC-485A-AC12-C878D29962D1}" srcOrd="0" destOrd="6" presId="urn:microsoft.com/office/officeart/2005/8/layout/arrow2"/>
    <dgm:cxn modelId="{82463243-8974-4907-B2C6-A0D9F17883C0}" srcId="{8C2F7F66-F5D8-4C08-B839-1DCE06CB52B5}" destId="{92590554-F611-4701-BAC2-247E4E9C880F}" srcOrd="1" destOrd="0" parTransId="{C74C01A0-9388-4322-9624-B409041BC10B}" sibTransId="{3024F648-FC78-4239-BB44-0F43BE063289}"/>
    <dgm:cxn modelId="{B5DC7F98-F0C9-4BBC-81B2-4D55B791BE37}" srcId="{A7292187-9186-4EFB-9C1E-9AFA07113BE4}" destId="{F111657A-4C68-46E4-942A-E2BE551CB809}" srcOrd="0" destOrd="0" parTransId="{8E699CD9-38D9-490F-A821-BF7EFBA61C5A}" sibTransId="{8E709A54-636F-4232-B59C-65431C34A509}"/>
    <dgm:cxn modelId="{3B7E5B77-7002-4E80-A0B8-F24C551F6BDF}" srcId="{6CCA011C-BA4F-4435-952F-F7B2BE4F8C9F}" destId="{A7292187-9186-4EFB-9C1E-9AFA07113BE4}" srcOrd="3" destOrd="0" parTransId="{F9AEAE98-59EF-4F4C-B802-09F0DCD487F0}" sibTransId="{E5AEBE43-C185-4EB0-B330-FFCD7D3CDF06}"/>
    <dgm:cxn modelId="{06764C18-3F64-4532-9995-312883D08D3F}" srcId="{D480B736-7F7C-414D-B759-BE1BE9533A13}" destId="{A42014DC-E2EA-4530-B3DA-308431EDAAA2}" srcOrd="1" destOrd="0" parTransId="{7131F94E-034A-4F31-B1CD-44FD4D1B4E54}" sibTransId="{4EA34EBE-38AC-4AA3-8537-A4759FCE90BD}"/>
    <dgm:cxn modelId="{933E0743-EE4C-483C-A772-682FBC904E65}" srcId="{6CCA011C-BA4F-4435-952F-F7B2BE4F8C9F}" destId="{FB0529D5-EB12-4E29-ADB9-430FCA02312E}" srcOrd="2" destOrd="0" parTransId="{A477D279-0236-4C4A-8AB6-096A95975379}" sibTransId="{F5C398A6-A4AA-4123-934D-C735C41D1365}"/>
    <dgm:cxn modelId="{E5DB80E2-D87D-458D-9BE6-F4A37C8E164E}" type="presOf" srcId="{A7292187-9186-4EFB-9C1E-9AFA07113BE4}" destId="{A6310B25-10B6-4080-AF81-AC60BDB69728}" srcOrd="0" destOrd="0" presId="urn:microsoft.com/office/officeart/2005/8/layout/arrow2"/>
    <dgm:cxn modelId="{7301766E-606B-46BE-9EFD-3C3122B2A48E}" type="presOf" srcId="{92590554-F611-4701-BAC2-247E4E9C880F}" destId="{F3F137F0-9DAC-485A-AC12-C878D29962D1}" srcOrd="0" destOrd="2" presId="urn:microsoft.com/office/officeart/2005/8/layout/arrow2"/>
    <dgm:cxn modelId="{D3171DB6-FB3A-4FD1-81AA-1B1A54464757}" type="presOf" srcId="{FD02C472-72FB-4257-8DD9-282D226746B6}" destId="{6AD73BAF-4C82-4666-B314-4CA0CF7FE6AA}" srcOrd="0" destOrd="1" presId="urn:microsoft.com/office/officeart/2005/8/layout/arrow2"/>
    <dgm:cxn modelId="{ADDFBD1A-D82C-428E-A331-007743D83CD3}" type="presParOf" srcId="{E95363C3-64B3-404F-A31A-D993E5F48768}" destId="{DC15D42B-333F-44C0-966A-A3F267A09B81}" srcOrd="0" destOrd="0" presId="urn:microsoft.com/office/officeart/2005/8/layout/arrow2"/>
    <dgm:cxn modelId="{7CA4CD5A-76F1-4A9F-8213-3B6CCD4670FA}" type="presParOf" srcId="{E95363C3-64B3-404F-A31A-D993E5F48768}" destId="{89554010-B4BA-42F2-B652-34C1C571C934}" srcOrd="1" destOrd="0" presId="urn:microsoft.com/office/officeart/2005/8/layout/arrow2"/>
    <dgm:cxn modelId="{EC3F95F9-9DBF-48E4-AA3D-C3B4D1CDE0D7}" type="presParOf" srcId="{89554010-B4BA-42F2-B652-34C1C571C934}" destId="{C760E33C-01BB-4B83-853C-536C496BBB6D}" srcOrd="0" destOrd="0" presId="urn:microsoft.com/office/officeart/2005/8/layout/arrow2"/>
    <dgm:cxn modelId="{08959FC5-4193-4634-AFEB-AF722E5BB603}" type="presParOf" srcId="{89554010-B4BA-42F2-B652-34C1C571C934}" destId="{F3F137F0-9DAC-485A-AC12-C878D29962D1}" srcOrd="1" destOrd="0" presId="urn:microsoft.com/office/officeart/2005/8/layout/arrow2"/>
    <dgm:cxn modelId="{002F427A-A34C-434C-90F5-A922D14D61C6}" type="presParOf" srcId="{89554010-B4BA-42F2-B652-34C1C571C934}" destId="{A4DDB639-DF28-44BB-AFE3-0B1228023E68}" srcOrd="2" destOrd="0" presId="urn:microsoft.com/office/officeart/2005/8/layout/arrow2"/>
    <dgm:cxn modelId="{054F80F3-9AD1-4883-8240-4E674D0C0370}" type="presParOf" srcId="{89554010-B4BA-42F2-B652-34C1C571C934}" destId="{DDC1A7EF-B0BC-45AD-BE2E-5B48BC11572C}" srcOrd="3" destOrd="0" presId="urn:microsoft.com/office/officeart/2005/8/layout/arrow2"/>
    <dgm:cxn modelId="{7DB15AAE-9AF5-48FF-80A6-26B9100CC298}" type="presParOf" srcId="{89554010-B4BA-42F2-B652-34C1C571C934}" destId="{23A90A41-3738-4BE5-BEEC-EADF9E1243A9}" srcOrd="4" destOrd="0" presId="urn:microsoft.com/office/officeart/2005/8/layout/arrow2"/>
    <dgm:cxn modelId="{A6EDEBF5-9B72-43AA-BF31-CE483DA27ADF}" type="presParOf" srcId="{89554010-B4BA-42F2-B652-34C1C571C934}" destId="{6AD73BAF-4C82-4666-B314-4CA0CF7FE6AA}" srcOrd="5" destOrd="0" presId="urn:microsoft.com/office/officeart/2005/8/layout/arrow2"/>
    <dgm:cxn modelId="{A72186B3-8D30-4F8D-9409-1F532F447929}" type="presParOf" srcId="{89554010-B4BA-42F2-B652-34C1C571C934}" destId="{85BCFEB5-D20D-4233-9E9D-9E7826D5A796}" srcOrd="6" destOrd="0" presId="urn:microsoft.com/office/officeart/2005/8/layout/arrow2"/>
    <dgm:cxn modelId="{DC22D969-18C4-4262-8016-3DB42DB7BA73}" type="presParOf" srcId="{89554010-B4BA-42F2-B652-34C1C571C934}" destId="{A6310B25-10B6-4080-AF81-AC60BDB69728}" srcOrd="7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15D42B-333F-44C0-966A-A3F267A09B81}">
      <dsp:nvSpPr>
        <dsp:cNvPr id="0" name=""/>
        <dsp:cNvSpPr/>
      </dsp:nvSpPr>
      <dsp:spPr>
        <a:xfrm>
          <a:off x="0" y="6454"/>
          <a:ext cx="9144000" cy="5715000"/>
        </a:xfrm>
        <a:prstGeom prst="swooshArrow">
          <a:avLst>
            <a:gd name="adj1" fmla="val 25000"/>
            <a:gd name="adj2" fmla="val 25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760E33C-01BB-4B83-853C-536C496BBB6D}">
      <dsp:nvSpPr>
        <dsp:cNvPr id="0" name=""/>
        <dsp:cNvSpPr/>
      </dsp:nvSpPr>
      <dsp:spPr>
        <a:xfrm>
          <a:off x="900684" y="4256128"/>
          <a:ext cx="210312" cy="210312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F137F0-9DAC-485A-AC12-C878D29962D1}">
      <dsp:nvSpPr>
        <dsp:cNvPr id="0" name=""/>
        <dsp:cNvSpPr/>
      </dsp:nvSpPr>
      <dsp:spPr>
        <a:xfrm>
          <a:off x="107506" y="1196747"/>
          <a:ext cx="2105075" cy="36203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1440" tIns="0" rIns="0" bIns="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b="1" kern="1200" dirty="0" smtClean="0">
              <a:solidFill>
                <a:schemeClr val="tx1">
                  <a:lumMod val="85000"/>
                  <a:lumOff val="1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Interventions</a:t>
          </a:r>
          <a:endParaRPr lang="en-GB" sz="1800" b="1" kern="1200" dirty="0">
            <a:solidFill>
              <a:schemeClr val="tx1">
                <a:lumMod val="85000"/>
                <a:lumOff val="15000"/>
              </a:schemeClr>
            </a:solidFill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400" kern="1200" dirty="0" smtClean="0">
              <a:solidFill>
                <a:schemeClr val="tx1">
                  <a:lumMod val="85000"/>
                  <a:lumOff val="1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Community-led conversations</a:t>
          </a:r>
          <a:endParaRPr lang="en-GB" sz="1400" kern="1200" dirty="0">
            <a:solidFill>
              <a:schemeClr val="tx1">
                <a:lumMod val="85000"/>
                <a:lumOff val="15000"/>
              </a:schemeClr>
            </a:solidFill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400" kern="1200" dirty="0" smtClean="0">
              <a:solidFill>
                <a:schemeClr val="tx1">
                  <a:lumMod val="85000"/>
                  <a:lumOff val="1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Rewards for people taking action</a:t>
          </a:r>
          <a:endParaRPr lang="en-GB" sz="1400" kern="1200" dirty="0">
            <a:solidFill>
              <a:schemeClr val="tx1">
                <a:lumMod val="85000"/>
                <a:lumOff val="15000"/>
              </a:schemeClr>
            </a:solidFill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400" kern="1200" dirty="0" smtClean="0">
              <a:solidFill>
                <a:schemeClr val="tx1">
                  <a:lumMod val="85000"/>
                  <a:lumOff val="1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Outcomes-based commissioning</a:t>
          </a:r>
          <a:endParaRPr lang="en-GB" sz="1400" kern="1200" dirty="0">
            <a:solidFill>
              <a:schemeClr val="tx1">
                <a:lumMod val="85000"/>
                <a:lumOff val="15000"/>
              </a:schemeClr>
            </a:solidFill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400" kern="1200" smtClean="0">
              <a:solidFill>
                <a:schemeClr val="tx1">
                  <a:lumMod val="85000"/>
                  <a:lumOff val="1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More strategic use of social value criteria</a:t>
          </a:r>
          <a:endParaRPr lang="en-GB" sz="1400" kern="1200" dirty="0">
            <a:solidFill>
              <a:schemeClr val="tx1">
                <a:lumMod val="85000"/>
                <a:lumOff val="15000"/>
              </a:schemeClr>
            </a:solidFill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400" kern="1200" smtClean="0">
              <a:solidFill>
                <a:schemeClr val="tx1">
                  <a:lumMod val="85000"/>
                  <a:lumOff val="1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Collaborative/shared risk and reward</a:t>
          </a:r>
          <a:endParaRPr lang="en-GB" sz="1400" kern="1200" dirty="0">
            <a:solidFill>
              <a:schemeClr val="tx1">
                <a:lumMod val="85000"/>
                <a:lumOff val="15000"/>
              </a:schemeClr>
            </a:solidFill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400" kern="1200" smtClean="0">
              <a:solidFill>
                <a:schemeClr val="tx1">
                  <a:lumMod val="85000"/>
                  <a:lumOff val="1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Cross-sector partnerships </a:t>
          </a:r>
          <a:endParaRPr lang="en-GB" sz="1400" kern="1200" dirty="0">
            <a:solidFill>
              <a:schemeClr val="tx1">
                <a:lumMod val="85000"/>
                <a:lumOff val="15000"/>
              </a:schemeClr>
            </a:solidFill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107506" y="1196747"/>
        <a:ext cx="2105075" cy="3620350"/>
      </dsp:txXfrm>
    </dsp:sp>
    <dsp:sp modelId="{A4DDB639-DF28-44BB-AFE3-0B1228023E68}">
      <dsp:nvSpPr>
        <dsp:cNvPr id="0" name=""/>
        <dsp:cNvSpPr/>
      </dsp:nvSpPr>
      <dsp:spPr>
        <a:xfrm>
          <a:off x="2386584" y="2926819"/>
          <a:ext cx="365760" cy="365760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DC1A7EF-B0BC-45AD-BE2E-5B48BC11572C}">
      <dsp:nvSpPr>
        <dsp:cNvPr id="0" name=""/>
        <dsp:cNvSpPr/>
      </dsp:nvSpPr>
      <dsp:spPr>
        <a:xfrm>
          <a:off x="2559181" y="3376477"/>
          <a:ext cx="2228841" cy="31488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3809" tIns="0" rIns="0" bIns="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b="1" kern="1200" dirty="0" smtClean="0">
              <a:solidFill>
                <a:schemeClr val="tx1">
                  <a:lumMod val="85000"/>
                  <a:lumOff val="1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Behaviours</a:t>
          </a:r>
          <a:endParaRPr lang="en-GB" kern="1200" dirty="0">
            <a:solidFill>
              <a:schemeClr val="tx1">
                <a:lumMod val="85000"/>
                <a:lumOff val="15000"/>
              </a:schemeClr>
            </a:solidFill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400" kern="1200" dirty="0" smtClean="0">
              <a:solidFill>
                <a:schemeClr val="tx1">
                  <a:lumMod val="85000"/>
                  <a:lumOff val="1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VCSE becomes more</a:t>
          </a:r>
          <a:br>
            <a:rPr lang="en-GB" sz="1400" kern="1200" dirty="0" smtClean="0">
              <a:solidFill>
                <a:schemeClr val="tx1">
                  <a:lumMod val="85000"/>
                  <a:lumOff val="1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</a:br>
          <a:r>
            <a:rPr lang="en-GB" sz="1400" kern="1200" dirty="0" smtClean="0">
              <a:solidFill>
                <a:schemeClr val="tx1">
                  <a:lumMod val="85000"/>
                  <a:lumOff val="1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asset-based, innovative, </a:t>
          </a:r>
          <a:br>
            <a:rPr lang="en-GB" sz="1400" kern="1200" dirty="0" smtClean="0">
              <a:solidFill>
                <a:schemeClr val="tx1">
                  <a:lumMod val="85000"/>
                  <a:lumOff val="1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</a:br>
          <a:r>
            <a:rPr lang="en-GB" sz="1400" kern="1200" dirty="0" smtClean="0">
              <a:solidFill>
                <a:schemeClr val="tx1">
                  <a:lumMod val="85000"/>
                  <a:lumOff val="1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focused on impact, prevention and early intervention</a:t>
          </a:r>
          <a:endParaRPr lang="en-GB" sz="1400" kern="1200" dirty="0">
            <a:solidFill>
              <a:schemeClr val="tx1">
                <a:lumMod val="85000"/>
                <a:lumOff val="15000"/>
              </a:schemeClr>
            </a:solidFill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400" kern="1200" dirty="0" smtClean="0">
              <a:solidFill>
                <a:schemeClr val="tx1">
                  <a:lumMod val="85000"/>
                  <a:lumOff val="1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Public sector becomes more integrated, collaborative, and less fearful of change, with a more open approach to risk and reward</a:t>
          </a:r>
          <a:endParaRPr lang="en-GB" sz="1400" kern="1200" dirty="0">
            <a:solidFill>
              <a:schemeClr val="tx1">
                <a:lumMod val="85000"/>
                <a:lumOff val="15000"/>
              </a:schemeClr>
            </a:solidFill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2559181" y="3376477"/>
        <a:ext cx="2228841" cy="3148862"/>
      </dsp:txXfrm>
    </dsp:sp>
    <dsp:sp modelId="{23A90A41-3738-4BE5-BEEC-EADF9E1243A9}">
      <dsp:nvSpPr>
        <dsp:cNvPr id="0" name=""/>
        <dsp:cNvSpPr/>
      </dsp:nvSpPr>
      <dsp:spPr>
        <a:xfrm>
          <a:off x="4283964" y="1947268"/>
          <a:ext cx="484632" cy="484632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AD73BAF-4C82-4666-B314-4CA0CF7FE6AA}">
      <dsp:nvSpPr>
        <dsp:cNvPr id="0" name=""/>
        <dsp:cNvSpPr/>
      </dsp:nvSpPr>
      <dsp:spPr>
        <a:xfrm>
          <a:off x="4716009" y="2489405"/>
          <a:ext cx="2203648" cy="35318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6796" tIns="0" rIns="0" bIns="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b="1" kern="1200" smtClean="0">
              <a:solidFill>
                <a:schemeClr val="tx1">
                  <a:lumMod val="85000"/>
                  <a:lumOff val="1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Ultimate goal</a:t>
          </a:r>
          <a:endParaRPr lang="en-GB" sz="1800" b="1" kern="1200" dirty="0">
            <a:solidFill>
              <a:schemeClr val="tx1">
                <a:lumMod val="85000"/>
                <a:lumOff val="15000"/>
              </a:schemeClr>
            </a:solidFill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400" kern="1200" dirty="0" smtClean="0">
              <a:solidFill>
                <a:schemeClr val="tx1">
                  <a:lumMod val="85000"/>
                  <a:lumOff val="1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Individuals are able and willing to do more for themselves and for others, within communities that are strong, thriving and self-reliant.</a:t>
          </a:r>
          <a:endParaRPr lang="en-GB" sz="1400" kern="1200" dirty="0">
            <a:solidFill>
              <a:schemeClr val="tx1">
                <a:lumMod val="85000"/>
                <a:lumOff val="15000"/>
              </a:schemeClr>
            </a:solidFill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4716009" y="2489405"/>
        <a:ext cx="2203648" cy="3531870"/>
      </dsp:txXfrm>
    </dsp:sp>
    <dsp:sp modelId="{85BCFEB5-D20D-4233-9E9D-9E7826D5A796}">
      <dsp:nvSpPr>
        <dsp:cNvPr id="0" name=""/>
        <dsp:cNvSpPr/>
      </dsp:nvSpPr>
      <dsp:spPr>
        <a:xfrm>
          <a:off x="6350508" y="1299187"/>
          <a:ext cx="649224" cy="649224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310B25-10B6-4080-AF81-AC60BDB69728}">
      <dsp:nvSpPr>
        <dsp:cNvPr id="0" name=""/>
        <dsp:cNvSpPr/>
      </dsp:nvSpPr>
      <dsp:spPr>
        <a:xfrm>
          <a:off x="6876255" y="1916823"/>
          <a:ext cx="2082442" cy="40976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4010" tIns="0" rIns="0" bIns="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b="1" kern="1200" dirty="0" smtClean="0">
              <a:solidFill>
                <a:schemeClr val="tx1">
                  <a:lumMod val="85000"/>
                  <a:lumOff val="1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Outcomes</a:t>
          </a:r>
          <a:endParaRPr lang="en-GB" sz="1800" b="1" kern="1200" dirty="0">
            <a:solidFill>
              <a:schemeClr val="tx1">
                <a:lumMod val="85000"/>
                <a:lumOff val="15000"/>
              </a:schemeClr>
            </a:solidFill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400" kern="1200" smtClean="0">
              <a:solidFill>
                <a:schemeClr val="tx1">
                  <a:lumMod val="85000"/>
                  <a:lumOff val="1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People are healthier, more capable, in control, and net contributors to their communities</a:t>
          </a:r>
          <a:endParaRPr lang="en-GB" sz="1400" kern="1200" dirty="0">
            <a:solidFill>
              <a:schemeClr val="tx1">
                <a:lumMod val="85000"/>
                <a:lumOff val="15000"/>
              </a:schemeClr>
            </a:solidFill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400" kern="1200" smtClean="0">
              <a:solidFill>
                <a:schemeClr val="tx1">
                  <a:lumMod val="85000"/>
                  <a:lumOff val="1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Demand </a:t>
          </a:r>
          <a:r>
            <a:rPr lang="en-GB" sz="1400" kern="1200" dirty="0" smtClean="0">
              <a:solidFill>
                <a:schemeClr val="tx1">
                  <a:lumMod val="85000"/>
                  <a:lumOff val="1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for services is reduced</a:t>
          </a:r>
          <a:endParaRPr lang="en-GB" sz="1400" kern="1200" dirty="0">
            <a:solidFill>
              <a:schemeClr val="tx1">
                <a:lumMod val="85000"/>
                <a:lumOff val="15000"/>
              </a:schemeClr>
            </a:solidFill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6876255" y="1916823"/>
        <a:ext cx="2082442" cy="409765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255" cy="4964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130" tIns="46565" rIns="93130" bIns="46565" numCol="1" anchor="t" anchorCtr="0" compatLnSpc="1">
            <a:prstTxWarp prst="textNoShape">
              <a:avLst/>
            </a:prstTxWarp>
          </a:bodyPr>
          <a:lstStyle>
            <a:lvl1pPr defTabSz="930694">
              <a:defRPr sz="1200">
                <a:latin typeface="Arial" charset="0"/>
              </a:defRPr>
            </a:lvl1pPr>
          </a:lstStyle>
          <a:p>
            <a:endParaRPr lang="en-US" altLang="en-US"/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796" y="0"/>
            <a:ext cx="2946254" cy="4964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130" tIns="46565" rIns="93130" bIns="46565" numCol="1" anchor="t" anchorCtr="0" compatLnSpc="1">
            <a:prstTxWarp prst="textNoShape">
              <a:avLst/>
            </a:prstTxWarp>
          </a:bodyPr>
          <a:lstStyle>
            <a:lvl1pPr algn="r" defTabSz="930694">
              <a:defRPr sz="1200">
                <a:latin typeface="Arial" charset="0"/>
              </a:defRPr>
            </a:lvl1pPr>
          </a:lstStyle>
          <a:p>
            <a:endParaRPr lang="en-US" altLang="en-US"/>
          </a:p>
        </p:txBody>
      </p:sp>
      <p:sp>
        <p:nvSpPr>
          <p:cNvPr id="624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635"/>
            <a:ext cx="2946255" cy="4964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130" tIns="46565" rIns="93130" bIns="46565" numCol="1" anchor="b" anchorCtr="0" compatLnSpc="1">
            <a:prstTxWarp prst="textNoShape">
              <a:avLst/>
            </a:prstTxWarp>
          </a:bodyPr>
          <a:lstStyle>
            <a:lvl1pPr defTabSz="930694">
              <a:defRPr sz="1200">
                <a:latin typeface="Arial" charset="0"/>
              </a:defRPr>
            </a:lvl1pPr>
          </a:lstStyle>
          <a:p>
            <a:endParaRPr lang="en-US" altLang="en-US"/>
          </a:p>
        </p:txBody>
      </p:sp>
      <p:sp>
        <p:nvSpPr>
          <p:cNvPr id="624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796" y="9428635"/>
            <a:ext cx="2946254" cy="4964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130" tIns="46565" rIns="93130" bIns="46565" numCol="1" anchor="b" anchorCtr="0" compatLnSpc="1">
            <a:prstTxWarp prst="textNoShape">
              <a:avLst/>
            </a:prstTxWarp>
          </a:bodyPr>
          <a:lstStyle>
            <a:lvl1pPr algn="r" defTabSz="930694">
              <a:defRPr sz="1200">
                <a:latin typeface="Arial" charset="0"/>
              </a:defRPr>
            </a:lvl1pPr>
          </a:lstStyle>
          <a:p>
            <a:fld id="{653CB8CD-5861-4305-979E-51E5680E48D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794521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255" cy="4964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130" tIns="46565" rIns="93130" bIns="46565" numCol="1" anchor="t" anchorCtr="0" compatLnSpc="1">
            <a:prstTxWarp prst="textNoShape">
              <a:avLst/>
            </a:prstTxWarp>
          </a:bodyPr>
          <a:lstStyle>
            <a:lvl1pPr defTabSz="930694">
              <a:defRPr sz="1200">
                <a:latin typeface="Arial" charset="0"/>
              </a:defRPr>
            </a:lvl1pPr>
          </a:lstStyle>
          <a:p>
            <a:endParaRPr lang="en-US" altLang="en-US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796" y="0"/>
            <a:ext cx="2946254" cy="4964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130" tIns="46565" rIns="93130" bIns="46565" numCol="1" anchor="t" anchorCtr="0" compatLnSpc="1">
            <a:prstTxWarp prst="textNoShape">
              <a:avLst/>
            </a:prstTxWarp>
          </a:bodyPr>
          <a:lstStyle>
            <a:lvl1pPr algn="r" defTabSz="930694">
              <a:defRPr sz="1200">
                <a:latin typeface="Arial" charset="0"/>
              </a:defRPr>
            </a:lvl1pPr>
          </a:lstStyle>
          <a:p>
            <a:endParaRPr lang="en-US" altLang="en-US"/>
          </a:p>
        </p:txBody>
      </p:sp>
      <p:sp>
        <p:nvSpPr>
          <p:cNvPr id="348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281" y="4715909"/>
            <a:ext cx="5439115" cy="446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130" tIns="46565" rIns="93130" bIns="4656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317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635"/>
            <a:ext cx="2946255" cy="4964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130" tIns="46565" rIns="93130" bIns="46565" numCol="1" anchor="b" anchorCtr="0" compatLnSpc="1">
            <a:prstTxWarp prst="textNoShape">
              <a:avLst/>
            </a:prstTxWarp>
          </a:bodyPr>
          <a:lstStyle>
            <a:lvl1pPr defTabSz="930694">
              <a:defRPr sz="1200">
                <a:latin typeface="Arial" charset="0"/>
              </a:defRPr>
            </a:lvl1pPr>
          </a:lstStyle>
          <a:p>
            <a:endParaRPr lang="en-US" altLang="en-US"/>
          </a:p>
        </p:txBody>
      </p:sp>
      <p:sp>
        <p:nvSpPr>
          <p:cNvPr id="317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796" y="9428635"/>
            <a:ext cx="2946254" cy="4964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130" tIns="46565" rIns="93130" bIns="46565" numCol="1" anchor="b" anchorCtr="0" compatLnSpc="1">
            <a:prstTxWarp prst="textNoShape">
              <a:avLst/>
            </a:prstTxWarp>
          </a:bodyPr>
          <a:lstStyle>
            <a:lvl1pPr algn="r" defTabSz="930694">
              <a:defRPr sz="1200">
                <a:latin typeface="Arial" charset="0"/>
              </a:defRPr>
            </a:lvl1pPr>
          </a:lstStyle>
          <a:p>
            <a:fld id="{389B8533-D1B5-4F4E-A482-0D2B7B67CB2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622871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9B8533-D1B5-4F4E-A482-0D2B7B67CB2F}" type="slidenum">
              <a:rPr lang="en-GB" altLang="en-US" smtClean="0"/>
              <a:pPr/>
              <a:t>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033502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CBA6D5-0B23-4168-BD0A-E2F4B3956292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64836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/>
              <a:t>*Those</a:t>
            </a:r>
            <a:r>
              <a:rPr lang="en-GB" baseline="0" dirty="0" smtClean="0"/>
              <a:t> involved Ian Smith, Peter Jefferson, Andrew Green, Richard </a:t>
            </a:r>
            <a:r>
              <a:rPr lang="en-GB" baseline="0" dirty="0" err="1" smtClean="0"/>
              <a:t>Mckie</a:t>
            </a:r>
            <a:r>
              <a:rPr lang="en-GB" baseline="0" dirty="0" smtClean="0"/>
              <a:t>, Oliver Baines, Emma Rowse, Pam Cole, Denbigh Cowley, Dave Hocking and DP as Facilitator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9B8533-D1B5-4F4E-A482-0D2B7B67CB2F}" type="slidenum">
              <a:rPr lang="en-GB" altLang="en-US" smtClean="0"/>
              <a:pPr/>
              <a:t>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743391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CBA6D5-0B23-4168-BD0A-E2F4B3956292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64836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/>
              <a:t>Those</a:t>
            </a:r>
            <a:r>
              <a:rPr lang="en-GB" baseline="0" dirty="0" smtClean="0"/>
              <a:t> involved Ian Smith, Peter Jefferson, Andrew Green, Richard </a:t>
            </a:r>
            <a:r>
              <a:rPr lang="en-GB" baseline="0" dirty="0" err="1" smtClean="0"/>
              <a:t>Mckie</a:t>
            </a:r>
            <a:r>
              <a:rPr lang="en-GB" baseline="0" dirty="0" smtClean="0"/>
              <a:t>, Oliver Baines, Emma Rowse, Pam Cole, Denbigh Cowley, Dave Hocking and DP as Facilitator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9B8533-D1B5-4F4E-A482-0D2B7B67CB2F}" type="slidenum">
              <a:rPr lang="en-GB" altLang="en-US" smtClean="0"/>
              <a:pPr/>
              <a:t>14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570841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57853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13628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38020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195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70325" y="2420938"/>
            <a:ext cx="1133475" cy="4133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68313" y="2420938"/>
            <a:ext cx="3249612" cy="4133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18026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6757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2335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F358086-8648-4109-A6A0-7B62567CB9DA}" type="datetimeFigureOut">
              <a:rPr lang="en-GB" altLang="en-US"/>
              <a:pPr/>
              <a:t>20/03/2017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594204-255F-4B05-A842-491FAA3FE24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438519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228" y="868583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6228" y="2194146"/>
            <a:ext cx="6851650" cy="409053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BA41C42-8D45-4B66-B117-EAAA372E34E3}" type="datetimeFigureOut">
              <a:rPr lang="en-GB" altLang="en-US"/>
              <a:pPr/>
              <a:t>20/03/2017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4A7BC6-D71C-4D66-A2E3-93DC2DAAD5C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868590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6CE5365-B11F-4E9E-B97B-BC42E1A6628B}" type="datetimeFigureOut">
              <a:rPr lang="en-GB" altLang="en-US"/>
              <a:pPr/>
              <a:t>20/03/2017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483670-F73D-495B-8B70-514C53D0270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820503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228" y="854069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107062"/>
            <a:ext cx="3349625" cy="427921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9225" y="2107062"/>
            <a:ext cx="3349625" cy="427921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1780932-0ED6-4112-8696-0E8BA81DA834}" type="datetimeFigureOut">
              <a:rPr lang="en-GB" altLang="en-US"/>
              <a:pPr/>
              <a:t>20/03/2017</a:t>
            </a:fld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283258-0EF9-46F8-81D0-4437F6A39CA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375281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8806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09281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349043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09281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49043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F746B23-1BED-44D6-8311-140B61382295}" type="datetimeFigureOut">
              <a:rPr lang="en-GB" altLang="en-US"/>
              <a:pPr/>
              <a:t>20/03/2017</a:t>
            </a:fld>
            <a:endParaRPr lang="en-GB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856E07-E3BA-4C50-A4A4-CA9111AE02E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102217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228" y="781499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ADC3884-3328-4512-B981-3333DEDD36E4}" type="datetimeFigureOut">
              <a:rPr lang="en-GB" altLang="en-US"/>
              <a:pPr/>
              <a:t>20/03/2017</a:t>
            </a:fld>
            <a:endParaRPr lang="en-GB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2F298F-213E-468C-87EF-0F6F2C6DB01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580727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9BBFB6E-D8B0-4623-97B7-088EFBD5AE88}" type="datetimeFigureOut">
              <a:rPr lang="en-GB" altLang="en-US"/>
              <a:pPr/>
              <a:t>20/03/2017</a:t>
            </a:fld>
            <a:endParaRPr lang="en-GB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0C1CB6-EF27-4E3F-B45C-C56641504CE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261219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35352B0-5EC9-40BC-8A39-A27891D1024C}" type="datetimeFigureOut">
              <a:rPr lang="en-GB" altLang="en-US"/>
              <a:pPr/>
              <a:t>20/03/2017</a:t>
            </a:fld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D04910-5FEF-49BC-8122-667D655CC34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897135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6995" y="1919522"/>
            <a:ext cx="5613173" cy="23034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5860" y="4467687"/>
            <a:ext cx="4177397" cy="116386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619083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58FA352-5B84-46FD-BD57-57C51E61C32E}" type="datetimeFigureOut">
              <a:rPr lang="en-GB" altLang="en-US"/>
              <a:pPr/>
              <a:t>20/03/2017</a:t>
            </a:fld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8CE3C1-B791-4853-8829-4B115C686E9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8455403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15AAB06-8F27-45AF-B9C1-1DB079E0FB52}" type="datetimeFigureOut">
              <a:rPr lang="en-GB" altLang="en-US"/>
              <a:pPr/>
              <a:t>20/03/2017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5BE51C-2954-43BB-9EE5-C46A5DE1C19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9967177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49275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5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4640B0C-3416-4F34-90D1-B4F49981085F}" type="datetimeFigureOut">
              <a:rPr lang="en-GB" altLang="en-US"/>
              <a:pPr/>
              <a:t>20/03/2017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6E4CFD-F791-4FEB-9EC7-2584C807807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32275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2314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22957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750590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9750" y="5157788"/>
            <a:ext cx="2155825" cy="1397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847975" y="5157788"/>
            <a:ext cx="2155825" cy="1397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9637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5464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6918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4331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856508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30128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9144000" cy="6957729"/>
          </a:xfrm>
          <a:prstGeom prst="rect">
            <a:avLst/>
          </a:prstGeom>
        </p:spPr>
      </p:pic>
      <p:sp>
        <p:nvSpPr>
          <p:cNvPr id="64541" name="Rectangle 29"/>
          <p:cNvSpPr>
            <a:spLocks noGrp="1" noChangeArrowheads="1"/>
          </p:cNvSpPr>
          <p:nvPr>
            <p:ph type="title"/>
          </p:nvPr>
        </p:nvSpPr>
        <p:spPr bwMode="auto">
          <a:xfrm>
            <a:off x="656995" y="2093694"/>
            <a:ext cx="5613173" cy="2303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dirty="0" smtClean="0"/>
              <a:t>Click to edit Master title style</a:t>
            </a:r>
          </a:p>
        </p:txBody>
      </p:sp>
      <p:sp>
        <p:nvSpPr>
          <p:cNvPr id="64542" name="Rectangle 3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55860" y="4641859"/>
            <a:ext cx="4177397" cy="11638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dirty="0" smtClean="0"/>
              <a:t>Click to edit Master text styles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653142" y="6458860"/>
            <a:ext cx="4630057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400" b="1" dirty="0" smtClean="0">
                <a:latin typeface="Verdana" panose="020B0604030504040204" pitchFamily="34" charset="0"/>
              </a:rPr>
              <a:t>www.cornwall.gov.uk</a:t>
            </a:r>
            <a:endParaRPr lang="en-GB" sz="1400" b="1" dirty="0">
              <a:latin typeface="Verdana" panose="020B060403050404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Verdana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Verdana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Verdana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Verdana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Verdana" pitchFamily="34" charset="0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defRPr sz="1600" b="1">
          <a:solidFill>
            <a:schemeClr val="tx1"/>
          </a:solidFill>
          <a:latin typeface="+mn-lt"/>
          <a:ea typeface="+mn-ea"/>
          <a:cs typeface="+mn-cs"/>
        </a:defRPr>
      </a:lvl1pPr>
      <a:lvl2pPr marL="179388" algn="l" rtl="0" eaLnBrk="0" fontAlgn="base" hangingPunct="0">
        <a:spcBef>
          <a:spcPct val="20000"/>
        </a:spcBef>
        <a:spcAft>
          <a:spcPct val="0"/>
        </a:spcAft>
        <a:defRPr sz="1600" b="1">
          <a:solidFill>
            <a:schemeClr val="tx1"/>
          </a:solidFill>
          <a:latin typeface="+mn-lt"/>
        </a:defRPr>
      </a:lvl2pPr>
      <a:lvl3pPr marL="12319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39888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9144000" cy="6957729"/>
          </a:xfrm>
          <a:prstGeom prst="rect">
            <a:avLst/>
          </a:prstGeom>
        </p:spPr>
      </p:pic>
      <p:sp>
        <p:nvSpPr>
          <p:cNvPr id="3696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86228" y="621845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dirty="0" smtClean="0"/>
              <a:t>Click to edit Master title style</a:t>
            </a:r>
          </a:p>
        </p:txBody>
      </p:sp>
      <p:sp>
        <p:nvSpPr>
          <p:cNvPr id="3696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86228" y="1947408"/>
            <a:ext cx="6851650" cy="41631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dirty="0" smtClean="0"/>
              <a:t>Click to edit Master text styles</a:t>
            </a:r>
          </a:p>
          <a:p>
            <a:pPr lvl="1"/>
            <a:r>
              <a:rPr lang="en-GB" altLang="en-US" dirty="0" smtClean="0"/>
              <a:t>Second level</a:t>
            </a:r>
          </a:p>
        </p:txBody>
      </p:sp>
      <p:sp>
        <p:nvSpPr>
          <p:cNvPr id="36966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>
                <a:latin typeface="Arial" charset="0"/>
              </a:defRPr>
            </a:lvl1pPr>
          </a:lstStyle>
          <a:p>
            <a:fld id="{B07B0122-AEB3-4F15-8B4E-652B6478D126}" type="datetimeFigureOut">
              <a:rPr lang="en-GB" altLang="en-US"/>
              <a:pPr/>
              <a:t>20/03/2017</a:t>
            </a:fld>
            <a:endParaRPr lang="en-GB" altLang="en-US"/>
          </a:p>
        </p:txBody>
      </p:sp>
      <p:sp>
        <p:nvSpPr>
          <p:cNvPr id="36966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latin typeface="Arial" charset="0"/>
              </a:defRPr>
            </a:lvl1pPr>
          </a:lstStyle>
          <a:p>
            <a:endParaRPr lang="en-GB" altLang="en-US" dirty="0"/>
          </a:p>
        </p:txBody>
      </p:sp>
      <p:sp>
        <p:nvSpPr>
          <p:cNvPr id="36967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>
                <a:latin typeface="Arial" charset="0"/>
              </a:defRPr>
            </a:lvl1pPr>
          </a:lstStyle>
          <a:p>
            <a:fld id="{1C322526-0CC6-4E6F-8AE3-1715E334C688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200" b="1">
          <a:solidFill>
            <a:srgbClr val="660066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200" b="1">
          <a:solidFill>
            <a:srgbClr val="660066"/>
          </a:solidFill>
          <a:latin typeface="Verdan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200" b="1">
          <a:solidFill>
            <a:srgbClr val="660066"/>
          </a:solidFill>
          <a:latin typeface="Verdan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200" b="1">
          <a:solidFill>
            <a:srgbClr val="660066"/>
          </a:solidFill>
          <a:latin typeface="Verdan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200" b="1">
          <a:solidFill>
            <a:srgbClr val="660066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rgbClr val="660066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rgbClr val="660066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rgbClr val="660066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rgbClr val="660066"/>
          </a:solidFill>
          <a:latin typeface="Verdan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660066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defRPr sz="22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VCSE supplier market day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Tuesday 31 January 2017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70309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Components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Embedded </a:t>
            </a:r>
            <a:r>
              <a:rPr lang="en-GB" dirty="0" smtClean="0"/>
              <a:t>co-ordinator: working with service lead and commissioned services (cohorts to be confirmed, progressive service outlook, capacity and will to try = crucial for first iteration). </a:t>
            </a:r>
            <a:endParaRPr lang="en-GB" dirty="0"/>
          </a:p>
          <a:p>
            <a:endParaRPr lang="en-GB" dirty="0" smtClean="0"/>
          </a:p>
          <a:p>
            <a:r>
              <a:rPr lang="en-GB" dirty="0" smtClean="0"/>
              <a:t>External Development Partner: knowledge transfer, co-production and asset based training, spend network delivery, change management expertise, planning for exit.  </a:t>
            </a: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85711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en-GB" dirty="0" smtClean="0"/>
              <a:t>Deliverables and outcomes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7544" y="1052736"/>
            <a:ext cx="4038600" cy="5328592"/>
          </a:xfrm>
        </p:spPr>
        <p:txBody>
          <a:bodyPr>
            <a:normAutofit fontScale="62500" lnSpcReduction="20000"/>
          </a:bodyPr>
          <a:lstStyle/>
          <a:p>
            <a:endParaRPr lang="en-GB" dirty="0" smtClean="0"/>
          </a:p>
          <a:p>
            <a:r>
              <a:rPr lang="en-GB" dirty="0" smtClean="0"/>
              <a:t>Set </a:t>
            </a:r>
            <a:r>
              <a:rPr lang="en-GB" dirty="0"/>
              <a:t>up and embedding of a time credit system within </a:t>
            </a:r>
            <a:r>
              <a:rPr lang="en-GB" dirty="0" smtClean="0"/>
              <a:t>Council Commissioned services </a:t>
            </a:r>
            <a:r>
              <a:rPr lang="en-GB" dirty="0"/>
              <a:t>currently supporting vulnerable people.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Developing a non-subsidised spend network.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Bridging the gap between services and community activity.</a:t>
            </a:r>
          </a:p>
          <a:p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4008" y="1052736"/>
            <a:ext cx="4038600" cy="5328592"/>
          </a:xfrm>
        </p:spPr>
        <p:txBody>
          <a:bodyPr>
            <a:normAutofit fontScale="62500" lnSpcReduction="20000"/>
          </a:bodyPr>
          <a:lstStyle/>
          <a:p>
            <a:r>
              <a:rPr lang="en-GB" dirty="0" smtClean="0">
                <a:solidFill>
                  <a:srgbClr val="C00000"/>
                </a:solidFill>
              </a:rPr>
              <a:t>People</a:t>
            </a:r>
            <a:r>
              <a:rPr lang="en-GB" dirty="0"/>
              <a:t> – </a:t>
            </a:r>
            <a:r>
              <a:rPr lang="en-GB" dirty="0" smtClean="0"/>
              <a:t>skills and contributions valued  and </a:t>
            </a:r>
            <a:r>
              <a:rPr lang="en-GB" dirty="0"/>
              <a:t>developed</a:t>
            </a:r>
            <a:r>
              <a:rPr lang="en-GB" dirty="0" smtClean="0"/>
              <a:t>. </a:t>
            </a:r>
            <a:r>
              <a:rPr lang="en-GB" dirty="0"/>
              <a:t>Meaningful </a:t>
            </a:r>
            <a:r>
              <a:rPr lang="en-GB" dirty="0" smtClean="0"/>
              <a:t>activity and purpose enhances </a:t>
            </a:r>
            <a:r>
              <a:rPr lang="en-GB" dirty="0"/>
              <a:t>prevention. </a:t>
            </a: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r>
              <a:rPr lang="en-GB" dirty="0">
                <a:solidFill>
                  <a:srgbClr val="00B050"/>
                </a:solidFill>
              </a:rPr>
              <a:t>Public </a:t>
            </a:r>
            <a:r>
              <a:rPr lang="en-GB" dirty="0" smtClean="0">
                <a:solidFill>
                  <a:srgbClr val="00B050"/>
                </a:solidFill>
              </a:rPr>
              <a:t>services </a:t>
            </a:r>
            <a:r>
              <a:rPr lang="en-GB" dirty="0"/>
              <a:t>– </a:t>
            </a:r>
            <a:r>
              <a:rPr lang="en-GB" dirty="0" smtClean="0"/>
              <a:t>integrated </a:t>
            </a:r>
            <a:r>
              <a:rPr lang="en-GB" dirty="0"/>
              <a:t>working, taking risks, stronger collaboration, </a:t>
            </a:r>
            <a:r>
              <a:rPr lang="en-GB" dirty="0" smtClean="0"/>
              <a:t>co-design. Prevention </a:t>
            </a:r>
            <a:r>
              <a:rPr lang="en-GB" dirty="0"/>
              <a:t>= </a:t>
            </a:r>
            <a:r>
              <a:rPr lang="en-GB" dirty="0" smtClean="0"/>
              <a:t>cost </a:t>
            </a:r>
            <a:r>
              <a:rPr lang="en-GB" dirty="0"/>
              <a:t>reduction</a:t>
            </a:r>
            <a:r>
              <a:rPr lang="en-GB" dirty="0" smtClean="0"/>
              <a:t>.</a:t>
            </a:r>
          </a:p>
          <a:p>
            <a:pPr marL="0" indent="0">
              <a:buNone/>
            </a:pPr>
            <a:r>
              <a:rPr lang="en-GB" dirty="0" smtClean="0"/>
              <a:t> </a:t>
            </a:r>
            <a:endParaRPr lang="en-GB" dirty="0"/>
          </a:p>
          <a:p>
            <a:r>
              <a:rPr lang="en-GB" dirty="0">
                <a:solidFill>
                  <a:srgbClr val="0070C0"/>
                </a:solidFill>
              </a:rPr>
              <a:t>VSCE</a:t>
            </a:r>
            <a:r>
              <a:rPr lang="en-GB" dirty="0"/>
              <a:t> – commissioned </a:t>
            </a:r>
            <a:r>
              <a:rPr lang="en-GB" dirty="0" smtClean="0"/>
              <a:t>services, asset-based </a:t>
            </a:r>
            <a:r>
              <a:rPr lang="en-GB" dirty="0"/>
              <a:t>approaches, co-design, </a:t>
            </a:r>
            <a:r>
              <a:rPr lang="en-GB" dirty="0" smtClean="0"/>
              <a:t>spin-off community-led </a:t>
            </a:r>
            <a:r>
              <a:rPr lang="en-GB" dirty="0"/>
              <a:t>activity.  </a:t>
            </a:r>
            <a:endParaRPr lang="en-GB" dirty="0" smtClean="0"/>
          </a:p>
          <a:p>
            <a:endParaRPr lang="en-GB" dirty="0"/>
          </a:p>
          <a:p>
            <a:r>
              <a:rPr lang="en-GB" dirty="0" smtClean="0">
                <a:solidFill>
                  <a:srgbClr val="7030A0"/>
                </a:solidFill>
              </a:rPr>
              <a:t>People </a:t>
            </a:r>
            <a:r>
              <a:rPr lang="en-GB" dirty="0" smtClean="0"/>
              <a:t>– become ‘net contributors’ </a:t>
            </a:r>
            <a:r>
              <a:rPr lang="en-GB" dirty="0"/>
              <a:t>through spend network.    </a:t>
            </a:r>
          </a:p>
        </p:txBody>
      </p:sp>
    </p:spTree>
    <p:extLst>
      <p:ext uri="{BB962C8B-B14F-4D97-AF65-F5344CB8AC3E}">
        <p14:creationId xmlns:p14="http://schemas.microsoft.com/office/powerpoint/2010/main" val="3596111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Money and timing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Two years plus option to extend for a third year – 100k per year.  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01638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Routes to market 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Penni Pollard – Commercial Manager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30260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66132" y="275730"/>
            <a:ext cx="8229600" cy="1143000"/>
          </a:xfrm>
        </p:spPr>
        <p:txBody>
          <a:bodyPr/>
          <a:lstStyle/>
          <a:p>
            <a:pPr algn="ctr"/>
            <a:r>
              <a:rPr lang="en-GB" dirty="0" smtClean="0"/>
              <a:t>Headline Procurement Timeline</a:t>
            </a:r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77146" y="1400327"/>
            <a:ext cx="8004629" cy="5080860"/>
          </a:xfrm>
        </p:spPr>
        <p:txBody>
          <a:bodyPr/>
          <a:lstStyle/>
          <a:p>
            <a:pPr marL="0" indent="0">
              <a:buClrTx/>
              <a:buNone/>
            </a:pPr>
            <a:endParaRPr lang="en-GB" dirty="0" smtClean="0">
              <a:solidFill>
                <a:schemeClr val="accent5">
                  <a:lumMod val="25000"/>
                </a:schemeClr>
              </a:solidFill>
            </a:endParaRPr>
          </a:p>
          <a:p>
            <a:pPr>
              <a:buClrTx/>
            </a:pPr>
            <a:r>
              <a:rPr lang="en-GB" sz="2200" dirty="0" smtClean="0">
                <a:solidFill>
                  <a:schemeClr val="accent5">
                    <a:lumMod val="10000"/>
                  </a:schemeClr>
                </a:solidFill>
              </a:rPr>
              <a:t>Finalise Specifications, evaluation frameworks and performance indicators:   	</a:t>
            </a:r>
          </a:p>
          <a:p>
            <a:pPr lvl="1"/>
            <a:r>
              <a:rPr lang="en-GB" dirty="0" smtClean="0">
                <a:solidFill>
                  <a:schemeClr val="accent5">
                    <a:lumMod val="10000"/>
                  </a:schemeClr>
                </a:solidFill>
              </a:rPr>
              <a:t>		Investment and Commercial Board: 7</a:t>
            </a:r>
            <a:r>
              <a:rPr lang="en-GB" baseline="30000" dirty="0" smtClean="0">
                <a:solidFill>
                  <a:schemeClr val="accent5">
                    <a:lumMod val="10000"/>
                  </a:schemeClr>
                </a:solidFill>
              </a:rPr>
              <a:t>th</a:t>
            </a:r>
            <a:r>
              <a:rPr lang="en-GB" dirty="0" smtClean="0">
                <a:solidFill>
                  <a:schemeClr val="accent5">
                    <a:lumMod val="10000"/>
                  </a:schemeClr>
                </a:solidFill>
              </a:rPr>
              <a:t> Feb</a:t>
            </a:r>
          </a:p>
          <a:p>
            <a:pPr marL="0" indent="0">
              <a:buClrTx/>
              <a:buNone/>
            </a:pPr>
            <a:r>
              <a:rPr lang="en-GB" sz="2200" dirty="0" smtClean="0">
                <a:solidFill>
                  <a:schemeClr val="accent5">
                    <a:lumMod val="10000"/>
                  </a:schemeClr>
                </a:solidFill>
              </a:rPr>
              <a:t>	TCA Board: 16</a:t>
            </a:r>
            <a:r>
              <a:rPr lang="en-GB" sz="2200" baseline="30000" dirty="0" smtClean="0">
                <a:solidFill>
                  <a:schemeClr val="accent5">
                    <a:lumMod val="10000"/>
                  </a:schemeClr>
                </a:solidFill>
              </a:rPr>
              <a:t>th</a:t>
            </a:r>
            <a:r>
              <a:rPr lang="en-GB" sz="2200" dirty="0" smtClean="0">
                <a:solidFill>
                  <a:schemeClr val="accent5">
                    <a:lumMod val="10000"/>
                  </a:schemeClr>
                </a:solidFill>
              </a:rPr>
              <a:t> Feb</a:t>
            </a:r>
            <a:endParaRPr lang="en-GB" sz="2200" dirty="0">
              <a:solidFill>
                <a:schemeClr val="accent5">
                  <a:lumMod val="10000"/>
                </a:schemeClr>
              </a:solidFill>
            </a:endParaRPr>
          </a:p>
          <a:p>
            <a:pPr>
              <a:buClrTx/>
            </a:pPr>
            <a:r>
              <a:rPr lang="en-GB" sz="2200" dirty="0" smtClean="0">
                <a:solidFill>
                  <a:schemeClr val="accent5">
                    <a:lumMod val="10000"/>
                  </a:schemeClr>
                </a:solidFill>
              </a:rPr>
              <a:t>Launch tender opportunities: Late February/Early March</a:t>
            </a:r>
          </a:p>
          <a:p>
            <a:pPr>
              <a:buClrTx/>
            </a:pPr>
            <a:r>
              <a:rPr lang="en-GB" sz="2200" dirty="0" smtClean="0">
                <a:solidFill>
                  <a:schemeClr val="accent5">
                    <a:lumMod val="10000"/>
                  </a:schemeClr>
                </a:solidFill>
              </a:rPr>
              <a:t>Submission Deadlines for Bids: Mid April</a:t>
            </a:r>
          </a:p>
          <a:p>
            <a:pPr>
              <a:buClrTx/>
            </a:pPr>
            <a:r>
              <a:rPr lang="en-GB" sz="2200" dirty="0" smtClean="0">
                <a:solidFill>
                  <a:schemeClr val="accent5">
                    <a:lumMod val="10000"/>
                  </a:schemeClr>
                </a:solidFill>
              </a:rPr>
              <a:t>Supplier Presentations: Late April</a:t>
            </a:r>
          </a:p>
          <a:p>
            <a:pPr>
              <a:buClrTx/>
            </a:pPr>
            <a:r>
              <a:rPr lang="en-GB" sz="2200" dirty="0" smtClean="0">
                <a:solidFill>
                  <a:schemeClr val="accent5">
                    <a:lumMod val="10000"/>
                  </a:schemeClr>
                </a:solidFill>
              </a:rPr>
              <a:t>Evaluation of bids for the 3 lots: Early May</a:t>
            </a:r>
          </a:p>
          <a:p>
            <a:pPr>
              <a:buClrTx/>
            </a:pPr>
            <a:r>
              <a:rPr lang="en-GB" sz="2200" dirty="0" smtClean="0">
                <a:solidFill>
                  <a:schemeClr val="accent5">
                    <a:lumMod val="10000"/>
                  </a:schemeClr>
                </a:solidFill>
              </a:rPr>
              <a:t>Contract award and Standstill Period: Mid – Late May</a:t>
            </a:r>
          </a:p>
          <a:p>
            <a:pPr>
              <a:buClrTx/>
            </a:pPr>
            <a:r>
              <a:rPr lang="en-GB" altLang="en-US" sz="2200" dirty="0" smtClean="0">
                <a:solidFill>
                  <a:schemeClr val="accent5">
                    <a:lumMod val="10000"/>
                  </a:schemeClr>
                </a:solidFill>
              </a:rPr>
              <a:t>Contract commencement - June</a:t>
            </a:r>
            <a:endParaRPr lang="en-GB" altLang="en-US" sz="2200" dirty="0">
              <a:solidFill>
                <a:schemeClr val="accent5">
                  <a:lumMod val="10000"/>
                </a:schemeClr>
              </a:solidFill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8109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NEPRO – Procurement of Consultancy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6227" y="2194146"/>
            <a:ext cx="8275935" cy="4090536"/>
          </a:xfrm>
        </p:spPr>
        <p:txBody>
          <a:bodyPr/>
          <a:lstStyle/>
          <a:p>
            <a:r>
              <a:rPr lang="en-US" dirty="0"/>
              <a:t>Neutral Vendor solution for procurement of consultancy and professional services</a:t>
            </a:r>
          </a:p>
          <a:p>
            <a:r>
              <a:rPr lang="en-US" dirty="0"/>
              <a:t>Mandated as first choice option for procurement of consultancy across the Council</a:t>
            </a:r>
          </a:p>
          <a:p>
            <a:r>
              <a:rPr lang="en-US" dirty="0"/>
              <a:t>Likely to be used for procurement of Time Banking piece</a:t>
            </a:r>
          </a:p>
          <a:p>
            <a:r>
              <a:rPr lang="en-US" dirty="0"/>
              <a:t>Terms and Conditions (insurance levels etc.) varied for each commission according to risk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6056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519" y="426455"/>
            <a:ext cx="8229600" cy="1143000"/>
          </a:xfrm>
        </p:spPr>
        <p:txBody>
          <a:bodyPr/>
          <a:lstStyle/>
          <a:p>
            <a:pPr algn="ctr"/>
            <a:r>
              <a:rPr lang="en-GB" dirty="0"/>
              <a:t>NEPRO – Procurement of Consultancy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6662" y="1661584"/>
            <a:ext cx="8336225" cy="4090536"/>
          </a:xfrm>
        </p:spPr>
        <p:txBody>
          <a:bodyPr/>
          <a:lstStyle/>
          <a:p>
            <a:pPr marL="0" indent="0">
              <a:buNone/>
            </a:pPr>
            <a:r>
              <a:rPr lang="en-US" sz="2200" b="1" dirty="0"/>
              <a:t>How it works:</a:t>
            </a:r>
          </a:p>
          <a:p>
            <a:r>
              <a:rPr lang="en-US" sz="2000" dirty="0" smtClean="0"/>
              <a:t>Online </a:t>
            </a:r>
            <a:r>
              <a:rPr lang="en-US" sz="2000" dirty="0"/>
              <a:t>system for running mini competition</a:t>
            </a:r>
          </a:p>
          <a:p>
            <a:r>
              <a:rPr lang="en-US" sz="2000" dirty="0"/>
              <a:t>We choose shortlist or ask NEPRO to suggest suppliers</a:t>
            </a:r>
          </a:p>
          <a:p>
            <a:r>
              <a:rPr lang="en-US" sz="2000" dirty="0"/>
              <a:t>We score, contract with NEPRO who back to back with supplier</a:t>
            </a:r>
          </a:p>
          <a:p>
            <a:r>
              <a:rPr lang="en-US" sz="2000" dirty="0"/>
              <a:t>Payment against milestones</a:t>
            </a:r>
          </a:p>
          <a:p>
            <a:endParaRPr lang="en-US" sz="2000" dirty="0"/>
          </a:p>
          <a:p>
            <a:pPr marL="0" indent="0">
              <a:buNone/>
            </a:pPr>
            <a:r>
              <a:rPr lang="en-US" sz="2000" b="1" dirty="0"/>
              <a:t>What to do</a:t>
            </a:r>
            <a:r>
              <a:rPr lang="en-US" sz="2000" dirty="0"/>
              <a:t>:</a:t>
            </a:r>
          </a:p>
          <a:p>
            <a:r>
              <a:rPr lang="en-US" sz="2000" dirty="0"/>
              <a:t>Visit NEPRO website and start registration process</a:t>
            </a:r>
          </a:p>
          <a:p>
            <a:r>
              <a:rPr lang="en-US" sz="2000" dirty="0"/>
              <a:t>For assistance from the Council contact NEPRO@cornwall.gov.uk</a:t>
            </a:r>
          </a:p>
          <a:p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2853095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Workshop Session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11173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Outcomes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How </a:t>
            </a:r>
            <a:r>
              <a:rPr lang="en-GB" dirty="0" smtClean="0"/>
              <a:t>do </a:t>
            </a:r>
            <a:r>
              <a:rPr lang="en-GB" dirty="0" smtClean="0"/>
              <a:t>we measure </a:t>
            </a:r>
            <a:r>
              <a:rPr lang="en-GB" dirty="0" smtClean="0"/>
              <a:t>success?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3216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Welcome and </a:t>
            </a:r>
            <a:r>
              <a:rPr lang="en-GB" dirty="0"/>
              <a:t>i</a:t>
            </a:r>
            <a:r>
              <a:rPr lang="en-GB" dirty="0" smtClean="0"/>
              <a:t>ntroductions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7400" y="2194146"/>
            <a:ext cx="7868063" cy="4090536"/>
          </a:xfrm>
        </p:spPr>
        <p:txBody>
          <a:bodyPr numCol="2"/>
          <a:lstStyle/>
          <a:p>
            <a:r>
              <a:rPr lang="en-GB" dirty="0" smtClean="0"/>
              <a:t>Penni Pollard </a:t>
            </a:r>
            <a:r>
              <a:rPr lang="en-GB" dirty="0"/>
              <a:t>– </a:t>
            </a:r>
            <a:r>
              <a:rPr lang="en-GB" dirty="0" smtClean="0"/>
              <a:t>Commercial Manager</a:t>
            </a:r>
          </a:p>
          <a:p>
            <a:r>
              <a:rPr lang="en-GB" dirty="0" smtClean="0"/>
              <a:t>Mark Richardson </a:t>
            </a:r>
            <a:r>
              <a:rPr lang="en-GB" dirty="0"/>
              <a:t>– </a:t>
            </a:r>
            <a:r>
              <a:rPr lang="en-GB" dirty="0" smtClean="0"/>
              <a:t>Commissioning Adviser TCA Team</a:t>
            </a:r>
          </a:p>
          <a:p>
            <a:r>
              <a:rPr lang="en-GB" dirty="0" smtClean="0"/>
              <a:t>Ginnie Odetayo </a:t>
            </a:r>
            <a:r>
              <a:rPr lang="en-GB" dirty="0"/>
              <a:t>– Researcher </a:t>
            </a:r>
            <a:r>
              <a:rPr lang="en-GB" dirty="0" smtClean="0"/>
              <a:t>TCA Team</a:t>
            </a:r>
          </a:p>
          <a:p>
            <a:r>
              <a:rPr lang="en-GB" dirty="0" smtClean="0"/>
              <a:t>Stuart </a:t>
            </a:r>
            <a:r>
              <a:rPr lang="en-GB" dirty="0"/>
              <a:t>Hinde – </a:t>
            </a:r>
            <a:r>
              <a:rPr lang="en-GB" dirty="0" smtClean="0"/>
              <a:t>Senior Supply Chain Specialist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 smtClean="0"/>
              <a:t>Donna Peverley – Strategy and Engagement Specialist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 smtClean="0"/>
              <a:t>Rebecca Patterson – FIS Team Leader </a:t>
            </a:r>
          </a:p>
          <a:p>
            <a:r>
              <a:rPr lang="en-GB" dirty="0" smtClean="0"/>
              <a:t>Rob Andrew – Head of Localism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98434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748665064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642554" y="188640"/>
            <a:ext cx="61926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660066"/>
                </a:solidFill>
                <a:latin typeface="+mj-lt"/>
                <a:ea typeface="+mj-ea"/>
                <a:cs typeface="+mj-cs"/>
              </a:rPr>
              <a:t>Cornwall TCA Theory of Change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79512" y="4797152"/>
            <a:ext cx="2016224" cy="830997"/>
          </a:xfrm>
          <a:prstGeom prst="rect">
            <a:avLst/>
          </a:prstGeom>
          <a:solidFill>
            <a:schemeClr val="accent2">
              <a:tint val="40000"/>
              <a:hueOff val="0"/>
              <a:satOff val="0"/>
              <a:lumOff val="0"/>
            </a:schemeClr>
          </a:solidFill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‘Change-ready people and processes’</a:t>
            </a:r>
            <a:endParaRPr lang="en-GB" sz="1600" b="1" dirty="0">
              <a:solidFill>
                <a:schemeClr val="tx1">
                  <a:lumMod val="75000"/>
                  <a:lumOff val="2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84168" y="4581128"/>
            <a:ext cx="2016224" cy="830997"/>
          </a:xfrm>
          <a:prstGeom prst="rect">
            <a:avLst/>
          </a:prstGeom>
          <a:solidFill>
            <a:schemeClr val="accent2">
              <a:tint val="40000"/>
              <a:hueOff val="0"/>
              <a:satOff val="0"/>
              <a:lumOff val="0"/>
            </a:schemeClr>
          </a:solidFill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‘Understand cultures and psychologies’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343944" y="1484784"/>
            <a:ext cx="1724000" cy="830997"/>
          </a:xfrm>
          <a:prstGeom prst="rect">
            <a:avLst/>
          </a:prstGeom>
          <a:solidFill>
            <a:schemeClr val="accent2">
              <a:tint val="40000"/>
              <a:hueOff val="0"/>
              <a:satOff val="0"/>
              <a:lumOff val="0"/>
            </a:schemeClr>
          </a:solidFill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‘Focus on incentives, not risks’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4860032" y="2708920"/>
            <a:ext cx="0" cy="3816424"/>
          </a:xfrm>
          <a:prstGeom prst="line">
            <a:avLst/>
          </a:prstGeom>
          <a:ln w="25400">
            <a:solidFill>
              <a:schemeClr val="tx1">
                <a:lumMod val="65000"/>
                <a:lumOff val="35000"/>
              </a:schemeClr>
            </a:solidFill>
            <a:prstDash val="lg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4860032" y="6237312"/>
            <a:ext cx="3600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Line of accountability</a:t>
            </a:r>
            <a:endParaRPr lang="en-GB" sz="1400" i="1" dirty="0">
              <a:solidFill>
                <a:schemeClr val="tx1">
                  <a:lumMod val="75000"/>
                  <a:lumOff val="2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734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228" y="542012"/>
            <a:ext cx="8229600" cy="555268"/>
          </a:xfrm>
        </p:spPr>
        <p:txBody>
          <a:bodyPr/>
          <a:lstStyle/>
          <a:p>
            <a:r>
              <a:rPr lang="en-GB" dirty="0" smtClean="0"/>
              <a:t>VCSE sector support engagement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303708" y="1254034"/>
            <a:ext cx="226967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dirty="0" smtClean="0"/>
              <a:t>1. VCSE sector support Task &amp; Finish Group </a:t>
            </a:r>
          </a:p>
          <a:p>
            <a:r>
              <a:rPr lang="en-GB" sz="1800" dirty="0" smtClean="0"/>
              <a:t>Jul-Dec 2015</a:t>
            </a:r>
            <a:endParaRPr lang="en-GB" sz="1800" dirty="0"/>
          </a:p>
        </p:txBody>
      </p:sp>
      <p:sp>
        <p:nvSpPr>
          <p:cNvPr id="6" name="Right Arrow 5"/>
          <p:cNvSpPr/>
          <p:nvPr/>
        </p:nvSpPr>
        <p:spPr>
          <a:xfrm>
            <a:off x="2860766" y="1685109"/>
            <a:ext cx="600891" cy="4049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7" name="TextBox 6"/>
          <p:cNvSpPr txBox="1"/>
          <p:nvPr/>
        </p:nvSpPr>
        <p:spPr>
          <a:xfrm>
            <a:off x="3788229" y="1254034"/>
            <a:ext cx="201821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dirty="0" smtClean="0"/>
              <a:t>2. Independent survey of 205 VCSE orgs by Transform Research </a:t>
            </a:r>
            <a:endParaRPr lang="en-GB" sz="1800" dirty="0"/>
          </a:p>
        </p:txBody>
      </p:sp>
      <p:sp>
        <p:nvSpPr>
          <p:cNvPr id="9" name="Right Arrow 8"/>
          <p:cNvSpPr/>
          <p:nvPr/>
        </p:nvSpPr>
        <p:spPr>
          <a:xfrm>
            <a:off x="5806439" y="1713279"/>
            <a:ext cx="645523" cy="4049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10" name="TextBox 9"/>
          <p:cNvSpPr txBox="1"/>
          <p:nvPr/>
        </p:nvSpPr>
        <p:spPr>
          <a:xfrm>
            <a:off x="6766559" y="3060028"/>
            <a:ext cx="176348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dirty="0" smtClean="0"/>
              <a:t>4. VCSE reps* Focus group: Dec 2015</a:t>
            </a:r>
            <a:endParaRPr lang="en-GB" sz="1800" dirty="0"/>
          </a:p>
        </p:txBody>
      </p:sp>
      <p:sp>
        <p:nvSpPr>
          <p:cNvPr id="12" name="TextBox 11"/>
          <p:cNvSpPr txBox="1"/>
          <p:nvPr/>
        </p:nvSpPr>
        <p:spPr>
          <a:xfrm>
            <a:off x="3788229" y="3015513"/>
            <a:ext cx="176348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dirty="0" smtClean="0"/>
              <a:t>5. CEG paper by Ian Smith</a:t>
            </a:r>
          </a:p>
          <a:p>
            <a:r>
              <a:rPr lang="en-GB" sz="1800" dirty="0" smtClean="0"/>
              <a:t>Feb 2016</a:t>
            </a:r>
            <a:endParaRPr lang="en-GB" sz="1800" dirty="0"/>
          </a:p>
        </p:txBody>
      </p:sp>
      <p:sp>
        <p:nvSpPr>
          <p:cNvPr id="13" name="Right Arrow 12"/>
          <p:cNvSpPr/>
          <p:nvPr/>
        </p:nvSpPr>
        <p:spPr>
          <a:xfrm rot="10800000">
            <a:off x="5745476" y="3290092"/>
            <a:ext cx="645523" cy="4049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14" name="TextBox 13"/>
          <p:cNvSpPr txBox="1"/>
          <p:nvPr/>
        </p:nvSpPr>
        <p:spPr>
          <a:xfrm>
            <a:off x="388615" y="2868904"/>
            <a:ext cx="21847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dirty="0" smtClean="0"/>
              <a:t>6. Further VCSE stakeholder session Mar 2016 </a:t>
            </a:r>
            <a:endParaRPr lang="en-GB" sz="1800" dirty="0"/>
          </a:p>
        </p:txBody>
      </p:sp>
      <p:sp>
        <p:nvSpPr>
          <p:cNvPr id="15" name="Right Arrow 14"/>
          <p:cNvSpPr/>
          <p:nvPr/>
        </p:nvSpPr>
        <p:spPr>
          <a:xfrm rot="10800000">
            <a:off x="2788918" y="3328149"/>
            <a:ext cx="600889" cy="4049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16" name="TextBox 15"/>
          <p:cNvSpPr txBox="1"/>
          <p:nvPr/>
        </p:nvSpPr>
        <p:spPr>
          <a:xfrm>
            <a:off x="6805749" y="1254034"/>
            <a:ext cx="18679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dirty="0" smtClean="0"/>
              <a:t>3. Desktop research of 10 other LA VCSE approaches</a:t>
            </a:r>
            <a:endParaRPr lang="en-GB" sz="1800" dirty="0"/>
          </a:p>
        </p:txBody>
      </p:sp>
      <p:sp>
        <p:nvSpPr>
          <p:cNvPr id="19" name="TextBox 18"/>
          <p:cNvSpPr txBox="1"/>
          <p:nvPr/>
        </p:nvSpPr>
        <p:spPr>
          <a:xfrm>
            <a:off x="462096" y="4376974"/>
            <a:ext cx="203780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dirty="0" smtClean="0"/>
              <a:t>7. Second CEG  paper by IS </a:t>
            </a:r>
          </a:p>
          <a:p>
            <a:r>
              <a:rPr lang="en-GB" sz="1800" dirty="0" smtClean="0"/>
              <a:t>Apr 2016</a:t>
            </a:r>
            <a:endParaRPr lang="en-GB" sz="1800" dirty="0"/>
          </a:p>
        </p:txBody>
      </p:sp>
      <p:sp>
        <p:nvSpPr>
          <p:cNvPr id="20" name="Right Arrow 19"/>
          <p:cNvSpPr/>
          <p:nvPr/>
        </p:nvSpPr>
        <p:spPr>
          <a:xfrm>
            <a:off x="2867298" y="4497666"/>
            <a:ext cx="600891" cy="4049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22" name="TextBox 21"/>
          <p:cNvSpPr txBox="1"/>
          <p:nvPr/>
        </p:nvSpPr>
        <p:spPr>
          <a:xfrm>
            <a:off x="3788229" y="4358378"/>
            <a:ext cx="176348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dirty="0" smtClean="0"/>
              <a:t>8. VCSE Summit feedback April 2016</a:t>
            </a:r>
            <a:endParaRPr lang="en-GB" sz="1800" dirty="0"/>
          </a:p>
        </p:txBody>
      </p:sp>
      <p:sp>
        <p:nvSpPr>
          <p:cNvPr id="23" name="Right Arrow 22"/>
          <p:cNvSpPr/>
          <p:nvPr/>
        </p:nvSpPr>
        <p:spPr>
          <a:xfrm>
            <a:off x="5806439" y="4497666"/>
            <a:ext cx="645524" cy="4049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25" name="TextBox 24"/>
          <p:cNvSpPr txBox="1"/>
          <p:nvPr/>
        </p:nvSpPr>
        <p:spPr>
          <a:xfrm>
            <a:off x="6805749" y="4341358"/>
            <a:ext cx="211618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dirty="0" smtClean="0"/>
              <a:t>9. TCA Theory of Change co-design with VCSE reps</a:t>
            </a:r>
            <a:endParaRPr lang="en-GB" sz="1800" dirty="0"/>
          </a:p>
        </p:txBody>
      </p:sp>
      <p:sp>
        <p:nvSpPr>
          <p:cNvPr id="28" name="TextBox 27"/>
          <p:cNvSpPr txBox="1"/>
          <p:nvPr/>
        </p:nvSpPr>
        <p:spPr>
          <a:xfrm>
            <a:off x="6910251" y="5842336"/>
            <a:ext cx="176348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dirty="0" smtClean="0"/>
              <a:t>10. PIN / draft spec issued April 2016</a:t>
            </a:r>
          </a:p>
        </p:txBody>
      </p:sp>
      <p:sp>
        <p:nvSpPr>
          <p:cNvPr id="29" name="Right Arrow 28"/>
          <p:cNvSpPr/>
          <p:nvPr/>
        </p:nvSpPr>
        <p:spPr>
          <a:xfrm rot="10800000">
            <a:off x="6170023" y="6050597"/>
            <a:ext cx="563879" cy="4049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30" name="TextBox 29"/>
          <p:cNvSpPr txBox="1"/>
          <p:nvPr/>
        </p:nvSpPr>
        <p:spPr>
          <a:xfrm>
            <a:off x="4308565" y="5745239"/>
            <a:ext cx="186145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dirty="0" smtClean="0"/>
              <a:t>11. Supplier days: 25 May &amp; 13 July</a:t>
            </a:r>
            <a:endParaRPr lang="en-GB" sz="1800" dirty="0"/>
          </a:p>
        </p:txBody>
      </p:sp>
      <p:sp>
        <p:nvSpPr>
          <p:cNvPr id="31" name="TextBox 30"/>
          <p:cNvSpPr txBox="1"/>
          <p:nvPr/>
        </p:nvSpPr>
        <p:spPr>
          <a:xfrm>
            <a:off x="2390503" y="5745239"/>
            <a:ext cx="139772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dirty="0" smtClean="0"/>
              <a:t>12. Spec </a:t>
            </a:r>
          </a:p>
          <a:p>
            <a:r>
              <a:rPr lang="en-GB" sz="1800" dirty="0" smtClean="0"/>
              <a:t>re-issued Sept 2016</a:t>
            </a:r>
            <a:endParaRPr lang="en-GB" sz="1800" dirty="0"/>
          </a:p>
        </p:txBody>
      </p:sp>
      <p:sp>
        <p:nvSpPr>
          <p:cNvPr id="32" name="TextBox 31"/>
          <p:cNvSpPr txBox="1"/>
          <p:nvPr/>
        </p:nvSpPr>
        <p:spPr>
          <a:xfrm>
            <a:off x="388615" y="5745239"/>
            <a:ext cx="15936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b="1" dirty="0" smtClean="0"/>
              <a:t>TCA Board discussion Nov 2016</a:t>
            </a:r>
            <a:endParaRPr lang="en-GB" sz="1800" b="1" dirty="0"/>
          </a:p>
        </p:txBody>
      </p:sp>
      <p:sp>
        <p:nvSpPr>
          <p:cNvPr id="36" name="Right Arrow 35"/>
          <p:cNvSpPr/>
          <p:nvPr/>
        </p:nvSpPr>
        <p:spPr>
          <a:xfrm rot="10800000">
            <a:off x="3569429" y="6050598"/>
            <a:ext cx="563879" cy="4049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37" name="Right Arrow 36"/>
          <p:cNvSpPr/>
          <p:nvPr/>
        </p:nvSpPr>
        <p:spPr>
          <a:xfrm rot="10800000">
            <a:off x="1700343" y="6050599"/>
            <a:ext cx="563879" cy="4049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38" name="Right Arrow 37"/>
          <p:cNvSpPr/>
          <p:nvPr/>
        </p:nvSpPr>
        <p:spPr>
          <a:xfrm rot="5400000">
            <a:off x="7391358" y="2539610"/>
            <a:ext cx="513887" cy="4049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39" name="Right Arrow 38"/>
          <p:cNvSpPr/>
          <p:nvPr/>
        </p:nvSpPr>
        <p:spPr>
          <a:xfrm rot="5400000">
            <a:off x="726031" y="3917557"/>
            <a:ext cx="513887" cy="4049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40" name="Right Arrow 39"/>
          <p:cNvSpPr/>
          <p:nvPr/>
        </p:nvSpPr>
        <p:spPr>
          <a:xfrm rot="5400000">
            <a:off x="7404422" y="5348718"/>
            <a:ext cx="513887" cy="4049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</p:spTree>
    <p:extLst>
      <p:ext uri="{BB962C8B-B14F-4D97-AF65-F5344CB8AC3E}">
        <p14:creationId xmlns:p14="http://schemas.microsoft.com/office/powerpoint/2010/main" val="2031110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6995" y="2093694"/>
            <a:ext cx="8216841" cy="2303462"/>
          </a:xfrm>
        </p:spPr>
        <p:txBody>
          <a:bodyPr/>
          <a:lstStyle/>
          <a:p>
            <a:pPr algn="ctr"/>
            <a:r>
              <a:rPr lang="en-GB" dirty="0" smtClean="0"/>
              <a:t>Key features and delivery of services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2198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Time credits</a:t>
            </a:r>
            <a:endParaRPr lang="en-GB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Ginnie Odetayo</a:t>
            </a:r>
          </a:p>
          <a:p>
            <a:r>
              <a:rPr lang="en-GB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Researcher</a:t>
            </a:r>
          </a:p>
          <a:p>
            <a:r>
              <a:rPr lang="en-GB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TCA</a:t>
            </a:r>
            <a:endParaRPr lang="en-GB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9934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7" descr="\\cc\root\Chiefexecs\groups\strategy localism and communications\Transformation Challenge Award\TCA Theory of Change\Theory of Change summary diagram\Slide5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553" b="32338"/>
          <a:stretch/>
        </p:blipFill>
        <p:spPr bwMode="auto">
          <a:xfrm>
            <a:off x="1799692" y="2688796"/>
            <a:ext cx="6400800" cy="20694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5" name="Picture 4" descr="Slide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332" b="31859"/>
          <a:stretch/>
        </p:blipFill>
        <p:spPr bwMode="auto">
          <a:xfrm>
            <a:off x="2440543" y="660804"/>
            <a:ext cx="6400800" cy="21030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848655"/>
          </a:xfrm>
        </p:spPr>
        <p:txBody>
          <a:bodyPr>
            <a:normAutofit/>
          </a:bodyPr>
          <a:lstStyle/>
          <a:p>
            <a:r>
              <a:rPr lang="en-GB" sz="1800" b="1" i="1" smtClean="0"/>
              <a:t>Empowering and mobilising people, communities and organisations for good</a:t>
            </a:r>
            <a:endParaRPr lang="en-GB" sz="1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600200"/>
            <a:ext cx="8507288" cy="5036170"/>
          </a:xfrm>
        </p:spPr>
        <p:txBody>
          <a:bodyPr/>
          <a:lstStyle/>
          <a:p>
            <a:pPr>
              <a:spcAft>
                <a:spcPts val="0"/>
              </a:spcAft>
            </a:pPr>
            <a:endParaRPr lang="en-GB" smtClean="0">
              <a:latin typeface="Verdana"/>
              <a:ea typeface="Times New Roman"/>
            </a:endParaRPr>
          </a:p>
          <a:p>
            <a:endParaRPr lang="en-GB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25431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9512" y="1619507"/>
            <a:ext cx="16131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chemeClr val="accent2">
                    <a:lumMod val="75000"/>
                  </a:schemeClr>
                </a:solidFill>
              </a:rPr>
              <a:t>People</a:t>
            </a:r>
            <a:endParaRPr lang="en-GB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9511" y="3377136"/>
            <a:ext cx="20672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rgbClr val="00B050"/>
                </a:solidFill>
              </a:rPr>
              <a:t>Public</a:t>
            </a:r>
            <a:r>
              <a:rPr lang="en-GB" b="1" dirty="0" smtClean="0"/>
              <a:t> </a:t>
            </a:r>
            <a:r>
              <a:rPr lang="en-GB" b="1" dirty="0">
                <a:solidFill>
                  <a:srgbClr val="00B050"/>
                </a:solidFill>
              </a:rPr>
              <a:t>s</a:t>
            </a:r>
            <a:r>
              <a:rPr lang="en-GB" b="1" dirty="0" smtClean="0">
                <a:solidFill>
                  <a:srgbClr val="00B050"/>
                </a:solidFill>
              </a:rPr>
              <a:t>ervices</a:t>
            </a:r>
            <a:endParaRPr lang="en-GB" b="1" dirty="0">
              <a:solidFill>
                <a:srgbClr val="00B050"/>
              </a:solidFill>
            </a:endParaRPr>
          </a:p>
        </p:txBody>
      </p:sp>
      <p:pic>
        <p:nvPicPr>
          <p:cNvPr id="1029" name="Picture 6" descr="\\cc\root\Chiefexecs\groups\strategy localism and communications\Transformation Challenge Award\TCA Theory of Change\Theory of Change summary diagram\Slide4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078" b="32277"/>
          <a:stretch/>
        </p:blipFill>
        <p:spPr bwMode="auto">
          <a:xfrm>
            <a:off x="989602" y="4724151"/>
            <a:ext cx="6400800" cy="2047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179512" y="5019546"/>
            <a:ext cx="16201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rgbClr val="002060"/>
                </a:solidFill>
              </a:rPr>
              <a:t>VCSE</a:t>
            </a:r>
            <a:endParaRPr lang="en-GB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3655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Time credit overview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smtClean="0"/>
              <a:t>Time banking /  time credits</a:t>
            </a:r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smtClean="0"/>
              <a:t>Broadening </a:t>
            </a:r>
            <a:r>
              <a:rPr lang="en-GB" dirty="0"/>
              <a:t>the concept of ‘volunteering</a:t>
            </a:r>
            <a:r>
              <a:rPr lang="en-GB" dirty="0" smtClean="0"/>
              <a:t>’, </a:t>
            </a:r>
            <a:r>
              <a:rPr lang="en-GB" dirty="0"/>
              <a:t>recognising the value </a:t>
            </a:r>
            <a:r>
              <a:rPr lang="en-GB" dirty="0" smtClean="0"/>
              <a:t>in a spectrum of activity and contributions.</a:t>
            </a:r>
            <a:endParaRPr lang="en-GB" dirty="0"/>
          </a:p>
          <a:p>
            <a:endParaRPr lang="en-GB" dirty="0"/>
          </a:p>
          <a:p>
            <a:r>
              <a:rPr lang="en-GB" dirty="0" smtClean="0"/>
              <a:t>Based around ‘host’ organisation and ‘earn’ partners.</a:t>
            </a:r>
          </a:p>
          <a:p>
            <a:endParaRPr lang="en-GB" dirty="0"/>
          </a:p>
          <a:p>
            <a:r>
              <a:rPr lang="en-GB" dirty="0" smtClean="0"/>
              <a:t>Non-subsidised spend network</a:t>
            </a:r>
          </a:p>
          <a:p>
            <a:endParaRPr lang="en-GB" dirty="0"/>
          </a:p>
          <a:p>
            <a:r>
              <a:rPr lang="en-GB" dirty="0" smtClean="0"/>
              <a:t>Tool for change: asset-based approaches, co-production, culture shift.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08263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3779911" y="2950921"/>
            <a:ext cx="1966187" cy="1520738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 dirty="0" smtClean="0">
                <a:solidFill>
                  <a:srgbClr val="FF0000"/>
                </a:solidFill>
              </a:rPr>
              <a:t>Time Credit Lead</a:t>
            </a:r>
          </a:p>
          <a:p>
            <a:pPr algn="ctr"/>
            <a:r>
              <a:rPr lang="en-GB" sz="1100" b="1" dirty="0" smtClean="0">
                <a:solidFill>
                  <a:srgbClr val="7030A0"/>
                </a:solidFill>
              </a:rPr>
              <a:t>Commissioner</a:t>
            </a:r>
          </a:p>
          <a:p>
            <a:pPr algn="ctr"/>
            <a:r>
              <a:rPr lang="en-GB" sz="1100" b="1" dirty="0" smtClean="0">
                <a:solidFill>
                  <a:srgbClr val="00B0F0"/>
                </a:solidFill>
              </a:rPr>
              <a:t>Service Lead</a:t>
            </a:r>
            <a:endParaRPr lang="en-GB" sz="1100" b="1" dirty="0">
              <a:solidFill>
                <a:srgbClr val="00B0F0"/>
              </a:solidFill>
            </a:endParaRPr>
          </a:p>
        </p:txBody>
      </p:sp>
      <p:sp>
        <p:nvSpPr>
          <p:cNvPr id="4" name="Isosceles Triangle 3"/>
          <p:cNvSpPr/>
          <p:nvPr/>
        </p:nvSpPr>
        <p:spPr>
          <a:xfrm>
            <a:off x="2699792" y="2097741"/>
            <a:ext cx="1368151" cy="969761"/>
          </a:xfrm>
          <a:prstGeom prst="triangle">
            <a:avLst/>
          </a:prstGeom>
          <a:solidFill>
            <a:schemeClr val="bg1">
              <a:lumMod val="65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 smtClean="0"/>
              <a:t>School</a:t>
            </a:r>
            <a:endParaRPr lang="en-GB" sz="1100" dirty="0"/>
          </a:p>
        </p:txBody>
      </p:sp>
      <p:sp>
        <p:nvSpPr>
          <p:cNvPr id="6" name="Cross 5"/>
          <p:cNvSpPr/>
          <p:nvPr/>
        </p:nvSpPr>
        <p:spPr>
          <a:xfrm>
            <a:off x="5424532" y="2097742"/>
            <a:ext cx="1163692" cy="969760"/>
          </a:xfrm>
          <a:prstGeom prst="plus">
            <a:avLst/>
          </a:prstGeom>
          <a:solidFill>
            <a:schemeClr val="bg1">
              <a:lumMod val="65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 smtClean="0"/>
              <a:t>Health &amp; wellbeing</a:t>
            </a:r>
            <a:endParaRPr lang="en-GB" sz="1100" dirty="0"/>
          </a:p>
        </p:txBody>
      </p:sp>
      <p:sp>
        <p:nvSpPr>
          <p:cNvPr id="7" name="Trapezoid 6"/>
          <p:cNvSpPr/>
          <p:nvPr/>
        </p:nvSpPr>
        <p:spPr>
          <a:xfrm>
            <a:off x="5746099" y="3679571"/>
            <a:ext cx="1296144" cy="1008112"/>
          </a:xfrm>
          <a:prstGeom prst="trapezoid">
            <a:avLst/>
          </a:prstGeom>
          <a:solidFill>
            <a:schemeClr val="bg1">
              <a:lumMod val="65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 smtClean="0"/>
              <a:t>Day care Service</a:t>
            </a:r>
            <a:endParaRPr lang="en-GB" sz="1100" dirty="0"/>
          </a:p>
        </p:txBody>
      </p:sp>
      <p:sp>
        <p:nvSpPr>
          <p:cNvPr id="8" name="Oval 7"/>
          <p:cNvSpPr/>
          <p:nvPr/>
        </p:nvSpPr>
        <p:spPr>
          <a:xfrm>
            <a:off x="2051720" y="3569657"/>
            <a:ext cx="1512168" cy="1118026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 smtClean="0"/>
              <a:t>Supported Living</a:t>
            </a:r>
            <a:endParaRPr lang="en-GB" sz="1100" dirty="0"/>
          </a:p>
        </p:txBody>
      </p:sp>
      <p:sp>
        <p:nvSpPr>
          <p:cNvPr id="9" name="Rounded Rectangle 8"/>
          <p:cNvSpPr/>
          <p:nvPr/>
        </p:nvSpPr>
        <p:spPr>
          <a:xfrm>
            <a:off x="3912363" y="4687683"/>
            <a:ext cx="1512168" cy="809569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 smtClean="0"/>
              <a:t>DAT Provider</a:t>
            </a:r>
            <a:endParaRPr lang="en-GB" sz="1100" dirty="0"/>
          </a:p>
        </p:txBody>
      </p:sp>
      <p:sp>
        <p:nvSpPr>
          <p:cNvPr id="17" name="Wave 16"/>
          <p:cNvSpPr/>
          <p:nvPr/>
        </p:nvSpPr>
        <p:spPr>
          <a:xfrm>
            <a:off x="1475656" y="1514631"/>
            <a:ext cx="1728192" cy="432048"/>
          </a:xfrm>
          <a:prstGeom prst="wave">
            <a:avLst/>
          </a:prstGeom>
          <a:solidFill>
            <a:srgbClr val="0070C0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 smtClean="0"/>
              <a:t>Theatre</a:t>
            </a:r>
            <a:endParaRPr lang="en-GB" sz="1100" dirty="0"/>
          </a:p>
        </p:txBody>
      </p:sp>
      <p:sp>
        <p:nvSpPr>
          <p:cNvPr id="18" name="Wave 17"/>
          <p:cNvSpPr/>
          <p:nvPr/>
        </p:nvSpPr>
        <p:spPr>
          <a:xfrm>
            <a:off x="323528" y="2950921"/>
            <a:ext cx="1728192" cy="432048"/>
          </a:xfrm>
          <a:prstGeom prst="wave">
            <a:avLst/>
          </a:prstGeom>
          <a:solidFill>
            <a:srgbClr val="0070C0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 smtClean="0"/>
              <a:t>Family Outing</a:t>
            </a:r>
            <a:endParaRPr lang="en-GB" sz="1100" dirty="0"/>
          </a:p>
        </p:txBody>
      </p:sp>
      <p:sp>
        <p:nvSpPr>
          <p:cNvPr id="19" name="Wave 18"/>
          <p:cNvSpPr/>
          <p:nvPr/>
        </p:nvSpPr>
        <p:spPr>
          <a:xfrm>
            <a:off x="4242760" y="1085706"/>
            <a:ext cx="1728192" cy="432048"/>
          </a:xfrm>
          <a:prstGeom prst="wave">
            <a:avLst/>
          </a:prstGeom>
          <a:solidFill>
            <a:srgbClr val="0070C0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 smtClean="0"/>
              <a:t>Training </a:t>
            </a:r>
            <a:endParaRPr lang="en-GB" sz="1100" dirty="0"/>
          </a:p>
        </p:txBody>
      </p:sp>
      <p:sp>
        <p:nvSpPr>
          <p:cNvPr id="20" name="Wave 19"/>
          <p:cNvSpPr/>
          <p:nvPr/>
        </p:nvSpPr>
        <p:spPr>
          <a:xfrm>
            <a:off x="6330412" y="1528486"/>
            <a:ext cx="1728192" cy="432048"/>
          </a:xfrm>
          <a:prstGeom prst="wave">
            <a:avLst/>
          </a:prstGeom>
          <a:solidFill>
            <a:srgbClr val="0070C0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 smtClean="0"/>
              <a:t>Sport</a:t>
            </a:r>
            <a:endParaRPr lang="en-GB" sz="1100" dirty="0"/>
          </a:p>
        </p:txBody>
      </p:sp>
      <p:sp>
        <p:nvSpPr>
          <p:cNvPr id="21" name="Wave 20"/>
          <p:cNvSpPr/>
          <p:nvPr/>
        </p:nvSpPr>
        <p:spPr>
          <a:xfrm>
            <a:off x="7258267" y="3240712"/>
            <a:ext cx="1728192" cy="432048"/>
          </a:xfrm>
          <a:prstGeom prst="wave">
            <a:avLst/>
          </a:prstGeom>
          <a:solidFill>
            <a:srgbClr val="0070C0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 smtClean="0"/>
              <a:t>Cinema</a:t>
            </a:r>
            <a:endParaRPr lang="en-GB" sz="1100" dirty="0"/>
          </a:p>
        </p:txBody>
      </p:sp>
      <p:sp>
        <p:nvSpPr>
          <p:cNvPr id="22" name="Wave 21"/>
          <p:cNvSpPr/>
          <p:nvPr/>
        </p:nvSpPr>
        <p:spPr>
          <a:xfrm>
            <a:off x="6178147" y="5661248"/>
            <a:ext cx="1728192" cy="432048"/>
          </a:xfrm>
          <a:prstGeom prst="wave">
            <a:avLst/>
          </a:prstGeom>
          <a:solidFill>
            <a:srgbClr val="0070C0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 smtClean="0"/>
              <a:t>Community</a:t>
            </a:r>
            <a:endParaRPr lang="en-GB" sz="1100" dirty="0"/>
          </a:p>
        </p:txBody>
      </p:sp>
      <p:sp>
        <p:nvSpPr>
          <p:cNvPr id="24" name="Wave 23"/>
          <p:cNvSpPr/>
          <p:nvPr/>
        </p:nvSpPr>
        <p:spPr>
          <a:xfrm>
            <a:off x="827584" y="5065204"/>
            <a:ext cx="1728192" cy="432048"/>
          </a:xfrm>
          <a:prstGeom prst="wave">
            <a:avLst/>
          </a:prstGeom>
          <a:solidFill>
            <a:srgbClr val="0070C0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 smtClean="0"/>
              <a:t>Events</a:t>
            </a:r>
            <a:endParaRPr lang="en-GB" sz="1100" dirty="0"/>
          </a:p>
        </p:txBody>
      </p:sp>
      <p:sp>
        <p:nvSpPr>
          <p:cNvPr id="25" name="Wave 24"/>
          <p:cNvSpPr/>
          <p:nvPr/>
        </p:nvSpPr>
        <p:spPr>
          <a:xfrm>
            <a:off x="7234157" y="4471659"/>
            <a:ext cx="1728192" cy="432048"/>
          </a:xfrm>
          <a:prstGeom prst="wave">
            <a:avLst/>
          </a:prstGeom>
          <a:solidFill>
            <a:srgbClr val="0070C0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 smtClean="0"/>
              <a:t>Music</a:t>
            </a:r>
            <a:endParaRPr lang="en-GB" sz="1100" dirty="0"/>
          </a:p>
        </p:txBody>
      </p:sp>
      <p:sp>
        <p:nvSpPr>
          <p:cNvPr id="28" name="Wave 27"/>
          <p:cNvSpPr/>
          <p:nvPr/>
        </p:nvSpPr>
        <p:spPr>
          <a:xfrm>
            <a:off x="3226951" y="5856517"/>
            <a:ext cx="1728192" cy="432048"/>
          </a:xfrm>
          <a:prstGeom prst="wave">
            <a:avLst/>
          </a:prstGeom>
          <a:solidFill>
            <a:srgbClr val="0070C0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 smtClean="0"/>
              <a:t>Sport</a:t>
            </a:r>
            <a:endParaRPr lang="en-GB" sz="1100" dirty="0"/>
          </a:p>
        </p:txBody>
      </p:sp>
      <p:sp>
        <p:nvSpPr>
          <p:cNvPr id="31" name="7-Point Star 30"/>
          <p:cNvSpPr/>
          <p:nvPr/>
        </p:nvSpPr>
        <p:spPr>
          <a:xfrm>
            <a:off x="3912363" y="2263968"/>
            <a:ext cx="515621" cy="484880"/>
          </a:xfrm>
          <a:prstGeom prst="star7">
            <a:avLst/>
          </a:prstGeom>
          <a:solidFill>
            <a:srgbClr val="FFFF00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00"/>
          </a:p>
        </p:txBody>
      </p:sp>
      <p:sp>
        <p:nvSpPr>
          <p:cNvPr id="32" name="7-Point Star 31"/>
          <p:cNvSpPr/>
          <p:nvPr/>
        </p:nvSpPr>
        <p:spPr>
          <a:xfrm>
            <a:off x="4763004" y="2340181"/>
            <a:ext cx="515621" cy="484880"/>
          </a:xfrm>
          <a:prstGeom prst="star7">
            <a:avLst/>
          </a:prstGeom>
          <a:solidFill>
            <a:srgbClr val="FFFF00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00"/>
          </a:p>
        </p:txBody>
      </p:sp>
      <p:sp>
        <p:nvSpPr>
          <p:cNvPr id="33" name="7-Point Star 32"/>
          <p:cNvSpPr/>
          <p:nvPr/>
        </p:nvSpPr>
        <p:spPr>
          <a:xfrm>
            <a:off x="6330412" y="2998272"/>
            <a:ext cx="515621" cy="484880"/>
          </a:xfrm>
          <a:prstGeom prst="star7">
            <a:avLst/>
          </a:prstGeom>
          <a:solidFill>
            <a:srgbClr val="FFFF00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00"/>
          </a:p>
        </p:txBody>
      </p:sp>
      <p:sp>
        <p:nvSpPr>
          <p:cNvPr id="34" name="7-Point Star 33"/>
          <p:cNvSpPr/>
          <p:nvPr/>
        </p:nvSpPr>
        <p:spPr>
          <a:xfrm>
            <a:off x="6482811" y="4822764"/>
            <a:ext cx="515621" cy="484880"/>
          </a:xfrm>
          <a:prstGeom prst="star7">
            <a:avLst/>
          </a:prstGeom>
          <a:solidFill>
            <a:srgbClr val="FFFF00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00"/>
          </a:p>
        </p:txBody>
      </p:sp>
      <p:sp>
        <p:nvSpPr>
          <p:cNvPr id="35" name="7-Point Star 34"/>
          <p:cNvSpPr/>
          <p:nvPr/>
        </p:nvSpPr>
        <p:spPr>
          <a:xfrm>
            <a:off x="5746098" y="4934062"/>
            <a:ext cx="515621" cy="484880"/>
          </a:xfrm>
          <a:prstGeom prst="star7">
            <a:avLst/>
          </a:prstGeom>
          <a:solidFill>
            <a:srgbClr val="FFFF00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00"/>
          </a:p>
        </p:txBody>
      </p:sp>
      <p:sp>
        <p:nvSpPr>
          <p:cNvPr id="36" name="7-Point Star 35"/>
          <p:cNvSpPr/>
          <p:nvPr/>
        </p:nvSpPr>
        <p:spPr>
          <a:xfrm>
            <a:off x="3306077" y="4979565"/>
            <a:ext cx="515621" cy="484880"/>
          </a:xfrm>
          <a:prstGeom prst="star7">
            <a:avLst/>
          </a:prstGeom>
          <a:solidFill>
            <a:srgbClr val="FFFF00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00"/>
          </a:p>
        </p:txBody>
      </p:sp>
      <p:sp>
        <p:nvSpPr>
          <p:cNvPr id="37" name="7-Point Star 36"/>
          <p:cNvSpPr/>
          <p:nvPr/>
        </p:nvSpPr>
        <p:spPr>
          <a:xfrm>
            <a:off x="2714599" y="4796348"/>
            <a:ext cx="515621" cy="484880"/>
          </a:xfrm>
          <a:prstGeom prst="star7">
            <a:avLst/>
          </a:prstGeom>
          <a:solidFill>
            <a:srgbClr val="FFFF00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00"/>
          </a:p>
        </p:txBody>
      </p:sp>
      <p:sp>
        <p:nvSpPr>
          <p:cNvPr id="38" name="7-Point Star 37"/>
          <p:cNvSpPr/>
          <p:nvPr/>
        </p:nvSpPr>
        <p:spPr>
          <a:xfrm>
            <a:off x="1433869" y="4128670"/>
            <a:ext cx="515621" cy="484880"/>
          </a:xfrm>
          <a:prstGeom prst="star7">
            <a:avLst/>
          </a:prstGeom>
          <a:solidFill>
            <a:srgbClr val="FFFF00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00"/>
          </a:p>
        </p:txBody>
      </p:sp>
      <p:sp>
        <p:nvSpPr>
          <p:cNvPr id="39" name="7-Point Star 38"/>
          <p:cNvSpPr/>
          <p:nvPr/>
        </p:nvSpPr>
        <p:spPr>
          <a:xfrm>
            <a:off x="2125598" y="2877308"/>
            <a:ext cx="515621" cy="484880"/>
          </a:xfrm>
          <a:prstGeom prst="star7">
            <a:avLst/>
          </a:prstGeom>
          <a:solidFill>
            <a:srgbClr val="FFFF00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00"/>
          </a:p>
        </p:txBody>
      </p:sp>
      <p:sp>
        <p:nvSpPr>
          <p:cNvPr id="40" name="7-Point Star 39"/>
          <p:cNvSpPr/>
          <p:nvPr/>
        </p:nvSpPr>
        <p:spPr>
          <a:xfrm>
            <a:off x="2441981" y="2107130"/>
            <a:ext cx="515621" cy="484880"/>
          </a:xfrm>
          <a:prstGeom prst="star7">
            <a:avLst/>
          </a:prstGeom>
          <a:solidFill>
            <a:srgbClr val="FFFF00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00"/>
          </a:p>
        </p:txBody>
      </p:sp>
      <p:sp>
        <p:nvSpPr>
          <p:cNvPr id="41" name="7-Point Star 40"/>
          <p:cNvSpPr/>
          <p:nvPr/>
        </p:nvSpPr>
        <p:spPr>
          <a:xfrm>
            <a:off x="6670431" y="2114084"/>
            <a:ext cx="515621" cy="484880"/>
          </a:xfrm>
          <a:prstGeom prst="star7">
            <a:avLst/>
          </a:prstGeom>
          <a:solidFill>
            <a:srgbClr val="FFFF00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00"/>
          </a:p>
        </p:txBody>
      </p:sp>
      <p:sp>
        <p:nvSpPr>
          <p:cNvPr id="29" name="Title 1"/>
          <p:cNvSpPr txBox="1">
            <a:spLocks/>
          </p:cNvSpPr>
          <p:nvPr/>
        </p:nvSpPr>
        <p:spPr>
          <a:xfrm>
            <a:off x="1779465" y="228496"/>
            <a:ext cx="8229600" cy="1143000"/>
          </a:xfrm>
          <a:prstGeom prst="rect">
            <a:avLst/>
          </a:prstGeom>
        </p:spPr>
        <p:txBody>
          <a:bodyPr/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660066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660066"/>
                </a:solidFill>
                <a:latin typeface="Verdana" pitchFamily="34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660066"/>
                </a:solidFill>
                <a:latin typeface="Verdana" pitchFamily="34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660066"/>
                </a:solidFill>
                <a:latin typeface="Verdana" pitchFamily="34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660066"/>
                </a:solidFill>
                <a:latin typeface="Verdana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660066"/>
                </a:solidFill>
                <a:latin typeface="Verdana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660066"/>
                </a:solidFill>
                <a:latin typeface="Verdana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660066"/>
                </a:solidFill>
                <a:latin typeface="Verdana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660066"/>
                </a:solidFill>
                <a:latin typeface="Verdana" pitchFamily="34" charset="0"/>
              </a:defRPr>
            </a:lvl9pPr>
          </a:lstStyle>
          <a:p>
            <a:r>
              <a:rPr lang="en-GB" sz="2000" kern="0" dirty="0" smtClean="0"/>
              <a:t>Host organisations, spend partners, growth</a:t>
            </a:r>
            <a:endParaRPr lang="en-GB" sz="2000" kern="0" dirty="0"/>
          </a:p>
        </p:txBody>
      </p:sp>
    </p:spTree>
    <p:extLst>
      <p:ext uri="{BB962C8B-B14F-4D97-AF65-F5344CB8AC3E}">
        <p14:creationId xmlns:p14="http://schemas.microsoft.com/office/powerpoint/2010/main" val="3197568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Design">
  <a:themeElements>
    <a:clrScheme name="Blank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Design">
      <a:majorFont>
        <a:latin typeface="Verdan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ank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Custom Design">
  <a:themeElements>
    <a:clrScheme name="1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Custom Desig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7211</TotalTime>
  <Words>793</Words>
  <Application>Microsoft Office PowerPoint</Application>
  <PresentationFormat>On-screen Show (4:3)</PresentationFormat>
  <Paragraphs>143</Paragraphs>
  <Slides>18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0" baseType="lpstr">
      <vt:lpstr>Blank Design</vt:lpstr>
      <vt:lpstr>1_Custom Design</vt:lpstr>
      <vt:lpstr>VCSE supplier market day</vt:lpstr>
      <vt:lpstr>Welcome and introductions</vt:lpstr>
      <vt:lpstr>PowerPoint Presentation</vt:lpstr>
      <vt:lpstr>VCSE sector support engagement</vt:lpstr>
      <vt:lpstr>Key features and delivery of services</vt:lpstr>
      <vt:lpstr>Time credits</vt:lpstr>
      <vt:lpstr>Empowering and mobilising people, communities and organisations for good</vt:lpstr>
      <vt:lpstr>Time credit overview</vt:lpstr>
      <vt:lpstr>PowerPoint Presentation</vt:lpstr>
      <vt:lpstr>Components</vt:lpstr>
      <vt:lpstr>Deliverables and outcomes</vt:lpstr>
      <vt:lpstr>Money and timing</vt:lpstr>
      <vt:lpstr>Routes to market </vt:lpstr>
      <vt:lpstr>Headline Procurement Timeline</vt:lpstr>
      <vt:lpstr>NEPRO – Procurement of Consultancy</vt:lpstr>
      <vt:lpstr>NEPRO – Procurement of Consultancy</vt:lpstr>
      <vt:lpstr>Workshop Session</vt:lpstr>
      <vt:lpstr>Outcomes</vt:lpstr>
    </vt:vector>
  </TitlesOfParts>
  <Company>Cornwall County Council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amessenger</dc:creator>
  <cp:lastModifiedBy>Richardson Mark</cp:lastModifiedBy>
  <cp:revision>513</cp:revision>
  <cp:lastPrinted>2016-12-19T15:13:10Z</cp:lastPrinted>
  <dcterms:created xsi:type="dcterms:W3CDTF">2008-05-01T09:40:19Z</dcterms:created>
  <dcterms:modified xsi:type="dcterms:W3CDTF">2017-03-20T11:15:32Z</dcterms:modified>
</cp:coreProperties>
</file>