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8"/>
  </p:notesMasterIdLst>
  <p:handoutMasterIdLst>
    <p:handoutMasterId r:id="rId29"/>
  </p:handoutMasterIdLst>
  <p:sldIdLst>
    <p:sldId id="284" r:id="rId5"/>
    <p:sldId id="285" r:id="rId6"/>
    <p:sldId id="290" r:id="rId7"/>
    <p:sldId id="315" r:id="rId8"/>
    <p:sldId id="316" r:id="rId9"/>
    <p:sldId id="318" r:id="rId10"/>
    <p:sldId id="289" r:id="rId11"/>
    <p:sldId id="308" r:id="rId12"/>
    <p:sldId id="291" r:id="rId13"/>
    <p:sldId id="292" r:id="rId14"/>
    <p:sldId id="304" r:id="rId15"/>
    <p:sldId id="294" r:id="rId16"/>
    <p:sldId id="309" r:id="rId17"/>
    <p:sldId id="296" r:id="rId18"/>
    <p:sldId id="307" r:id="rId19"/>
    <p:sldId id="299" r:id="rId20"/>
    <p:sldId id="300" r:id="rId21"/>
    <p:sldId id="312" r:id="rId22"/>
    <p:sldId id="310" r:id="rId23"/>
    <p:sldId id="317" r:id="rId24"/>
    <p:sldId id="311" r:id="rId25"/>
    <p:sldId id="313" r:id="rId26"/>
    <p:sldId id="301" r:id="rId27"/>
  </p:sldIdLst>
  <p:sldSz cx="9906000" cy="6858000" type="A4"/>
  <p:notesSz cx="6797675" cy="9926638"/>
  <p:defaultTextStyle>
    <a:defPPr>
      <a:defRPr lang="en-US"/>
    </a:defPPr>
    <a:lvl1pPr marL="0" algn="l" defTabSz="536372" rtl="0" eaLnBrk="1" latinLnBrk="0" hangingPunct="1">
      <a:defRPr sz="2100" kern="1200">
        <a:solidFill>
          <a:schemeClr val="tx1"/>
        </a:solidFill>
        <a:latin typeface="+mn-lt"/>
        <a:ea typeface="+mn-ea"/>
        <a:cs typeface="+mn-cs"/>
      </a:defRPr>
    </a:lvl1pPr>
    <a:lvl2pPr marL="536372" algn="l" defTabSz="536372" rtl="0" eaLnBrk="1" latinLnBrk="0" hangingPunct="1">
      <a:defRPr sz="2100" kern="1200">
        <a:solidFill>
          <a:schemeClr val="tx1"/>
        </a:solidFill>
        <a:latin typeface="+mn-lt"/>
        <a:ea typeface="+mn-ea"/>
        <a:cs typeface="+mn-cs"/>
      </a:defRPr>
    </a:lvl2pPr>
    <a:lvl3pPr marL="1072743" algn="l" defTabSz="536372" rtl="0" eaLnBrk="1" latinLnBrk="0" hangingPunct="1">
      <a:defRPr sz="2100" kern="1200">
        <a:solidFill>
          <a:schemeClr val="tx1"/>
        </a:solidFill>
        <a:latin typeface="+mn-lt"/>
        <a:ea typeface="+mn-ea"/>
        <a:cs typeface="+mn-cs"/>
      </a:defRPr>
    </a:lvl3pPr>
    <a:lvl4pPr marL="1609115" algn="l" defTabSz="536372" rtl="0" eaLnBrk="1" latinLnBrk="0" hangingPunct="1">
      <a:defRPr sz="2100" kern="1200">
        <a:solidFill>
          <a:schemeClr val="tx1"/>
        </a:solidFill>
        <a:latin typeface="+mn-lt"/>
        <a:ea typeface="+mn-ea"/>
        <a:cs typeface="+mn-cs"/>
      </a:defRPr>
    </a:lvl4pPr>
    <a:lvl5pPr marL="2145487" algn="l" defTabSz="536372" rtl="0" eaLnBrk="1" latinLnBrk="0" hangingPunct="1">
      <a:defRPr sz="2100" kern="1200">
        <a:solidFill>
          <a:schemeClr val="tx1"/>
        </a:solidFill>
        <a:latin typeface="+mn-lt"/>
        <a:ea typeface="+mn-ea"/>
        <a:cs typeface="+mn-cs"/>
      </a:defRPr>
    </a:lvl5pPr>
    <a:lvl6pPr marL="2681859" algn="l" defTabSz="536372" rtl="0" eaLnBrk="1" latinLnBrk="0" hangingPunct="1">
      <a:defRPr sz="2100" kern="1200">
        <a:solidFill>
          <a:schemeClr val="tx1"/>
        </a:solidFill>
        <a:latin typeface="+mn-lt"/>
        <a:ea typeface="+mn-ea"/>
        <a:cs typeface="+mn-cs"/>
      </a:defRPr>
    </a:lvl6pPr>
    <a:lvl7pPr marL="3218230" algn="l" defTabSz="536372" rtl="0" eaLnBrk="1" latinLnBrk="0" hangingPunct="1">
      <a:defRPr sz="2100" kern="1200">
        <a:solidFill>
          <a:schemeClr val="tx1"/>
        </a:solidFill>
        <a:latin typeface="+mn-lt"/>
        <a:ea typeface="+mn-ea"/>
        <a:cs typeface="+mn-cs"/>
      </a:defRPr>
    </a:lvl7pPr>
    <a:lvl8pPr marL="3754602" algn="l" defTabSz="536372" rtl="0" eaLnBrk="1" latinLnBrk="0" hangingPunct="1">
      <a:defRPr sz="2100" kern="1200">
        <a:solidFill>
          <a:schemeClr val="tx1"/>
        </a:solidFill>
        <a:latin typeface="+mn-lt"/>
        <a:ea typeface="+mn-ea"/>
        <a:cs typeface="+mn-cs"/>
      </a:defRPr>
    </a:lvl8pPr>
    <a:lvl9pPr marL="4290974" algn="l" defTabSz="536372"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B32A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710" autoAdjust="0"/>
  </p:normalViewPr>
  <p:slideViewPr>
    <p:cSldViewPr snapToGrid="0" snapToObjects="1" showGuides="1">
      <p:cViewPr varScale="1">
        <p:scale>
          <a:sx n="107" d="100"/>
          <a:sy n="107" d="100"/>
        </p:scale>
        <p:origin x="-834" y="-84"/>
      </p:cViewPr>
      <p:guideLst>
        <p:guide orient="horz"/>
        <p:guide/>
      </p:guideLst>
    </p:cSldViewPr>
  </p:slideViewPr>
  <p:notesTextViewPr>
    <p:cViewPr>
      <p:scale>
        <a:sx n="100" d="100"/>
        <a:sy n="100" d="100"/>
      </p:scale>
      <p:origin x="0" y="0"/>
    </p:cViewPr>
  </p:notesTextViewPr>
  <p:notesViewPr>
    <p:cSldViewPr snapToGrid="0" snapToObjects="1">
      <p:cViewPr varScale="1">
        <p:scale>
          <a:sx n="57" d="100"/>
          <a:sy n="57" d="100"/>
        </p:scale>
        <p:origin x="-1858" y="-101"/>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r>
              <a:rPr lang="en-GB" smtClean="0"/>
              <a:t>21/09/2016</a:t>
            </a:r>
            <a:endParaRPr lang="en-GB"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382E438-04A1-4C25-89BD-AC8BD8FF9FE9}" type="slidenum">
              <a:rPr lang="en-GB" smtClean="0"/>
              <a:t>‹#›</a:t>
            </a:fld>
            <a:endParaRPr lang="en-GB" dirty="0"/>
          </a:p>
        </p:txBody>
      </p:sp>
    </p:spTree>
    <p:extLst>
      <p:ext uri="{BB962C8B-B14F-4D97-AF65-F5344CB8AC3E}">
        <p14:creationId xmlns:p14="http://schemas.microsoft.com/office/powerpoint/2010/main" val="8315536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r>
              <a:rPr lang="en-GB" smtClean="0"/>
              <a:t>21/09/2016</a:t>
            </a:r>
            <a:endParaRPr lang="en-GB" dirty="0"/>
          </a:p>
        </p:txBody>
      </p:sp>
      <p:sp>
        <p:nvSpPr>
          <p:cNvPr id="4" name="Slide Image Placeholder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93FCA511-5EEC-47F0-B954-691AB70EEBE1}" type="slidenum">
              <a:rPr lang="en-GB" smtClean="0"/>
              <a:t>‹#›</a:t>
            </a:fld>
            <a:endParaRPr lang="en-GB" dirty="0"/>
          </a:p>
        </p:txBody>
      </p:sp>
    </p:spTree>
    <p:extLst>
      <p:ext uri="{BB962C8B-B14F-4D97-AF65-F5344CB8AC3E}">
        <p14:creationId xmlns:p14="http://schemas.microsoft.com/office/powerpoint/2010/main" val="1296422475"/>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3FCA511-5EEC-47F0-B954-691AB70EEBE1}" type="slidenum">
              <a:rPr lang="en-GB" smtClean="0"/>
              <a:t>1</a:t>
            </a:fld>
            <a:endParaRPr lang="en-GB" dirty="0"/>
          </a:p>
        </p:txBody>
      </p:sp>
      <p:sp>
        <p:nvSpPr>
          <p:cNvPr id="5" name="Date Placeholder 4"/>
          <p:cNvSpPr>
            <a:spLocks noGrp="1"/>
          </p:cNvSpPr>
          <p:nvPr>
            <p:ph type="dt" idx="11"/>
          </p:nvPr>
        </p:nvSpPr>
        <p:spPr/>
        <p:txBody>
          <a:bodyPr/>
          <a:lstStyle/>
          <a:p>
            <a:r>
              <a:rPr lang="en-GB" smtClean="0"/>
              <a:t>21/09/2016</a:t>
            </a:r>
            <a:endParaRPr lang="en-GB" dirty="0"/>
          </a:p>
        </p:txBody>
      </p:sp>
    </p:spTree>
    <p:extLst>
      <p:ext uri="{BB962C8B-B14F-4D97-AF65-F5344CB8AC3E}">
        <p14:creationId xmlns:p14="http://schemas.microsoft.com/office/powerpoint/2010/main" val="811577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8"/>
            <a:ext cx="84201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536372" indent="0" algn="ctr">
              <a:buNone/>
              <a:defRPr>
                <a:solidFill>
                  <a:schemeClr val="tx1">
                    <a:tint val="75000"/>
                  </a:schemeClr>
                </a:solidFill>
              </a:defRPr>
            </a:lvl2pPr>
            <a:lvl3pPr marL="1072743" indent="0" algn="ctr">
              <a:buNone/>
              <a:defRPr>
                <a:solidFill>
                  <a:schemeClr val="tx1">
                    <a:tint val="75000"/>
                  </a:schemeClr>
                </a:solidFill>
              </a:defRPr>
            </a:lvl3pPr>
            <a:lvl4pPr marL="1609115" indent="0" algn="ctr">
              <a:buNone/>
              <a:defRPr>
                <a:solidFill>
                  <a:schemeClr val="tx1">
                    <a:tint val="75000"/>
                  </a:schemeClr>
                </a:solidFill>
              </a:defRPr>
            </a:lvl4pPr>
            <a:lvl5pPr marL="2145487" indent="0" algn="ctr">
              <a:buNone/>
              <a:defRPr>
                <a:solidFill>
                  <a:schemeClr val="tx1">
                    <a:tint val="75000"/>
                  </a:schemeClr>
                </a:solidFill>
              </a:defRPr>
            </a:lvl5pPr>
            <a:lvl6pPr marL="2681859" indent="0" algn="ctr">
              <a:buNone/>
              <a:defRPr>
                <a:solidFill>
                  <a:schemeClr val="tx1">
                    <a:tint val="75000"/>
                  </a:schemeClr>
                </a:solidFill>
              </a:defRPr>
            </a:lvl6pPr>
            <a:lvl7pPr marL="3218230" indent="0" algn="ctr">
              <a:buNone/>
              <a:defRPr>
                <a:solidFill>
                  <a:schemeClr val="tx1">
                    <a:tint val="75000"/>
                  </a:schemeClr>
                </a:solidFill>
              </a:defRPr>
            </a:lvl7pPr>
            <a:lvl8pPr marL="3754602" indent="0" algn="ctr">
              <a:buNone/>
              <a:defRPr>
                <a:solidFill>
                  <a:schemeClr val="tx1">
                    <a:tint val="75000"/>
                  </a:schemeClr>
                </a:solidFill>
              </a:defRPr>
            </a:lvl8pPr>
            <a:lvl9pPr marL="4290974"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r>
              <a:rPr lang="en-US" smtClean="0"/>
              <a:t>9/21/2016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1680076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r>
              <a:rPr lang="en-US" smtClean="0"/>
              <a:t>9/21/2016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2985486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06376"/>
            <a:ext cx="2228850" cy="4387851"/>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95300" y="206376"/>
            <a:ext cx="6521450" cy="4387851"/>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r>
              <a:rPr lang="en-US" smtClean="0"/>
              <a:t>9/21/2016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196731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r>
              <a:rPr lang="en-US" smtClean="0"/>
              <a:t>9/21/2016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3336868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700" b="1" cap="all"/>
            </a:lvl1pPr>
          </a:lstStyle>
          <a:p>
            <a:r>
              <a:rPr lang="en-GB" smtClean="0"/>
              <a:t>Click to edit Master title style</a:t>
            </a:r>
            <a:endParaRPr lang="en-US"/>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300">
                <a:solidFill>
                  <a:schemeClr val="tx1">
                    <a:tint val="75000"/>
                  </a:schemeClr>
                </a:solidFill>
              </a:defRPr>
            </a:lvl1pPr>
            <a:lvl2pPr marL="536372" indent="0">
              <a:buNone/>
              <a:defRPr sz="2100">
                <a:solidFill>
                  <a:schemeClr val="tx1">
                    <a:tint val="75000"/>
                  </a:schemeClr>
                </a:solidFill>
              </a:defRPr>
            </a:lvl2pPr>
            <a:lvl3pPr marL="1072743" indent="0">
              <a:buNone/>
              <a:defRPr sz="1900">
                <a:solidFill>
                  <a:schemeClr val="tx1">
                    <a:tint val="75000"/>
                  </a:schemeClr>
                </a:solidFill>
              </a:defRPr>
            </a:lvl3pPr>
            <a:lvl4pPr marL="1609115" indent="0">
              <a:buNone/>
              <a:defRPr sz="1600">
                <a:solidFill>
                  <a:schemeClr val="tx1">
                    <a:tint val="75000"/>
                  </a:schemeClr>
                </a:solidFill>
              </a:defRPr>
            </a:lvl4pPr>
            <a:lvl5pPr marL="2145487" indent="0">
              <a:buNone/>
              <a:defRPr sz="1600">
                <a:solidFill>
                  <a:schemeClr val="tx1">
                    <a:tint val="75000"/>
                  </a:schemeClr>
                </a:solidFill>
              </a:defRPr>
            </a:lvl5pPr>
            <a:lvl6pPr marL="2681859" indent="0">
              <a:buNone/>
              <a:defRPr sz="1600">
                <a:solidFill>
                  <a:schemeClr val="tx1">
                    <a:tint val="75000"/>
                  </a:schemeClr>
                </a:solidFill>
              </a:defRPr>
            </a:lvl6pPr>
            <a:lvl7pPr marL="3218230" indent="0">
              <a:buNone/>
              <a:defRPr sz="1600">
                <a:solidFill>
                  <a:schemeClr val="tx1">
                    <a:tint val="75000"/>
                  </a:schemeClr>
                </a:solidFill>
              </a:defRPr>
            </a:lvl7pPr>
            <a:lvl8pPr marL="3754602" indent="0">
              <a:buNone/>
              <a:defRPr sz="1600">
                <a:solidFill>
                  <a:schemeClr val="tx1">
                    <a:tint val="75000"/>
                  </a:schemeClr>
                </a:solidFill>
              </a:defRPr>
            </a:lvl8pPr>
            <a:lvl9pPr marL="4290974" indent="0">
              <a:buNone/>
              <a:defRPr sz="16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r>
              <a:rPr lang="en-US" smtClean="0"/>
              <a:t>9/21/2016</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1393116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95300" y="1200152"/>
            <a:ext cx="4375150" cy="3394075"/>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5035550" y="1200152"/>
            <a:ext cx="4375150" cy="3394075"/>
          </a:xfrm>
        </p:spPr>
        <p:txBody>
          <a:bodyPr/>
          <a:lstStyle>
            <a:lvl1pPr>
              <a:defRPr sz="3300"/>
            </a:lvl1pPr>
            <a:lvl2pPr>
              <a:defRPr sz="28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r>
              <a:rPr lang="en-US" smtClean="0"/>
              <a:t>9/21/2016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2923723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9"/>
            <a:ext cx="8915400" cy="1143000"/>
          </a:xfrm>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95300" y="1535113"/>
            <a:ext cx="4376870" cy="639763"/>
          </a:xfrm>
        </p:spPr>
        <p:txBody>
          <a:bodyPr anchor="b"/>
          <a:lstStyle>
            <a:lvl1pPr marL="0" indent="0">
              <a:buNone/>
              <a:defRPr sz="2800" b="1"/>
            </a:lvl1pPr>
            <a:lvl2pPr marL="536372" indent="0">
              <a:buNone/>
              <a:defRPr sz="2300" b="1"/>
            </a:lvl2pPr>
            <a:lvl3pPr marL="1072743" indent="0">
              <a:buNone/>
              <a:defRPr sz="2100" b="1"/>
            </a:lvl3pPr>
            <a:lvl4pPr marL="1609115" indent="0">
              <a:buNone/>
              <a:defRPr sz="1900" b="1"/>
            </a:lvl4pPr>
            <a:lvl5pPr marL="2145487" indent="0">
              <a:buNone/>
              <a:defRPr sz="1900" b="1"/>
            </a:lvl5pPr>
            <a:lvl6pPr marL="2681859" indent="0">
              <a:buNone/>
              <a:defRPr sz="1900" b="1"/>
            </a:lvl6pPr>
            <a:lvl7pPr marL="3218230" indent="0">
              <a:buNone/>
              <a:defRPr sz="1900" b="1"/>
            </a:lvl7pPr>
            <a:lvl8pPr marL="3754602" indent="0">
              <a:buNone/>
              <a:defRPr sz="1900" b="1"/>
            </a:lvl8pPr>
            <a:lvl9pPr marL="4290974" indent="0">
              <a:buNone/>
              <a:defRPr sz="1900" b="1"/>
            </a:lvl9pPr>
          </a:lstStyle>
          <a:p>
            <a:pPr lvl="0"/>
            <a:r>
              <a:rPr lang="en-GB"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5032113" y="1535113"/>
            <a:ext cx="4378590" cy="639763"/>
          </a:xfrm>
        </p:spPr>
        <p:txBody>
          <a:bodyPr anchor="b"/>
          <a:lstStyle>
            <a:lvl1pPr marL="0" indent="0">
              <a:buNone/>
              <a:defRPr sz="2800" b="1"/>
            </a:lvl1pPr>
            <a:lvl2pPr marL="536372" indent="0">
              <a:buNone/>
              <a:defRPr sz="2300" b="1"/>
            </a:lvl2pPr>
            <a:lvl3pPr marL="1072743" indent="0">
              <a:buNone/>
              <a:defRPr sz="2100" b="1"/>
            </a:lvl3pPr>
            <a:lvl4pPr marL="1609115" indent="0">
              <a:buNone/>
              <a:defRPr sz="1900" b="1"/>
            </a:lvl4pPr>
            <a:lvl5pPr marL="2145487" indent="0">
              <a:buNone/>
              <a:defRPr sz="1900" b="1"/>
            </a:lvl5pPr>
            <a:lvl6pPr marL="2681859" indent="0">
              <a:buNone/>
              <a:defRPr sz="1900" b="1"/>
            </a:lvl6pPr>
            <a:lvl7pPr marL="3218230" indent="0">
              <a:buNone/>
              <a:defRPr sz="1900" b="1"/>
            </a:lvl7pPr>
            <a:lvl8pPr marL="3754602" indent="0">
              <a:buNone/>
              <a:defRPr sz="1900" b="1"/>
            </a:lvl8pPr>
            <a:lvl9pPr marL="4290974" indent="0">
              <a:buNone/>
              <a:defRPr sz="1900" b="1"/>
            </a:lvl9pPr>
          </a:lstStyle>
          <a:p>
            <a:pPr lvl="0"/>
            <a:r>
              <a:rPr lang="en-GB" smtClean="0"/>
              <a:t>Click to edit Master text styles</a:t>
            </a:r>
          </a:p>
        </p:txBody>
      </p:sp>
      <p:sp>
        <p:nvSpPr>
          <p:cNvPr id="6" name="Content Placeholder 5"/>
          <p:cNvSpPr>
            <a:spLocks noGrp="1"/>
          </p:cNvSpPr>
          <p:nvPr>
            <p:ph sz="quarter" idx="4"/>
          </p:nvPr>
        </p:nvSpPr>
        <p:spPr>
          <a:xfrm>
            <a:off x="5032113" y="2174875"/>
            <a:ext cx="4378590" cy="3951288"/>
          </a:xfrm>
        </p:spPr>
        <p:txBody>
          <a:bodyPr/>
          <a:lstStyle>
            <a:lvl1pPr>
              <a:defRPr sz="28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r>
              <a:rPr lang="en-US" smtClean="0"/>
              <a:t>9/21/2016</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782784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r>
              <a:rPr lang="en-US" smtClean="0"/>
              <a:t>9/21/2016</a:t>
            </a:r>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3867673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9/21/2016</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23630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3" y="273049"/>
            <a:ext cx="3259006" cy="1162051"/>
          </a:xfrm>
        </p:spPr>
        <p:txBody>
          <a:bodyPr anchor="b"/>
          <a:lstStyle>
            <a:lvl1pPr algn="l">
              <a:defRPr sz="2300" b="1"/>
            </a:lvl1pPr>
          </a:lstStyle>
          <a:p>
            <a:r>
              <a:rPr lang="en-GB" smtClean="0"/>
              <a:t>Click to edit Master title style</a:t>
            </a:r>
            <a:endParaRPr lang="en-US"/>
          </a:p>
        </p:txBody>
      </p:sp>
      <p:sp>
        <p:nvSpPr>
          <p:cNvPr id="3" name="Content Placeholder 2"/>
          <p:cNvSpPr>
            <a:spLocks noGrp="1"/>
          </p:cNvSpPr>
          <p:nvPr>
            <p:ph idx="1"/>
          </p:nvPr>
        </p:nvSpPr>
        <p:spPr>
          <a:xfrm>
            <a:off x="3872972" y="273053"/>
            <a:ext cx="5537729" cy="5853113"/>
          </a:xfrm>
        </p:spPr>
        <p:txBody>
          <a:bodyPr/>
          <a:lstStyle>
            <a:lvl1pPr>
              <a:defRPr sz="3800"/>
            </a:lvl1pPr>
            <a:lvl2pPr>
              <a:defRPr sz="3300"/>
            </a:lvl2pPr>
            <a:lvl3pPr>
              <a:defRPr sz="2800"/>
            </a:lvl3pPr>
            <a:lvl4pPr>
              <a:defRPr sz="2300"/>
            </a:lvl4pPr>
            <a:lvl5pPr>
              <a:defRPr sz="2300"/>
            </a:lvl5pPr>
            <a:lvl6pPr>
              <a:defRPr sz="2300"/>
            </a:lvl6pPr>
            <a:lvl7pPr>
              <a:defRPr sz="2300"/>
            </a:lvl7pPr>
            <a:lvl8pPr>
              <a:defRPr sz="2300"/>
            </a:lvl8pPr>
            <a:lvl9pPr>
              <a:defRPr sz="23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95303" y="1435103"/>
            <a:ext cx="3259006" cy="4691063"/>
          </a:xfrm>
        </p:spPr>
        <p:txBody>
          <a:bodyPr/>
          <a:lstStyle>
            <a:lvl1pPr marL="0" indent="0">
              <a:buNone/>
              <a:defRPr sz="1600"/>
            </a:lvl1pPr>
            <a:lvl2pPr marL="536372" indent="0">
              <a:buNone/>
              <a:defRPr sz="1400"/>
            </a:lvl2pPr>
            <a:lvl3pPr marL="1072743" indent="0">
              <a:buNone/>
              <a:defRPr sz="1200"/>
            </a:lvl3pPr>
            <a:lvl4pPr marL="1609115" indent="0">
              <a:buNone/>
              <a:defRPr sz="1100"/>
            </a:lvl4pPr>
            <a:lvl5pPr marL="2145487" indent="0">
              <a:buNone/>
              <a:defRPr sz="1100"/>
            </a:lvl5pPr>
            <a:lvl6pPr marL="2681859" indent="0">
              <a:buNone/>
              <a:defRPr sz="1100"/>
            </a:lvl6pPr>
            <a:lvl7pPr marL="3218230" indent="0">
              <a:buNone/>
              <a:defRPr sz="1100"/>
            </a:lvl7pPr>
            <a:lvl8pPr marL="3754602" indent="0">
              <a:buNone/>
              <a:defRPr sz="1100"/>
            </a:lvl8pPr>
            <a:lvl9pPr marL="4290974" indent="0">
              <a:buNone/>
              <a:defRPr sz="1100"/>
            </a:lvl9pPr>
          </a:lstStyle>
          <a:p>
            <a:pPr lvl="0"/>
            <a:r>
              <a:rPr lang="en-GB" smtClean="0"/>
              <a:t>Click to edit Master text styles</a:t>
            </a:r>
          </a:p>
        </p:txBody>
      </p:sp>
      <p:sp>
        <p:nvSpPr>
          <p:cNvPr id="5" name="Date Placeholder 4"/>
          <p:cNvSpPr>
            <a:spLocks noGrp="1"/>
          </p:cNvSpPr>
          <p:nvPr>
            <p:ph type="dt" sz="half" idx="10"/>
          </p:nvPr>
        </p:nvSpPr>
        <p:spPr/>
        <p:txBody>
          <a:bodyPr/>
          <a:lstStyle/>
          <a:p>
            <a:r>
              <a:rPr lang="en-US" smtClean="0"/>
              <a:t>9/21/2016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2657053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1"/>
            <a:ext cx="5943600" cy="566739"/>
          </a:xfrm>
        </p:spPr>
        <p:txBody>
          <a:bodyPr anchor="b"/>
          <a:lstStyle>
            <a:lvl1pPr algn="l">
              <a:defRPr sz="2300" b="1"/>
            </a:lvl1pPr>
          </a:lstStyle>
          <a:p>
            <a:r>
              <a:rPr lang="en-GB"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a:lstStyle>
            <a:lvl1pPr marL="0" indent="0">
              <a:buNone/>
              <a:defRPr sz="3800"/>
            </a:lvl1pPr>
            <a:lvl2pPr marL="536372" indent="0">
              <a:buNone/>
              <a:defRPr sz="3300"/>
            </a:lvl2pPr>
            <a:lvl3pPr marL="1072743" indent="0">
              <a:buNone/>
              <a:defRPr sz="2800"/>
            </a:lvl3pPr>
            <a:lvl4pPr marL="1609115" indent="0">
              <a:buNone/>
              <a:defRPr sz="2300"/>
            </a:lvl4pPr>
            <a:lvl5pPr marL="2145487" indent="0">
              <a:buNone/>
              <a:defRPr sz="2300"/>
            </a:lvl5pPr>
            <a:lvl6pPr marL="2681859" indent="0">
              <a:buNone/>
              <a:defRPr sz="2300"/>
            </a:lvl6pPr>
            <a:lvl7pPr marL="3218230" indent="0">
              <a:buNone/>
              <a:defRPr sz="2300"/>
            </a:lvl7pPr>
            <a:lvl8pPr marL="3754602" indent="0">
              <a:buNone/>
              <a:defRPr sz="2300"/>
            </a:lvl8pPr>
            <a:lvl9pPr marL="4290974" indent="0">
              <a:buNone/>
              <a:defRPr sz="2300"/>
            </a:lvl9pPr>
          </a:lstStyle>
          <a:p>
            <a:endParaRPr lang="en-US" dirty="0"/>
          </a:p>
        </p:txBody>
      </p:sp>
      <p:sp>
        <p:nvSpPr>
          <p:cNvPr id="4" name="Text Placeholder 3"/>
          <p:cNvSpPr>
            <a:spLocks noGrp="1"/>
          </p:cNvSpPr>
          <p:nvPr>
            <p:ph type="body" sz="half" idx="2"/>
          </p:nvPr>
        </p:nvSpPr>
        <p:spPr>
          <a:xfrm>
            <a:off x="1941645" y="5367339"/>
            <a:ext cx="5943600" cy="804863"/>
          </a:xfrm>
        </p:spPr>
        <p:txBody>
          <a:bodyPr/>
          <a:lstStyle>
            <a:lvl1pPr marL="0" indent="0">
              <a:buNone/>
              <a:defRPr sz="1600"/>
            </a:lvl1pPr>
            <a:lvl2pPr marL="536372" indent="0">
              <a:buNone/>
              <a:defRPr sz="1400"/>
            </a:lvl2pPr>
            <a:lvl3pPr marL="1072743" indent="0">
              <a:buNone/>
              <a:defRPr sz="1200"/>
            </a:lvl3pPr>
            <a:lvl4pPr marL="1609115" indent="0">
              <a:buNone/>
              <a:defRPr sz="1100"/>
            </a:lvl4pPr>
            <a:lvl5pPr marL="2145487" indent="0">
              <a:buNone/>
              <a:defRPr sz="1100"/>
            </a:lvl5pPr>
            <a:lvl6pPr marL="2681859" indent="0">
              <a:buNone/>
              <a:defRPr sz="1100"/>
            </a:lvl6pPr>
            <a:lvl7pPr marL="3218230" indent="0">
              <a:buNone/>
              <a:defRPr sz="1100"/>
            </a:lvl7pPr>
            <a:lvl8pPr marL="3754602" indent="0">
              <a:buNone/>
              <a:defRPr sz="1100"/>
            </a:lvl8pPr>
            <a:lvl9pPr marL="4290974" indent="0">
              <a:buNone/>
              <a:defRPr sz="1100"/>
            </a:lvl9pPr>
          </a:lstStyle>
          <a:p>
            <a:pPr lvl="0"/>
            <a:r>
              <a:rPr lang="en-GB" smtClean="0"/>
              <a:t>Click to edit Master text styles</a:t>
            </a:r>
          </a:p>
        </p:txBody>
      </p:sp>
      <p:sp>
        <p:nvSpPr>
          <p:cNvPr id="5" name="Date Placeholder 4"/>
          <p:cNvSpPr>
            <a:spLocks noGrp="1"/>
          </p:cNvSpPr>
          <p:nvPr>
            <p:ph type="dt" sz="half" idx="10"/>
          </p:nvPr>
        </p:nvSpPr>
        <p:spPr/>
        <p:txBody>
          <a:bodyPr/>
          <a:lstStyle/>
          <a:p>
            <a:r>
              <a:rPr lang="en-US" smtClean="0"/>
              <a:t>9/21/2016</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F358F6-190A-1E41-A7EF-1075827ABA69}" type="slidenum">
              <a:rPr lang="en-US" smtClean="0"/>
              <a:t>‹#›</a:t>
            </a:fld>
            <a:endParaRPr lang="en-US" dirty="0"/>
          </a:p>
        </p:txBody>
      </p:sp>
    </p:spTree>
    <p:extLst>
      <p:ext uri="{BB962C8B-B14F-4D97-AF65-F5344CB8AC3E}">
        <p14:creationId xmlns:p14="http://schemas.microsoft.com/office/powerpoint/2010/main" val="1815533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9"/>
            <a:ext cx="8915400" cy="1143000"/>
          </a:xfrm>
          <a:prstGeom prst="rect">
            <a:avLst/>
          </a:prstGeom>
        </p:spPr>
        <p:txBody>
          <a:bodyPr vert="horz" lIns="107275" tIns="53637" rIns="107275" bIns="53637"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95300" y="1600201"/>
            <a:ext cx="8915400" cy="4525963"/>
          </a:xfrm>
          <a:prstGeom prst="rect">
            <a:avLst/>
          </a:prstGeom>
        </p:spPr>
        <p:txBody>
          <a:bodyPr vert="horz" lIns="107275" tIns="53637" rIns="107275" bIns="53637"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95300" y="6356352"/>
            <a:ext cx="2311400" cy="365125"/>
          </a:xfrm>
          <a:prstGeom prst="rect">
            <a:avLst/>
          </a:prstGeom>
        </p:spPr>
        <p:txBody>
          <a:bodyPr vert="horz" lIns="107275" tIns="53637" rIns="107275" bIns="53637" rtlCol="0" anchor="ctr"/>
          <a:lstStyle>
            <a:lvl1pPr algn="l">
              <a:defRPr sz="1400">
                <a:solidFill>
                  <a:schemeClr val="tx1">
                    <a:tint val="75000"/>
                  </a:schemeClr>
                </a:solidFill>
              </a:defRPr>
            </a:lvl1pPr>
          </a:lstStyle>
          <a:p>
            <a:r>
              <a:rPr lang="en-US" smtClean="0"/>
              <a:t>9/21/2016</a:t>
            </a:r>
            <a:endParaRPr lang="en-US" dirty="0"/>
          </a:p>
        </p:txBody>
      </p:sp>
      <p:sp>
        <p:nvSpPr>
          <p:cNvPr id="5" name="Footer Placeholder 4"/>
          <p:cNvSpPr>
            <a:spLocks noGrp="1"/>
          </p:cNvSpPr>
          <p:nvPr>
            <p:ph type="ftr" sz="quarter" idx="3"/>
          </p:nvPr>
        </p:nvSpPr>
        <p:spPr>
          <a:xfrm>
            <a:off x="3384550" y="6356352"/>
            <a:ext cx="3136900" cy="365125"/>
          </a:xfrm>
          <a:prstGeom prst="rect">
            <a:avLst/>
          </a:prstGeom>
        </p:spPr>
        <p:txBody>
          <a:bodyPr vert="horz" lIns="107275" tIns="53637" rIns="107275" bIns="53637" rtlCol="0" anchor="ctr"/>
          <a:lstStyle>
            <a:lvl1pPr algn="ctr">
              <a:defRPr sz="1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099300" y="6356352"/>
            <a:ext cx="2311400" cy="365125"/>
          </a:xfrm>
          <a:prstGeom prst="rect">
            <a:avLst/>
          </a:prstGeom>
        </p:spPr>
        <p:txBody>
          <a:bodyPr vert="horz" lIns="107275" tIns="53637" rIns="107275" bIns="53637" rtlCol="0" anchor="ctr"/>
          <a:lstStyle>
            <a:lvl1pPr algn="r">
              <a:defRPr sz="1400">
                <a:solidFill>
                  <a:schemeClr val="tx1">
                    <a:tint val="75000"/>
                  </a:schemeClr>
                </a:solidFill>
              </a:defRPr>
            </a:lvl1pPr>
          </a:lstStyle>
          <a:p>
            <a:fld id="{41F358F6-190A-1E41-A7EF-1075827ABA69}" type="slidenum">
              <a:rPr lang="en-US" smtClean="0"/>
              <a:t>‹#›</a:t>
            </a:fld>
            <a:endParaRPr lang="en-US" dirty="0"/>
          </a:p>
        </p:txBody>
      </p:sp>
    </p:spTree>
    <p:extLst>
      <p:ext uri="{BB962C8B-B14F-4D97-AF65-F5344CB8AC3E}">
        <p14:creationId xmlns:p14="http://schemas.microsoft.com/office/powerpoint/2010/main" val="1844812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536372" rtl="0" eaLnBrk="1" latinLnBrk="0" hangingPunct="1">
        <a:spcBef>
          <a:spcPct val="0"/>
        </a:spcBef>
        <a:buNone/>
        <a:defRPr sz="5200" kern="1200">
          <a:solidFill>
            <a:schemeClr val="tx1"/>
          </a:solidFill>
          <a:latin typeface="+mj-lt"/>
          <a:ea typeface="+mj-ea"/>
          <a:cs typeface="+mj-cs"/>
        </a:defRPr>
      </a:lvl1pPr>
    </p:titleStyle>
    <p:bodyStyle>
      <a:lvl1pPr marL="402279" indent="-402279" algn="l" defTabSz="536372" rtl="0" eaLnBrk="1" latinLnBrk="0" hangingPunct="1">
        <a:spcBef>
          <a:spcPct val="20000"/>
        </a:spcBef>
        <a:buFont typeface="Arial"/>
        <a:buChar char="•"/>
        <a:defRPr sz="3800" kern="1200">
          <a:solidFill>
            <a:schemeClr val="tx1"/>
          </a:solidFill>
          <a:latin typeface="+mn-lt"/>
          <a:ea typeface="+mn-ea"/>
          <a:cs typeface="+mn-cs"/>
        </a:defRPr>
      </a:lvl1pPr>
      <a:lvl2pPr marL="871604" indent="-335232" algn="l" defTabSz="536372" rtl="0" eaLnBrk="1" latinLnBrk="0" hangingPunct="1">
        <a:spcBef>
          <a:spcPct val="20000"/>
        </a:spcBef>
        <a:buFont typeface="Arial"/>
        <a:buChar char="–"/>
        <a:defRPr sz="3300" kern="1200">
          <a:solidFill>
            <a:schemeClr val="tx1"/>
          </a:solidFill>
          <a:latin typeface="+mn-lt"/>
          <a:ea typeface="+mn-ea"/>
          <a:cs typeface="+mn-cs"/>
        </a:defRPr>
      </a:lvl2pPr>
      <a:lvl3pPr marL="1340929" indent="-268186" algn="l" defTabSz="536372" rtl="0" eaLnBrk="1" latinLnBrk="0" hangingPunct="1">
        <a:spcBef>
          <a:spcPct val="20000"/>
        </a:spcBef>
        <a:buFont typeface="Arial"/>
        <a:buChar char="•"/>
        <a:defRPr sz="2800" kern="1200">
          <a:solidFill>
            <a:schemeClr val="tx1"/>
          </a:solidFill>
          <a:latin typeface="+mn-lt"/>
          <a:ea typeface="+mn-ea"/>
          <a:cs typeface="+mn-cs"/>
        </a:defRPr>
      </a:lvl3pPr>
      <a:lvl4pPr marL="1877301" indent="-268186" algn="l" defTabSz="536372" rtl="0" eaLnBrk="1" latinLnBrk="0" hangingPunct="1">
        <a:spcBef>
          <a:spcPct val="20000"/>
        </a:spcBef>
        <a:buFont typeface="Arial"/>
        <a:buChar char="–"/>
        <a:defRPr sz="2300" kern="1200">
          <a:solidFill>
            <a:schemeClr val="tx1"/>
          </a:solidFill>
          <a:latin typeface="+mn-lt"/>
          <a:ea typeface="+mn-ea"/>
          <a:cs typeface="+mn-cs"/>
        </a:defRPr>
      </a:lvl4pPr>
      <a:lvl5pPr marL="2413673" indent="-268186" algn="l" defTabSz="536372" rtl="0" eaLnBrk="1" latinLnBrk="0" hangingPunct="1">
        <a:spcBef>
          <a:spcPct val="20000"/>
        </a:spcBef>
        <a:buFont typeface="Arial"/>
        <a:buChar char="»"/>
        <a:defRPr sz="2300" kern="1200">
          <a:solidFill>
            <a:schemeClr val="tx1"/>
          </a:solidFill>
          <a:latin typeface="+mn-lt"/>
          <a:ea typeface="+mn-ea"/>
          <a:cs typeface="+mn-cs"/>
        </a:defRPr>
      </a:lvl5pPr>
      <a:lvl6pPr marL="2950045" indent="-268186" algn="l" defTabSz="536372" rtl="0" eaLnBrk="1" latinLnBrk="0" hangingPunct="1">
        <a:spcBef>
          <a:spcPct val="20000"/>
        </a:spcBef>
        <a:buFont typeface="Arial"/>
        <a:buChar char="•"/>
        <a:defRPr sz="2300" kern="1200">
          <a:solidFill>
            <a:schemeClr val="tx1"/>
          </a:solidFill>
          <a:latin typeface="+mn-lt"/>
          <a:ea typeface="+mn-ea"/>
          <a:cs typeface="+mn-cs"/>
        </a:defRPr>
      </a:lvl6pPr>
      <a:lvl7pPr marL="3486416" indent="-268186" algn="l" defTabSz="536372" rtl="0" eaLnBrk="1" latinLnBrk="0" hangingPunct="1">
        <a:spcBef>
          <a:spcPct val="20000"/>
        </a:spcBef>
        <a:buFont typeface="Arial"/>
        <a:buChar char="•"/>
        <a:defRPr sz="2300" kern="1200">
          <a:solidFill>
            <a:schemeClr val="tx1"/>
          </a:solidFill>
          <a:latin typeface="+mn-lt"/>
          <a:ea typeface="+mn-ea"/>
          <a:cs typeface="+mn-cs"/>
        </a:defRPr>
      </a:lvl7pPr>
      <a:lvl8pPr marL="4022788" indent="-268186" algn="l" defTabSz="536372" rtl="0" eaLnBrk="1" latinLnBrk="0" hangingPunct="1">
        <a:spcBef>
          <a:spcPct val="20000"/>
        </a:spcBef>
        <a:buFont typeface="Arial"/>
        <a:buChar char="•"/>
        <a:defRPr sz="2300" kern="1200">
          <a:solidFill>
            <a:schemeClr val="tx1"/>
          </a:solidFill>
          <a:latin typeface="+mn-lt"/>
          <a:ea typeface="+mn-ea"/>
          <a:cs typeface="+mn-cs"/>
        </a:defRPr>
      </a:lvl8pPr>
      <a:lvl9pPr marL="4559160" indent="-268186" algn="l" defTabSz="536372" rtl="0" eaLnBrk="1" latinLnBrk="0" hangingPunct="1">
        <a:spcBef>
          <a:spcPct val="20000"/>
        </a:spcBef>
        <a:buFont typeface="Arial"/>
        <a:buChar char="•"/>
        <a:defRPr sz="2300" kern="1200">
          <a:solidFill>
            <a:schemeClr val="tx1"/>
          </a:solidFill>
          <a:latin typeface="+mn-lt"/>
          <a:ea typeface="+mn-ea"/>
          <a:cs typeface="+mn-cs"/>
        </a:defRPr>
      </a:lvl9pPr>
    </p:bodyStyle>
    <p:otherStyle>
      <a:defPPr>
        <a:defRPr lang="en-US"/>
      </a:defPPr>
      <a:lvl1pPr marL="0" algn="l" defTabSz="536372" rtl="0" eaLnBrk="1" latinLnBrk="0" hangingPunct="1">
        <a:defRPr sz="2100" kern="1200">
          <a:solidFill>
            <a:schemeClr val="tx1"/>
          </a:solidFill>
          <a:latin typeface="+mn-lt"/>
          <a:ea typeface="+mn-ea"/>
          <a:cs typeface="+mn-cs"/>
        </a:defRPr>
      </a:lvl1pPr>
      <a:lvl2pPr marL="536372" algn="l" defTabSz="536372" rtl="0" eaLnBrk="1" latinLnBrk="0" hangingPunct="1">
        <a:defRPr sz="2100" kern="1200">
          <a:solidFill>
            <a:schemeClr val="tx1"/>
          </a:solidFill>
          <a:latin typeface="+mn-lt"/>
          <a:ea typeface="+mn-ea"/>
          <a:cs typeface="+mn-cs"/>
        </a:defRPr>
      </a:lvl2pPr>
      <a:lvl3pPr marL="1072743" algn="l" defTabSz="536372" rtl="0" eaLnBrk="1" latinLnBrk="0" hangingPunct="1">
        <a:defRPr sz="2100" kern="1200">
          <a:solidFill>
            <a:schemeClr val="tx1"/>
          </a:solidFill>
          <a:latin typeface="+mn-lt"/>
          <a:ea typeface="+mn-ea"/>
          <a:cs typeface="+mn-cs"/>
        </a:defRPr>
      </a:lvl3pPr>
      <a:lvl4pPr marL="1609115" algn="l" defTabSz="536372" rtl="0" eaLnBrk="1" latinLnBrk="0" hangingPunct="1">
        <a:defRPr sz="2100" kern="1200">
          <a:solidFill>
            <a:schemeClr val="tx1"/>
          </a:solidFill>
          <a:latin typeface="+mn-lt"/>
          <a:ea typeface="+mn-ea"/>
          <a:cs typeface="+mn-cs"/>
        </a:defRPr>
      </a:lvl4pPr>
      <a:lvl5pPr marL="2145487" algn="l" defTabSz="536372" rtl="0" eaLnBrk="1" latinLnBrk="0" hangingPunct="1">
        <a:defRPr sz="2100" kern="1200">
          <a:solidFill>
            <a:schemeClr val="tx1"/>
          </a:solidFill>
          <a:latin typeface="+mn-lt"/>
          <a:ea typeface="+mn-ea"/>
          <a:cs typeface="+mn-cs"/>
        </a:defRPr>
      </a:lvl5pPr>
      <a:lvl6pPr marL="2681859" algn="l" defTabSz="536372" rtl="0" eaLnBrk="1" latinLnBrk="0" hangingPunct="1">
        <a:defRPr sz="2100" kern="1200">
          <a:solidFill>
            <a:schemeClr val="tx1"/>
          </a:solidFill>
          <a:latin typeface="+mn-lt"/>
          <a:ea typeface="+mn-ea"/>
          <a:cs typeface="+mn-cs"/>
        </a:defRPr>
      </a:lvl6pPr>
      <a:lvl7pPr marL="3218230" algn="l" defTabSz="536372" rtl="0" eaLnBrk="1" latinLnBrk="0" hangingPunct="1">
        <a:defRPr sz="2100" kern="1200">
          <a:solidFill>
            <a:schemeClr val="tx1"/>
          </a:solidFill>
          <a:latin typeface="+mn-lt"/>
          <a:ea typeface="+mn-ea"/>
          <a:cs typeface="+mn-cs"/>
        </a:defRPr>
      </a:lvl7pPr>
      <a:lvl8pPr marL="3754602" algn="l" defTabSz="536372" rtl="0" eaLnBrk="1" latinLnBrk="0" hangingPunct="1">
        <a:defRPr sz="2100" kern="1200">
          <a:solidFill>
            <a:schemeClr val="tx1"/>
          </a:solidFill>
          <a:latin typeface="+mn-lt"/>
          <a:ea typeface="+mn-ea"/>
          <a:cs typeface="+mn-cs"/>
        </a:defRPr>
      </a:lvl8pPr>
      <a:lvl9pPr marL="4290974" algn="l" defTabSz="53637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3">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3">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8" name="Subtitle 2"/>
          <p:cNvSpPr>
            <a:spLocks noGrp="1"/>
          </p:cNvSpPr>
          <p:nvPr>
            <p:ph type="subTitle" idx="1"/>
          </p:nvPr>
        </p:nvSpPr>
        <p:spPr>
          <a:xfrm>
            <a:off x="1722479" y="3410931"/>
            <a:ext cx="6400800" cy="1752600"/>
          </a:xfrm>
        </p:spPr>
        <p:txBody>
          <a:bodyPr>
            <a:normAutofit/>
          </a:bodyPr>
          <a:lstStyle/>
          <a:p>
            <a:r>
              <a:rPr lang="en-GB" b="1" dirty="0" smtClean="0"/>
              <a:t>Purchasing Model</a:t>
            </a:r>
            <a:endParaRPr lang="en-GB" b="1" dirty="0"/>
          </a:p>
        </p:txBody>
      </p:sp>
      <p:sp>
        <p:nvSpPr>
          <p:cNvPr id="3" name="Title 2"/>
          <p:cNvSpPr>
            <a:spLocks noGrp="1"/>
          </p:cNvSpPr>
          <p:nvPr>
            <p:ph type="ctrTitle"/>
          </p:nvPr>
        </p:nvSpPr>
        <p:spPr>
          <a:xfrm>
            <a:off x="742950" y="1705108"/>
            <a:ext cx="8420100" cy="1470025"/>
          </a:xfrm>
        </p:spPr>
        <p:txBody>
          <a:bodyPr>
            <a:normAutofit/>
          </a:bodyPr>
          <a:lstStyle/>
          <a:p>
            <a:r>
              <a:rPr lang="en-GB" sz="7000" dirty="0" smtClean="0"/>
              <a:t>Right Care Right Place</a:t>
            </a:r>
            <a:endParaRPr lang="en-GB" sz="7000" dirty="0"/>
          </a:p>
        </p:txBody>
      </p:sp>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22220996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Floating Support</a:t>
            </a:r>
          </a:p>
          <a:p>
            <a:endParaRPr lang="en-US" sz="2400" dirty="0" smtClean="0"/>
          </a:p>
        </p:txBody>
      </p:sp>
      <p:sp>
        <p:nvSpPr>
          <p:cNvPr id="2" name="TextBox 1"/>
          <p:cNvSpPr txBox="1"/>
          <p:nvPr/>
        </p:nvSpPr>
        <p:spPr>
          <a:xfrm>
            <a:off x="630000" y="1611881"/>
            <a:ext cx="8726584" cy="2646878"/>
          </a:xfrm>
          <a:prstGeom prst="rect">
            <a:avLst/>
          </a:prstGeom>
          <a:noFill/>
        </p:spPr>
        <p:txBody>
          <a:bodyPr wrap="square" rtlCol="0">
            <a:spAutoFit/>
          </a:bodyPr>
          <a:lstStyle/>
          <a:p>
            <a:pPr>
              <a:spcBef>
                <a:spcPts val="600"/>
              </a:spcBef>
              <a:spcAft>
                <a:spcPts val="600"/>
              </a:spcAft>
            </a:pPr>
            <a:r>
              <a:rPr lang="en-GB" b="1" dirty="0" smtClean="0"/>
              <a:t>Definition</a:t>
            </a:r>
            <a:r>
              <a:rPr lang="en-GB" dirty="0" smtClean="0"/>
              <a:t> – No permanent on site staff, support is provided at times agreed between the Service User and Service Provider.</a:t>
            </a:r>
          </a:p>
          <a:p>
            <a:pPr>
              <a:spcBef>
                <a:spcPts val="600"/>
              </a:spcBef>
              <a:spcAft>
                <a:spcPts val="600"/>
              </a:spcAft>
            </a:pPr>
            <a:r>
              <a:rPr lang="en-GB" b="1" dirty="0" smtClean="0"/>
              <a:t>Analysis of Current Service</a:t>
            </a:r>
          </a:p>
          <a:p>
            <a:pPr marL="342900" indent="-342900">
              <a:spcBef>
                <a:spcPts val="600"/>
              </a:spcBef>
              <a:spcAft>
                <a:spcPts val="600"/>
              </a:spcAft>
              <a:buFont typeface="Wingdings" panose="05000000000000000000" pitchFamily="2" charset="2"/>
              <a:buChar char="Ø"/>
            </a:pPr>
            <a:r>
              <a:rPr lang="en-GB" dirty="0" smtClean="0"/>
              <a:t>Number of schemes – 5 schemes</a:t>
            </a:r>
          </a:p>
          <a:p>
            <a:pPr marL="342900" indent="-342900">
              <a:spcBef>
                <a:spcPts val="600"/>
              </a:spcBef>
              <a:spcAft>
                <a:spcPts val="600"/>
              </a:spcAft>
              <a:buFont typeface="Wingdings" panose="05000000000000000000" pitchFamily="2" charset="2"/>
              <a:buChar char="Ø"/>
            </a:pPr>
            <a:r>
              <a:rPr lang="en-GB" dirty="0" smtClean="0"/>
              <a:t>Number of Service Users – 20 (including 1 CCG)</a:t>
            </a:r>
          </a:p>
          <a:p>
            <a:pPr marL="342900" indent="-342900">
              <a:spcBef>
                <a:spcPts val="600"/>
              </a:spcBef>
              <a:spcAft>
                <a:spcPts val="600"/>
              </a:spcAft>
              <a:buFont typeface="Wingdings" panose="05000000000000000000" pitchFamily="2" charset="2"/>
              <a:buChar char="Ø"/>
            </a:pPr>
            <a:r>
              <a:rPr lang="en-GB" dirty="0" smtClean="0"/>
              <a:t>Level of Support – Low 6, Medium 8, High 5</a:t>
            </a:r>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31548675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Supported Living</a:t>
            </a:r>
          </a:p>
          <a:p>
            <a:endParaRPr lang="en-US" sz="2400" dirty="0" smtClean="0"/>
          </a:p>
        </p:txBody>
      </p:sp>
      <p:sp>
        <p:nvSpPr>
          <p:cNvPr id="2" name="TextBox 1"/>
          <p:cNvSpPr txBox="1"/>
          <p:nvPr/>
        </p:nvSpPr>
        <p:spPr>
          <a:xfrm>
            <a:off x="630000" y="1381328"/>
            <a:ext cx="8287724" cy="3693319"/>
          </a:xfrm>
          <a:prstGeom prst="rect">
            <a:avLst/>
          </a:prstGeom>
          <a:noFill/>
        </p:spPr>
        <p:txBody>
          <a:bodyPr wrap="square" rtlCol="0">
            <a:spAutoFit/>
          </a:bodyPr>
          <a:lstStyle/>
          <a:p>
            <a:pPr>
              <a:spcBef>
                <a:spcPts val="600"/>
              </a:spcBef>
              <a:spcAft>
                <a:spcPts val="600"/>
              </a:spcAft>
            </a:pPr>
            <a:r>
              <a:rPr lang="en-GB" b="1" dirty="0"/>
              <a:t>Definition</a:t>
            </a:r>
            <a:r>
              <a:rPr lang="en-GB" dirty="0"/>
              <a:t> – </a:t>
            </a:r>
            <a:r>
              <a:rPr lang="en-GB" dirty="0" smtClean="0"/>
              <a:t>Individual Service Users have their own tenancy/licence and are responsible for meeting all rent and service charges.  In period where 1:1 care is not provided background staff are available.  A level of night cover is provided.</a:t>
            </a:r>
            <a:endParaRPr lang="en-GB" dirty="0"/>
          </a:p>
          <a:p>
            <a:pPr>
              <a:spcBef>
                <a:spcPts val="600"/>
              </a:spcBef>
              <a:spcAft>
                <a:spcPts val="600"/>
              </a:spcAft>
            </a:pPr>
            <a:r>
              <a:rPr lang="en-GB" b="1" dirty="0"/>
              <a:t>Analysis of Current Service</a:t>
            </a:r>
          </a:p>
          <a:p>
            <a:pPr marL="342900" indent="-342900">
              <a:spcBef>
                <a:spcPts val="600"/>
              </a:spcBef>
              <a:spcAft>
                <a:spcPts val="600"/>
              </a:spcAft>
              <a:buFont typeface="Wingdings" panose="05000000000000000000" pitchFamily="2" charset="2"/>
              <a:buChar char="Ø"/>
            </a:pPr>
            <a:r>
              <a:rPr lang="en-GB" dirty="0"/>
              <a:t>Number of schemes – </a:t>
            </a:r>
            <a:r>
              <a:rPr lang="en-GB" dirty="0" smtClean="0"/>
              <a:t>6 </a:t>
            </a:r>
            <a:r>
              <a:rPr lang="en-GB" dirty="0"/>
              <a:t>schemes</a:t>
            </a:r>
          </a:p>
          <a:p>
            <a:pPr marL="342900" indent="-342900">
              <a:spcBef>
                <a:spcPts val="600"/>
              </a:spcBef>
              <a:spcAft>
                <a:spcPts val="600"/>
              </a:spcAft>
              <a:buFont typeface="Wingdings" panose="05000000000000000000" pitchFamily="2" charset="2"/>
              <a:buChar char="Ø"/>
            </a:pPr>
            <a:r>
              <a:rPr lang="en-GB" dirty="0"/>
              <a:t>Number of Service Users – </a:t>
            </a:r>
            <a:r>
              <a:rPr lang="en-GB" dirty="0" smtClean="0"/>
              <a:t>31 </a:t>
            </a:r>
            <a:r>
              <a:rPr lang="en-GB" dirty="0"/>
              <a:t>(including 1 CCG)</a:t>
            </a:r>
          </a:p>
          <a:p>
            <a:pPr marL="342900" indent="-342900">
              <a:spcBef>
                <a:spcPts val="600"/>
              </a:spcBef>
              <a:spcAft>
                <a:spcPts val="600"/>
              </a:spcAft>
              <a:buFont typeface="Wingdings" panose="05000000000000000000" pitchFamily="2" charset="2"/>
              <a:buChar char="Ø"/>
            </a:pPr>
            <a:r>
              <a:rPr lang="en-GB" dirty="0"/>
              <a:t>Level of Support – Low 6, Medium </a:t>
            </a:r>
            <a:r>
              <a:rPr lang="en-GB" dirty="0" smtClean="0"/>
              <a:t>13, 11 </a:t>
            </a:r>
            <a:r>
              <a:rPr lang="en-GB" dirty="0"/>
              <a:t>High</a:t>
            </a:r>
          </a:p>
          <a:p>
            <a:endParaRPr lang="en-GB" dirty="0"/>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2243716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Residential</a:t>
            </a:r>
          </a:p>
          <a:p>
            <a:endParaRPr lang="en-US" sz="2400" dirty="0" smtClean="0"/>
          </a:p>
        </p:txBody>
      </p:sp>
      <p:sp>
        <p:nvSpPr>
          <p:cNvPr id="2" name="Rectangle 1"/>
          <p:cNvSpPr/>
          <p:nvPr/>
        </p:nvSpPr>
        <p:spPr>
          <a:xfrm>
            <a:off x="630000" y="1443840"/>
            <a:ext cx="8299750" cy="2646878"/>
          </a:xfrm>
          <a:prstGeom prst="rect">
            <a:avLst/>
          </a:prstGeom>
        </p:spPr>
        <p:txBody>
          <a:bodyPr wrap="square">
            <a:spAutoFit/>
          </a:bodyPr>
          <a:lstStyle/>
          <a:p>
            <a:pPr>
              <a:spcBef>
                <a:spcPts val="600"/>
              </a:spcBef>
              <a:spcAft>
                <a:spcPts val="600"/>
              </a:spcAft>
            </a:pPr>
            <a:r>
              <a:rPr lang="en-US" dirty="0"/>
              <a:t>Definition – Individual Service Users </a:t>
            </a:r>
            <a:r>
              <a:rPr lang="en-US" dirty="0" smtClean="0"/>
              <a:t>require a residential setting as a more controlled setting or a higher level of care is required.</a:t>
            </a:r>
            <a:endParaRPr lang="en-US" dirty="0"/>
          </a:p>
          <a:p>
            <a:pPr marL="342900" indent="-342900">
              <a:spcBef>
                <a:spcPts val="600"/>
              </a:spcBef>
              <a:spcAft>
                <a:spcPts val="600"/>
              </a:spcAft>
              <a:buFont typeface="Wingdings" panose="05000000000000000000" pitchFamily="2" charset="2"/>
              <a:buChar char="Ø"/>
            </a:pPr>
            <a:r>
              <a:rPr lang="en-US" dirty="0"/>
              <a:t>Analysis of Current Service</a:t>
            </a:r>
          </a:p>
          <a:p>
            <a:pPr marL="342900" indent="-342900">
              <a:spcBef>
                <a:spcPts val="600"/>
              </a:spcBef>
              <a:spcAft>
                <a:spcPts val="600"/>
              </a:spcAft>
              <a:buFont typeface="Wingdings" panose="05000000000000000000" pitchFamily="2" charset="2"/>
              <a:buChar char="Ø"/>
            </a:pPr>
            <a:r>
              <a:rPr lang="en-US" dirty="0"/>
              <a:t>Number of schemes – </a:t>
            </a:r>
            <a:r>
              <a:rPr lang="en-US" dirty="0" smtClean="0"/>
              <a:t>13 </a:t>
            </a:r>
            <a:r>
              <a:rPr lang="en-US" dirty="0"/>
              <a:t>schemes</a:t>
            </a:r>
          </a:p>
          <a:p>
            <a:pPr marL="342900" indent="-342900">
              <a:spcBef>
                <a:spcPts val="600"/>
              </a:spcBef>
              <a:spcAft>
                <a:spcPts val="600"/>
              </a:spcAft>
              <a:buFont typeface="Wingdings" panose="05000000000000000000" pitchFamily="2" charset="2"/>
              <a:buChar char="Ø"/>
            </a:pPr>
            <a:r>
              <a:rPr lang="en-US" dirty="0"/>
              <a:t>Number of Service Users – </a:t>
            </a:r>
            <a:r>
              <a:rPr lang="en-US" dirty="0" smtClean="0"/>
              <a:t>60 </a:t>
            </a:r>
            <a:r>
              <a:rPr lang="en-US" dirty="0"/>
              <a:t>(including </a:t>
            </a:r>
            <a:r>
              <a:rPr lang="en-US" dirty="0" smtClean="0"/>
              <a:t>9 CCG and other LA)</a:t>
            </a:r>
            <a:endParaRPr lang="en-US" dirty="0"/>
          </a:p>
          <a:p>
            <a:pPr marL="342900" indent="-342900">
              <a:spcBef>
                <a:spcPts val="600"/>
              </a:spcBef>
              <a:spcAft>
                <a:spcPts val="600"/>
              </a:spcAft>
              <a:buFont typeface="Wingdings" panose="05000000000000000000" pitchFamily="2" charset="2"/>
              <a:buChar char="Ø"/>
            </a:pPr>
            <a:r>
              <a:rPr lang="en-US" dirty="0"/>
              <a:t>Level of Support – Low </a:t>
            </a:r>
            <a:r>
              <a:rPr lang="en-US" dirty="0" smtClean="0"/>
              <a:t>11, </a:t>
            </a:r>
            <a:r>
              <a:rPr lang="en-US" dirty="0"/>
              <a:t>Medium </a:t>
            </a:r>
            <a:r>
              <a:rPr lang="en-US" dirty="0" smtClean="0"/>
              <a:t>18, High 22</a:t>
            </a:r>
            <a:endParaRPr lang="en-US" dirty="0"/>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15518790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1:1 Care</a:t>
            </a:r>
          </a:p>
          <a:p>
            <a:endParaRPr lang="en-US" sz="2400"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00" y="1369523"/>
            <a:ext cx="8488536" cy="4364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17583709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1:1 Care by Type</a:t>
            </a:r>
          </a:p>
          <a:p>
            <a:endParaRPr lang="en-US" sz="2400" dirty="0"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9999" y="1431909"/>
            <a:ext cx="8416723" cy="41334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41493403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Community Activities</a:t>
            </a:r>
          </a:p>
          <a:p>
            <a:endParaRPr lang="en-US" sz="2400" dirty="0" smtClean="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00" y="1418753"/>
            <a:ext cx="8488536" cy="4272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28099367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Variations</a:t>
            </a:r>
          </a:p>
          <a:p>
            <a:endParaRPr lang="en-US" sz="2400" dirty="0" smtClean="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00" y="1276249"/>
            <a:ext cx="8572366" cy="4327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5140245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Background Staff</a:t>
            </a:r>
          </a:p>
          <a:p>
            <a:endParaRPr lang="en-US" sz="2400" dirty="0" smtClean="0"/>
          </a:p>
        </p:txBody>
      </p:sp>
      <p:sp>
        <p:nvSpPr>
          <p:cNvPr id="2" name="TextBox 1"/>
          <p:cNvSpPr txBox="1"/>
          <p:nvPr/>
        </p:nvSpPr>
        <p:spPr>
          <a:xfrm>
            <a:off x="630000" y="1527243"/>
            <a:ext cx="8379234" cy="4170372"/>
          </a:xfrm>
          <a:prstGeom prst="rect">
            <a:avLst/>
          </a:prstGeom>
          <a:noFill/>
        </p:spPr>
        <p:txBody>
          <a:bodyPr wrap="square" rtlCol="0">
            <a:spAutoFit/>
          </a:bodyPr>
          <a:lstStyle/>
          <a:p>
            <a:pPr>
              <a:spcBef>
                <a:spcPts val="600"/>
              </a:spcBef>
              <a:spcAft>
                <a:spcPts val="600"/>
              </a:spcAft>
            </a:pPr>
            <a:r>
              <a:rPr lang="en-GB" b="1" dirty="0" smtClean="0"/>
              <a:t>Definition</a:t>
            </a:r>
            <a:r>
              <a:rPr lang="en-GB" dirty="0" smtClean="0"/>
              <a:t> – care staff providing direct care to Services Users not allocated to 1:1 care – excludes back office functions, shift overlaps, training and supervision, regional costs </a:t>
            </a:r>
            <a:r>
              <a:rPr lang="en-GB" dirty="0" err="1" smtClean="0"/>
              <a:t>etc</a:t>
            </a:r>
            <a:r>
              <a:rPr lang="en-GB" dirty="0" smtClean="0"/>
              <a:t> – allowance for these items will be included in cost calculations.  </a:t>
            </a:r>
          </a:p>
          <a:p>
            <a:pPr>
              <a:spcBef>
                <a:spcPts val="600"/>
              </a:spcBef>
              <a:spcAft>
                <a:spcPts val="600"/>
              </a:spcAft>
            </a:pPr>
            <a:r>
              <a:rPr lang="en-GB" dirty="0" smtClean="0"/>
              <a:t>Allowance needs to take account:-</a:t>
            </a:r>
          </a:p>
          <a:p>
            <a:pPr marL="342900" indent="-342900">
              <a:spcBef>
                <a:spcPts val="600"/>
              </a:spcBef>
              <a:spcAft>
                <a:spcPts val="600"/>
              </a:spcAft>
              <a:buFont typeface="Wingdings" panose="05000000000000000000" pitchFamily="2" charset="2"/>
              <a:buChar char="Ø"/>
            </a:pPr>
            <a:r>
              <a:rPr lang="en-GB" dirty="0" smtClean="0"/>
              <a:t>Size of scheme</a:t>
            </a:r>
          </a:p>
          <a:p>
            <a:pPr marL="342900" indent="-342900">
              <a:spcBef>
                <a:spcPts val="600"/>
              </a:spcBef>
              <a:spcAft>
                <a:spcPts val="600"/>
              </a:spcAft>
              <a:buFont typeface="Wingdings" panose="05000000000000000000" pitchFamily="2" charset="2"/>
              <a:buChar char="Ø"/>
            </a:pPr>
            <a:r>
              <a:rPr lang="en-GB" dirty="0" smtClean="0"/>
              <a:t>General care level  </a:t>
            </a:r>
          </a:p>
          <a:p>
            <a:pPr>
              <a:spcBef>
                <a:spcPts val="600"/>
              </a:spcBef>
              <a:spcAft>
                <a:spcPts val="600"/>
              </a:spcAft>
            </a:pPr>
            <a:r>
              <a:rPr lang="en-GB" dirty="0" smtClean="0"/>
              <a:t>Background Information </a:t>
            </a:r>
          </a:p>
          <a:p>
            <a:pPr>
              <a:spcBef>
                <a:spcPts val="600"/>
              </a:spcBef>
              <a:spcAft>
                <a:spcPts val="600"/>
              </a:spcAft>
            </a:pPr>
            <a:r>
              <a:rPr lang="en-GB" dirty="0" smtClean="0"/>
              <a:t>Staff </a:t>
            </a:r>
            <a:r>
              <a:rPr lang="en-GB" dirty="0" err="1" smtClean="0"/>
              <a:t>Rota</a:t>
            </a:r>
            <a:endParaRPr lang="en-GB" dirty="0" smtClean="0"/>
          </a:p>
          <a:p>
            <a:endParaRPr lang="en-GB" dirty="0"/>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41819367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7"/>
            <a:ext cx="8488536" cy="1015663"/>
          </a:xfrm>
          <a:prstGeom prst="rect">
            <a:avLst/>
          </a:prstGeom>
          <a:noFill/>
        </p:spPr>
        <p:txBody>
          <a:bodyPr wrap="square" rtlCol="0">
            <a:spAutoFit/>
          </a:bodyPr>
          <a:lstStyle/>
          <a:p>
            <a:r>
              <a:rPr lang="en-US" sz="3600" dirty="0" smtClean="0">
                <a:latin typeface="+mj-lt"/>
              </a:rPr>
              <a:t>Night Care</a:t>
            </a:r>
          </a:p>
          <a:p>
            <a:endParaRPr lang="en-US" sz="2400" dirty="0" smtClean="0"/>
          </a:p>
        </p:txBody>
      </p:sp>
      <p:sp>
        <p:nvSpPr>
          <p:cNvPr id="2" name="TextBox 1"/>
          <p:cNvSpPr txBox="1"/>
          <p:nvPr/>
        </p:nvSpPr>
        <p:spPr>
          <a:xfrm>
            <a:off x="630000" y="1225668"/>
            <a:ext cx="8513124" cy="5032147"/>
          </a:xfrm>
          <a:prstGeom prst="rect">
            <a:avLst/>
          </a:prstGeom>
          <a:noFill/>
        </p:spPr>
        <p:txBody>
          <a:bodyPr wrap="square" rtlCol="0">
            <a:spAutoFit/>
          </a:bodyPr>
          <a:lstStyle/>
          <a:p>
            <a:pPr>
              <a:spcBef>
                <a:spcPts val="600"/>
              </a:spcBef>
              <a:spcAft>
                <a:spcPts val="600"/>
              </a:spcAft>
            </a:pPr>
            <a:r>
              <a:rPr lang="en-GB" dirty="0" smtClean="0"/>
              <a:t>Level of night care varies</a:t>
            </a:r>
          </a:p>
          <a:p>
            <a:pPr>
              <a:spcBef>
                <a:spcPts val="600"/>
              </a:spcBef>
              <a:spcAft>
                <a:spcPts val="600"/>
              </a:spcAft>
            </a:pPr>
            <a:r>
              <a:rPr lang="en-GB" dirty="0" smtClean="0"/>
              <a:t>Benchmark</a:t>
            </a:r>
          </a:p>
          <a:p>
            <a:pPr marL="342900" indent="-342900">
              <a:spcBef>
                <a:spcPts val="600"/>
              </a:spcBef>
              <a:spcAft>
                <a:spcPts val="600"/>
              </a:spcAft>
              <a:buFont typeface="Wingdings" panose="05000000000000000000" pitchFamily="2" charset="2"/>
              <a:buChar char="Ø"/>
            </a:pPr>
            <a:r>
              <a:rPr lang="en-GB" dirty="0" smtClean="0"/>
              <a:t>Float Support – none;</a:t>
            </a:r>
          </a:p>
          <a:p>
            <a:pPr marL="342900" indent="-342900">
              <a:spcBef>
                <a:spcPts val="600"/>
              </a:spcBef>
              <a:spcAft>
                <a:spcPts val="600"/>
              </a:spcAft>
              <a:buFont typeface="Wingdings" panose="05000000000000000000" pitchFamily="2" charset="2"/>
              <a:buChar char="Ø"/>
            </a:pPr>
            <a:r>
              <a:rPr lang="en-GB" dirty="0" smtClean="0"/>
              <a:t>Supported Living – 1 sleep in night;</a:t>
            </a:r>
          </a:p>
          <a:p>
            <a:pPr marL="342900" indent="-342900">
              <a:spcBef>
                <a:spcPts val="600"/>
              </a:spcBef>
              <a:spcAft>
                <a:spcPts val="600"/>
              </a:spcAft>
              <a:buFont typeface="Wingdings" panose="05000000000000000000" pitchFamily="2" charset="2"/>
              <a:buChar char="Ø"/>
            </a:pPr>
            <a:r>
              <a:rPr lang="en-GB" dirty="0" smtClean="0"/>
              <a:t>Residential – 1 waking night</a:t>
            </a:r>
          </a:p>
          <a:p>
            <a:pPr>
              <a:spcBef>
                <a:spcPts val="600"/>
              </a:spcBef>
              <a:spcAft>
                <a:spcPts val="600"/>
              </a:spcAft>
            </a:pPr>
            <a:r>
              <a:rPr lang="en-GB" dirty="0" smtClean="0"/>
              <a:t>Additional provision - examples</a:t>
            </a:r>
            <a:endParaRPr lang="en-GB" dirty="0"/>
          </a:p>
          <a:p>
            <a:pPr marL="342900" indent="-342900">
              <a:spcBef>
                <a:spcPts val="600"/>
              </a:spcBef>
              <a:spcAft>
                <a:spcPts val="600"/>
              </a:spcAft>
              <a:buFont typeface="Wingdings" panose="05000000000000000000" pitchFamily="2" charset="2"/>
              <a:buChar char="Ø"/>
            </a:pPr>
            <a:r>
              <a:rPr lang="en-GB" dirty="0" smtClean="0"/>
              <a:t>Demonstrate technology has been fully utilised;</a:t>
            </a:r>
          </a:p>
          <a:p>
            <a:pPr marL="342900" indent="-342900">
              <a:spcBef>
                <a:spcPts val="600"/>
              </a:spcBef>
              <a:spcAft>
                <a:spcPts val="600"/>
              </a:spcAft>
              <a:buFont typeface="Wingdings" panose="05000000000000000000" pitchFamily="2" charset="2"/>
              <a:buChar char="Ø"/>
            </a:pPr>
            <a:r>
              <a:rPr lang="en-GB" dirty="0" smtClean="0"/>
              <a:t>Turning service users at night;</a:t>
            </a:r>
          </a:p>
          <a:p>
            <a:pPr marL="342900" indent="-342900">
              <a:spcBef>
                <a:spcPts val="600"/>
              </a:spcBef>
              <a:spcAft>
                <a:spcPts val="600"/>
              </a:spcAft>
              <a:buFont typeface="Wingdings" panose="05000000000000000000" pitchFamily="2" charset="2"/>
              <a:buChar char="Ø"/>
            </a:pPr>
            <a:r>
              <a:rPr lang="en-GB" dirty="0" smtClean="0"/>
              <a:t>Incontinent management</a:t>
            </a:r>
          </a:p>
          <a:p>
            <a:pPr>
              <a:spcBef>
                <a:spcPts val="600"/>
              </a:spcBef>
              <a:spcAft>
                <a:spcPts val="600"/>
              </a:spcAft>
            </a:pPr>
            <a:r>
              <a:rPr lang="en-GB" dirty="0" smtClean="0"/>
              <a:t>Provision above agreed base – extra over payment automatically ceasing when no longer required. </a:t>
            </a:r>
            <a:endParaRPr lang="en-GB" dirty="0"/>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27384053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67978"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Property Costs and Service Charges</a:t>
            </a:r>
          </a:p>
          <a:p>
            <a:endParaRPr lang="en-US" sz="2400" dirty="0" smtClean="0"/>
          </a:p>
        </p:txBody>
      </p:sp>
      <p:sp>
        <p:nvSpPr>
          <p:cNvPr id="3" name="TextBox 2"/>
          <p:cNvSpPr txBox="1"/>
          <p:nvPr/>
        </p:nvSpPr>
        <p:spPr>
          <a:xfrm>
            <a:off x="630000" y="1611881"/>
            <a:ext cx="8781956" cy="2416046"/>
          </a:xfrm>
          <a:prstGeom prst="rect">
            <a:avLst/>
          </a:prstGeom>
          <a:noFill/>
        </p:spPr>
        <p:txBody>
          <a:bodyPr wrap="square" rtlCol="0">
            <a:spAutoFit/>
          </a:bodyPr>
          <a:lstStyle/>
          <a:p>
            <a:pPr>
              <a:spcBef>
                <a:spcPts val="600"/>
              </a:spcBef>
              <a:spcAft>
                <a:spcPts val="600"/>
              </a:spcAft>
            </a:pPr>
            <a:r>
              <a:rPr lang="en-GB" dirty="0" smtClean="0"/>
              <a:t>Property costs and service charges vary with type of scheme and form of occupancy agreement.</a:t>
            </a:r>
          </a:p>
          <a:p>
            <a:pPr>
              <a:spcBef>
                <a:spcPts val="600"/>
              </a:spcBef>
              <a:spcAft>
                <a:spcPts val="600"/>
              </a:spcAft>
            </a:pPr>
            <a:r>
              <a:rPr lang="en-GB" dirty="0" smtClean="0"/>
              <a:t>Currently obtaining information from landlords.</a:t>
            </a:r>
          </a:p>
          <a:p>
            <a:pPr>
              <a:spcBef>
                <a:spcPts val="600"/>
              </a:spcBef>
              <a:spcAft>
                <a:spcPts val="600"/>
              </a:spcAft>
            </a:pPr>
            <a:r>
              <a:rPr lang="en-GB" dirty="0" smtClean="0"/>
              <a:t>Voids management and costs</a:t>
            </a:r>
          </a:p>
          <a:p>
            <a:endParaRPr lang="en-GB" dirty="0" smtClean="0"/>
          </a:p>
          <a:p>
            <a:endParaRPr lang="en-GB" dirty="0"/>
          </a:p>
        </p:txBody>
      </p:sp>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1208657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Scope of presentation</a:t>
            </a:r>
          </a:p>
          <a:p>
            <a:endParaRPr lang="en-US" sz="2400" dirty="0" smtClean="0"/>
          </a:p>
        </p:txBody>
      </p:sp>
      <p:sp>
        <p:nvSpPr>
          <p:cNvPr id="2" name="TextBox 1"/>
          <p:cNvSpPr txBox="1"/>
          <p:nvPr/>
        </p:nvSpPr>
        <p:spPr>
          <a:xfrm>
            <a:off x="630000" y="1857983"/>
            <a:ext cx="8170993" cy="1384995"/>
          </a:xfrm>
          <a:prstGeom prst="rect">
            <a:avLst/>
          </a:prstGeom>
          <a:noFill/>
        </p:spPr>
        <p:txBody>
          <a:bodyPr wrap="square" rtlCol="0">
            <a:spAutoFit/>
          </a:bodyPr>
          <a:lstStyle/>
          <a:p>
            <a:r>
              <a:rPr lang="en-GB" dirty="0" smtClean="0"/>
              <a:t>This presentation considers how costs are calculated within an outcome base service with each service user having their own individual </a:t>
            </a:r>
            <a:r>
              <a:rPr lang="en-GB" dirty="0" smtClean="0"/>
              <a:t>personal </a:t>
            </a:r>
            <a:r>
              <a:rPr lang="en-GB" dirty="0" smtClean="0"/>
              <a:t>budget and maximise the use of service user’s income to pay for day-to-day living costs. </a:t>
            </a:r>
            <a:endParaRPr lang="en-GB" dirty="0"/>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22220996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Indicative Cost Components</a:t>
            </a:r>
          </a:p>
          <a:p>
            <a:endParaRPr lang="en-US" sz="2400" dirty="0" smtClean="0"/>
          </a:p>
        </p:txBody>
      </p:sp>
      <p:graphicFrame>
        <p:nvGraphicFramePr>
          <p:cNvPr id="2" name="Table 1"/>
          <p:cNvGraphicFramePr>
            <a:graphicFrameLocks noGrp="1"/>
          </p:cNvGraphicFramePr>
          <p:nvPr>
            <p:extLst>
              <p:ext uri="{D42A27DB-BD31-4B8C-83A1-F6EECF244321}">
                <p14:modId xmlns:p14="http://schemas.microsoft.com/office/powerpoint/2010/main" val="669285327"/>
              </p:ext>
            </p:extLst>
          </p:nvPr>
        </p:nvGraphicFramePr>
        <p:xfrm>
          <a:off x="836579" y="1439694"/>
          <a:ext cx="8266845" cy="3346315"/>
        </p:xfrm>
        <a:graphic>
          <a:graphicData uri="http://schemas.openxmlformats.org/drawingml/2006/table">
            <a:tbl>
              <a:tblPr firstRow="1" firstCol="1" bandRow="1">
                <a:tableStyleId>{5C22544A-7EE6-4342-B048-85BDC9FD1C3A}</a:tableStyleId>
              </a:tblPr>
              <a:tblGrid>
                <a:gridCol w="3307404"/>
                <a:gridCol w="1517515"/>
                <a:gridCol w="1741251"/>
                <a:gridCol w="1700675"/>
              </a:tblGrid>
              <a:tr h="513825">
                <a:tc>
                  <a:txBody>
                    <a:bodyPr/>
                    <a:lstStyle/>
                    <a:p>
                      <a:pPr>
                        <a:lnSpc>
                          <a:spcPct val="115000"/>
                        </a:lnSpc>
                        <a:spcBef>
                          <a:spcPts val="300"/>
                        </a:spcBef>
                        <a:spcAft>
                          <a:spcPts val="300"/>
                        </a:spcAft>
                      </a:pPr>
                      <a:r>
                        <a:rPr lang="en-GB" sz="1800" dirty="0">
                          <a:effectLst/>
                        </a:rPr>
                        <a:t> </a:t>
                      </a: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800" dirty="0">
                          <a:effectLst/>
                        </a:rPr>
                        <a:t>Low</a:t>
                      </a: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800" dirty="0">
                          <a:effectLst/>
                        </a:rPr>
                        <a:t>Medium</a:t>
                      </a: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r>
                        <a:rPr lang="en-GB" sz="1800">
                          <a:effectLst/>
                        </a:rPr>
                        <a:t>High</a:t>
                      </a:r>
                      <a:endParaRPr lang="en-GB" sz="1800">
                        <a:effectLst/>
                        <a:latin typeface="Calibri"/>
                        <a:ea typeface="Calibri"/>
                        <a:cs typeface="Times New Roman"/>
                      </a:endParaRPr>
                    </a:p>
                  </a:txBody>
                  <a:tcPr marL="68580" marR="68580" marT="0" marB="0"/>
                </a:tc>
              </a:tr>
              <a:tr h="513825">
                <a:tc>
                  <a:txBody>
                    <a:bodyPr/>
                    <a:lstStyle/>
                    <a:p>
                      <a:pPr>
                        <a:lnSpc>
                          <a:spcPct val="115000"/>
                        </a:lnSpc>
                        <a:spcBef>
                          <a:spcPts val="300"/>
                        </a:spcBef>
                        <a:spcAft>
                          <a:spcPts val="300"/>
                        </a:spcAft>
                      </a:pPr>
                      <a:r>
                        <a:rPr lang="en-GB" sz="1800" dirty="0">
                          <a:effectLst/>
                        </a:rPr>
                        <a:t>1:1 Care</a:t>
                      </a: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a:effectLst/>
                        <a:latin typeface="Calibri"/>
                        <a:ea typeface="Calibri"/>
                        <a:cs typeface="Times New Roman"/>
                      </a:endParaRPr>
                    </a:p>
                  </a:txBody>
                  <a:tcPr marL="68580" marR="68580" marT="0" marB="0"/>
                </a:tc>
              </a:tr>
              <a:tr h="513825">
                <a:tc>
                  <a:txBody>
                    <a:bodyPr/>
                    <a:lstStyle/>
                    <a:p>
                      <a:pPr>
                        <a:lnSpc>
                          <a:spcPct val="115000"/>
                        </a:lnSpc>
                        <a:spcBef>
                          <a:spcPts val="300"/>
                        </a:spcBef>
                        <a:spcAft>
                          <a:spcPts val="300"/>
                        </a:spcAft>
                      </a:pPr>
                      <a:r>
                        <a:rPr lang="en-GB" sz="1800" dirty="0">
                          <a:effectLst/>
                        </a:rPr>
                        <a:t>Background</a:t>
                      </a: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r>
              <a:tr h="513825">
                <a:tc>
                  <a:txBody>
                    <a:bodyPr/>
                    <a:lstStyle/>
                    <a:p>
                      <a:pPr>
                        <a:lnSpc>
                          <a:spcPct val="115000"/>
                        </a:lnSpc>
                        <a:spcBef>
                          <a:spcPts val="300"/>
                        </a:spcBef>
                        <a:spcAft>
                          <a:spcPts val="300"/>
                        </a:spcAft>
                      </a:pPr>
                      <a:r>
                        <a:rPr lang="en-GB" sz="1800" dirty="0">
                          <a:effectLst/>
                        </a:rPr>
                        <a:t>Night Care</a:t>
                      </a: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r>
              <a:tr h="503074">
                <a:tc>
                  <a:txBody>
                    <a:bodyPr/>
                    <a:lstStyle/>
                    <a:p>
                      <a:pPr>
                        <a:lnSpc>
                          <a:spcPct val="115000"/>
                        </a:lnSpc>
                        <a:spcBef>
                          <a:spcPts val="300"/>
                        </a:spcBef>
                        <a:spcAft>
                          <a:spcPts val="300"/>
                        </a:spcAft>
                      </a:pPr>
                      <a:r>
                        <a:rPr lang="en-GB" sz="1800" dirty="0" smtClean="0">
                          <a:effectLst/>
                          <a:latin typeface="Calibri"/>
                          <a:ea typeface="Calibri"/>
                          <a:cs typeface="Times New Roman"/>
                        </a:rPr>
                        <a:t>Property Costs</a:t>
                      </a: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r>
              <a:tr h="787941">
                <a:tc>
                  <a:txBody>
                    <a:bodyPr/>
                    <a:lstStyle/>
                    <a:p>
                      <a:pPr>
                        <a:lnSpc>
                          <a:spcPct val="115000"/>
                        </a:lnSpc>
                        <a:spcBef>
                          <a:spcPts val="300"/>
                        </a:spcBef>
                        <a:spcAft>
                          <a:spcPts val="300"/>
                        </a:spcAft>
                      </a:pPr>
                      <a:r>
                        <a:rPr lang="en-GB" sz="1800" dirty="0">
                          <a:effectLst/>
                        </a:rPr>
                        <a:t>Total Indicative budget</a:t>
                      </a: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c>
                  <a:txBody>
                    <a:bodyPr/>
                    <a:lstStyle/>
                    <a:p>
                      <a:pPr>
                        <a:lnSpc>
                          <a:spcPct val="115000"/>
                        </a:lnSpc>
                        <a:spcAft>
                          <a:spcPts val="0"/>
                        </a:spcAft>
                      </a:pPr>
                      <a:endParaRPr lang="en-GB" sz="1800" dirty="0">
                        <a:effectLst/>
                        <a:latin typeface="Calibri"/>
                        <a:ea typeface="Calibri"/>
                        <a:cs typeface="Times New Roman"/>
                      </a:endParaRPr>
                    </a:p>
                  </a:txBody>
                  <a:tcPr marL="68580" marR="68580" marT="0" marB="0"/>
                </a:tc>
              </a:tr>
            </a:tbl>
          </a:graphicData>
        </a:graphic>
      </p:graphicFrame>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38461060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Care Variation (including Care Voids)</a:t>
            </a:r>
          </a:p>
          <a:p>
            <a:endParaRPr lang="en-US" sz="2400" dirty="0" smtClean="0"/>
          </a:p>
        </p:txBody>
      </p:sp>
      <p:sp>
        <p:nvSpPr>
          <p:cNvPr id="2" name="TextBox 1"/>
          <p:cNvSpPr txBox="1"/>
          <p:nvPr/>
        </p:nvSpPr>
        <p:spPr>
          <a:xfrm>
            <a:off x="630000" y="1828800"/>
            <a:ext cx="8200417" cy="1846659"/>
          </a:xfrm>
          <a:prstGeom prst="rect">
            <a:avLst/>
          </a:prstGeom>
          <a:noFill/>
        </p:spPr>
        <p:txBody>
          <a:bodyPr wrap="square" rtlCol="0">
            <a:spAutoFit/>
          </a:bodyPr>
          <a:lstStyle/>
          <a:p>
            <a:pPr>
              <a:spcBef>
                <a:spcPts val="600"/>
              </a:spcBef>
              <a:spcAft>
                <a:spcPts val="600"/>
              </a:spcAft>
            </a:pPr>
            <a:r>
              <a:rPr lang="en-GB" dirty="0" smtClean="0"/>
              <a:t>Permitted variations</a:t>
            </a:r>
          </a:p>
          <a:p>
            <a:pPr marL="342900" indent="-342900">
              <a:spcBef>
                <a:spcPts val="600"/>
              </a:spcBef>
              <a:spcAft>
                <a:spcPts val="600"/>
              </a:spcAft>
              <a:buFont typeface="Wingdings" panose="05000000000000000000" pitchFamily="2" charset="2"/>
              <a:buChar char="Ø"/>
            </a:pPr>
            <a:r>
              <a:rPr lang="en-GB" dirty="0" smtClean="0"/>
              <a:t>Changes in RAS score by 10%;</a:t>
            </a:r>
          </a:p>
          <a:p>
            <a:pPr marL="342900" indent="-342900">
              <a:spcBef>
                <a:spcPts val="600"/>
              </a:spcBef>
              <a:spcAft>
                <a:spcPts val="600"/>
              </a:spcAft>
              <a:buFont typeface="Wingdings" panose="05000000000000000000" pitchFamily="2" charset="2"/>
              <a:buChar char="Ø"/>
            </a:pPr>
            <a:r>
              <a:rPr lang="en-GB" dirty="0" smtClean="0"/>
              <a:t>Changes in outcomes;</a:t>
            </a:r>
          </a:p>
          <a:p>
            <a:pPr marL="342900" indent="-342900">
              <a:spcBef>
                <a:spcPts val="600"/>
              </a:spcBef>
              <a:spcAft>
                <a:spcPts val="600"/>
              </a:spcAft>
              <a:buFont typeface="Wingdings" panose="05000000000000000000" pitchFamily="2" charset="2"/>
              <a:buChar char="Ø"/>
            </a:pPr>
            <a:r>
              <a:rPr lang="en-GB" dirty="0" smtClean="0"/>
              <a:t>Occupancy changes (voids)</a:t>
            </a:r>
            <a:endParaRPr lang="en-GB" dirty="0"/>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37646389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498231" y="596218"/>
            <a:ext cx="8488536" cy="1015663"/>
          </a:xfrm>
          <a:prstGeom prst="rect">
            <a:avLst/>
          </a:prstGeom>
          <a:noFill/>
        </p:spPr>
        <p:txBody>
          <a:bodyPr wrap="square" rtlCol="0">
            <a:spAutoFit/>
          </a:bodyPr>
          <a:lstStyle/>
          <a:p>
            <a:r>
              <a:rPr lang="en-US" sz="3600" dirty="0" smtClean="0">
                <a:latin typeface="+mj-lt"/>
              </a:rPr>
              <a:t>Issues</a:t>
            </a:r>
          </a:p>
          <a:p>
            <a:endParaRPr lang="en-US" sz="2400" dirty="0" smtClean="0"/>
          </a:p>
        </p:txBody>
      </p:sp>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34787625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498231" y="596218"/>
            <a:ext cx="8488536" cy="1015663"/>
          </a:xfrm>
          <a:prstGeom prst="rect">
            <a:avLst/>
          </a:prstGeom>
          <a:noFill/>
        </p:spPr>
        <p:txBody>
          <a:bodyPr wrap="square" rtlCol="0">
            <a:spAutoFit/>
          </a:bodyPr>
          <a:lstStyle/>
          <a:p>
            <a:r>
              <a:rPr lang="en-US" sz="3600" dirty="0" smtClean="0">
                <a:latin typeface="+mj-lt"/>
              </a:rPr>
              <a:t>Task for discussion group</a:t>
            </a:r>
          </a:p>
          <a:p>
            <a:endParaRPr lang="en-US" sz="2400" dirty="0" smtClean="0"/>
          </a:p>
        </p:txBody>
      </p:sp>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2561790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625402"/>
            <a:ext cx="8488536" cy="1015663"/>
          </a:xfrm>
          <a:prstGeom prst="rect">
            <a:avLst/>
          </a:prstGeom>
          <a:noFill/>
        </p:spPr>
        <p:txBody>
          <a:bodyPr wrap="square" rtlCol="0">
            <a:spAutoFit/>
          </a:bodyPr>
          <a:lstStyle/>
          <a:p>
            <a:r>
              <a:rPr lang="en-US" sz="3600" dirty="0" smtClean="0">
                <a:latin typeface="+mj-lt"/>
              </a:rPr>
              <a:t>Outcome Base Commissioning</a:t>
            </a:r>
          </a:p>
          <a:p>
            <a:endParaRPr lang="en-US" sz="2400" dirty="0" smtClean="0"/>
          </a:p>
        </p:txBody>
      </p:sp>
      <p:sp>
        <p:nvSpPr>
          <p:cNvPr id="7" name="Content Placeholder 2"/>
          <p:cNvSpPr txBox="1">
            <a:spLocks/>
          </p:cNvSpPr>
          <p:nvPr/>
        </p:nvSpPr>
        <p:spPr>
          <a:xfrm>
            <a:off x="630000" y="1462546"/>
            <a:ext cx="8488536" cy="3954463"/>
          </a:xfrm>
          <a:prstGeom prst="rect">
            <a:avLst/>
          </a:prstGeom>
        </p:spPr>
        <p:txBody>
          <a:bodyPr vert="horz" lIns="107275" tIns="53637" rIns="107275" bIns="53637" rtlCol="0">
            <a:normAutofit fontScale="92500"/>
          </a:bodyPr>
          <a:lstStyle>
            <a:lvl1pPr marL="0" indent="0" algn="ctr" defTabSz="536372" rtl="0" eaLnBrk="1" latinLnBrk="0" hangingPunct="1">
              <a:spcBef>
                <a:spcPct val="20000"/>
              </a:spcBef>
              <a:buFont typeface="Arial"/>
              <a:buNone/>
              <a:defRPr sz="3800" kern="1200">
                <a:solidFill>
                  <a:schemeClr val="tx1">
                    <a:tint val="75000"/>
                  </a:schemeClr>
                </a:solidFill>
                <a:latin typeface="+mn-lt"/>
                <a:ea typeface="+mn-ea"/>
                <a:cs typeface="+mn-cs"/>
              </a:defRPr>
            </a:lvl1pPr>
            <a:lvl2pPr marL="536372" indent="0" algn="ctr" defTabSz="536372" rtl="0" eaLnBrk="1" latinLnBrk="0" hangingPunct="1">
              <a:spcBef>
                <a:spcPct val="20000"/>
              </a:spcBef>
              <a:buFont typeface="Arial"/>
              <a:buNone/>
              <a:defRPr sz="3300" kern="1200">
                <a:solidFill>
                  <a:schemeClr val="tx1">
                    <a:tint val="75000"/>
                  </a:schemeClr>
                </a:solidFill>
                <a:latin typeface="+mn-lt"/>
                <a:ea typeface="+mn-ea"/>
                <a:cs typeface="+mn-cs"/>
              </a:defRPr>
            </a:lvl2pPr>
            <a:lvl3pPr marL="1072743" indent="0" algn="ctr" defTabSz="536372" rtl="0" eaLnBrk="1" latinLnBrk="0" hangingPunct="1">
              <a:spcBef>
                <a:spcPct val="20000"/>
              </a:spcBef>
              <a:buFont typeface="Arial"/>
              <a:buNone/>
              <a:defRPr sz="2800" kern="1200">
                <a:solidFill>
                  <a:schemeClr val="tx1">
                    <a:tint val="75000"/>
                  </a:schemeClr>
                </a:solidFill>
                <a:latin typeface="+mn-lt"/>
                <a:ea typeface="+mn-ea"/>
                <a:cs typeface="+mn-cs"/>
              </a:defRPr>
            </a:lvl3pPr>
            <a:lvl4pPr marL="1609115" indent="0" algn="ctr" defTabSz="536372" rtl="0" eaLnBrk="1" latinLnBrk="0" hangingPunct="1">
              <a:spcBef>
                <a:spcPct val="20000"/>
              </a:spcBef>
              <a:buFont typeface="Arial"/>
              <a:buNone/>
              <a:defRPr sz="2300" kern="1200">
                <a:solidFill>
                  <a:schemeClr val="tx1">
                    <a:tint val="75000"/>
                  </a:schemeClr>
                </a:solidFill>
                <a:latin typeface="+mn-lt"/>
                <a:ea typeface="+mn-ea"/>
                <a:cs typeface="+mn-cs"/>
              </a:defRPr>
            </a:lvl4pPr>
            <a:lvl5pPr marL="2145487" indent="0" algn="ctr" defTabSz="536372" rtl="0" eaLnBrk="1" latinLnBrk="0" hangingPunct="1">
              <a:spcBef>
                <a:spcPct val="20000"/>
              </a:spcBef>
              <a:buFont typeface="Arial"/>
              <a:buNone/>
              <a:defRPr sz="2300" kern="1200">
                <a:solidFill>
                  <a:schemeClr val="tx1">
                    <a:tint val="75000"/>
                  </a:schemeClr>
                </a:solidFill>
                <a:latin typeface="+mn-lt"/>
                <a:ea typeface="+mn-ea"/>
                <a:cs typeface="+mn-cs"/>
              </a:defRPr>
            </a:lvl5pPr>
            <a:lvl6pPr marL="2681859" indent="0" algn="ctr" defTabSz="536372" rtl="0" eaLnBrk="1" latinLnBrk="0" hangingPunct="1">
              <a:spcBef>
                <a:spcPct val="20000"/>
              </a:spcBef>
              <a:buFont typeface="Arial"/>
              <a:buNone/>
              <a:defRPr sz="2300" kern="1200">
                <a:solidFill>
                  <a:schemeClr val="tx1">
                    <a:tint val="75000"/>
                  </a:schemeClr>
                </a:solidFill>
                <a:latin typeface="+mn-lt"/>
                <a:ea typeface="+mn-ea"/>
                <a:cs typeface="+mn-cs"/>
              </a:defRPr>
            </a:lvl6pPr>
            <a:lvl7pPr marL="3218230" indent="0" algn="ctr" defTabSz="536372" rtl="0" eaLnBrk="1" latinLnBrk="0" hangingPunct="1">
              <a:spcBef>
                <a:spcPct val="20000"/>
              </a:spcBef>
              <a:buFont typeface="Arial"/>
              <a:buNone/>
              <a:defRPr sz="2300" kern="1200">
                <a:solidFill>
                  <a:schemeClr val="tx1">
                    <a:tint val="75000"/>
                  </a:schemeClr>
                </a:solidFill>
                <a:latin typeface="+mn-lt"/>
                <a:ea typeface="+mn-ea"/>
                <a:cs typeface="+mn-cs"/>
              </a:defRPr>
            </a:lvl7pPr>
            <a:lvl8pPr marL="3754602" indent="0" algn="ctr" defTabSz="536372" rtl="0" eaLnBrk="1" latinLnBrk="0" hangingPunct="1">
              <a:spcBef>
                <a:spcPct val="20000"/>
              </a:spcBef>
              <a:buFont typeface="Arial"/>
              <a:buNone/>
              <a:defRPr sz="2300" kern="1200">
                <a:solidFill>
                  <a:schemeClr val="tx1">
                    <a:tint val="75000"/>
                  </a:schemeClr>
                </a:solidFill>
                <a:latin typeface="+mn-lt"/>
                <a:ea typeface="+mn-ea"/>
                <a:cs typeface="+mn-cs"/>
              </a:defRPr>
            </a:lvl8pPr>
            <a:lvl9pPr marL="4290974" indent="0" algn="ctr" defTabSz="536372" rtl="0" eaLnBrk="1" latinLnBrk="0" hangingPunct="1">
              <a:spcBef>
                <a:spcPct val="20000"/>
              </a:spcBef>
              <a:buFont typeface="Arial"/>
              <a:buNone/>
              <a:defRPr sz="2300" kern="1200">
                <a:solidFill>
                  <a:schemeClr val="tx1">
                    <a:tint val="75000"/>
                  </a:schemeClr>
                </a:solidFill>
                <a:latin typeface="+mn-lt"/>
                <a:ea typeface="+mn-ea"/>
                <a:cs typeface="+mn-cs"/>
              </a:defRPr>
            </a:lvl9pPr>
          </a:lstStyle>
          <a:p>
            <a:pPr marL="285750" indent="-285750" algn="just">
              <a:buFont typeface="Wingdings" panose="05000000000000000000" pitchFamily="2" charset="2"/>
              <a:buChar char="Ø"/>
              <a:defRPr/>
            </a:pPr>
            <a:r>
              <a:rPr lang="en-GB" sz="2100" dirty="0" smtClean="0">
                <a:solidFill>
                  <a:schemeClr val="tx1"/>
                </a:solidFill>
              </a:rPr>
              <a:t>Adult services undertake a holistic assessment to determine the persons eligible needs and the outcome;</a:t>
            </a:r>
          </a:p>
          <a:p>
            <a:pPr marL="285750" indent="-285750" algn="just">
              <a:buFont typeface="Wingdings" panose="05000000000000000000" pitchFamily="2" charset="2"/>
              <a:buChar char="Ø"/>
              <a:defRPr/>
            </a:pPr>
            <a:r>
              <a:rPr lang="en-GB" sz="2100" dirty="0" smtClean="0">
                <a:solidFill>
                  <a:schemeClr val="tx1"/>
                </a:solidFill>
              </a:rPr>
              <a:t>Service user, provider and social care staff agree clear personal outcomes to be achieved within a specified timescale and at an agreed cost in a support plan;</a:t>
            </a:r>
          </a:p>
          <a:p>
            <a:pPr marL="285750" indent="-285750" algn="just">
              <a:buFont typeface="Wingdings" panose="05000000000000000000" pitchFamily="2" charset="2"/>
              <a:buChar char="Ø"/>
              <a:defRPr/>
            </a:pPr>
            <a:r>
              <a:rPr lang="en-GB" sz="2100" dirty="0" smtClean="0">
                <a:solidFill>
                  <a:schemeClr val="tx1"/>
                </a:solidFill>
              </a:rPr>
              <a:t>Resource Allocation System (RAS) is used to ensure consistency across the service;</a:t>
            </a:r>
          </a:p>
          <a:p>
            <a:pPr marL="285750" indent="-285750" algn="l">
              <a:buFont typeface="Wingdings" panose="05000000000000000000" pitchFamily="2" charset="2"/>
              <a:buChar char="Ø"/>
              <a:defRPr/>
            </a:pPr>
            <a:r>
              <a:rPr lang="en-GB" sz="2100" dirty="0" smtClean="0">
                <a:solidFill>
                  <a:schemeClr val="tx1"/>
                </a:solidFill>
              </a:rPr>
              <a:t>The provider designs a care plan to meet the outcomes specified in the support plan . The local authority staff agree the plan:</a:t>
            </a:r>
          </a:p>
          <a:p>
            <a:pPr marL="285750" indent="-285750" algn="just">
              <a:buFont typeface="Wingdings" panose="05000000000000000000" pitchFamily="2" charset="2"/>
              <a:buChar char="Ø"/>
              <a:defRPr/>
            </a:pPr>
            <a:r>
              <a:rPr lang="en-GB" sz="2100" dirty="0" smtClean="0">
                <a:solidFill>
                  <a:schemeClr val="tx1"/>
                </a:solidFill>
              </a:rPr>
              <a:t>At the end of the agreed timescale the service user, provider and council staff member undertake a review of whether outcomes were achieved;</a:t>
            </a:r>
          </a:p>
          <a:p>
            <a:pPr marL="285750" indent="-285750" algn="just">
              <a:buFont typeface="Wingdings" panose="05000000000000000000" pitchFamily="2" charset="2"/>
              <a:buChar char="Ø"/>
              <a:defRPr/>
            </a:pPr>
            <a:r>
              <a:rPr lang="en-GB" sz="2100" dirty="0" smtClean="0">
                <a:solidFill>
                  <a:schemeClr val="tx1"/>
                </a:solidFill>
              </a:rPr>
              <a:t>A new support plan is then agree for the next period with clear maintenance outcomes and cost.  </a:t>
            </a:r>
          </a:p>
          <a:p>
            <a:pPr>
              <a:defRPr/>
            </a:pPr>
            <a:endParaRPr lang="en-GB" sz="2000" dirty="0"/>
          </a:p>
        </p:txBody>
      </p:sp>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229039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Resource Allocation System</a:t>
            </a:r>
          </a:p>
          <a:p>
            <a:endParaRPr lang="en-US" sz="2400" dirty="0" smtClean="0"/>
          </a:p>
        </p:txBody>
      </p:sp>
      <p:sp>
        <p:nvSpPr>
          <p:cNvPr id="2" name="TextBox 1"/>
          <p:cNvSpPr txBox="1"/>
          <p:nvPr/>
        </p:nvSpPr>
        <p:spPr>
          <a:xfrm>
            <a:off x="768485" y="1848255"/>
            <a:ext cx="8350051" cy="3277820"/>
          </a:xfrm>
          <a:prstGeom prst="rect">
            <a:avLst/>
          </a:prstGeom>
          <a:noFill/>
        </p:spPr>
        <p:txBody>
          <a:bodyPr wrap="square" rtlCol="0">
            <a:spAutoFit/>
          </a:bodyPr>
          <a:lstStyle/>
          <a:p>
            <a:pPr>
              <a:spcBef>
                <a:spcPts val="600"/>
              </a:spcBef>
              <a:spcAft>
                <a:spcPts val="600"/>
              </a:spcAft>
            </a:pPr>
            <a:r>
              <a:rPr lang="en-GB" dirty="0" smtClean="0"/>
              <a:t>System is based upon:-</a:t>
            </a:r>
          </a:p>
          <a:p>
            <a:pPr marL="342900" indent="-342900">
              <a:spcBef>
                <a:spcPts val="600"/>
              </a:spcBef>
              <a:spcAft>
                <a:spcPts val="600"/>
              </a:spcAft>
              <a:buFont typeface="Wingdings" panose="05000000000000000000" pitchFamily="2" charset="2"/>
              <a:buChar char="Ø"/>
            </a:pPr>
            <a:r>
              <a:rPr lang="en-GB" dirty="0" smtClean="0"/>
              <a:t>10 Care Act domains</a:t>
            </a:r>
          </a:p>
          <a:p>
            <a:pPr marL="342900" indent="-342900">
              <a:spcBef>
                <a:spcPts val="600"/>
              </a:spcBef>
              <a:spcAft>
                <a:spcPts val="600"/>
              </a:spcAft>
              <a:buFont typeface="Wingdings" panose="05000000000000000000" pitchFamily="2" charset="2"/>
              <a:buChar char="Ø"/>
            </a:pPr>
            <a:r>
              <a:rPr lang="en-GB" dirty="0" smtClean="0"/>
              <a:t>For each domain the following are assessed:-  </a:t>
            </a:r>
          </a:p>
          <a:p>
            <a:pPr marL="879272" lvl="1" indent="-342900">
              <a:spcBef>
                <a:spcPts val="600"/>
              </a:spcBef>
              <a:spcAft>
                <a:spcPts val="600"/>
              </a:spcAft>
              <a:buFont typeface="Wingdings" panose="05000000000000000000" pitchFamily="2" charset="2"/>
              <a:buChar char="ü"/>
            </a:pPr>
            <a:r>
              <a:rPr lang="en-GB" dirty="0" smtClean="0"/>
              <a:t>Is </a:t>
            </a:r>
            <a:r>
              <a:rPr lang="en-GB" dirty="0"/>
              <a:t>this an eligible need for social care support?</a:t>
            </a:r>
          </a:p>
          <a:p>
            <a:pPr marL="879272" lvl="1" indent="-342900">
              <a:spcBef>
                <a:spcPts val="600"/>
              </a:spcBef>
              <a:spcAft>
                <a:spcPts val="600"/>
              </a:spcAft>
              <a:buFont typeface="Wingdings" panose="05000000000000000000" pitchFamily="2" charset="2"/>
              <a:buChar char="ü"/>
            </a:pPr>
            <a:r>
              <a:rPr lang="en-GB" dirty="0"/>
              <a:t>Is this need already being met?</a:t>
            </a:r>
          </a:p>
          <a:p>
            <a:pPr marL="879272" lvl="1" indent="-342900">
              <a:spcBef>
                <a:spcPts val="600"/>
              </a:spcBef>
              <a:spcAft>
                <a:spcPts val="600"/>
              </a:spcAft>
              <a:buFont typeface="Wingdings" panose="05000000000000000000" pitchFamily="2" charset="2"/>
              <a:buChar char="ü"/>
            </a:pPr>
            <a:r>
              <a:rPr lang="en-GB" dirty="0"/>
              <a:t>Level of need</a:t>
            </a:r>
          </a:p>
          <a:p>
            <a:pPr marL="342900" indent="-342900">
              <a:spcBef>
                <a:spcPts val="600"/>
              </a:spcBef>
              <a:spcAft>
                <a:spcPts val="600"/>
              </a:spcAft>
              <a:buFont typeface="Wingdings" panose="05000000000000000000" pitchFamily="2" charset="2"/>
              <a:buChar char="Ø"/>
            </a:pPr>
            <a:r>
              <a:rPr lang="en-GB" dirty="0" smtClean="0"/>
              <a:t>Indicative Cost Range</a:t>
            </a:r>
            <a:endParaRPr lang="en-GB" dirty="0"/>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1249004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Resource Allocation System</a:t>
            </a:r>
          </a:p>
          <a:p>
            <a:endParaRPr lang="en-US" sz="2400" dirty="0" smtClean="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0329" y="1387220"/>
            <a:ext cx="7437778" cy="44709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3744756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Phase 1</a:t>
            </a:r>
          </a:p>
          <a:p>
            <a:endParaRPr lang="en-US" sz="2400" dirty="0" smtClean="0"/>
          </a:p>
        </p:txBody>
      </p:sp>
      <p:sp>
        <p:nvSpPr>
          <p:cNvPr id="2" name="TextBox 1"/>
          <p:cNvSpPr txBox="1"/>
          <p:nvPr/>
        </p:nvSpPr>
        <p:spPr>
          <a:xfrm>
            <a:off x="749030" y="1770434"/>
            <a:ext cx="8287966" cy="1369606"/>
          </a:xfrm>
          <a:prstGeom prst="rect">
            <a:avLst/>
          </a:prstGeom>
          <a:noFill/>
        </p:spPr>
        <p:txBody>
          <a:bodyPr wrap="square" rtlCol="0">
            <a:spAutoFit/>
          </a:bodyPr>
          <a:lstStyle/>
          <a:p>
            <a:pPr>
              <a:spcBef>
                <a:spcPts val="600"/>
              </a:spcBef>
              <a:spcAft>
                <a:spcPts val="600"/>
              </a:spcAft>
            </a:pPr>
            <a:r>
              <a:rPr lang="en-GB" dirty="0" smtClean="0"/>
              <a:t>New tenders commence in 2015/16 and run to 2020/21</a:t>
            </a:r>
          </a:p>
          <a:p>
            <a:pPr>
              <a:spcBef>
                <a:spcPts val="600"/>
              </a:spcBef>
              <a:spcAft>
                <a:spcPts val="600"/>
              </a:spcAft>
            </a:pPr>
            <a:r>
              <a:rPr lang="en-GB" dirty="0" smtClean="0"/>
              <a:t>Based upon core and flexi</a:t>
            </a:r>
          </a:p>
          <a:p>
            <a:pPr>
              <a:spcBef>
                <a:spcPts val="600"/>
              </a:spcBef>
              <a:spcAft>
                <a:spcPts val="600"/>
              </a:spcAft>
            </a:pPr>
            <a:r>
              <a:rPr lang="en-GB" dirty="0" smtClean="0"/>
              <a:t>Intention not to change these services</a:t>
            </a:r>
            <a:endParaRPr lang="en-GB" dirty="0"/>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120394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Care Drivers</a:t>
            </a:r>
          </a:p>
          <a:p>
            <a:endParaRPr lang="en-US" sz="2400" dirty="0" smtClean="0"/>
          </a:p>
        </p:txBody>
      </p:sp>
      <p:sp>
        <p:nvSpPr>
          <p:cNvPr id="2" name="TextBox 1"/>
          <p:cNvSpPr txBox="1"/>
          <p:nvPr/>
        </p:nvSpPr>
        <p:spPr>
          <a:xfrm>
            <a:off x="630000" y="1611881"/>
            <a:ext cx="8511702" cy="4708981"/>
          </a:xfrm>
          <a:prstGeom prst="rect">
            <a:avLst/>
          </a:prstGeom>
          <a:noFill/>
        </p:spPr>
        <p:txBody>
          <a:bodyPr wrap="square" rtlCol="0">
            <a:spAutoFit/>
          </a:bodyPr>
          <a:lstStyle/>
          <a:p>
            <a:pPr>
              <a:spcBef>
                <a:spcPts val="600"/>
              </a:spcBef>
              <a:spcAft>
                <a:spcPts val="600"/>
              </a:spcAft>
            </a:pPr>
            <a:r>
              <a:rPr lang="en-GB" b="1" dirty="0" smtClean="0"/>
              <a:t>Care Act</a:t>
            </a:r>
          </a:p>
          <a:p>
            <a:pPr>
              <a:spcBef>
                <a:spcPts val="600"/>
              </a:spcBef>
              <a:spcAft>
                <a:spcPts val="600"/>
              </a:spcAft>
            </a:pPr>
            <a:r>
              <a:rPr lang="en-GB" dirty="0" smtClean="0"/>
              <a:t>Individualised Personnel Budget based upon:-</a:t>
            </a:r>
          </a:p>
          <a:p>
            <a:pPr marL="342900" indent="-342900">
              <a:spcBef>
                <a:spcPts val="600"/>
              </a:spcBef>
              <a:spcAft>
                <a:spcPts val="600"/>
              </a:spcAft>
              <a:buFont typeface="Wingdings" panose="05000000000000000000" pitchFamily="2" charset="2"/>
              <a:buChar char="Ø"/>
            </a:pPr>
            <a:r>
              <a:rPr lang="en-GB" dirty="0" smtClean="0"/>
              <a:t>An assessment of needs;</a:t>
            </a:r>
          </a:p>
          <a:p>
            <a:pPr marL="342900" indent="-342900">
              <a:spcBef>
                <a:spcPts val="600"/>
              </a:spcBef>
              <a:spcAft>
                <a:spcPts val="600"/>
              </a:spcAft>
              <a:buFont typeface="Wingdings" panose="05000000000000000000" pitchFamily="2" charset="2"/>
              <a:buChar char="Ø"/>
            </a:pPr>
            <a:r>
              <a:rPr lang="en-GB" dirty="0" smtClean="0"/>
              <a:t>An agreed set of outcomes;</a:t>
            </a:r>
          </a:p>
          <a:p>
            <a:pPr marL="342900" indent="-342900">
              <a:spcBef>
                <a:spcPts val="600"/>
              </a:spcBef>
              <a:spcAft>
                <a:spcPts val="600"/>
              </a:spcAft>
              <a:buFont typeface="Wingdings" panose="05000000000000000000" pitchFamily="2" charset="2"/>
              <a:buChar char="Ø"/>
            </a:pPr>
            <a:r>
              <a:rPr lang="en-GB" dirty="0" smtClean="0"/>
              <a:t>Taking account of the setting in which the services are delivered.</a:t>
            </a:r>
          </a:p>
          <a:p>
            <a:pPr>
              <a:spcBef>
                <a:spcPts val="600"/>
              </a:spcBef>
              <a:spcAft>
                <a:spcPts val="600"/>
              </a:spcAft>
            </a:pPr>
            <a:r>
              <a:rPr lang="en-GB" b="1" dirty="0" smtClean="0"/>
              <a:t>Allocation of Personnel Budget</a:t>
            </a:r>
            <a:endParaRPr lang="en-GB" b="1" dirty="0"/>
          </a:p>
          <a:p>
            <a:pPr marL="342900" indent="-342900">
              <a:spcBef>
                <a:spcPts val="600"/>
              </a:spcBef>
              <a:spcAft>
                <a:spcPts val="600"/>
              </a:spcAft>
              <a:buFont typeface="Wingdings" panose="05000000000000000000" pitchFamily="2" charset="2"/>
              <a:buChar char="Ø"/>
            </a:pPr>
            <a:r>
              <a:rPr lang="en-GB" dirty="0" smtClean="0"/>
              <a:t>Percentage retained for a managed service based upon clear justification.</a:t>
            </a:r>
          </a:p>
          <a:p>
            <a:pPr>
              <a:spcBef>
                <a:spcPts val="600"/>
              </a:spcBef>
              <a:spcAft>
                <a:spcPts val="600"/>
              </a:spcAft>
            </a:pPr>
            <a:r>
              <a:rPr lang="en-GB" b="1" dirty="0" smtClean="0"/>
              <a:t>Changes in Care</a:t>
            </a:r>
          </a:p>
          <a:p>
            <a:pPr marL="342900" indent="-342900">
              <a:spcBef>
                <a:spcPts val="600"/>
              </a:spcBef>
              <a:spcAft>
                <a:spcPts val="600"/>
              </a:spcAft>
              <a:buFont typeface="Wingdings" panose="05000000000000000000" pitchFamily="2" charset="2"/>
              <a:buChar char="Ø"/>
            </a:pPr>
            <a:r>
              <a:rPr lang="en-GB" dirty="0" smtClean="0"/>
              <a:t>How are changes in care addressed.</a:t>
            </a:r>
            <a:endParaRPr lang="en-GB" dirty="0"/>
          </a:p>
          <a:p>
            <a:pPr marL="342900" indent="-342900">
              <a:spcBef>
                <a:spcPts val="600"/>
              </a:spcBef>
              <a:spcAft>
                <a:spcPts val="600"/>
              </a:spcAft>
              <a:buFont typeface="Wingdings" panose="05000000000000000000" pitchFamily="2" charset="2"/>
              <a:buChar char="Ø"/>
            </a:pPr>
            <a:endParaRPr lang="en-GB" dirty="0"/>
          </a:p>
        </p:txBody>
      </p:sp>
      <p:sp>
        <p:nvSpPr>
          <p:cNvPr id="3" name="Date Placeholder 2"/>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11074516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630000"/>
            <a:ext cx="8488536" cy="1015663"/>
          </a:xfrm>
          <a:prstGeom prst="rect">
            <a:avLst/>
          </a:prstGeom>
          <a:noFill/>
        </p:spPr>
        <p:txBody>
          <a:bodyPr wrap="square" rtlCol="0">
            <a:spAutoFit/>
          </a:bodyPr>
          <a:lstStyle/>
          <a:p>
            <a:r>
              <a:rPr lang="en-US" sz="3600" dirty="0" smtClean="0">
                <a:latin typeface="+mj-lt"/>
              </a:rPr>
              <a:t>Cost Drivers</a:t>
            </a:r>
          </a:p>
          <a:p>
            <a:endParaRPr lang="en-US" sz="2400" dirty="0" smtClean="0"/>
          </a:p>
        </p:txBody>
      </p:sp>
      <p:sp>
        <p:nvSpPr>
          <p:cNvPr id="2" name="TextBox 1"/>
          <p:cNvSpPr txBox="1"/>
          <p:nvPr/>
        </p:nvSpPr>
        <p:spPr>
          <a:xfrm>
            <a:off x="630000" y="1611881"/>
            <a:ext cx="8248814" cy="2323713"/>
          </a:xfrm>
          <a:prstGeom prst="rect">
            <a:avLst/>
          </a:prstGeom>
          <a:noFill/>
        </p:spPr>
        <p:txBody>
          <a:bodyPr wrap="square" rtlCol="0">
            <a:spAutoFit/>
          </a:bodyPr>
          <a:lstStyle/>
          <a:p>
            <a:pPr marL="342900" indent="-342900">
              <a:spcBef>
                <a:spcPts val="600"/>
              </a:spcBef>
              <a:spcAft>
                <a:spcPts val="600"/>
              </a:spcAft>
              <a:buFont typeface="Wingdings" panose="05000000000000000000" pitchFamily="2" charset="2"/>
              <a:buChar char="Ø"/>
            </a:pPr>
            <a:r>
              <a:rPr lang="en-GB" dirty="0" smtClean="0"/>
              <a:t>1:1 Care</a:t>
            </a:r>
          </a:p>
          <a:p>
            <a:pPr marL="342900" indent="-342900">
              <a:spcBef>
                <a:spcPts val="600"/>
              </a:spcBef>
              <a:spcAft>
                <a:spcPts val="600"/>
              </a:spcAft>
              <a:buFont typeface="Wingdings" panose="05000000000000000000" pitchFamily="2" charset="2"/>
              <a:buChar char="Ø"/>
            </a:pPr>
            <a:r>
              <a:rPr lang="en-GB" dirty="0" smtClean="0"/>
              <a:t>Background staff</a:t>
            </a:r>
          </a:p>
          <a:p>
            <a:pPr marL="342900" indent="-342900">
              <a:spcBef>
                <a:spcPts val="600"/>
              </a:spcBef>
              <a:spcAft>
                <a:spcPts val="600"/>
              </a:spcAft>
              <a:buFont typeface="Wingdings" panose="05000000000000000000" pitchFamily="2" charset="2"/>
              <a:buChar char="Ø"/>
            </a:pPr>
            <a:r>
              <a:rPr lang="en-GB" dirty="0" smtClean="0"/>
              <a:t>Night staff</a:t>
            </a:r>
          </a:p>
          <a:p>
            <a:pPr marL="342900" indent="-342900">
              <a:spcBef>
                <a:spcPts val="600"/>
              </a:spcBef>
              <a:spcAft>
                <a:spcPts val="600"/>
              </a:spcAft>
              <a:buFont typeface="Wingdings" panose="05000000000000000000" pitchFamily="2" charset="2"/>
              <a:buChar char="Ø"/>
            </a:pPr>
            <a:r>
              <a:rPr lang="en-GB" dirty="0" smtClean="0"/>
              <a:t>Property costs</a:t>
            </a:r>
          </a:p>
          <a:p>
            <a:pPr marL="342900" indent="-342900">
              <a:spcBef>
                <a:spcPts val="600"/>
              </a:spcBef>
              <a:spcAft>
                <a:spcPts val="600"/>
              </a:spcAft>
              <a:buFont typeface="Wingdings" panose="05000000000000000000" pitchFamily="2" charset="2"/>
              <a:buChar char="Ø"/>
            </a:pPr>
            <a:r>
              <a:rPr lang="en-GB" dirty="0" smtClean="0"/>
              <a:t>Costs that should be met from Service Users</a:t>
            </a:r>
            <a:endParaRPr lang="en-GB" dirty="0"/>
          </a:p>
        </p:txBody>
      </p:sp>
      <p:sp>
        <p:nvSpPr>
          <p:cNvPr id="3" name="TextBox 2"/>
          <p:cNvSpPr txBox="1"/>
          <p:nvPr/>
        </p:nvSpPr>
        <p:spPr>
          <a:xfrm>
            <a:off x="630000" y="4267812"/>
            <a:ext cx="7422204" cy="646331"/>
          </a:xfrm>
          <a:prstGeom prst="rect">
            <a:avLst/>
          </a:prstGeom>
          <a:noFill/>
        </p:spPr>
        <p:txBody>
          <a:bodyPr wrap="square" rtlCol="0">
            <a:spAutoFit/>
          </a:bodyPr>
          <a:lstStyle/>
          <a:p>
            <a:r>
              <a:rPr lang="en-US" sz="3600" dirty="0" smtClean="0"/>
              <a:t>Council Issue</a:t>
            </a:r>
            <a:endParaRPr lang="en-US" sz="3600" dirty="0"/>
          </a:p>
        </p:txBody>
      </p:sp>
      <p:sp>
        <p:nvSpPr>
          <p:cNvPr id="4" name="TextBox 3"/>
          <p:cNvSpPr txBox="1"/>
          <p:nvPr/>
        </p:nvSpPr>
        <p:spPr>
          <a:xfrm>
            <a:off x="630000" y="5009742"/>
            <a:ext cx="8073716" cy="738664"/>
          </a:xfrm>
          <a:prstGeom prst="rect">
            <a:avLst/>
          </a:prstGeom>
          <a:noFill/>
        </p:spPr>
        <p:txBody>
          <a:bodyPr wrap="square" rtlCol="0">
            <a:spAutoFit/>
          </a:bodyPr>
          <a:lstStyle/>
          <a:p>
            <a:r>
              <a:rPr lang="en-GB" dirty="0" smtClean="0"/>
              <a:t>How we take the Purchasing Model back into the Resource Allocation System</a:t>
            </a:r>
            <a:endParaRPr lang="en-GB" dirty="0"/>
          </a:p>
        </p:txBody>
      </p:sp>
      <p:sp>
        <p:nvSpPr>
          <p:cNvPr id="5" name="Date Placeholder 4"/>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21176960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descr="The 2 Logos"/>
          <p:cNvPicPr/>
          <p:nvPr/>
        </p:nvPicPr>
        <p:blipFill>
          <a:blip r:embed="rId2">
            <a:extLst>
              <a:ext uri="{28A0092B-C50C-407E-A947-70E740481C1C}">
                <a14:useLocalDpi xmlns:a14="http://schemas.microsoft.com/office/drawing/2010/main" val="0"/>
              </a:ext>
            </a:extLst>
          </a:blip>
          <a:srcRect l="66667"/>
          <a:stretch>
            <a:fillRect/>
          </a:stretch>
        </p:blipFill>
        <p:spPr bwMode="auto">
          <a:xfrm>
            <a:off x="8348107" y="5628146"/>
            <a:ext cx="1163286" cy="837381"/>
          </a:xfrm>
          <a:prstGeom prst="rect">
            <a:avLst/>
          </a:prstGeom>
          <a:noFill/>
          <a:ln>
            <a:noFill/>
          </a:ln>
        </p:spPr>
      </p:pic>
      <p:pic>
        <p:nvPicPr>
          <p:cNvPr id="14" name="Picture 13" descr="The 2 Logos"/>
          <p:cNvPicPr/>
          <p:nvPr/>
        </p:nvPicPr>
        <p:blipFill>
          <a:blip r:embed="rId2">
            <a:extLst>
              <a:ext uri="{28A0092B-C50C-407E-A947-70E740481C1C}">
                <a14:useLocalDpi xmlns:a14="http://schemas.microsoft.com/office/drawing/2010/main" val="0"/>
              </a:ext>
            </a:extLst>
          </a:blip>
          <a:srcRect r="41270"/>
          <a:stretch>
            <a:fillRect/>
          </a:stretch>
        </p:blipFill>
        <p:spPr bwMode="auto">
          <a:xfrm>
            <a:off x="5885841" y="5615480"/>
            <a:ext cx="2049599" cy="837381"/>
          </a:xfrm>
          <a:prstGeom prst="rect">
            <a:avLst/>
          </a:prstGeom>
          <a:noFill/>
          <a:ln>
            <a:noFill/>
          </a:ln>
        </p:spPr>
      </p:pic>
      <p:sp>
        <p:nvSpPr>
          <p:cNvPr id="10" name="Freeform 10"/>
          <p:cNvSpPr>
            <a:spLocks/>
          </p:cNvSpPr>
          <p:nvPr/>
        </p:nvSpPr>
        <p:spPr bwMode="hidden">
          <a:xfrm>
            <a:off x="0" y="5858128"/>
            <a:ext cx="9906000" cy="1070421"/>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gradFill flip="none" rotWithShape="1">
            <a:gsLst>
              <a:gs pos="0">
                <a:srgbClr val="0B32A1"/>
              </a:gs>
              <a:gs pos="100000">
                <a:srgbClr val="FFFFFF"/>
              </a:gs>
            </a:gsLst>
            <a:lin ang="10800000" scaled="0"/>
            <a:tileRect/>
          </a:gradFill>
          <a:ln w="9525">
            <a:noFill/>
            <a:round/>
            <a:headEnd/>
            <a:tailEnd/>
          </a:ln>
        </p:spPr>
        <p:txBody>
          <a:bodyPr vert="horz" wrap="square" lIns="107275" tIns="53637" rIns="107275" bIns="53637" numCol="1" anchor="t" anchorCtr="0" compatLnSpc="1">
            <a:prstTxWarp prst="textNoShape">
              <a:avLst/>
            </a:prstTxWarp>
          </a:bodyPr>
          <a:lstStyle/>
          <a:p>
            <a:endParaRPr lang="en-US" dirty="0"/>
          </a:p>
        </p:txBody>
      </p:sp>
      <p:cxnSp>
        <p:nvCxnSpPr>
          <p:cNvPr id="18" name="Straight Connector 17"/>
          <p:cNvCxnSpPr/>
          <p:nvPr/>
        </p:nvCxnSpPr>
        <p:spPr>
          <a:xfrm>
            <a:off x="498231" y="615462"/>
            <a:ext cx="8850923" cy="0"/>
          </a:xfrm>
          <a:prstGeom prst="line">
            <a:avLst/>
          </a:prstGeom>
          <a:ln w="3175" cmpd="sng"/>
          <a:effectLst/>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630000" y="596218"/>
            <a:ext cx="8488536" cy="1015663"/>
          </a:xfrm>
          <a:prstGeom prst="rect">
            <a:avLst/>
          </a:prstGeom>
          <a:noFill/>
        </p:spPr>
        <p:txBody>
          <a:bodyPr wrap="square" rtlCol="0">
            <a:spAutoFit/>
          </a:bodyPr>
          <a:lstStyle/>
          <a:p>
            <a:r>
              <a:rPr lang="en-US" sz="3600" dirty="0" smtClean="0">
                <a:latin typeface="+mj-lt"/>
              </a:rPr>
              <a:t>Day-to-day Living Costs</a:t>
            </a:r>
          </a:p>
          <a:p>
            <a:endParaRPr lang="en-US" sz="2400" dirty="0" smtClean="0"/>
          </a:p>
        </p:txBody>
      </p:sp>
      <p:sp>
        <p:nvSpPr>
          <p:cNvPr id="4" name="TextBox 3"/>
          <p:cNvSpPr txBox="1"/>
          <p:nvPr/>
        </p:nvSpPr>
        <p:spPr>
          <a:xfrm>
            <a:off x="630000" y="1828800"/>
            <a:ext cx="8488536" cy="2185214"/>
          </a:xfrm>
          <a:prstGeom prst="rect">
            <a:avLst/>
          </a:prstGeom>
          <a:noFill/>
        </p:spPr>
        <p:txBody>
          <a:bodyPr wrap="square" rtlCol="0">
            <a:spAutoFit/>
          </a:bodyPr>
          <a:lstStyle/>
          <a:p>
            <a:pPr>
              <a:spcBef>
                <a:spcPts val="600"/>
              </a:spcBef>
              <a:spcAft>
                <a:spcPts val="600"/>
              </a:spcAft>
            </a:pPr>
            <a:r>
              <a:rPr lang="en-GB" dirty="0" smtClean="0"/>
              <a:t>Funding and charging models is different for Float Support and Supported Living than Residential Care.  With the former the cost of day-to-day living cost should be meet by the Service User unless their income (including benefit) could not fund.  The latter the service user contribution is based upon all income with the exception of a personnel allowance is collected.</a:t>
            </a:r>
          </a:p>
          <a:p>
            <a:pPr>
              <a:spcBef>
                <a:spcPts val="600"/>
              </a:spcBef>
              <a:spcAft>
                <a:spcPts val="600"/>
              </a:spcAft>
            </a:pPr>
            <a:r>
              <a:rPr lang="en-GB" dirty="0" smtClean="0"/>
              <a:t>Need to ensure purchasing model reflects this.      </a:t>
            </a:r>
            <a:endParaRPr lang="en-GB" dirty="0"/>
          </a:p>
        </p:txBody>
      </p:sp>
      <p:sp>
        <p:nvSpPr>
          <p:cNvPr id="2" name="Date Placeholder 1"/>
          <p:cNvSpPr>
            <a:spLocks noGrp="1"/>
          </p:cNvSpPr>
          <p:nvPr>
            <p:ph type="dt" sz="half" idx="10"/>
          </p:nvPr>
        </p:nvSpPr>
        <p:spPr/>
        <p:txBody>
          <a:bodyPr/>
          <a:lstStyle/>
          <a:p>
            <a:r>
              <a:rPr lang="en-US" smtClean="0"/>
              <a:t>9/21/2016</a:t>
            </a:r>
            <a:endParaRPr lang="en-US" dirty="0"/>
          </a:p>
        </p:txBody>
      </p:sp>
    </p:spTree>
    <p:extLst>
      <p:ext uri="{BB962C8B-B14F-4D97-AF65-F5344CB8AC3E}">
        <p14:creationId xmlns:p14="http://schemas.microsoft.com/office/powerpoint/2010/main" val="6580521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1ED1F34A5EF14CB071CE856F616544" ma:contentTypeVersion="4" ma:contentTypeDescription="Create a new document." ma:contentTypeScope="" ma:versionID="d21aafea1033977742147a812d488d4e">
  <xsd:schema xmlns:xsd="http://www.w3.org/2001/XMLSchema" xmlns:xs="http://www.w3.org/2001/XMLSchema" xmlns:p="http://schemas.microsoft.com/office/2006/metadata/properties" xmlns:ns2="1e2e3e83-afbd-45a3-823b-044d7323784a" xmlns:ns3="1a3675b8-8f30-462a-a4e5-2fec6aa166f7" targetNamespace="http://schemas.microsoft.com/office/2006/metadata/properties" ma:root="true" ma:fieldsID="554905e1963775759e59627f9f4714a0" ns2:_="" ns3:_="">
    <xsd:import namespace="1e2e3e83-afbd-45a3-823b-044d7323784a"/>
    <xsd:import namespace="1a3675b8-8f30-462a-a4e5-2fec6aa166f7"/>
    <xsd:element name="properties">
      <xsd:complexType>
        <xsd:sequence>
          <xsd:element name="documentManagement">
            <xsd:complexType>
              <xsd:all>
                <xsd:element ref="ns2:Category"/>
                <xsd:element ref="ns3:SharedWithUsers" minOccurs="0"/>
                <xsd:element ref="ns3:SharingHintHash"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2e3e83-afbd-45a3-823b-044d7323784a" elementFormDefault="qualified">
    <xsd:import namespace="http://schemas.microsoft.com/office/2006/documentManagement/types"/>
    <xsd:import namespace="http://schemas.microsoft.com/office/infopath/2007/PartnerControls"/>
    <xsd:element name="Category" ma:index="8" ma:displayName="Category" ma:default="Board papers" ma:format="Dropdown" ma:internalName="Category">
      <xsd:simpleType>
        <xsd:restriction base="dms:Choice">
          <xsd:enumeration value="Board papers"/>
          <xsd:enumeration value="Committee / Cabinet Papers"/>
          <xsd:enumeration value="Programme Plans"/>
          <xsd:enumeration value="Member Advisory papers"/>
          <xsd:enumeration value="Ask Us"/>
          <xsd:enumeration value="Handover"/>
        </xsd:restriction>
      </xsd:simpleType>
    </xsd:element>
  </xsd:schema>
  <xsd:schema xmlns:xsd="http://www.w3.org/2001/XMLSchema" xmlns:xs="http://www.w3.org/2001/XMLSchema" xmlns:dms="http://schemas.microsoft.com/office/2006/documentManagement/types" xmlns:pc="http://schemas.microsoft.com/office/infopath/2007/PartnerControls" targetNamespace="1a3675b8-8f30-462a-a4e5-2fec6aa166f7"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internalName="SharingHintHash" ma:readOnly="true">
      <xsd:simpleType>
        <xsd:restriction base="dms:Text"/>
      </xsd:simpleType>
    </xsd:element>
    <xsd:element name="SharedWithDetails" ma:index="11" nillable="true" ma:displayName="Shared With Details" ma:descrip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ategory xmlns="1e2e3e83-afbd-45a3-823b-044d7323784a">Board papers</Category>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EA9750-D221-4BBC-AF5C-3049B82C7F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2e3e83-afbd-45a3-823b-044d7323784a"/>
    <ds:schemaRef ds:uri="1a3675b8-8f30-462a-a4e5-2fec6aa166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CB9E452-4D12-45A4-874E-366043083B62}">
  <ds:schemaRefs>
    <ds:schemaRef ds:uri="1a3675b8-8f30-462a-a4e5-2fec6aa166f7"/>
    <ds:schemaRef ds:uri="http://purl.org/dc/elements/1.1/"/>
    <ds:schemaRef ds:uri="http://schemas.microsoft.com/office/2006/documentManagement/types"/>
    <ds:schemaRef ds:uri="http://purl.org/dc/dcmitype/"/>
    <ds:schemaRef ds:uri="http://purl.org/dc/terms/"/>
    <ds:schemaRef ds:uri="http://www.w3.org/XML/1998/namespace"/>
    <ds:schemaRef ds:uri="http://schemas.microsoft.com/office/infopath/2007/PartnerControls"/>
    <ds:schemaRef ds:uri="http://schemas.openxmlformats.org/package/2006/metadata/core-properties"/>
    <ds:schemaRef ds:uri="1e2e3e83-afbd-45a3-823b-044d7323784a"/>
    <ds:schemaRef ds:uri="http://schemas.microsoft.com/office/2006/metadata/properties"/>
  </ds:schemaRefs>
</ds:datastoreItem>
</file>

<file path=customXml/itemProps3.xml><?xml version="1.0" encoding="utf-8"?>
<ds:datastoreItem xmlns:ds="http://schemas.openxmlformats.org/officeDocument/2006/customXml" ds:itemID="{B0ED503C-9EC7-4D63-8952-D8BAF88752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2475</TotalTime>
  <Words>834</Words>
  <Application>Microsoft Office PowerPoint</Application>
  <PresentationFormat>A4 Paper (210x297 mm)</PresentationFormat>
  <Paragraphs>131</Paragraphs>
  <Slides>23</Slides>
  <Notes>1</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Right Care Right Place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Wandsworth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Mick Henson</dc:creator>
  <cp:lastModifiedBy>Camilla Milinska</cp:lastModifiedBy>
  <cp:revision>141</cp:revision>
  <cp:lastPrinted>2016-09-19T07:46:42Z</cp:lastPrinted>
  <dcterms:created xsi:type="dcterms:W3CDTF">2015-09-28T09:40:07Z</dcterms:created>
  <dcterms:modified xsi:type="dcterms:W3CDTF">2016-09-20T15:16:44Z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0x010100FB1ED1F34A5EF14CB071CE856F616544</vt:lpwstr>
  </property>
</Properties>
</file>