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7"/>
  </p:sldMasterIdLst>
  <p:notesMasterIdLst>
    <p:notesMasterId r:id="rId9"/>
  </p:notesMasterIdLst>
  <p:sldIdLst>
    <p:sldId id="340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746"/>
    <a:srgbClr val="542D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8191" autoAdjust="0"/>
  </p:normalViewPr>
  <p:slideViewPr>
    <p:cSldViewPr>
      <p:cViewPr varScale="1">
        <p:scale>
          <a:sx n="122" d="100"/>
          <a:sy n="122" d="100"/>
        </p:scale>
        <p:origin x="156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69B18-0056-4D67-A76E-42748F3A20B3}" type="datetimeFigureOut">
              <a:rPr lang="en-GB" smtClean="0"/>
              <a:t>24/04/2018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A314B-95D6-4280-9EF2-CDDBB50C82F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8604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6A314B-95D6-4280-9EF2-CDDBB50C82F8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8210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5949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prstClr val="white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07" b="10453"/>
          <a:stretch/>
        </p:blipFill>
        <p:spPr bwMode="auto">
          <a:xfrm>
            <a:off x="2232" y="521246"/>
            <a:ext cx="9144000" cy="633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79" b="20414"/>
          <a:stretch/>
        </p:blipFill>
        <p:spPr bwMode="auto">
          <a:xfrm>
            <a:off x="1763005" y="116632"/>
            <a:ext cx="5622454" cy="1110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792088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436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229600" cy="70609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rgbClr val="542D8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52565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B0BCE36D-2886-4007-91B7-66829DE2EA93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70200" y="6520259"/>
            <a:ext cx="34036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GB" dirty="0">
                <a:solidFill>
                  <a:prstClr val="white"/>
                </a:solidFill>
              </a:rPr>
              <a:t>Lunch &amp; Learn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kern="0" baseline="0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>
                <a:solidFill>
                  <a:prstClr val="white"/>
                </a:solidFill>
              </a:rPr>
              <a:t>13 February 2018</a:t>
            </a:r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547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06814"/>
            <a:ext cx="8229600" cy="457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50243"/>
            <a:ext cx="8229600" cy="4564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B0BCE36D-2886-4007-91B7-66829DE2EA93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70200" y="6520259"/>
            <a:ext cx="34036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GB" dirty="0">
                <a:solidFill>
                  <a:prstClr val="white"/>
                </a:solidFill>
              </a:rPr>
              <a:t>Lunch &amp; Learn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kern="0" baseline="0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>
                <a:solidFill>
                  <a:prstClr val="white"/>
                </a:solidFill>
              </a:rPr>
              <a:t>13 February 2018</a:t>
            </a:r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85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298" y="341133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B0BCE36D-2886-4007-91B7-66829DE2EA93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70200" y="6520259"/>
            <a:ext cx="34036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GB" dirty="0">
                <a:solidFill>
                  <a:prstClr val="white"/>
                </a:solidFill>
              </a:rPr>
              <a:t>Lunch &amp; Learn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kern="0" baseline="0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>
                <a:solidFill>
                  <a:prstClr val="white"/>
                </a:solidFill>
              </a:rPr>
              <a:t>13 February 2018</a:t>
            </a:r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922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2441" y="6497960"/>
            <a:ext cx="9144000" cy="360040"/>
          </a:xfrm>
          <a:prstGeom prst="rect">
            <a:avLst/>
          </a:prstGeom>
          <a:solidFill>
            <a:srgbClr val="542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79" b="20414"/>
          <a:stretch/>
        </p:blipFill>
        <p:spPr bwMode="auto">
          <a:xfrm>
            <a:off x="6876256" y="29546"/>
            <a:ext cx="2340806" cy="46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70200" y="6520259"/>
            <a:ext cx="34036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GB" dirty="0">
                <a:solidFill>
                  <a:prstClr val="white"/>
                </a:solidFill>
              </a:rPr>
              <a:t>Lunch &amp; Learn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B0BCE36D-2886-4007-91B7-66829DE2EA93}" type="slidenum">
              <a:rPr lang="en-GB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kern="0" baseline="0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>
                <a:solidFill>
                  <a:prstClr val="white"/>
                </a:solidFill>
              </a:rPr>
              <a:t>13 February 2018</a:t>
            </a:r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25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68" r:id="rId4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6196494" y="24434"/>
            <a:ext cx="2857463" cy="9084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2796040" y="226979"/>
            <a:ext cx="1090615" cy="578467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89" tIns="17145" rIns="34289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700" dirty="0">
                <a:solidFill>
                  <a:schemeClr val="bg1"/>
                </a:solidFill>
              </a:rPr>
              <a:t>VS2</a:t>
            </a:r>
            <a:r>
              <a:rPr lang="en-GB" sz="700" b="1" dirty="0">
                <a:solidFill>
                  <a:schemeClr val="bg1"/>
                </a:solidFill>
              </a:rPr>
              <a:t> </a:t>
            </a:r>
            <a:r>
              <a:rPr lang="en-GB" sz="700" dirty="0">
                <a:solidFill>
                  <a:schemeClr val="bg1"/>
                </a:solidFill>
              </a:rPr>
              <a:t>Lead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4164074" y="223334"/>
            <a:ext cx="1128859" cy="585757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89" tIns="17145" rIns="34289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700" dirty="0">
                <a:solidFill>
                  <a:schemeClr val="bg1"/>
                </a:solidFill>
              </a:rPr>
              <a:t>Business Change Manager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128298" y="1389196"/>
            <a:ext cx="2574402" cy="550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en-GB" sz="1050" b="1" dirty="0"/>
              <a:t>Team GALLIFREY</a:t>
            </a:r>
          </a:p>
          <a:p>
            <a:pPr algn="ctr"/>
            <a:r>
              <a:rPr lang="en-GB" sz="1050" dirty="0"/>
              <a:t>Engineering and Project Management </a:t>
            </a:r>
          </a:p>
          <a:p>
            <a:pPr algn="ctr"/>
            <a:r>
              <a:rPr lang="en-GB" sz="1050" dirty="0"/>
              <a:t>Processes</a:t>
            </a:r>
          </a:p>
        </p:txBody>
      </p:sp>
      <p:sp>
        <p:nvSpPr>
          <p:cNvPr id="5" name="Rectangle 4"/>
          <p:cNvSpPr/>
          <p:nvPr/>
        </p:nvSpPr>
        <p:spPr>
          <a:xfrm>
            <a:off x="2483768" y="5842215"/>
            <a:ext cx="1046721" cy="569161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89" tIns="17145" rIns="34289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700" dirty="0">
                <a:solidFill>
                  <a:schemeClr val="tx1"/>
                </a:solidFill>
              </a:rPr>
              <a:t>Team Receptionist/ Admin</a:t>
            </a:r>
          </a:p>
        </p:txBody>
      </p:sp>
      <p:sp>
        <p:nvSpPr>
          <p:cNvPr id="150" name="Rectangle 149"/>
          <p:cNvSpPr/>
          <p:nvPr/>
        </p:nvSpPr>
        <p:spPr>
          <a:xfrm>
            <a:off x="1386577" y="5842724"/>
            <a:ext cx="1035486" cy="56114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89" tIns="17145" rIns="34289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700" dirty="0">
                <a:solidFill>
                  <a:schemeClr val="tx1"/>
                </a:solidFill>
              </a:rPr>
              <a:t>Operating Model </a:t>
            </a:r>
          </a:p>
          <a:p>
            <a:r>
              <a:rPr lang="en-GB" sz="700" dirty="0">
                <a:solidFill>
                  <a:schemeClr val="tx1"/>
                </a:solidFill>
              </a:rPr>
              <a:t>Implementation</a:t>
            </a:r>
          </a:p>
        </p:txBody>
      </p:sp>
      <p:sp>
        <p:nvSpPr>
          <p:cNvPr id="91" name="Rectangle 90"/>
          <p:cNvSpPr/>
          <p:nvPr/>
        </p:nvSpPr>
        <p:spPr>
          <a:xfrm>
            <a:off x="208819" y="5842214"/>
            <a:ext cx="1063608" cy="561769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89" tIns="17145" rIns="34289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700" dirty="0">
                <a:solidFill>
                  <a:schemeClr val="bg1"/>
                </a:solidFill>
              </a:rPr>
              <a:t>VS 2 Support</a:t>
            </a:r>
          </a:p>
          <a:p>
            <a:r>
              <a:rPr lang="en-GB" sz="700" dirty="0">
                <a:solidFill>
                  <a:schemeClr val="bg1"/>
                </a:solidFill>
              </a:rPr>
              <a:t>JPO Ops Manager</a:t>
            </a:r>
          </a:p>
        </p:txBody>
      </p:sp>
      <p:cxnSp>
        <p:nvCxnSpPr>
          <p:cNvPr id="113" name="Straight Connector 112"/>
          <p:cNvCxnSpPr/>
          <p:nvPr/>
        </p:nvCxnSpPr>
        <p:spPr>
          <a:xfrm flipH="1">
            <a:off x="2180684" y="62850"/>
            <a:ext cx="1008" cy="1445379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/>
          <p:nvPr/>
        </p:nvCxnSpPr>
        <p:spPr>
          <a:xfrm>
            <a:off x="2180684" y="62850"/>
            <a:ext cx="649080" cy="5845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3521450" y="201"/>
            <a:ext cx="1047218" cy="239708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en-GB" sz="1050" b="1" dirty="0"/>
              <a:t>ART</a:t>
            </a:r>
            <a:r>
              <a:rPr lang="en-GB" sz="1100" b="1" dirty="0"/>
              <a:t> </a:t>
            </a:r>
            <a:r>
              <a:rPr lang="en-GB" sz="1050" b="1" dirty="0"/>
              <a:t>Team</a:t>
            </a:r>
            <a:endParaRPr lang="en-GB" sz="1050" dirty="0"/>
          </a:p>
        </p:txBody>
      </p:sp>
      <p:sp>
        <p:nvSpPr>
          <p:cNvPr id="125" name="Rectangle 124"/>
          <p:cNvSpPr/>
          <p:nvPr/>
        </p:nvSpPr>
        <p:spPr>
          <a:xfrm>
            <a:off x="3528725" y="873123"/>
            <a:ext cx="1090615" cy="578923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89" tIns="17145" rIns="34289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700" dirty="0">
                <a:solidFill>
                  <a:schemeClr val="tx1"/>
                </a:solidFill>
              </a:rPr>
              <a:t>Coordinator</a:t>
            </a:r>
          </a:p>
          <a:p>
            <a:r>
              <a:rPr lang="en-GB" sz="700" dirty="0">
                <a:solidFill>
                  <a:schemeClr val="accent1">
                    <a:lumMod val="75000"/>
                  </a:schemeClr>
                </a:solidFill>
              </a:rPr>
              <a:t>RTE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954729" y="1645656"/>
            <a:ext cx="2577711" cy="2719448"/>
            <a:chOff x="4078363" y="2357023"/>
            <a:chExt cx="3608796" cy="3807226"/>
          </a:xfrm>
        </p:grpSpPr>
        <p:sp>
          <p:nvSpPr>
            <p:cNvPr id="67" name="Rectangle 66"/>
            <p:cNvSpPr/>
            <p:nvPr/>
          </p:nvSpPr>
          <p:spPr>
            <a:xfrm>
              <a:off x="4222252" y="5210484"/>
              <a:ext cx="1589340" cy="826504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5" tIns="22863" rIns="45725" bIns="2286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Workshop Facilitator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4185289" y="2495381"/>
              <a:ext cx="1643563" cy="809986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Knowledge Transfer Manager</a:t>
              </a:r>
            </a:p>
            <a:p>
              <a:r>
                <a:rPr lang="en-GB" sz="700" dirty="0">
                  <a:solidFill>
                    <a:schemeClr val="accent1">
                      <a:lumMod val="75000"/>
                    </a:schemeClr>
                  </a:solidFill>
                </a:rPr>
                <a:t>Product Owner</a:t>
              </a: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4208792" y="3402511"/>
              <a:ext cx="1621573" cy="799116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VS 1 Knowledge Transfer Manager</a:t>
              </a:r>
            </a:p>
          </p:txBody>
        </p:sp>
        <p:cxnSp>
          <p:nvCxnSpPr>
            <p:cNvPr id="130" name="Straight Connector 129"/>
            <p:cNvCxnSpPr/>
            <p:nvPr/>
          </p:nvCxnSpPr>
          <p:spPr>
            <a:xfrm>
              <a:off x="4078363" y="2371066"/>
              <a:ext cx="22074" cy="3793183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flipH="1">
              <a:off x="7684653" y="2402237"/>
              <a:ext cx="2506" cy="3752629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 flipH="1">
              <a:off x="4100437" y="6154866"/>
              <a:ext cx="3549751" cy="9383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6" name="Rectangle 135"/>
            <p:cNvSpPr/>
            <p:nvPr/>
          </p:nvSpPr>
          <p:spPr>
            <a:xfrm>
              <a:off x="4197322" y="4307062"/>
              <a:ext cx="1614336" cy="79998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9" tIns="36005" rIns="72009" bIns="360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JPO Director</a:t>
              </a:r>
            </a:p>
            <a:p>
              <a:r>
                <a:rPr lang="en-GB" sz="700" dirty="0">
                  <a:solidFill>
                    <a:schemeClr val="accent1">
                      <a:lumMod val="75000"/>
                    </a:schemeClr>
                  </a:solidFill>
                </a:rPr>
                <a:t>Product Owner</a:t>
              </a:r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5959031" y="3427403"/>
              <a:ext cx="1599625" cy="740266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Capability </a:t>
              </a:r>
              <a:r>
                <a:rPr lang="en-GB" sz="700" dirty="0" err="1">
                  <a:solidFill>
                    <a:schemeClr val="tx1"/>
                  </a:solidFill>
                </a:rPr>
                <a:t>Modelllng</a:t>
              </a:r>
              <a:endParaRPr lang="en-GB" sz="700" dirty="0">
                <a:solidFill>
                  <a:schemeClr val="tx1"/>
                </a:solidFill>
              </a:endParaRPr>
            </a:p>
            <a:p>
              <a:r>
                <a:rPr lang="en-GB" sz="700" dirty="0">
                  <a:solidFill>
                    <a:schemeClr val="tx1"/>
                  </a:solidFill>
                </a:rPr>
                <a:t>Outcome Service Support</a:t>
              </a:r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5974016" y="4328809"/>
              <a:ext cx="1593077" cy="740266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Capability </a:t>
              </a:r>
              <a:r>
                <a:rPr lang="en-GB" sz="700" dirty="0" err="1">
                  <a:solidFill>
                    <a:schemeClr val="tx1"/>
                  </a:solidFill>
                </a:rPr>
                <a:t>Modelllng</a:t>
              </a:r>
              <a:endParaRPr lang="en-GB" sz="700" dirty="0">
                <a:solidFill>
                  <a:schemeClr val="tx1"/>
                </a:solidFill>
              </a:endParaRPr>
            </a:p>
            <a:p>
              <a:r>
                <a:rPr lang="en-GB" sz="700" dirty="0">
                  <a:solidFill>
                    <a:schemeClr val="tx1"/>
                  </a:solidFill>
                </a:rPr>
                <a:t>Output Service Support</a:t>
              </a:r>
            </a:p>
          </p:txBody>
        </p:sp>
        <p:cxnSp>
          <p:nvCxnSpPr>
            <p:cNvPr id="126" name="Straight Arrow Connector 125"/>
            <p:cNvCxnSpPr/>
            <p:nvPr/>
          </p:nvCxnSpPr>
          <p:spPr>
            <a:xfrm flipH="1" flipV="1">
              <a:off x="6839597" y="2357023"/>
              <a:ext cx="834958" cy="1791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5" name="Straight Arrow Connector 144"/>
            <p:cNvCxnSpPr/>
            <p:nvPr/>
          </p:nvCxnSpPr>
          <p:spPr>
            <a:xfrm flipV="1">
              <a:off x="4119512" y="2373631"/>
              <a:ext cx="840985" cy="2766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2" name="Rectangle 101"/>
            <p:cNvSpPr/>
            <p:nvPr/>
          </p:nvSpPr>
          <p:spPr>
            <a:xfrm>
              <a:off x="5969445" y="2514778"/>
              <a:ext cx="1602790" cy="800882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9" tIns="36005" rIns="72009" bIns="360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997429" y="1844491"/>
            <a:ext cx="2510675" cy="1425876"/>
            <a:chOff x="313902" y="3476132"/>
            <a:chExt cx="3514946" cy="1996226"/>
          </a:xfrm>
        </p:grpSpPr>
        <p:cxnSp>
          <p:nvCxnSpPr>
            <p:cNvPr id="88" name="Straight Connector 87"/>
            <p:cNvCxnSpPr/>
            <p:nvPr/>
          </p:nvCxnSpPr>
          <p:spPr>
            <a:xfrm>
              <a:off x="3804676" y="3482466"/>
              <a:ext cx="24172" cy="198989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8" name="Straight Arrow Connector 127"/>
            <p:cNvCxnSpPr/>
            <p:nvPr/>
          </p:nvCxnSpPr>
          <p:spPr>
            <a:xfrm flipH="1" flipV="1">
              <a:off x="2937080" y="3482466"/>
              <a:ext cx="834957" cy="1791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>
              <a:off x="313902" y="3482466"/>
              <a:ext cx="18528" cy="194612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 flipH="1">
              <a:off x="349217" y="5439535"/>
              <a:ext cx="3478939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4" name="Rectangle 153"/>
            <p:cNvSpPr/>
            <p:nvPr/>
          </p:nvSpPr>
          <p:spPr>
            <a:xfrm>
              <a:off x="405747" y="4491556"/>
              <a:ext cx="1552279" cy="819125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5" tIns="22863" rIns="45725" bIns="2286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Transformation Lead</a:t>
              </a:r>
            </a:p>
            <a:p>
              <a:r>
                <a:rPr lang="en-GB" sz="700" b="1" dirty="0">
                  <a:solidFill>
                    <a:schemeClr val="accent1">
                      <a:lumMod val="75000"/>
                    </a:schemeClr>
                  </a:solidFill>
                </a:rPr>
                <a:t>Product Owner</a:t>
              </a: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2104526" y="4501650"/>
              <a:ext cx="1595423" cy="815473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Chief Engineer</a:t>
              </a:r>
            </a:p>
            <a:p>
              <a:r>
                <a:rPr lang="en-GB" sz="700" dirty="0">
                  <a:solidFill>
                    <a:schemeClr val="accent1">
                      <a:lumMod val="75000"/>
                    </a:schemeClr>
                  </a:solidFill>
                </a:rPr>
                <a:t>Engineering Product Owner</a:t>
              </a:r>
            </a:p>
          </p:txBody>
        </p:sp>
        <p:cxnSp>
          <p:nvCxnSpPr>
            <p:cNvPr id="173" name="Straight Arrow Connector 172"/>
            <p:cNvCxnSpPr/>
            <p:nvPr/>
          </p:nvCxnSpPr>
          <p:spPr>
            <a:xfrm>
              <a:off x="332430" y="3476132"/>
              <a:ext cx="891768" cy="0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6" name="Rectangle 115"/>
            <p:cNvSpPr/>
            <p:nvPr/>
          </p:nvSpPr>
          <p:spPr>
            <a:xfrm>
              <a:off x="407052" y="3589364"/>
              <a:ext cx="1600506" cy="800759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bg1"/>
                  </a:solidFill>
                </a:rPr>
                <a:t>VS 2 Support</a:t>
              </a:r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2128280" y="3582087"/>
              <a:ext cx="1573686" cy="826301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Programme Manager</a:t>
              </a:r>
            </a:p>
            <a:p>
              <a:r>
                <a:rPr lang="en-GB" sz="700" dirty="0">
                  <a:solidFill>
                    <a:schemeClr val="accent1">
                      <a:lumMod val="75000"/>
                    </a:schemeClr>
                  </a:solidFill>
                </a:rPr>
                <a:t>Product</a:t>
              </a:r>
              <a:r>
                <a:rPr lang="en-GB" sz="700" b="1" dirty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r>
                <a:rPr lang="en-GB" sz="700" dirty="0">
                  <a:solidFill>
                    <a:schemeClr val="accent1">
                      <a:lumMod val="75000"/>
                    </a:schemeClr>
                  </a:solidFill>
                </a:rPr>
                <a:t>Owner</a:t>
              </a:r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1018559" y="5619148"/>
            <a:ext cx="1736806" cy="227526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en-GB" sz="1050" b="1" dirty="0"/>
              <a:t>JPO Ops Management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09309" y="1835708"/>
            <a:ext cx="2574401" cy="3679408"/>
            <a:chOff x="7828279" y="2357278"/>
            <a:chExt cx="3604162" cy="5151171"/>
          </a:xfrm>
        </p:grpSpPr>
        <p:sp>
          <p:nvSpPr>
            <p:cNvPr id="118" name="Rectangle 117"/>
            <p:cNvSpPr/>
            <p:nvPr/>
          </p:nvSpPr>
          <p:spPr>
            <a:xfrm>
              <a:off x="9705314" y="4266310"/>
              <a:ext cx="1562139" cy="775082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Change Management</a:t>
              </a: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7899040" y="2506923"/>
              <a:ext cx="1590433" cy="799650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bg1"/>
                  </a:solidFill>
                </a:rPr>
                <a:t>Engineering Manager</a:t>
              </a:r>
            </a:p>
            <a:p>
              <a:r>
                <a:rPr lang="en-GB" sz="700" dirty="0">
                  <a:solidFill>
                    <a:schemeClr val="bg1"/>
                  </a:solidFill>
                </a:rPr>
                <a:t>Engineering Process Customer</a:t>
              </a: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904641" y="4267549"/>
              <a:ext cx="1574681" cy="756615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Principal Security Lead </a:t>
              </a: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7948878" y="6742806"/>
              <a:ext cx="1522460" cy="635047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Systems Engineer</a:t>
              </a: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9707276" y="5112337"/>
              <a:ext cx="1547022" cy="712198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Risk, Issues &amp; Opportunities </a:t>
              </a:r>
            </a:p>
            <a:p>
              <a:r>
                <a:rPr lang="en-GB" sz="700" dirty="0">
                  <a:solidFill>
                    <a:schemeClr val="tx1"/>
                  </a:solidFill>
                </a:rPr>
                <a:t>Management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9700386" y="3422414"/>
              <a:ext cx="1547321" cy="731341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bg1"/>
                  </a:solidFill>
                </a:rPr>
                <a:t>Project Manager</a:t>
              </a:r>
            </a:p>
            <a:p>
              <a:r>
                <a:rPr lang="en-GB" sz="700" dirty="0">
                  <a:solidFill>
                    <a:schemeClr val="bg1"/>
                  </a:solidFill>
                </a:rPr>
                <a:t>PMO Process Customer</a:t>
              </a: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9699706" y="5949227"/>
              <a:ext cx="1584408" cy="662666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GDUK JPO Processes &amp; Procedures Developers</a:t>
              </a:r>
            </a:p>
            <a:p>
              <a:r>
                <a:rPr lang="en-GB" sz="700" dirty="0">
                  <a:solidFill>
                    <a:schemeClr val="tx1"/>
                  </a:solidFill>
                </a:rPr>
                <a:t>GDUK Functional SME’s Various</a:t>
              </a:r>
            </a:p>
          </p:txBody>
        </p:sp>
        <p:cxnSp>
          <p:nvCxnSpPr>
            <p:cNvPr id="143" name="Straight Connector 142"/>
            <p:cNvCxnSpPr/>
            <p:nvPr/>
          </p:nvCxnSpPr>
          <p:spPr>
            <a:xfrm>
              <a:off x="7828279" y="2373631"/>
              <a:ext cx="12406" cy="513481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11402207" y="2357278"/>
              <a:ext cx="30234" cy="5132011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0" name="Rectangle 119"/>
            <p:cNvSpPr/>
            <p:nvPr/>
          </p:nvSpPr>
          <p:spPr>
            <a:xfrm>
              <a:off x="9699705" y="2489915"/>
              <a:ext cx="1566847" cy="813564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Business Process Lead</a:t>
              </a:r>
            </a:p>
            <a:p>
              <a:r>
                <a:rPr lang="en-GB" sz="700" dirty="0">
                  <a:solidFill>
                    <a:schemeClr val="accent1">
                      <a:lumMod val="75000"/>
                    </a:schemeClr>
                  </a:solidFill>
                </a:rPr>
                <a:t>Product Owner</a:t>
              </a: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7899040" y="3396122"/>
              <a:ext cx="1566847" cy="746522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Requirements Manager</a:t>
              </a:r>
            </a:p>
          </p:txBody>
        </p:sp>
        <p:cxnSp>
          <p:nvCxnSpPr>
            <p:cNvPr id="134" name="Straight Arrow Connector 133"/>
            <p:cNvCxnSpPr/>
            <p:nvPr/>
          </p:nvCxnSpPr>
          <p:spPr>
            <a:xfrm flipH="1" flipV="1">
              <a:off x="10567249" y="2357278"/>
              <a:ext cx="834958" cy="1791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4" name="Straight Arrow Connector 143"/>
            <p:cNvCxnSpPr/>
            <p:nvPr/>
          </p:nvCxnSpPr>
          <p:spPr>
            <a:xfrm>
              <a:off x="7873216" y="2366989"/>
              <a:ext cx="850753" cy="1514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2" name="Rectangle 121"/>
            <p:cNvSpPr/>
            <p:nvPr/>
          </p:nvSpPr>
          <p:spPr>
            <a:xfrm>
              <a:off x="7904679" y="5128039"/>
              <a:ext cx="1551686" cy="737769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Principal Systems Architect</a:t>
              </a: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7932348" y="5963037"/>
              <a:ext cx="1543630" cy="635047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Technical Author</a:t>
              </a: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9705314" y="6728362"/>
              <a:ext cx="1578800" cy="635047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Requirements Engineer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972425" y="3406487"/>
            <a:ext cx="2535679" cy="2208595"/>
            <a:chOff x="284921" y="6050792"/>
            <a:chExt cx="3549950" cy="3092033"/>
          </a:xfrm>
        </p:grpSpPr>
        <p:cxnSp>
          <p:nvCxnSpPr>
            <p:cNvPr id="178" name="Straight Connector 177"/>
            <p:cNvCxnSpPr/>
            <p:nvPr/>
          </p:nvCxnSpPr>
          <p:spPr>
            <a:xfrm flipH="1" flipV="1">
              <a:off x="284921" y="9092683"/>
              <a:ext cx="3521328" cy="18789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 flipH="1">
              <a:off x="295862" y="6073670"/>
              <a:ext cx="26557" cy="304627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5" name="Rectangle 164"/>
            <p:cNvSpPr/>
            <p:nvPr/>
          </p:nvSpPr>
          <p:spPr>
            <a:xfrm>
              <a:off x="491581" y="7270396"/>
              <a:ext cx="1489051" cy="797190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bg1"/>
                  </a:solidFill>
                </a:rPr>
                <a:t>VS 2 Support</a:t>
              </a:r>
            </a:p>
            <a:p>
              <a:r>
                <a:rPr lang="en-GB" sz="700" dirty="0">
                  <a:solidFill>
                    <a:schemeClr val="bg1"/>
                  </a:solidFill>
                </a:rPr>
                <a:t>Stakeholder </a:t>
              </a:r>
              <a:r>
                <a:rPr lang="en-GB" sz="700" dirty="0" err="1">
                  <a:solidFill>
                    <a:schemeClr val="bg1"/>
                  </a:solidFill>
                </a:rPr>
                <a:t>Comms</a:t>
              </a:r>
              <a:endParaRPr lang="en-GB" sz="700" dirty="0">
                <a:solidFill>
                  <a:schemeClr val="bg1"/>
                </a:solidFill>
              </a:endParaRPr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455869" y="6237070"/>
              <a:ext cx="1537918" cy="816856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bg1"/>
                  </a:solidFill>
                </a:rPr>
                <a:t>VS 2 Support</a:t>
              </a:r>
            </a:p>
            <a:p>
              <a:r>
                <a:rPr lang="en-GB" sz="700" dirty="0">
                  <a:solidFill>
                    <a:schemeClr val="bg1"/>
                  </a:solidFill>
                </a:rPr>
                <a:t>Business Change</a:t>
              </a:r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2162880" y="7275991"/>
              <a:ext cx="1489051" cy="803917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bg1"/>
                  </a:solidFill>
                </a:rPr>
                <a:t>VS 2 Support</a:t>
              </a:r>
            </a:p>
            <a:p>
              <a:r>
                <a:rPr lang="en-GB" sz="700" dirty="0">
                  <a:solidFill>
                    <a:schemeClr val="bg1"/>
                  </a:solidFill>
                </a:rPr>
                <a:t>Benefits</a:t>
              </a:r>
            </a:p>
          </p:txBody>
        </p:sp>
        <p:sp>
          <p:nvSpPr>
            <p:cNvPr id="172" name="Rectangle 171"/>
            <p:cNvSpPr/>
            <p:nvPr/>
          </p:nvSpPr>
          <p:spPr>
            <a:xfrm>
              <a:off x="2126321" y="6229042"/>
              <a:ext cx="1489051" cy="813974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bg1"/>
                  </a:solidFill>
                </a:rPr>
                <a:t>VS 2 Support</a:t>
              </a:r>
            </a:p>
            <a:p>
              <a:r>
                <a:rPr lang="en-GB" sz="700" dirty="0">
                  <a:solidFill>
                    <a:schemeClr val="bg1"/>
                  </a:solidFill>
                </a:rPr>
                <a:t>Project Controls</a:t>
              </a:r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2163878" y="8160825"/>
              <a:ext cx="1489051" cy="813974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bg1"/>
                  </a:solidFill>
                </a:rPr>
                <a:t>VS 2 Support</a:t>
              </a:r>
            </a:p>
            <a:p>
              <a:r>
                <a:rPr lang="en-GB" sz="700" dirty="0">
                  <a:solidFill>
                    <a:schemeClr val="bg1"/>
                  </a:solidFill>
                </a:rPr>
                <a:t>Scheduling</a:t>
              </a: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480302" y="8163587"/>
              <a:ext cx="1489051" cy="813974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bg1"/>
                  </a:solidFill>
                </a:rPr>
                <a:t>VS 2 Support</a:t>
              </a:r>
            </a:p>
            <a:p>
              <a:r>
                <a:rPr lang="en-GB" sz="700" dirty="0">
                  <a:solidFill>
                    <a:schemeClr val="bg1"/>
                  </a:solidFill>
                </a:rPr>
                <a:t>Risk Management</a:t>
              </a:r>
            </a:p>
          </p:txBody>
        </p:sp>
        <p:cxnSp>
          <p:nvCxnSpPr>
            <p:cNvPr id="177" name="Straight Connector 176"/>
            <p:cNvCxnSpPr/>
            <p:nvPr/>
          </p:nvCxnSpPr>
          <p:spPr>
            <a:xfrm flipH="1">
              <a:off x="3834179" y="6087173"/>
              <a:ext cx="692" cy="305565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0" name="Straight Arrow Connector 179"/>
            <p:cNvCxnSpPr/>
            <p:nvPr/>
          </p:nvCxnSpPr>
          <p:spPr>
            <a:xfrm>
              <a:off x="333059" y="6050792"/>
              <a:ext cx="891768" cy="0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1" name="Straight Arrow Connector 180"/>
            <p:cNvCxnSpPr/>
            <p:nvPr/>
          </p:nvCxnSpPr>
          <p:spPr>
            <a:xfrm flipH="1" flipV="1">
              <a:off x="2985677" y="6063418"/>
              <a:ext cx="834958" cy="1791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5996903" y="4424350"/>
            <a:ext cx="2535537" cy="2173002"/>
            <a:chOff x="5472530" y="4295192"/>
            <a:chExt cx="2535537" cy="2173002"/>
          </a:xfrm>
        </p:grpSpPr>
        <p:sp>
          <p:nvSpPr>
            <p:cNvPr id="142" name="Rectangle 141"/>
            <p:cNvSpPr/>
            <p:nvPr/>
          </p:nvSpPr>
          <p:spPr>
            <a:xfrm>
              <a:off x="5618959" y="4623110"/>
              <a:ext cx="1103972" cy="559349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BMS/ Tools</a:t>
              </a:r>
            </a:p>
            <a:p>
              <a:r>
                <a:rPr lang="en-GB" sz="700" dirty="0">
                  <a:solidFill>
                    <a:srgbClr val="00B0F0"/>
                  </a:solidFill>
                </a:rPr>
                <a:t>Product Owner</a:t>
              </a:r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5617847" y="5847108"/>
              <a:ext cx="1103972" cy="559349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SharePoint Developer/ </a:t>
              </a:r>
            </a:p>
            <a:p>
              <a:r>
                <a:rPr lang="en-GB" sz="700" dirty="0">
                  <a:solidFill>
                    <a:schemeClr val="tx1"/>
                  </a:solidFill>
                </a:rPr>
                <a:t>Designer</a:t>
              </a:r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5602997" y="5258026"/>
              <a:ext cx="1103972" cy="521803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700" dirty="0">
                  <a:solidFill>
                    <a:schemeClr val="tx1"/>
                  </a:solidFill>
                </a:rPr>
                <a:t>Data Manager (Tools &amp;</a:t>
              </a:r>
            </a:p>
            <a:p>
              <a:r>
                <a:rPr lang="en-GB" sz="700" dirty="0">
                  <a:solidFill>
                    <a:schemeClr val="tx1"/>
                  </a:solidFill>
                </a:rPr>
                <a:t>Templates)</a:t>
              </a:r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6806852" y="5855887"/>
              <a:ext cx="1103972" cy="559349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 sz="700" dirty="0">
                <a:solidFill>
                  <a:schemeClr val="bg1"/>
                </a:solidFill>
              </a:endParaRPr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6807585" y="5241806"/>
              <a:ext cx="1103972" cy="559349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 sz="700" dirty="0">
                <a:solidFill>
                  <a:schemeClr val="bg1"/>
                </a:solidFill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6818994" y="4623110"/>
              <a:ext cx="1103972" cy="559349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8011" tIns="24006" rIns="48011" bIns="2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 sz="700" dirty="0">
                <a:solidFill>
                  <a:schemeClr val="bg1"/>
                </a:solidFill>
              </a:endParaRPr>
            </a:p>
          </p:txBody>
        </p:sp>
        <p:cxnSp>
          <p:nvCxnSpPr>
            <p:cNvPr id="184" name="Straight Connector 183"/>
            <p:cNvCxnSpPr/>
            <p:nvPr/>
          </p:nvCxnSpPr>
          <p:spPr>
            <a:xfrm flipH="1">
              <a:off x="5479207" y="4504022"/>
              <a:ext cx="9080" cy="194064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5" name="Straight Arrow Connector 184"/>
            <p:cNvCxnSpPr/>
            <p:nvPr/>
          </p:nvCxnSpPr>
          <p:spPr>
            <a:xfrm flipV="1">
              <a:off x="5510157" y="4507144"/>
              <a:ext cx="600704" cy="1976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/>
            <p:nvPr/>
          </p:nvCxnSpPr>
          <p:spPr>
            <a:xfrm flipH="1" flipV="1">
              <a:off x="7385875" y="4536416"/>
              <a:ext cx="596399" cy="1279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H="1">
              <a:off x="8001170" y="4565856"/>
              <a:ext cx="6897" cy="189514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flipH="1">
              <a:off x="5472530" y="6461492"/>
              <a:ext cx="2535537" cy="670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3" name="TextBox 182"/>
            <p:cNvSpPr txBox="1"/>
            <p:nvPr/>
          </p:nvSpPr>
          <p:spPr>
            <a:xfrm>
              <a:off x="5544709" y="4295192"/>
              <a:ext cx="240519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b="1" dirty="0"/>
                <a:t>Team ARRAKIS </a:t>
              </a:r>
              <a:r>
                <a:rPr lang="en-GB" sz="1050" dirty="0"/>
                <a:t>CWE, BMS, Tools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-2764" y="3876"/>
            <a:ext cx="21264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7030A0"/>
                </a:solidFill>
              </a:rPr>
              <a:t>JPO Value Stream 2 (VS2)</a:t>
            </a:r>
          </a:p>
          <a:p>
            <a:r>
              <a:rPr lang="en-GB" b="1" dirty="0">
                <a:solidFill>
                  <a:srgbClr val="7030A0"/>
                </a:solidFill>
              </a:rPr>
              <a:t>Scrum Groupings</a:t>
            </a:r>
          </a:p>
        </p:txBody>
      </p:sp>
      <p:sp>
        <p:nvSpPr>
          <p:cNvPr id="15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64520" y="6559334"/>
            <a:ext cx="3403600" cy="365125"/>
          </a:xfr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en-GB" b="1" u="sng" dirty="0"/>
              <a:t>Key</a:t>
            </a:r>
            <a:r>
              <a:rPr lang="en-GB" dirty="0"/>
              <a:t>: </a:t>
            </a:r>
            <a:r>
              <a:rPr lang="en-GB" b="1" dirty="0">
                <a:solidFill>
                  <a:srgbClr val="7030A0"/>
                </a:solidFill>
              </a:rPr>
              <a:t>Crown Servant</a:t>
            </a:r>
            <a:r>
              <a:rPr lang="en-GB" dirty="0"/>
              <a:t>,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b="1" dirty="0">
                <a:solidFill>
                  <a:srgbClr val="001746"/>
                </a:solidFill>
              </a:rPr>
              <a:t>BPSS</a:t>
            </a:r>
            <a:r>
              <a:rPr lang="en-GB" dirty="0"/>
              <a:t>,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b="1" dirty="0">
                <a:solidFill>
                  <a:srgbClr val="92D050"/>
                </a:solidFill>
              </a:rPr>
              <a:t>Transition Partner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3535239" y="3300614"/>
            <a:ext cx="1429734" cy="235221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en-GB" sz="1050" b="1" dirty="0"/>
              <a:t>VS2 </a:t>
            </a:r>
            <a:r>
              <a:rPr lang="en-GB" sz="1050" dirty="0"/>
              <a:t>Support Team </a:t>
            </a:r>
          </a:p>
        </p:txBody>
      </p:sp>
      <p:cxnSp>
        <p:nvCxnSpPr>
          <p:cNvPr id="146" name="Straight Connector 145"/>
          <p:cNvCxnSpPr/>
          <p:nvPr/>
        </p:nvCxnSpPr>
        <p:spPr>
          <a:xfrm flipH="1" flipV="1">
            <a:off x="107504" y="5494091"/>
            <a:ext cx="2515235" cy="13421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6043420" y="1287129"/>
            <a:ext cx="2448272" cy="404498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en-GB" sz="1050" b="1" dirty="0"/>
              <a:t>Team VULCAN</a:t>
            </a:r>
            <a:endParaRPr lang="en-GB" sz="1050" dirty="0"/>
          </a:p>
          <a:p>
            <a:pPr algn="ctr"/>
            <a:r>
              <a:rPr lang="en-GB" sz="1050" dirty="0"/>
              <a:t>Knowledge Transfer and Maturity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789607" y="886245"/>
            <a:ext cx="1108771" cy="569471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2657" tIns="16329" rIns="32657" bIns="1632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700" dirty="0">
                <a:solidFill>
                  <a:schemeClr val="tx1"/>
                </a:solidFill>
              </a:rPr>
              <a:t>Transformation Lead</a:t>
            </a:r>
          </a:p>
          <a:p>
            <a:r>
              <a:rPr lang="en-GB" sz="700" dirty="0">
                <a:solidFill>
                  <a:schemeClr val="accent1">
                    <a:lumMod val="75000"/>
                  </a:schemeClr>
                </a:solidFill>
              </a:rPr>
              <a:t>System</a:t>
            </a:r>
            <a:r>
              <a:rPr lang="en-GB" sz="7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GB" sz="700" dirty="0">
                <a:solidFill>
                  <a:schemeClr val="accent1">
                    <a:lumMod val="75000"/>
                  </a:schemeClr>
                </a:solidFill>
              </a:rPr>
              <a:t>Architect</a:t>
            </a:r>
          </a:p>
        </p:txBody>
      </p:sp>
      <p:cxnSp>
        <p:nvCxnSpPr>
          <p:cNvPr id="109" name="Straight Arrow Connector 108"/>
          <p:cNvCxnSpPr/>
          <p:nvPr/>
        </p:nvCxnSpPr>
        <p:spPr>
          <a:xfrm flipH="1" flipV="1">
            <a:off x="5401717" y="54852"/>
            <a:ext cx="596399" cy="1279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flipH="1">
            <a:off x="5998116" y="62850"/>
            <a:ext cx="10010" cy="1431402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2180684" y="1508229"/>
            <a:ext cx="381743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7867275" y="750652"/>
            <a:ext cx="1169221" cy="585844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89" tIns="17145" rIns="34289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700" dirty="0">
                <a:solidFill>
                  <a:schemeClr val="tx1"/>
                </a:solidFill>
              </a:rPr>
              <a:t>Senior Controller/ Scheduler</a:t>
            </a:r>
          </a:p>
          <a:p>
            <a:r>
              <a:rPr lang="en-GB" sz="700" dirty="0">
                <a:solidFill>
                  <a:schemeClr val="accent1">
                    <a:lumMod val="75000"/>
                  </a:schemeClr>
                </a:solidFill>
              </a:rPr>
              <a:t>Shared</a:t>
            </a:r>
            <a:endParaRPr lang="en-GB" sz="7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7867276" y="90773"/>
            <a:ext cx="1142329" cy="549081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89" tIns="17145" rIns="34289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700" dirty="0">
                <a:solidFill>
                  <a:schemeClr val="tx1"/>
                </a:solidFill>
              </a:rPr>
              <a:t>Quality and Assurance</a:t>
            </a:r>
          </a:p>
          <a:p>
            <a:r>
              <a:rPr lang="en-GB" sz="700" dirty="0">
                <a:solidFill>
                  <a:schemeClr val="accent1">
                    <a:lumMod val="75000"/>
                  </a:schemeClr>
                </a:solidFill>
              </a:rPr>
              <a:t>Shared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3193843" y="1481693"/>
            <a:ext cx="2121682" cy="389109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en-GB" sz="1050" b="1" dirty="0"/>
              <a:t>Team SATURN </a:t>
            </a:r>
          </a:p>
          <a:p>
            <a:pPr algn="ctr"/>
            <a:r>
              <a:rPr lang="en-GB" sz="1050" dirty="0"/>
              <a:t>Organisation &amp; Governance</a:t>
            </a:r>
          </a:p>
        </p:txBody>
      </p:sp>
      <p:sp>
        <p:nvSpPr>
          <p:cNvPr id="182" name="Rectangle 181"/>
          <p:cNvSpPr/>
          <p:nvPr/>
        </p:nvSpPr>
        <p:spPr>
          <a:xfrm>
            <a:off x="2283953" y="874601"/>
            <a:ext cx="1090615" cy="578923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89" tIns="17145" rIns="34289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700" dirty="0">
                <a:solidFill>
                  <a:schemeClr val="tx1"/>
                </a:solidFill>
              </a:rPr>
              <a:t>GD JPO Director</a:t>
            </a:r>
            <a:endParaRPr lang="en-GB" sz="7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922125"/>
      </p:ext>
    </p:extLst>
  </p:cSld>
  <p:clrMapOvr>
    <a:masterClrMapping/>
  </p:clrMapOvr>
</p:sld>
</file>

<file path=ppt/theme/theme1.xml><?xml version="1.0" encoding="utf-8"?>
<a:theme xmlns:a="http://schemas.openxmlformats.org/drawingml/2006/main" name="1_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pe:Receivers xmlns:spe="http://schemas.microsoft.com/sharepoint/events">
  <Receiver>
    <Name>Policy Auditing</Name>
    <Synchronization>Synchronous</Synchronization>
    <Type>10001</Type>
    <SequenceNumber>1100</SequenceNumber>
    <Url/>
    <Assembly>Microsoft.Office.Policy, Version=16.0.0.0, Culture=neutral, PublicKeyToken=71e9bce111e9429c</Assembly>
    <Class>Microsoft.Office.RecordsManagement.Internal.AuditHandler</Class>
    <Data/>
    <Filter/>
  </Receiver>
  <Receiver>
    <Name>Policy Auditing</Name>
    <Synchronization>Synchronous</Synchronization>
    <Type>10002</Type>
    <SequenceNumber>1101</SequenceNumber>
    <Url/>
    <Assembly>Microsoft.Office.Policy, Version=16.0.0.0, Culture=neutral, PublicKeyToken=71e9bce111e9429c</Assembly>
    <Class>Microsoft.Office.RecordsManagement.Internal.AuditHandler</Class>
    <Data/>
    <Filter/>
  </Receiver>
  <Receiver>
    <Name>Policy Auditing</Name>
    <Synchronization>Synchronous</Synchronization>
    <Type>10004</Type>
    <SequenceNumber>1102</SequenceNumber>
    <Url/>
    <Assembly>Microsoft.Office.Policy, Version=16.0.0.0, Culture=neutral, PublicKeyToken=71e9bce111e9429c</Assembly>
    <Class>Microsoft.Office.RecordsManagement.Internal.AuditHandler</Class>
    <Data/>
    <Filter/>
  </Receiver>
  <Receiver>
    <Name>Policy Auditing</Name>
    <Synchronization>Synchronous</Synchronization>
    <Type>10006</Type>
    <SequenceNumber>1103</SequenceNumber>
    <Url/>
    <Assembly>Microsoft.Office.Policy, Version=16.0.0.0, Culture=neutral, PublicKeyToken=71e9bce111e9429c</Assembly>
    <Class>Microsoft.Office.RecordsManagement.Internal.AuditHandler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MOD Document" ma:contentTypeID="0x010100D9D675D6CDED02438DC7CFF78D2F29E40100FE8576320386C74089639AD6EF2264D6" ma:contentTypeVersion="8" ma:contentTypeDescription="Designed to facilitate the storage of MOD Documents with a '.doc' or '.docx' extension" ma:contentTypeScope="" ma:versionID="ffa771b565b03a9296690f8fcf15186f">
  <xsd:schema xmlns:xsd="http://www.w3.org/2001/XMLSchema" xmlns:xs="http://www.w3.org/2001/XMLSchema" xmlns:p="http://schemas.microsoft.com/office/2006/metadata/properties" xmlns:ns1="http://schemas.microsoft.com/sharepoint/v3" xmlns:ns2="04738c6d-ecc8-46f1-821f-82e308eab3d9" xmlns:ns3="http://schemas.microsoft.com/sharepoint.v3" xmlns:ns4="http://schemas.microsoft.com/sharepoint/v3/fields" xmlns:ns5="0a02a74a-5483-4f76-90da-0e216cb8cab8" targetNamespace="http://schemas.microsoft.com/office/2006/metadata/properties" ma:root="true" ma:fieldsID="65744ffbff46488675aff953f2c3fbfa" ns1:_="" ns2:_="" ns3:_="" ns4:_="" ns5:_="">
    <xsd:import namespace="http://schemas.microsoft.com/sharepoint/v3"/>
    <xsd:import namespace="04738c6d-ecc8-46f1-821f-82e308eab3d9"/>
    <xsd:import namespace="http://schemas.microsoft.com/sharepoint.v3"/>
    <xsd:import namespace="http://schemas.microsoft.com/sharepoint/v3/fields"/>
    <xsd:import namespace="0a02a74a-5483-4f76-90da-0e216cb8cab8"/>
    <xsd:element name="properties">
      <xsd:complexType>
        <xsd:sequence>
          <xsd:element name="documentManagement">
            <xsd:complexType>
              <xsd:all>
                <xsd:element ref="ns2:UKProtectiveMarking"/>
                <xsd:element ref="ns3:CategoryDescription" minOccurs="0"/>
                <xsd:element ref="ns4:_Status" minOccurs="0"/>
                <xsd:element ref="ns2:DocumentVersion" minOccurs="0"/>
                <xsd:element ref="ns2:CreatedOriginated" minOccurs="0"/>
                <xsd:element ref="ns4:wic_System_Copyright" minOccurs="0"/>
                <xsd:element ref="ns2:TaxCatchAll" minOccurs="0"/>
                <xsd:element ref="ns2:TaxKeywordTaxHTField" minOccurs="0"/>
                <xsd:element ref="ns2:TaxCatchAllLabel" minOccurs="0"/>
                <xsd:element ref="ns1:_dlc_Exempt" minOccurs="0"/>
                <xsd:element ref="ns2:d67af1ddf1dc47979d20c0eae491b81b" minOccurs="0"/>
                <xsd:element ref="ns2:m79e07ce3690491db9121a08429fad40" minOccurs="0"/>
                <xsd:element ref="ns2:n1f450bd0d644ca798bdc94626fdef4f" minOccurs="0"/>
                <xsd:element ref="ns2:i71a74d1f9984201b479cc08077b6323" minOccurs="0"/>
                <xsd:element ref="ns5:Group_x0020_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21" nillable="true" ma:displayName="Exempt from Policy" ma:description="" ma:hidden="true" ma:internalName="_dlc_Exempt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738c6d-ecc8-46f1-821f-82e308eab3d9" elementFormDefault="qualified">
    <xsd:import namespace="http://schemas.microsoft.com/office/2006/documentManagement/types"/>
    <xsd:import namespace="http://schemas.microsoft.com/office/infopath/2007/PartnerControls"/>
    <xsd:element name="UKProtectiveMarking" ma:index="7" ma:displayName="Security Marking" ma:default="OFFICIAL" ma:description="The OFFICIAL-SENSITIVE marking should be used if it is clear that consequence of compromise would cause significant harm; Over 80% of MOD material is expected to be marked OFFICIAL." ma:format="Dropdown" ma:internalName="UKProtectiveMarking" ma:readOnly="false">
      <xsd:simpleType>
        <xsd:restriction base="dms:Choice">
          <xsd:enumeration value="OFFICIAL"/>
          <xsd:enumeration value="OFFICIAL-SENSITIVE"/>
          <xsd:enumeration value="OFFICIAL-SENSITIVE COMMERCIAL"/>
          <xsd:enumeration value="OFFICIAL-SENSITIVE PERSONAL"/>
          <xsd:enumeration value="OFFICIAL-SENSITIVE LOCSEN"/>
        </xsd:restriction>
      </xsd:simpleType>
    </xsd:element>
    <xsd:element name="DocumentVersion" ma:index="10" nillable="true" ma:displayName="Document Version" ma:description="Version number in the format X_X_X e.g. 1_2_1.You do not need a set number of digits, 1_1 is valid for example." ma:internalName="DocumentVersion">
      <xsd:simpleType>
        <xsd:restriction base="dms:Text">
          <xsd:maxLength value="255"/>
        </xsd:restriction>
      </xsd:simpleType>
    </xsd:element>
    <xsd:element name="CreatedOriginated" ma:index="11" nillable="true" ma:displayName="Created (Originated)" ma:default="[today]" ma:description="The date the document was originally created." ma:format="DateOnly" ma:internalName="CreatedOriginated">
      <xsd:simpleType>
        <xsd:restriction base="dms:DateTime"/>
      </xsd:simpleType>
    </xsd:element>
    <xsd:element name="TaxCatchAll" ma:index="15" nillable="true" ma:displayName="Taxonomy Catch All Column" ma:description="" ma:hidden="true" ma:list="{74ad17bf-42f6-4614-abb9-59cfe2c6bda4}" ma:internalName="TaxCatchAll" ma:showField="CatchAllData" ma:web="99fd0566-c4af-4bcd-b07f-3ff52fc260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18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0" nillable="true" ma:displayName="Taxonomy Catch All Column1" ma:description="" ma:hidden="true" ma:list="{74ad17bf-42f6-4614-abb9-59cfe2c6bda4}" ma:internalName="TaxCatchAllLabel" ma:readOnly="true" ma:showField="CatchAllDataLabel" ma:web="99fd0566-c4af-4bcd-b07f-3ff52fc260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67af1ddf1dc47979d20c0eae491b81b" ma:index="22" ma:taxonomy="true" ma:internalName="d67af1ddf1dc47979d20c0eae491b81b" ma:taxonomyFieldName="fileplanid" ma:displayName="UK Defence File Plan" ma:default="4;#04 Deliver the Unit's objectives|954cf193-6423-4137-9b07-8b4f402d8d43" ma:fieldId="{d67af1dd-f1dc-4797-9d20-c0eae491b81b}" ma:sspId="a9ff0b8c-5d72-4038-b2cd-f57bf310c636" ma:termSetId="4c6cc6f3-ba61-4d44-9233-db11931daca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79e07ce3690491db9121a08429fad40" ma:index="23" ma:taxonomy="true" ma:internalName="m79e07ce3690491db9121a08429fad40" ma:taxonomyFieldName="Business_x0020_Owner" ma:displayName="Business Owner" ma:default="1;#ISS En|fa45b941-30dd-4776-8542-b74d3234c984" ma:fieldId="{679e07ce-3690-491d-b912-1a08429fad40}" ma:sspId="a9ff0b8c-5d72-4038-b2cd-f57bf310c636" ma:termSetId="38806ae3-bd96-4c11-838c-3f296b63bba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1f450bd0d644ca798bdc94626fdef4f" ma:index="25" ma:taxonomy="true" ma:internalName="n1f450bd0d644ca798bdc94626fdef4f" ma:taxonomyFieldName="Subject_x0020_Keywords" ma:displayName="Subject Keywords" ma:default="3;#Information infrastructure|1716b23a-7964-4300-86a0-9aab6df22f46" ma:fieldId="{71f450bd-0d64-4ca7-98bd-c94626fdef4f}" ma:taxonomyMulti="true" ma:sspId="a9ff0b8c-5d72-4038-b2cd-f57bf310c636" ma:termSetId="7b8c463c-3f4b-49b4-909b-bbb5fe2586f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71a74d1f9984201b479cc08077b6323" ma:index="26" ma:taxonomy="true" ma:internalName="i71a74d1f9984201b479cc08077b6323" ma:taxonomyFieldName="Subject_x0020_Category" ma:displayName="Subject Category" ma:default="2;#Information infrastructure|bcdac1cf-115f-4393-9bb8-33887411b2d3" ma:fieldId="{271a74d1-f998-4201-b479-cc08077b6323}" ma:taxonomyMulti="true" ma:sspId="a9ff0b8c-5d72-4038-b2cd-f57bf310c636" ma:termSetId="ff656f65-90c7-4f70-90bd-c22025b6cf0e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8" nillable="true" ma:displayName="Description" ma:description="A description of the document." ma:internalName="CategoryDescription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9" nillable="true" ma:displayName="Status" ma:default="Not Started" ma:description="The document lifecycle stage." ma:format="Dropdown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Under Review"/>
              <xsd:enumeration value="Reviewed"/>
              <xsd:enumeration value="Scheduled"/>
              <xsd:enumeration value="Published"/>
              <xsd:enumeration value="Final"/>
              <xsd:enumeration value="Superseded"/>
              <xsd:enumeration value="Expired"/>
            </xsd:restriction>
          </xsd:simpleType>
        </xsd:union>
      </xsd:simpleType>
    </xsd:element>
    <xsd:element name="wic_System_Copyright" ma:index="12" nillable="true" ma:displayName="Copyright" ma:internalName="wic_System_Copyright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02a74a-5483-4f76-90da-0e216cb8cab8" elementFormDefault="qualified">
    <xsd:import namespace="http://schemas.microsoft.com/office/2006/documentManagement/types"/>
    <xsd:import namespace="http://schemas.microsoft.com/office/infopath/2007/PartnerControls"/>
    <xsd:element name="Group_x0020_By" ma:index="28" nillable="true" ma:displayName="Group By" ma:internalName="Group_x0020_By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7" ma:displayName="Author"/>
        <xsd:element ref="dcterms:created" minOccurs="0" maxOccurs="1"/>
        <xsd:element ref="dc:identifier" minOccurs="0" maxOccurs="1"/>
        <xsd:element name="contentType" minOccurs="0" maxOccurs="1" type="xsd:string" ma:index="19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p:Policy xmlns:p="office.server.policy" id="" local="true">
  <p:Name>MOD Document</p:Name>
  <p:Description>WIP Information Management Policy. Draft versions retained for 1 year, previous versions retained 2 years, current version deleted 7 years after last modification.</p:Description>
  <p:Statement>This content is subject to MODs Work In Progress Information Management Policy.</p:Statement>
  <p:PolicyItems>
    <p:PolicyItem featureId="Microsoft.Office.RecordsManagement.PolicyFeatures.PolicyAudit" staticId="0x010100D9D675D6CDED02438DC7CFF78D2F29E401|1757814118" UniqueId="dc6ba186-9934-4820-84ba-14368f378971">
      <p:Name>Auditing</p:Name>
      <p:Description>Audits user actions on documents and list items to the Audit Log.</p:Description>
      <p:CustomData>
        <Audit>
          <Update/>
          <CheckInOut/>
          <MoveCopy/>
          <DeleteRestore/>
        </Audit>
      </p:CustomData>
    </p:PolicyItem>
  </p:PolicyItems>
</p:Policy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>
  <documentManagement>
    <UKProtectiveMarking xmlns="04738c6d-ecc8-46f1-821f-82e308eab3d9">OFFICIAL</UKProtectiveMarking>
    <DocumentVersion xmlns="04738c6d-ecc8-46f1-821f-82e308eab3d9">0.4</DocumentVersion>
    <CreatedOriginated xmlns="04738c6d-ecc8-46f1-821f-82e308eab3d9">2017-01-03T00:00:00+00:00</CreatedOriginated>
    <Group_x0020_By xmlns="0a02a74a-5483-4f76-90da-0e216cb8cab8" xsi:nil="true"/>
    <d67af1ddf1dc47979d20c0eae491b81b xmlns="04738c6d-ecc8-46f1-821f-82e308eab3d9">
      <Terms xmlns="http://schemas.microsoft.com/office/infopath/2007/PartnerControls">
        <TermInfo xmlns="http://schemas.microsoft.com/office/infopath/2007/PartnerControls">
          <TermName xmlns="http://schemas.microsoft.com/office/infopath/2007/PartnerControls">04 Deliver the Unit's objectives</TermName>
          <TermId xmlns="http://schemas.microsoft.com/office/infopath/2007/PartnerControls">954cf193-6423-4137-9b07-8b4f402d8d43</TermId>
        </TermInfo>
      </Terms>
    </d67af1ddf1dc47979d20c0eae491b81b>
    <TaxKeywordTaxHTField xmlns="04738c6d-ecc8-46f1-821f-82e308eab3d9">
      <Terms xmlns="http://schemas.microsoft.com/office/infopath/2007/PartnerControls"/>
    </TaxKeywordTaxHTField>
    <_Status xmlns="http://schemas.microsoft.com/sharepoint/v3/fields">Not Started</_Status>
    <n1f450bd0d644ca798bdc94626fdef4f xmlns="04738c6d-ecc8-46f1-821f-82e308eab3d9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Information infrastructure</TermName>
          <TermId xmlns="http://schemas.microsoft.com/office/infopath/2007/PartnerControls">1716b23a-7964-4300-86a0-9aab6df22f46</TermId>
        </TermInfo>
      </Terms>
    </n1f450bd0d644ca798bdc94626fdef4f>
    <m79e07ce3690491db9121a08429fad40 xmlns="04738c6d-ecc8-46f1-821f-82e308eab3d9">
      <Terms xmlns="http://schemas.microsoft.com/office/infopath/2007/PartnerControls">
        <TermInfo xmlns="http://schemas.microsoft.com/office/infopath/2007/PartnerControls">
          <TermName xmlns="http://schemas.microsoft.com/office/infopath/2007/PartnerControls">ISS En</TermName>
          <TermId xmlns="http://schemas.microsoft.com/office/infopath/2007/PartnerControls">fa45b941-30dd-4776-8542-b74d3234c984</TermId>
        </TermInfo>
      </Terms>
    </m79e07ce3690491db9121a08429fad40>
    <TaxCatchAll xmlns="04738c6d-ecc8-46f1-821f-82e308eab3d9">
      <Value>4</Value>
      <Value>3</Value>
      <Value>2</Value>
      <Value>1</Value>
    </TaxCatchAll>
    <CategoryDescription xmlns="http://schemas.microsoft.com/sharepoint.v3" xsi:nil="true"/>
    <i71a74d1f9984201b479cc08077b6323 xmlns="04738c6d-ecc8-46f1-821f-82e308eab3d9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Information infrastructure</TermName>
          <TermId xmlns="http://schemas.microsoft.com/office/infopath/2007/PartnerControls">bcdac1cf-115f-4393-9bb8-33887411b2d3</TermId>
        </TermInfo>
      </Terms>
    </i71a74d1f9984201b479cc08077b6323>
    <wic_System_Copyright xmlns="http://schemas.microsoft.com/sharepoint/v3/fields" xsi:nil="true"/>
  </documentManagement>
</p:properties>
</file>

<file path=customXml/item6.xml><?xml version="1.0" encoding="utf-8"?>
<?mso-contentType ?>
<SharedContentType xmlns="Microsoft.SharePoint.Taxonomy.ContentTypeSync" SourceId="a9ff0b8c-5d72-4038-b2cd-f57bf310c636" ContentTypeId="0x010100D9D675D6CDED02438DC7CFF78D2F29E401" PreviousValue="false"/>
</file>

<file path=customXml/itemProps1.xml><?xml version="1.0" encoding="utf-8"?>
<ds:datastoreItem xmlns:ds="http://schemas.openxmlformats.org/officeDocument/2006/customXml" ds:itemID="{EF3662E4-3489-4FF2-9B78-3E4F5B9C7FB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A60D078-F0A3-4678-ABA0-3B5253B519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4738c6d-ecc8-46f1-821f-82e308eab3d9"/>
    <ds:schemaRef ds:uri="http://schemas.microsoft.com/sharepoint.v3"/>
    <ds:schemaRef ds:uri="http://schemas.microsoft.com/sharepoint/v3/fields"/>
    <ds:schemaRef ds:uri="0a02a74a-5483-4f76-90da-0e216cb8ca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CF9CD8B-BFDB-4763-8A2D-756CAE13A121}">
  <ds:schemaRefs>
    <ds:schemaRef ds:uri="office.server.policy"/>
  </ds:schemaRefs>
</ds:datastoreItem>
</file>

<file path=customXml/itemProps4.xml><?xml version="1.0" encoding="utf-8"?>
<ds:datastoreItem xmlns:ds="http://schemas.openxmlformats.org/officeDocument/2006/customXml" ds:itemID="{2702313D-8451-437B-8D91-457C6D0BE5DE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A81B7947-85A6-4F7C-9638-7BBBE3B506DC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0a02a74a-5483-4f76-90da-0e216cb8cab8"/>
    <ds:schemaRef ds:uri="http://schemas.microsoft.com/sharepoint/v3/fields"/>
    <ds:schemaRef ds:uri="http://purl.org/dc/elements/1.1/"/>
    <ds:schemaRef ds:uri="http://schemas.microsoft.com/office/2006/metadata/properties"/>
    <ds:schemaRef ds:uri="http://schemas.microsoft.com/sharepoint.v3"/>
    <ds:schemaRef ds:uri="04738c6d-ecc8-46f1-821f-82e308eab3d9"/>
    <ds:schemaRef ds:uri="http://purl.org/dc/terms/"/>
    <ds:schemaRef ds:uri="http://schemas.microsoft.com/sharepoint/v3"/>
    <ds:schemaRef ds:uri="http://www.w3.org/XML/1998/namespace"/>
    <ds:schemaRef ds:uri="http://purl.org/dc/dcmitype/"/>
  </ds:schemaRefs>
</ds:datastoreItem>
</file>

<file path=customXml/itemProps6.xml><?xml version="1.0" encoding="utf-8"?>
<ds:datastoreItem xmlns:ds="http://schemas.openxmlformats.org/officeDocument/2006/customXml" ds:itemID="{0777C39A-4941-4870-980A-F2DFD481B2AC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5661</TotalTime>
  <Words>221</Words>
  <Application>Microsoft Office PowerPoint</Application>
  <PresentationFormat>On-screen Show (4:3)</PresentationFormat>
  <Paragraphs>83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1_blank</vt:lpstr>
      <vt:lpstr>PowerPoint Presentation</vt:lpstr>
    </vt:vector>
  </TitlesOfParts>
  <Company>Ministry of Defence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JPO_Induction_Pack</dc:title>
  <dc:creator>Moss, Geoff MR</dc:creator>
  <cp:lastModifiedBy>Bettinson, Henry Lt Col (ISS DEV-BATCIS-MOR-PSO AH-PPM)</cp:lastModifiedBy>
  <cp:revision>261</cp:revision>
  <dcterms:created xsi:type="dcterms:W3CDTF">2016-12-12T10:06:12Z</dcterms:created>
  <dcterms:modified xsi:type="dcterms:W3CDTF">2018-04-24T12:17:51Z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MOD Presentation</vt:lpwstr>
  </property>
  <property fmtid="{D5CDD505-2E9C-101B-9397-08002B2CF9AE}" pid="3" name="ContentTypeId">
    <vt:lpwstr>0x010100D9D675D6CDED02438DC7CFF78D2F29E40100FE8576320386C74089639AD6EF2264D6</vt:lpwstr>
  </property>
  <property fmtid="{D5CDD505-2E9C-101B-9397-08002B2CF9AE}" pid="4" name="_dlc_policyId">
    <vt:lpwstr/>
  </property>
  <property fmtid="{D5CDD505-2E9C-101B-9397-08002B2CF9AE}" pid="5" name="ItemRetentionFormula">
    <vt:lpwstr/>
  </property>
  <property fmtid="{D5CDD505-2E9C-101B-9397-08002B2CF9AE}" pid="6" name="Subject Category">
    <vt:lpwstr>2;#Information infrastructure|bcdac1cf-115f-4393-9bb8-33887411b2d3</vt:lpwstr>
  </property>
  <property fmtid="{D5CDD505-2E9C-101B-9397-08002B2CF9AE}" pid="7" name="TaxKeyword">
    <vt:lpwstr/>
  </property>
  <property fmtid="{D5CDD505-2E9C-101B-9397-08002B2CF9AE}" pid="8" name="Subject Keywords">
    <vt:lpwstr>3;#Information infrastructure|1716b23a-7964-4300-86a0-9aab6df22f46</vt:lpwstr>
  </property>
  <property fmtid="{D5CDD505-2E9C-101B-9397-08002B2CF9AE}" pid="9" name="Business Owner">
    <vt:lpwstr>1;#ISS En|fa45b941-30dd-4776-8542-b74d3234c984</vt:lpwstr>
  </property>
  <property fmtid="{D5CDD505-2E9C-101B-9397-08002B2CF9AE}" pid="10" name="fileplanid">
    <vt:lpwstr>4;#04 Deliver the Unit's objectives|954cf193-6423-4137-9b07-8b4f402d8d43</vt:lpwstr>
  </property>
</Properties>
</file>