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1"/>
  </p:notesMasterIdLst>
  <p:sldIdLst>
    <p:sldId id="328" r:id="rId5"/>
    <p:sldId id="338" r:id="rId6"/>
    <p:sldId id="330" r:id="rId7"/>
    <p:sldId id="582" r:id="rId8"/>
    <p:sldId id="590" r:id="rId9"/>
    <p:sldId id="583" r:id="rId10"/>
    <p:sldId id="877" r:id="rId11"/>
    <p:sldId id="871" r:id="rId12"/>
    <p:sldId id="872" r:id="rId13"/>
    <p:sldId id="873" r:id="rId14"/>
    <p:sldId id="875" r:id="rId15"/>
    <p:sldId id="876" r:id="rId16"/>
    <p:sldId id="878" r:id="rId17"/>
    <p:sldId id="575" r:id="rId18"/>
    <p:sldId id="589" r:id="rId19"/>
    <p:sldId id="57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C56F78-B34A-BE08-E002-06BDDD3607C5}" name="Roisin Reilly" initials="RR" userId="Roisin Reilly" providerId="None"/>
  <p188:author id="{897F3B79-8D0E-8D2B-D978-00FC9538DF40}" name="Audrey Salmon" initials="AS" userId="S::Audrey.Salmon@birmingham.gov.uk::48d1f49a-d426-4719-b77b-d2e66e6b5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drey Salmon" initials="AS" lastIdx="3" clrIdx="0">
    <p:extLst>
      <p:ext uri="{19B8F6BF-5375-455C-9EA6-DF929625EA0E}">
        <p15:presenceInfo xmlns:p15="http://schemas.microsoft.com/office/powerpoint/2012/main" userId="S::Audrey.Salmon@birmingham.gov.uk::48d1f49a-d426-4719-b77b-d2e66e6b541e" providerId="AD"/>
      </p:ext>
    </p:extLst>
  </p:cmAuthor>
  <p:cmAuthor id="2" name="David Erfani" initials="DE" lastIdx="12" clrIdx="1">
    <p:extLst>
      <p:ext uri="{19B8F6BF-5375-455C-9EA6-DF929625EA0E}">
        <p15:presenceInfo xmlns:p15="http://schemas.microsoft.com/office/powerpoint/2012/main" userId="S::david.erfani@birmingham.gov.uk::fa9923d1-cb19-4092-b4e9-11a4820b07d1" providerId="AD"/>
      </p:ext>
    </p:extLst>
  </p:cmAuthor>
  <p:cmAuthor id="3" name="Henrietta Jacobs" initials="HJ" lastIdx="7" clrIdx="2">
    <p:extLst>
      <p:ext uri="{19B8F6BF-5375-455C-9EA6-DF929625EA0E}">
        <p15:presenceInfo xmlns:p15="http://schemas.microsoft.com/office/powerpoint/2012/main" userId="S::Henrietta.Jacobs@birmingham.gov.uk::b11cf014-fe5b-499e-866c-fa06d2691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62F2A"/>
    <a:srgbClr val="FF5050"/>
    <a:srgbClr val="FF7C80"/>
    <a:srgbClr val="9B0703"/>
    <a:srgbClr val="D6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FB3CD-9FBE-45E5-92EA-E88F9F9AAFDF}" v="1" dt="2022-02-21T16:14:59.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'Numbers by District'!$B$1</c:f>
              <c:strCache>
                <c:ptCount val="1"/>
                <c:pt idx="0">
                  <c:v>CYP Actual</c:v>
                </c:pt>
              </c:strCache>
            </c:strRef>
          </c:tx>
          <c:spPr>
            <a:solidFill>
              <a:schemeClr val="accent2"/>
            </a:solidFill>
            <a:ln>
              <a:noFill/>
            </a:ln>
            <a:effectLst/>
          </c:spPr>
          <c:invertIfNegative val="0"/>
          <c:cat>
            <c:strRef>
              <c:f>'Numbers by District'!$A$2:$A$12</c:f>
              <c:strCache>
                <c:ptCount val="11"/>
                <c:pt idx="0">
                  <c:v>Hodge Hill</c:v>
                </c:pt>
                <c:pt idx="1">
                  <c:v>Ladywood</c:v>
                </c:pt>
                <c:pt idx="2">
                  <c:v>Perry Barr</c:v>
                </c:pt>
                <c:pt idx="3">
                  <c:v>Northfield</c:v>
                </c:pt>
                <c:pt idx="4">
                  <c:v>Erdington</c:v>
                </c:pt>
                <c:pt idx="5">
                  <c:v>Hall Green</c:v>
                </c:pt>
                <c:pt idx="6">
                  <c:v>Selly Oak</c:v>
                </c:pt>
                <c:pt idx="7">
                  <c:v>Yardley</c:v>
                </c:pt>
                <c:pt idx="8">
                  <c:v>Edgbaston</c:v>
                </c:pt>
                <c:pt idx="9">
                  <c:v>Sutton Coldfield</c:v>
                </c:pt>
                <c:pt idx="10">
                  <c:v>Multi Location</c:v>
                </c:pt>
              </c:strCache>
            </c:strRef>
          </c:cat>
          <c:val>
            <c:numRef>
              <c:f>'Numbers by District'!$B$2:$B$12</c:f>
              <c:numCache>
                <c:formatCode>General</c:formatCode>
                <c:ptCount val="11"/>
                <c:pt idx="0">
                  <c:v>2516</c:v>
                </c:pt>
                <c:pt idx="1">
                  <c:v>5506</c:v>
                </c:pt>
                <c:pt idx="2">
                  <c:v>3105</c:v>
                </c:pt>
                <c:pt idx="3">
                  <c:v>4733</c:v>
                </c:pt>
                <c:pt idx="4">
                  <c:v>1941</c:v>
                </c:pt>
                <c:pt idx="5">
                  <c:v>4150</c:v>
                </c:pt>
                <c:pt idx="6">
                  <c:v>2273</c:v>
                </c:pt>
                <c:pt idx="7">
                  <c:v>2222</c:v>
                </c:pt>
                <c:pt idx="8">
                  <c:v>498</c:v>
                </c:pt>
                <c:pt idx="9">
                  <c:v>509</c:v>
                </c:pt>
                <c:pt idx="10">
                  <c:v>2661</c:v>
                </c:pt>
              </c:numCache>
            </c:numRef>
          </c:val>
          <c:extLst>
            <c:ext xmlns:c16="http://schemas.microsoft.com/office/drawing/2014/chart" uri="{C3380CC4-5D6E-409C-BE32-E72D297353CC}">
              <c16:uniqueId val="{00000001-CD14-4310-BD3C-F1B203631D7A}"/>
            </c:ext>
          </c:extLst>
        </c:ser>
        <c:ser>
          <c:idx val="0"/>
          <c:order val="1"/>
          <c:tx>
            <c:strRef>
              <c:f>'Numbers by District'!$C$1</c:f>
              <c:strCache>
                <c:ptCount val="1"/>
                <c:pt idx="0">
                  <c:v>CYP Target</c:v>
                </c:pt>
              </c:strCache>
            </c:strRef>
          </c:tx>
          <c:spPr>
            <a:solidFill>
              <a:schemeClr val="accent1"/>
            </a:solidFill>
            <a:ln>
              <a:noFill/>
            </a:ln>
            <a:effectLst/>
          </c:spPr>
          <c:invertIfNegative val="0"/>
          <c:val>
            <c:numRef>
              <c:f>'Numbers by District'!$C$2:$C$12</c:f>
              <c:numCache>
                <c:formatCode>0</c:formatCode>
                <c:ptCount val="11"/>
                <c:pt idx="0">
                  <c:v>3126.7797</c:v>
                </c:pt>
                <c:pt idx="1">
                  <c:v>2699.0451000000003</c:v>
                </c:pt>
                <c:pt idx="2">
                  <c:v>1974.5792999999994</c:v>
                </c:pt>
                <c:pt idx="3">
                  <c:v>1957.8281999999999</c:v>
                </c:pt>
                <c:pt idx="4">
                  <c:v>1821.4539</c:v>
                </c:pt>
                <c:pt idx="5">
                  <c:v>1653.1670999999997</c:v>
                </c:pt>
                <c:pt idx="6">
                  <c:v>1652.6315999999997</c:v>
                </c:pt>
                <c:pt idx="7">
                  <c:v>1617.3213999999998</c:v>
                </c:pt>
                <c:pt idx="8">
                  <c:v>1174.4606999999999</c:v>
                </c:pt>
                <c:pt idx="9">
                  <c:v>621.2373</c:v>
                </c:pt>
                <c:pt idx="10" formatCode="General">
                  <c:v>0</c:v>
                </c:pt>
              </c:numCache>
            </c:numRef>
          </c:val>
          <c:extLst>
            <c:ext xmlns:c16="http://schemas.microsoft.com/office/drawing/2014/chart" uri="{C3380CC4-5D6E-409C-BE32-E72D297353CC}">
              <c16:uniqueId val="{00000001-B3BE-482C-A04B-444A72BAE8D7}"/>
            </c:ext>
          </c:extLst>
        </c:ser>
        <c:dLbls>
          <c:showLegendKey val="0"/>
          <c:showVal val="0"/>
          <c:showCatName val="0"/>
          <c:showSerName val="0"/>
          <c:showPercent val="0"/>
          <c:showBubbleSize val="0"/>
        </c:dLbls>
        <c:gapWidth val="182"/>
        <c:axId val="424848120"/>
        <c:axId val="424848448"/>
      </c:barChart>
      <c:catAx>
        <c:axId val="424848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848448"/>
        <c:crosses val="autoZero"/>
        <c:auto val="1"/>
        <c:lblAlgn val="ctr"/>
        <c:lblOffset val="100"/>
        <c:noMultiLvlLbl val="0"/>
      </c:catAx>
      <c:valAx>
        <c:axId val="42484844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848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A802-5389-4E54-8BEC-1CDB5F755325}" type="datetimeFigureOut">
              <a:rPr lang="en-GB" smtClean="0"/>
              <a:t>07/03/2022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78984-9EA2-4DDE-890A-FD84355B69F0}" type="slidenum">
              <a:rPr lang="en-GB" smtClean="0"/>
              <a:t>‹#›</a:t>
            </a:fld>
            <a:endParaRPr lang="en-GB" dirty="0"/>
          </a:p>
        </p:txBody>
      </p:sp>
    </p:spTree>
    <p:extLst>
      <p:ext uri="{BB962C8B-B14F-4D97-AF65-F5344CB8AC3E}">
        <p14:creationId xmlns:p14="http://schemas.microsoft.com/office/powerpoint/2010/main" val="21814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Anju</a:t>
            </a:r>
            <a:endParaRPr lang="en-GB" dirty="0"/>
          </a:p>
          <a:p>
            <a:pPr fontAlgn="base"/>
            <a:r>
              <a:rPr lang="en-GB" sz="1200" kern="1200" dirty="0">
                <a:solidFill>
                  <a:schemeClr val="tx1"/>
                </a:solidFill>
                <a:effectLst/>
                <a:latin typeface="+mn-lt"/>
                <a:ea typeface="+mn-ea"/>
                <a:cs typeface="+mn-cs"/>
              </a:rPr>
              <a:t>Thank you inviting Sharan and I, from Organisational Development, to talk about employee health and wellbeing. It’s true to say the health and wellbeing of BCC employees has been tested since the pandemic from March 2020 to today. Here are some of the examples that staff have shared in the health and wellbeing survey and through discussions with us. </a:t>
            </a:r>
          </a:p>
          <a:p>
            <a:pPr fontAlgn="base"/>
            <a:r>
              <a:rPr lang="en-GB" sz="1200" kern="1200" dirty="0">
                <a:solidFill>
                  <a:schemeClr val="tx1"/>
                </a:solidFill>
                <a:effectLst/>
                <a:latin typeface="+mn-lt"/>
                <a:ea typeface="+mn-ea"/>
                <a:cs typeface="+mn-cs"/>
              </a:rPr>
              <a:t> </a:t>
            </a:r>
          </a:p>
          <a:p>
            <a:pPr lvl="0" fontAlgn="base"/>
            <a:r>
              <a:rPr lang="en-GB" sz="1200" kern="1200" dirty="0">
                <a:solidFill>
                  <a:schemeClr val="tx1"/>
                </a:solidFill>
                <a:effectLst/>
                <a:latin typeface="+mn-lt"/>
                <a:ea typeface="+mn-ea"/>
                <a:cs typeface="+mn-cs"/>
              </a:rPr>
              <a:t>I feel increased stress and anxiety from the fear of the unknown and catching the virus, who can I talk to?</a:t>
            </a:r>
          </a:p>
          <a:p>
            <a:pPr lvl="0" fontAlgn="base"/>
            <a:r>
              <a:rPr lang="en-GB" sz="1200" kern="1200" dirty="0">
                <a:solidFill>
                  <a:schemeClr val="tx1"/>
                </a:solidFill>
                <a:effectLst/>
                <a:latin typeface="+mn-lt"/>
                <a:ea typeface="+mn-ea"/>
                <a:cs typeface="+mn-cs"/>
              </a:rPr>
              <a:t>If schools close, how am I supposed to work and care for my child? </a:t>
            </a:r>
          </a:p>
          <a:p>
            <a:pPr lvl="0" fontAlgn="base"/>
            <a:r>
              <a:rPr lang="en-GB" sz="1200" kern="1200" dirty="0">
                <a:solidFill>
                  <a:schemeClr val="tx1"/>
                </a:solidFill>
                <a:effectLst/>
                <a:latin typeface="+mn-lt"/>
                <a:ea typeface="+mn-ea"/>
                <a:cs typeface="+mn-cs"/>
              </a:rPr>
              <a:t>I have caring responsibilities to my elderly parents, what happens if I am ill? </a:t>
            </a:r>
          </a:p>
          <a:p>
            <a:pPr lvl="0" fontAlgn="base"/>
            <a:r>
              <a:rPr lang="en-GB" sz="1200" kern="1200" dirty="0">
                <a:solidFill>
                  <a:schemeClr val="tx1"/>
                </a:solidFill>
                <a:effectLst/>
                <a:latin typeface="+mn-lt"/>
                <a:ea typeface="+mn-ea"/>
                <a:cs typeface="+mn-cs"/>
              </a:rPr>
              <a:t>How financially stable are we if my partner is made redundant? </a:t>
            </a:r>
          </a:p>
          <a:p>
            <a:pPr lvl="0" fontAlgn="base"/>
            <a:r>
              <a:rPr lang="en-GB" sz="1200" kern="1200" dirty="0">
                <a:solidFill>
                  <a:schemeClr val="tx1"/>
                </a:solidFill>
                <a:effectLst/>
                <a:latin typeface="+mn-lt"/>
                <a:ea typeface="+mn-ea"/>
                <a:cs typeface="+mn-cs"/>
              </a:rPr>
              <a:t>I am living alone and feel isolated, I really need someone to talk to?  </a:t>
            </a:r>
          </a:p>
          <a:p>
            <a:pPr lvl="0" fontAlgn="base"/>
            <a:r>
              <a:rPr lang="en-GB" sz="1200" kern="1200" dirty="0">
                <a:solidFill>
                  <a:schemeClr val="tx1"/>
                </a:solidFill>
                <a:effectLst/>
                <a:latin typeface="+mn-lt"/>
                <a:ea typeface="+mn-ea"/>
                <a:cs typeface="+mn-cs"/>
              </a:rPr>
              <a:t>I am struggling with the loss of my parent, I need bereavement support. </a:t>
            </a:r>
          </a:p>
          <a:p>
            <a:pPr lvl="0" fontAlgn="base"/>
            <a:r>
              <a:rPr lang="en-GB" sz="1200" kern="1200" dirty="0">
                <a:solidFill>
                  <a:schemeClr val="tx1"/>
                </a:solidFill>
                <a:effectLst/>
                <a:latin typeface="+mn-lt"/>
                <a:ea typeface="+mn-ea"/>
                <a:cs typeface="+mn-cs"/>
              </a:rPr>
              <a:t>My manager is busy, and I am unsure of what is happening in my team because we do not communicate often? </a:t>
            </a:r>
          </a:p>
          <a:p>
            <a:pPr lvl="0" fontAlgn="base"/>
            <a:r>
              <a:rPr lang="en-GB" sz="1200" kern="1200" dirty="0">
                <a:solidFill>
                  <a:schemeClr val="tx1"/>
                </a:solidFill>
                <a:effectLst/>
                <a:latin typeface="+mn-lt"/>
                <a:ea typeface="+mn-ea"/>
                <a:cs typeface="+mn-cs"/>
              </a:rPr>
              <a:t>I feel unsafe from working at home and being around my partner all the time.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Health and wellbeing is not a one size fits all, and many staff are feeling the benefits of working from home as well as riding the highs and lows that each day brings.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Today, Sharan and I will speak about the health and wellbeing survey results, sickness absence data, workforce plans, how yourselves as management teams can drive employee health and wellbeing, and how we can support Neighbourhoods management team to support employee’s health and wellbeing. ​</a:t>
            </a:r>
          </a:p>
          <a:p>
            <a:pPr fontAlgn="base"/>
            <a:r>
              <a:rPr lang="en-GB" sz="1200" kern="1200" dirty="0">
                <a:solidFill>
                  <a:schemeClr val="tx1"/>
                </a:solidFill>
                <a:effectLst/>
                <a:latin typeface="+mn-lt"/>
                <a:ea typeface="+mn-ea"/>
                <a:cs typeface="+mn-cs"/>
              </a:rPr>
              <a:t>We are happy for questions as we go along, and we’ll ask a few as well, so please unmute and speak rather than putting your hand up.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B9BCE-8699-4432-9915-4DD2524AC3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B78984-9EA2-4DDE-890A-FD84355B69F0}" type="slidenum">
              <a:rPr lang="en-GB" smtClean="0"/>
              <a:t>3</a:t>
            </a:fld>
            <a:endParaRPr lang="en-GB" dirty="0"/>
          </a:p>
        </p:txBody>
      </p:sp>
    </p:spTree>
    <p:extLst>
      <p:ext uri="{BB962C8B-B14F-4D97-AF65-F5344CB8AC3E}">
        <p14:creationId xmlns:p14="http://schemas.microsoft.com/office/powerpoint/2010/main" val="1301717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11141" cy="701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26161" y="1748409"/>
            <a:ext cx="6995441"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2" y="3260576"/>
            <a:ext cx="6958927" cy="1752600"/>
          </a:xfrm>
        </p:spPr>
        <p:txBody>
          <a:bodyPr>
            <a:normAutofit/>
          </a:bodyPr>
          <a:lstStyle>
            <a:lvl1pPr marL="0" indent="0" algn="l">
              <a:buNone/>
              <a:defRPr sz="1800">
                <a:solidFill>
                  <a:schemeClr val="tx1">
                    <a:tint val="75000"/>
                  </a:schemeClr>
                </a:solidFill>
                <a:latin typeface="Arial Nov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94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2" name="Title 1"/>
          <p:cNvSpPr>
            <a:spLocks noGrp="1"/>
          </p:cNvSpPr>
          <p:nvPr>
            <p:ph type="title"/>
          </p:nvPr>
        </p:nvSpPr>
        <p:spPr>
          <a:xfrm>
            <a:off x="609600" y="273050"/>
            <a:ext cx="4011084"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6" cy="560696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2"/>
            <a:ext cx="4011084" cy="4493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41743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84"/>
          <a:stretch/>
        </p:blipFill>
        <p:spPr bwMode="auto">
          <a:xfrm>
            <a:off x="0" y="1733798"/>
            <a:ext cx="12211141" cy="515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39"/>
          <a:stretch/>
        </p:blipFill>
        <p:spPr bwMode="auto">
          <a:xfrm>
            <a:off x="-21642" y="0"/>
            <a:ext cx="122327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95081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274638"/>
            <a:ext cx="10972800" cy="994122"/>
          </a:xfrm>
        </p:spPr>
        <p:txBody>
          <a:bodyPr>
            <a:normAutofit/>
          </a:bodyPr>
          <a:lstStyle>
            <a:lvl1pPr>
              <a:defRPr sz="2800"/>
            </a:lvl1pPr>
          </a:lstStyle>
          <a:p>
            <a:r>
              <a:rPr lang="en-US"/>
              <a:t>Click to edit Master title style</a:t>
            </a:r>
            <a:endParaRPr lang="en-GB"/>
          </a:p>
        </p:txBody>
      </p:sp>
      <p:sp>
        <p:nvSpPr>
          <p:cNvPr id="10" name="Content Placeholder 2"/>
          <p:cNvSpPr>
            <a:spLocks noGrp="1"/>
          </p:cNvSpPr>
          <p:nvPr>
            <p:ph idx="1"/>
          </p:nvPr>
        </p:nvSpPr>
        <p:spPr>
          <a:xfrm>
            <a:off x="609600" y="1412777"/>
            <a:ext cx="109728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455082" y="6412627"/>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solidFill>
              </a:rPr>
              <a:t>PAGE </a:t>
            </a:r>
            <a:fld id="{45A89BE1-5792-4ACB-BF4C-7FAB88C6C5B7}" type="slidenum">
              <a:rPr lang="en-GB" sz="1000" smtClean="0">
                <a:solidFill>
                  <a:schemeClr val="bg1"/>
                </a:solidFill>
              </a:rPr>
              <a:pPr/>
              <a:t>‹#›</a:t>
            </a:fld>
            <a:endParaRPr lang="en-GB" sz="1000" dirty="0">
              <a:solidFill>
                <a:schemeClr val="bg1"/>
              </a:solidFill>
            </a:endParaRPr>
          </a:p>
        </p:txBody>
      </p:sp>
      <p:sp>
        <p:nvSpPr>
          <p:cNvPr id="7"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8077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76"/>
          <a:stretch/>
        </p:blipFill>
        <p:spPr bwMode="auto">
          <a:xfrm>
            <a:off x="0" y="0"/>
            <a:ext cx="1221114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896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35"/>
          <a:stretch/>
        </p:blipFill>
        <p:spPr bwMode="auto">
          <a:xfrm>
            <a:off x="0" y="1"/>
            <a:ext cx="12211141" cy="63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5082" y="3705053"/>
            <a:ext cx="10363200" cy="1362075"/>
          </a:xfrm>
        </p:spPr>
        <p:txBody>
          <a:bodyPr anchor="t">
            <a:normAutofit/>
          </a:bodyPr>
          <a:lstStyle>
            <a:lvl1pPr algn="l">
              <a:defRPr sz="32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45082" y="2204865"/>
            <a:ext cx="103632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87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3" name="Content Placeholder 2"/>
          <p:cNvSpPr>
            <a:spLocks noGrp="1"/>
          </p:cNvSpPr>
          <p:nvPr>
            <p:ph sz="half" idx="1"/>
          </p:nvPr>
        </p:nvSpPr>
        <p:spPr>
          <a:xfrm>
            <a:off x="60123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1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596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3" name="Text Placeholder 2"/>
          <p:cNvSpPr>
            <a:spLocks noGrp="1"/>
          </p:cNvSpPr>
          <p:nvPr>
            <p:ph type="body" idx="1"/>
          </p:nvPr>
        </p:nvSpPr>
        <p:spPr>
          <a:xfrm>
            <a:off x="609600" y="1356988"/>
            <a:ext cx="538691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96750"/>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356988"/>
            <a:ext cx="5389034"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996750"/>
            <a:ext cx="538903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1522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7" name="Title 1"/>
          <p:cNvSpPr>
            <a:spLocks noGrp="1"/>
          </p:cNvSpPr>
          <p:nvPr>
            <p:ph type="title"/>
          </p:nvPr>
        </p:nvSpPr>
        <p:spPr>
          <a:xfrm>
            <a:off x="609600" y="274638"/>
            <a:ext cx="10972800" cy="99412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225011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11141" cy="6858000"/>
          </a:xfrm>
          <a:prstGeom prst="rect">
            <a:avLst/>
          </a:prstGeom>
        </p:spPr>
      </p:pic>
      <p:sp>
        <p:nvSpPr>
          <p:cNvPr id="7" name="Slide Number Placeholder 5"/>
          <p:cNvSpPr>
            <a:spLocks noGrp="1"/>
          </p:cNvSpPr>
          <p:nvPr>
            <p:ph type="sldNum" sz="quarter" idx="4"/>
          </p:nvPr>
        </p:nvSpPr>
        <p:spPr>
          <a:xfrm>
            <a:off x="503818" y="6448252"/>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3713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125242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chemeClr val="tx1"/>
          </a:solidFill>
          <a:latin typeface="Arial Nova"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79854D-CDE5-42DD-AE40-2DE5A0EB7ADB}"/>
              </a:ext>
            </a:extLst>
          </p:cNvPr>
          <p:cNvSpPr>
            <a:spLocks noGrp="1"/>
          </p:cNvSpPr>
          <p:nvPr>
            <p:ph type="ctrTitle"/>
          </p:nvPr>
        </p:nvSpPr>
        <p:spPr>
          <a:xfrm>
            <a:off x="2597943" y="2693987"/>
            <a:ext cx="6996113" cy="1470025"/>
          </a:xfrm>
        </p:spPr>
        <p:txBody>
          <a:bodyPr>
            <a:normAutofit fontScale="90000"/>
          </a:bodyPr>
          <a:lstStyle/>
          <a:p>
            <a:pPr lvl="0" algn="ctr">
              <a:spcBef>
                <a:spcPct val="20000"/>
              </a:spcBef>
              <a:defRPr/>
            </a:pPr>
            <a:r>
              <a:rPr lang="en-GB" dirty="0">
                <a:latin typeface="Arial Nova"/>
              </a:rPr>
              <a:t>Holiday Activity and Food Programme 2021</a:t>
            </a:r>
            <a:br>
              <a:rPr lang="en-GB" dirty="0">
                <a:latin typeface="Arial Nova"/>
              </a:rPr>
            </a:br>
            <a:r>
              <a:rPr lang="en-GB" dirty="0">
                <a:latin typeface="Arial Nova"/>
              </a:rPr>
              <a:t>Background information</a:t>
            </a:r>
            <a:br>
              <a:rPr kumimoji="0" lang="en-GB" sz="1800" b="0"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br>
            <a:br>
              <a:rPr lang="en-GB" sz="1800" dirty="0"/>
            </a:br>
            <a:br>
              <a:rPr lang="en-GB" sz="1800" dirty="0"/>
            </a:br>
            <a:br>
              <a:rPr lang="en-GB" dirty="0"/>
            </a:br>
            <a:endParaRPr lang="en-GB" sz="2000" dirty="0"/>
          </a:p>
        </p:txBody>
      </p:sp>
      <p:sp>
        <p:nvSpPr>
          <p:cNvPr id="2" name="TextBox 1">
            <a:extLst>
              <a:ext uri="{FF2B5EF4-FFF2-40B4-BE49-F238E27FC236}">
                <a16:creationId xmlns:a16="http://schemas.microsoft.com/office/drawing/2014/main" id="{FD07D0DD-484A-42A4-9DD8-A8A11D0A7DE3}"/>
              </a:ext>
            </a:extLst>
          </p:cNvPr>
          <p:cNvSpPr txBox="1"/>
          <p:nvPr/>
        </p:nvSpPr>
        <p:spPr>
          <a:xfrm>
            <a:off x="727969" y="479394"/>
            <a:ext cx="2494625" cy="369332"/>
          </a:xfrm>
          <a:prstGeom prst="rect">
            <a:avLst/>
          </a:prstGeom>
          <a:noFill/>
        </p:spPr>
        <p:txBody>
          <a:bodyPr wrap="square" rtlCol="0">
            <a:spAutoFit/>
          </a:bodyPr>
          <a:lstStyle/>
          <a:p>
            <a:r>
              <a:rPr lang="en-GB" dirty="0"/>
              <a:t>Appendix 1.</a:t>
            </a:r>
          </a:p>
        </p:txBody>
      </p:sp>
    </p:spTree>
    <p:extLst>
      <p:ext uri="{BB962C8B-B14F-4D97-AF65-F5344CB8AC3E}">
        <p14:creationId xmlns:p14="http://schemas.microsoft.com/office/powerpoint/2010/main" val="219019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982C6-9683-43D9-8088-0EF0A35EA005}"/>
              </a:ext>
            </a:extLst>
          </p:cNvPr>
          <p:cNvSpPr>
            <a:spLocks noGrp="1"/>
          </p:cNvSpPr>
          <p:nvPr>
            <p:ph sz="half" idx="1"/>
          </p:nvPr>
        </p:nvSpPr>
        <p:spPr>
          <a:xfrm>
            <a:off x="675663" y="1763650"/>
            <a:ext cx="5310910" cy="4525963"/>
          </a:xfrm>
        </p:spPr>
        <p:txBody>
          <a:bodyPr vert="horz" lIns="91440" tIns="45720" rIns="91440" bIns="45720" rtlCol="0" anchor="t">
            <a:normAutofit/>
          </a:bodyPr>
          <a:lstStyle/>
          <a:p>
            <a:pPr marL="0" indent="0">
              <a:buNone/>
            </a:pPr>
            <a:r>
              <a:rPr lang="en-GB" dirty="0">
                <a:solidFill>
                  <a:srgbClr val="0070C0"/>
                </a:solidFill>
                <a:latin typeface="Arial Nova"/>
              </a:rPr>
              <a:t>The Healthy Living Lab within Northumbria University was commissioned to identify benefits of the HAF programme delivered in Birmingham in the summer of 2021.</a:t>
            </a:r>
          </a:p>
          <a:p>
            <a:pPr marL="0" indent="0">
              <a:buNone/>
            </a:pPr>
            <a:r>
              <a:rPr lang="en-GB" dirty="0">
                <a:solidFill>
                  <a:srgbClr val="0070C0"/>
                </a:solidFill>
                <a:latin typeface="Arial Nova"/>
              </a:rPr>
              <a:t> The following points are some of the key findings from the report. </a:t>
            </a:r>
          </a:p>
          <a:p>
            <a:pPr marL="0" indent="0">
              <a:buNone/>
            </a:pPr>
            <a:r>
              <a:rPr lang="en-GB" dirty="0">
                <a:solidFill>
                  <a:srgbClr val="0070C0"/>
                </a:solidFill>
                <a:latin typeface="Arial Nova"/>
              </a:rPr>
              <a:t>The full report is available upon request. </a:t>
            </a:r>
            <a:endParaRPr lang="en-US" dirty="0"/>
          </a:p>
          <a:p>
            <a:endParaRPr lang="en-GB" dirty="0"/>
          </a:p>
          <a:p>
            <a:endParaRPr lang="en-GB" dirty="0"/>
          </a:p>
        </p:txBody>
      </p:sp>
      <p:sp>
        <p:nvSpPr>
          <p:cNvPr id="3" name="Content Placeholder 2">
            <a:extLst>
              <a:ext uri="{FF2B5EF4-FFF2-40B4-BE49-F238E27FC236}">
                <a16:creationId xmlns:a16="http://schemas.microsoft.com/office/drawing/2014/main" id="{B028DFE3-0E53-44AF-9B25-81ADE0E74DB8}"/>
              </a:ext>
            </a:extLst>
          </p:cNvPr>
          <p:cNvSpPr>
            <a:spLocks noGrp="1"/>
          </p:cNvSpPr>
          <p:nvPr>
            <p:ph sz="half" idx="2"/>
          </p:nvPr>
        </p:nvSpPr>
        <p:spPr>
          <a:xfrm>
            <a:off x="6411074" y="1933771"/>
            <a:ext cx="5212326" cy="4525963"/>
          </a:xfrm>
        </p:spPr>
        <p:txBody>
          <a:bodyPr vert="horz" lIns="91440" tIns="45720" rIns="91440" bIns="45720" rtlCol="0" anchor="t">
            <a:normAutofit/>
          </a:bodyPr>
          <a:lstStyle/>
          <a:p>
            <a:r>
              <a:rPr lang="en-GB" dirty="0"/>
              <a:t>The programme’s offer of enrichment and cultural activities were excellent overall. </a:t>
            </a:r>
          </a:p>
          <a:p>
            <a:pPr marL="0" indent="0">
              <a:buNone/>
            </a:pPr>
            <a:endParaRPr lang="en-GB" dirty="0">
              <a:latin typeface="Arial Nova"/>
            </a:endParaRPr>
          </a:p>
          <a:p>
            <a:r>
              <a:rPr lang="en-GB" dirty="0"/>
              <a:t>Children attending for at least 4 days each week were more likely to engage in 60 minutes of moderate to vigorous physical activity across the summer holiday.</a:t>
            </a:r>
          </a:p>
          <a:p>
            <a:endParaRPr lang="en-GB" dirty="0"/>
          </a:p>
        </p:txBody>
      </p:sp>
      <p:sp>
        <p:nvSpPr>
          <p:cNvPr id="4" name="Title 3">
            <a:extLst>
              <a:ext uri="{FF2B5EF4-FFF2-40B4-BE49-F238E27FC236}">
                <a16:creationId xmlns:a16="http://schemas.microsoft.com/office/drawing/2014/main" id="{3A6273D5-0F6A-4E1C-B2F4-5DA618B9AC3F}"/>
              </a:ext>
            </a:extLst>
          </p:cNvPr>
          <p:cNvSpPr>
            <a:spLocks noGrp="1"/>
          </p:cNvSpPr>
          <p:nvPr>
            <p:ph type="title"/>
          </p:nvPr>
        </p:nvSpPr>
        <p:spPr>
          <a:xfrm>
            <a:off x="589051" y="92468"/>
            <a:ext cx="10972800" cy="744778"/>
          </a:xfrm>
        </p:spPr>
        <p:txBody>
          <a:bodyPr/>
          <a:lstStyle/>
          <a:p>
            <a:r>
              <a:rPr lang="en-GB" dirty="0">
                <a:latin typeface="Arial Nova"/>
              </a:rPr>
              <a:t>Independent evaluation findings  </a:t>
            </a:r>
            <a:endParaRPr lang="en-GB" dirty="0"/>
          </a:p>
        </p:txBody>
      </p:sp>
      <p:sp>
        <p:nvSpPr>
          <p:cNvPr id="5" name="Slide Number Placeholder 4">
            <a:extLst>
              <a:ext uri="{FF2B5EF4-FFF2-40B4-BE49-F238E27FC236}">
                <a16:creationId xmlns:a16="http://schemas.microsoft.com/office/drawing/2014/main" id="{6DDD1D76-7E81-485A-B655-5F26AC2AA71E}"/>
              </a:ext>
            </a:extLst>
          </p:cNvPr>
          <p:cNvSpPr>
            <a:spLocks noGrp="1"/>
          </p:cNvSpPr>
          <p:nvPr>
            <p:ph type="sldNum" sz="quarter" idx="4"/>
          </p:nvPr>
        </p:nvSpPr>
        <p:spPr/>
        <p:txBody>
          <a:bodyPr/>
          <a:lstStyle/>
          <a:p>
            <a:r>
              <a:rPr lang="en-GB" dirty="0"/>
              <a:t>PAGE </a:t>
            </a:r>
            <a:fld id="{45A89BE1-5792-4ACB-BF4C-7FAB88C6C5B7}" type="slidenum">
              <a:rPr lang="en-GB" smtClean="0"/>
              <a:pPr/>
              <a:t>10</a:t>
            </a:fld>
            <a:endParaRPr lang="en-GB" dirty="0"/>
          </a:p>
        </p:txBody>
      </p:sp>
      <p:sp>
        <p:nvSpPr>
          <p:cNvPr id="6" name="Flowchart: Manual Input 5">
            <a:extLst>
              <a:ext uri="{FF2B5EF4-FFF2-40B4-BE49-F238E27FC236}">
                <a16:creationId xmlns:a16="http://schemas.microsoft.com/office/drawing/2014/main" id="{83E2BDAE-8725-44AC-941C-C0BAB9B02A58}"/>
              </a:ext>
            </a:extLst>
          </p:cNvPr>
          <p:cNvSpPr/>
          <p:nvPr/>
        </p:nvSpPr>
        <p:spPr>
          <a:xfrm flipH="1">
            <a:off x="6223589" y="999460"/>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Flowchart: Manual Input 6">
            <a:extLst>
              <a:ext uri="{FF2B5EF4-FFF2-40B4-BE49-F238E27FC236}">
                <a16:creationId xmlns:a16="http://schemas.microsoft.com/office/drawing/2014/main" id="{20ACAE8B-80A4-4456-91E3-B795547CF678}"/>
              </a:ext>
            </a:extLst>
          </p:cNvPr>
          <p:cNvSpPr/>
          <p:nvPr/>
        </p:nvSpPr>
        <p:spPr>
          <a:xfrm flipH="1">
            <a:off x="591877" y="960474"/>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7993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0C182-F487-43E9-A00F-9FEEE6217FEC}"/>
              </a:ext>
            </a:extLst>
          </p:cNvPr>
          <p:cNvSpPr>
            <a:spLocks noGrp="1"/>
          </p:cNvSpPr>
          <p:nvPr>
            <p:ph sz="half" idx="1"/>
          </p:nvPr>
        </p:nvSpPr>
        <p:spPr>
          <a:xfrm>
            <a:off x="601234" y="1137424"/>
            <a:ext cx="10661497" cy="4801315"/>
          </a:xfrm>
        </p:spPr>
        <p:txBody>
          <a:bodyPr vert="horz" lIns="91440" tIns="45720" rIns="91440" bIns="45720" rtlCol="0" anchor="t">
            <a:normAutofit/>
          </a:bodyPr>
          <a:lstStyle/>
          <a:p>
            <a:r>
              <a:rPr lang="en-GB" dirty="0">
                <a:latin typeface="Arial Nova"/>
              </a:rPr>
              <a:t>HAF programme needs to work towards ensuring all food adheres to School Food Standards. </a:t>
            </a:r>
            <a:endParaRPr lang="en-GB" dirty="0"/>
          </a:p>
          <a:p>
            <a:r>
              <a:rPr lang="en-GB" dirty="0">
                <a:latin typeface="Arial Nova"/>
              </a:rPr>
              <a:t>Holiday club leader rated in-house food provision better than meals provided centrally. </a:t>
            </a:r>
            <a:endParaRPr lang="en-GB" dirty="0"/>
          </a:p>
          <a:p>
            <a:r>
              <a:rPr lang="en-GB" dirty="0">
                <a:latin typeface="Arial Nova"/>
              </a:rPr>
              <a:t>Food wastage was low throughout the programme. </a:t>
            </a:r>
            <a:endParaRPr lang="en-GB" dirty="0"/>
          </a:p>
          <a:p>
            <a:r>
              <a:rPr lang="en-GB" dirty="0">
                <a:latin typeface="Arial Nova"/>
              </a:rPr>
              <a:t>Access to food education and young people physically getting involved with preparing food on the programme needs to be improved. Where nutritional education was delivered, children reported high levels of enjoyment and learning. </a:t>
            </a:r>
            <a:endParaRPr lang="en-GB" dirty="0"/>
          </a:p>
          <a:p>
            <a:r>
              <a:rPr lang="en-GB" dirty="0">
                <a:latin typeface="Arial Nova"/>
              </a:rPr>
              <a:t>Household food security was significantly better for households with children attending the programme compared to non-attendees.</a:t>
            </a:r>
          </a:p>
          <a:p>
            <a:endParaRPr lang="en-GB" dirty="0"/>
          </a:p>
        </p:txBody>
      </p:sp>
      <p:sp>
        <p:nvSpPr>
          <p:cNvPr id="4" name="Title 3">
            <a:extLst>
              <a:ext uri="{FF2B5EF4-FFF2-40B4-BE49-F238E27FC236}">
                <a16:creationId xmlns:a16="http://schemas.microsoft.com/office/drawing/2014/main" id="{3BA43A0F-E7CC-4AC4-A261-D79893407EE6}"/>
              </a:ext>
            </a:extLst>
          </p:cNvPr>
          <p:cNvSpPr>
            <a:spLocks noGrp="1"/>
          </p:cNvSpPr>
          <p:nvPr>
            <p:ph type="title"/>
          </p:nvPr>
        </p:nvSpPr>
        <p:spPr>
          <a:xfrm>
            <a:off x="609600" y="274638"/>
            <a:ext cx="10972800" cy="753491"/>
          </a:xfrm>
        </p:spPr>
        <p:txBody>
          <a:bodyPr/>
          <a:lstStyle/>
          <a:p>
            <a:r>
              <a:rPr lang="en-GB" dirty="0">
                <a:latin typeface="Arial Nova"/>
              </a:rPr>
              <a:t>Independent evaluation findings on food </a:t>
            </a:r>
            <a:endParaRPr lang="en-GB" dirty="0"/>
          </a:p>
        </p:txBody>
      </p:sp>
      <p:sp>
        <p:nvSpPr>
          <p:cNvPr id="5" name="Slide Number Placeholder 4">
            <a:extLst>
              <a:ext uri="{FF2B5EF4-FFF2-40B4-BE49-F238E27FC236}">
                <a16:creationId xmlns:a16="http://schemas.microsoft.com/office/drawing/2014/main" id="{3F218424-B4D9-4627-8EEB-EBF660F9308D}"/>
              </a:ext>
            </a:extLst>
          </p:cNvPr>
          <p:cNvSpPr>
            <a:spLocks noGrp="1"/>
          </p:cNvSpPr>
          <p:nvPr>
            <p:ph type="sldNum" sz="quarter" idx="4"/>
          </p:nvPr>
        </p:nvSpPr>
        <p:spPr/>
        <p:txBody>
          <a:bodyPr/>
          <a:lstStyle/>
          <a:p>
            <a:r>
              <a:rPr lang="en-GB" dirty="0"/>
              <a:t>PAGE </a:t>
            </a:r>
            <a:fld id="{45A89BE1-5792-4ACB-BF4C-7FAB88C6C5B7}" type="slidenum">
              <a:rPr lang="en-GB" smtClean="0"/>
              <a:pPr/>
              <a:t>11</a:t>
            </a:fld>
            <a:endParaRPr lang="en-GB" dirty="0"/>
          </a:p>
        </p:txBody>
      </p:sp>
    </p:spTree>
    <p:extLst>
      <p:ext uri="{BB962C8B-B14F-4D97-AF65-F5344CB8AC3E}">
        <p14:creationId xmlns:p14="http://schemas.microsoft.com/office/powerpoint/2010/main" val="86875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7AA1CF-9B36-43AE-AFC4-5A8795CE35B1}"/>
              </a:ext>
            </a:extLst>
          </p:cNvPr>
          <p:cNvSpPr>
            <a:spLocks noGrp="1"/>
          </p:cNvSpPr>
          <p:nvPr>
            <p:ph sz="half" idx="1"/>
          </p:nvPr>
        </p:nvSpPr>
        <p:spPr>
          <a:xfrm>
            <a:off x="601234" y="903250"/>
            <a:ext cx="11203669" cy="5035490"/>
          </a:xfrm>
        </p:spPr>
        <p:txBody>
          <a:bodyPr vert="horz" lIns="91440" tIns="45720" rIns="91440" bIns="45720" rtlCol="0" anchor="t">
            <a:normAutofit/>
          </a:bodyPr>
          <a:lstStyle/>
          <a:p>
            <a:r>
              <a:rPr lang="en-GB" dirty="0"/>
              <a:t>Parents reported significantly less stress if young people attended activities. </a:t>
            </a:r>
          </a:p>
          <a:p>
            <a:r>
              <a:rPr lang="en-GB" dirty="0"/>
              <a:t>80% parents perceived their children to be safer whilst attending the programme.</a:t>
            </a:r>
          </a:p>
          <a:p>
            <a:r>
              <a:rPr lang="en-GB" dirty="0"/>
              <a:t>74% of parents thought that the HAF programme kept children from participating in anti-social behaviour.</a:t>
            </a:r>
          </a:p>
          <a:p>
            <a:r>
              <a:rPr lang="en-GB" dirty="0"/>
              <a:t>76% thought that the HAF programme clubs supported children’s wellbeing and confidence.</a:t>
            </a:r>
          </a:p>
          <a:p>
            <a:r>
              <a:rPr lang="en-GB" dirty="0">
                <a:latin typeface="Arial Nova"/>
              </a:rPr>
              <a:t>63% felt the programme supported school readiness.</a:t>
            </a:r>
          </a:p>
          <a:p>
            <a:r>
              <a:rPr lang="en-GB" dirty="0"/>
              <a:t>Overall parental satisfaction was high with 95% of parents reporting that they were very likely to send their children to the HAF programme in the future. </a:t>
            </a:r>
          </a:p>
          <a:p>
            <a:endParaRPr lang="en-GB" dirty="0"/>
          </a:p>
        </p:txBody>
      </p:sp>
      <p:sp>
        <p:nvSpPr>
          <p:cNvPr id="4" name="Title 3">
            <a:extLst>
              <a:ext uri="{FF2B5EF4-FFF2-40B4-BE49-F238E27FC236}">
                <a16:creationId xmlns:a16="http://schemas.microsoft.com/office/drawing/2014/main" id="{DC281B51-28B6-4782-BFF3-6A42DF5EDFF5}"/>
              </a:ext>
            </a:extLst>
          </p:cNvPr>
          <p:cNvSpPr>
            <a:spLocks noGrp="1"/>
          </p:cNvSpPr>
          <p:nvPr>
            <p:ph type="title"/>
          </p:nvPr>
        </p:nvSpPr>
        <p:spPr>
          <a:xfrm>
            <a:off x="609599" y="274638"/>
            <a:ext cx="10981165" cy="472494"/>
          </a:xfrm>
        </p:spPr>
        <p:txBody>
          <a:bodyPr>
            <a:normAutofit fontScale="90000"/>
          </a:bodyPr>
          <a:lstStyle/>
          <a:p>
            <a:r>
              <a:rPr lang="en-GB" dirty="0"/>
              <a:t>Independent Evaluation:- Parent Feedback </a:t>
            </a:r>
          </a:p>
        </p:txBody>
      </p:sp>
      <p:sp>
        <p:nvSpPr>
          <p:cNvPr id="5" name="Slide Number Placeholder 4">
            <a:extLst>
              <a:ext uri="{FF2B5EF4-FFF2-40B4-BE49-F238E27FC236}">
                <a16:creationId xmlns:a16="http://schemas.microsoft.com/office/drawing/2014/main" id="{4F8DD46B-9A18-43C5-B2E8-C578CC9F6163}"/>
              </a:ext>
            </a:extLst>
          </p:cNvPr>
          <p:cNvSpPr>
            <a:spLocks noGrp="1"/>
          </p:cNvSpPr>
          <p:nvPr>
            <p:ph type="sldNum" sz="quarter" idx="4"/>
          </p:nvPr>
        </p:nvSpPr>
        <p:spPr/>
        <p:txBody>
          <a:bodyPr/>
          <a:lstStyle/>
          <a:p>
            <a:r>
              <a:rPr lang="en-GB" dirty="0"/>
              <a:t>PAGE </a:t>
            </a:r>
            <a:fld id="{45A89BE1-5792-4ACB-BF4C-7FAB88C6C5B7}" type="slidenum">
              <a:rPr lang="en-GB" smtClean="0"/>
              <a:pPr/>
              <a:t>12</a:t>
            </a:fld>
            <a:endParaRPr lang="en-GB" dirty="0"/>
          </a:p>
        </p:txBody>
      </p:sp>
    </p:spTree>
    <p:extLst>
      <p:ext uri="{BB962C8B-B14F-4D97-AF65-F5344CB8AC3E}">
        <p14:creationId xmlns:p14="http://schemas.microsoft.com/office/powerpoint/2010/main" val="35877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BF2D89-37FA-4A8B-8AE9-BD1C6845C793}"/>
              </a:ext>
            </a:extLst>
          </p:cNvPr>
          <p:cNvSpPr>
            <a:spLocks noGrp="1"/>
          </p:cNvSpPr>
          <p:nvPr>
            <p:ph type="title"/>
          </p:nvPr>
        </p:nvSpPr>
        <p:spPr>
          <a:xfrm>
            <a:off x="609600" y="274638"/>
            <a:ext cx="10972800" cy="365442"/>
          </a:xfrm>
        </p:spPr>
        <p:txBody>
          <a:bodyPr>
            <a:normAutofit fontScale="90000"/>
          </a:bodyPr>
          <a:lstStyle/>
          <a:p>
            <a:r>
              <a:rPr lang="en-GB" dirty="0"/>
              <a:t>Independent Evaluation:- Parent Feedback </a:t>
            </a:r>
          </a:p>
        </p:txBody>
      </p:sp>
      <p:sp>
        <p:nvSpPr>
          <p:cNvPr id="5" name="Slide Number Placeholder 4">
            <a:extLst>
              <a:ext uri="{FF2B5EF4-FFF2-40B4-BE49-F238E27FC236}">
                <a16:creationId xmlns:a16="http://schemas.microsoft.com/office/drawing/2014/main" id="{D55FF840-60D7-47E3-B2DA-F912F6C565C1}"/>
              </a:ext>
            </a:extLst>
          </p:cNvPr>
          <p:cNvSpPr>
            <a:spLocks noGrp="1"/>
          </p:cNvSpPr>
          <p:nvPr>
            <p:ph type="sldNum" sz="quarter" idx="4"/>
          </p:nvPr>
        </p:nvSpPr>
        <p:spPr/>
        <p:txBody>
          <a:bodyPr/>
          <a:lstStyle/>
          <a:p>
            <a:r>
              <a:rPr lang="en-GB" dirty="0"/>
              <a:t>PAGE </a:t>
            </a:r>
            <a:fld id="{45A89BE1-5792-4ACB-BF4C-7FAB88C6C5B7}" type="slidenum">
              <a:rPr lang="en-GB" smtClean="0"/>
              <a:pPr/>
              <a:t>13</a:t>
            </a:fld>
            <a:endParaRPr lang="en-GB" dirty="0"/>
          </a:p>
        </p:txBody>
      </p:sp>
      <p:sp>
        <p:nvSpPr>
          <p:cNvPr id="6" name="Speech Bubble: Rectangle with Corners Rounded 5">
            <a:extLst>
              <a:ext uri="{FF2B5EF4-FFF2-40B4-BE49-F238E27FC236}">
                <a16:creationId xmlns:a16="http://schemas.microsoft.com/office/drawing/2014/main" id="{908135CE-BAB2-4CF4-A606-97E176FA3013}"/>
              </a:ext>
            </a:extLst>
          </p:cNvPr>
          <p:cNvSpPr/>
          <p:nvPr/>
        </p:nvSpPr>
        <p:spPr>
          <a:xfrm>
            <a:off x="1366463" y="955496"/>
            <a:ext cx="4469257" cy="1777430"/>
          </a:xfrm>
          <a:prstGeom prst="wedgeRoundRectCallout">
            <a:avLst>
              <a:gd name="adj1" fmla="val -57192"/>
              <a:gd name="adj2" fmla="val 85743"/>
              <a:gd name="adj3" fmla="val 16667"/>
            </a:avLst>
          </a:prstGeom>
          <a:noFill/>
          <a:ln w="31750">
            <a:solidFill>
              <a:schemeClr val="tx1"/>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rPr>
              <a:t>One of mine was having a bit of an issue and he [staff member] and he just took him under his wing and straight away he became confident, and you know they've been fine’. </a:t>
            </a:r>
          </a:p>
        </p:txBody>
      </p:sp>
      <p:sp>
        <p:nvSpPr>
          <p:cNvPr id="7" name="Speech Bubble: Rectangle with Corners Rounded 6">
            <a:extLst>
              <a:ext uri="{FF2B5EF4-FFF2-40B4-BE49-F238E27FC236}">
                <a16:creationId xmlns:a16="http://schemas.microsoft.com/office/drawing/2014/main" id="{4D2C720C-0934-4FEB-BC36-0C0C5E1DD61C}"/>
              </a:ext>
            </a:extLst>
          </p:cNvPr>
          <p:cNvSpPr/>
          <p:nvPr/>
        </p:nvSpPr>
        <p:spPr>
          <a:xfrm>
            <a:off x="6637105" y="2691829"/>
            <a:ext cx="4982967" cy="2496620"/>
          </a:xfrm>
          <a:prstGeom prst="wedgeRoundRectCallout">
            <a:avLst>
              <a:gd name="adj1" fmla="val -50755"/>
              <a:gd name="adj2" fmla="val 73026"/>
              <a:gd name="adj3" fmla="val 16667"/>
            </a:avLst>
          </a:prstGeom>
          <a:noFill/>
          <a:ln w="31750">
            <a:solidFill>
              <a:schemeClr val="tx1"/>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rPr>
              <a:t>‘We’ve got somewhere else to go, like that fact that it’s a ten minute walk from my house, I'm very grateful cos it’s something he can do, cos we're in a tower block, it’s more isolating, we don’t have a back garden, if it’s raining I can’t go to the park, so a centre's perfect for him an myself you know’.</a:t>
            </a:r>
          </a:p>
        </p:txBody>
      </p:sp>
      <p:sp>
        <p:nvSpPr>
          <p:cNvPr id="8" name="Speech Bubble: Rectangle with Corners Rounded 7">
            <a:extLst>
              <a:ext uri="{FF2B5EF4-FFF2-40B4-BE49-F238E27FC236}">
                <a16:creationId xmlns:a16="http://schemas.microsoft.com/office/drawing/2014/main" id="{5B38FA03-09EB-4A9B-8EB2-D7446F9A032C}"/>
              </a:ext>
            </a:extLst>
          </p:cNvPr>
          <p:cNvSpPr/>
          <p:nvPr/>
        </p:nvSpPr>
        <p:spPr>
          <a:xfrm>
            <a:off x="7325472" y="308224"/>
            <a:ext cx="4284325" cy="1684963"/>
          </a:xfrm>
          <a:prstGeom prst="wedgeRoundRectCallout">
            <a:avLst>
              <a:gd name="adj1" fmla="val -49698"/>
              <a:gd name="adj2" fmla="val 76644"/>
              <a:gd name="adj3" fmla="val 16667"/>
            </a:avLst>
          </a:prstGeom>
          <a:noFill/>
          <a:ln w="31750">
            <a:solidFill>
              <a:schemeClr val="tx1"/>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rPr>
              <a:t>They [holiday clubs] have been fantastic. Haven't they? They are going to Bear Grylls tomorrow. So, yeah, cinemas...they've been to cinemas. They've been to skating, bowling’. </a:t>
            </a:r>
          </a:p>
        </p:txBody>
      </p:sp>
      <p:sp>
        <p:nvSpPr>
          <p:cNvPr id="9" name="Speech Bubble: Rectangle with Corners Rounded 8">
            <a:extLst>
              <a:ext uri="{FF2B5EF4-FFF2-40B4-BE49-F238E27FC236}">
                <a16:creationId xmlns:a16="http://schemas.microsoft.com/office/drawing/2014/main" id="{0D55C592-67E6-403C-A775-95700D40DEAC}"/>
              </a:ext>
            </a:extLst>
          </p:cNvPr>
          <p:cNvSpPr/>
          <p:nvPr/>
        </p:nvSpPr>
        <p:spPr>
          <a:xfrm>
            <a:off x="530833" y="3647326"/>
            <a:ext cx="5325438" cy="1458930"/>
          </a:xfrm>
          <a:prstGeom prst="wedgeRoundRectCallout">
            <a:avLst>
              <a:gd name="adj1" fmla="val -44003"/>
              <a:gd name="adj2" fmla="val 97095"/>
              <a:gd name="adj3" fmla="val 16667"/>
            </a:avLst>
          </a:prstGeom>
          <a:noFill/>
          <a:ln w="31750">
            <a:solidFill>
              <a:schemeClr val="tx1"/>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rPr>
              <a:t>‘It just makes you feel comfortable... to leave your child, you don't have to worry. You really don't, and that's what you want as a parent... for your children to be happy’.</a:t>
            </a:r>
          </a:p>
        </p:txBody>
      </p:sp>
    </p:spTree>
    <p:extLst>
      <p:ext uri="{BB962C8B-B14F-4D97-AF65-F5344CB8AC3E}">
        <p14:creationId xmlns:p14="http://schemas.microsoft.com/office/powerpoint/2010/main" val="4110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739B4-87BA-4F46-A513-100C8B1E7981}"/>
              </a:ext>
            </a:extLst>
          </p:cNvPr>
          <p:cNvSpPr>
            <a:spLocks noGrp="1"/>
          </p:cNvSpPr>
          <p:nvPr>
            <p:ph idx="1"/>
          </p:nvPr>
        </p:nvSpPr>
        <p:spPr>
          <a:xfrm>
            <a:off x="609600" y="1183699"/>
            <a:ext cx="10972800" cy="4754466"/>
          </a:xfrm>
        </p:spPr>
        <p:txBody>
          <a:bodyPr>
            <a:normAutofit/>
          </a:bodyPr>
          <a:lstStyle/>
          <a:p>
            <a:r>
              <a:rPr lang="en-GB" sz="2800" dirty="0">
                <a:latin typeface="+mn-lt"/>
              </a:rPr>
              <a:t>Overall lessons learnt:</a:t>
            </a:r>
          </a:p>
          <a:p>
            <a:pPr marL="914400" lvl="1" indent="-457200">
              <a:buFont typeface="+mj-lt"/>
              <a:buAutoNum type="arabicPeriod"/>
            </a:pPr>
            <a:r>
              <a:rPr lang="en-GB" sz="2400" dirty="0">
                <a:latin typeface="+mn-lt"/>
              </a:rPr>
              <a:t>To give providers more time to mobilise</a:t>
            </a:r>
          </a:p>
          <a:p>
            <a:pPr marL="914400" lvl="1" indent="-457200">
              <a:buFont typeface="+mj-lt"/>
              <a:buAutoNum type="arabicPeriod"/>
            </a:pPr>
            <a:r>
              <a:rPr lang="en-GB" sz="2400" dirty="0">
                <a:latin typeface="+mn-lt"/>
              </a:rPr>
              <a:t>To improve engagement with schools</a:t>
            </a:r>
          </a:p>
          <a:p>
            <a:pPr marL="914400" lvl="1" indent="-457200">
              <a:buFont typeface="+mj-lt"/>
              <a:buAutoNum type="arabicPeriod"/>
            </a:pPr>
            <a:r>
              <a:rPr lang="en-GB" sz="2400" dirty="0">
                <a:latin typeface="+mn-lt"/>
              </a:rPr>
              <a:t>To improve signposting to local support agencies</a:t>
            </a:r>
          </a:p>
          <a:p>
            <a:pPr marL="914400" lvl="1" indent="-457200">
              <a:buFont typeface="+mj-lt"/>
              <a:buAutoNum type="arabicPeriod"/>
            </a:pPr>
            <a:r>
              <a:rPr lang="en-GB" sz="2400" dirty="0">
                <a:latin typeface="+mn-lt"/>
              </a:rPr>
              <a:t>To use more volunteers </a:t>
            </a:r>
          </a:p>
          <a:p>
            <a:pPr marL="914400" lvl="1" indent="-457200">
              <a:buFont typeface="+mj-lt"/>
              <a:buAutoNum type="arabicPeriod"/>
            </a:pPr>
            <a:r>
              <a:rPr lang="en-GB" sz="2400" dirty="0">
                <a:latin typeface="+mn-lt"/>
              </a:rPr>
              <a:t>To increase provision in Erdington </a:t>
            </a:r>
          </a:p>
          <a:p>
            <a:pPr marL="914400" lvl="1" indent="-457200">
              <a:buFont typeface="+mj-lt"/>
              <a:buAutoNum type="arabicPeriod"/>
            </a:pPr>
            <a:r>
              <a:rPr lang="en-GB" sz="2400" dirty="0">
                <a:latin typeface="+mn-lt"/>
              </a:rPr>
              <a:t>Better targeting of children on FSM</a:t>
            </a:r>
          </a:p>
          <a:p>
            <a:pPr marL="914400" lvl="1" indent="-457200">
              <a:buFont typeface="+mj-lt"/>
              <a:buAutoNum type="arabicPeriod"/>
            </a:pPr>
            <a:r>
              <a:rPr lang="en-GB" sz="2400" dirty="0">
                <a:latin typeface="+mn-lt"/>
              </a:rPr>
              <a:t>To seek more match funding opportunities </a:t>
            </a:r>
            <a:endParaRPr lang="en-GB" dirty="0"/>
          </a:p>
          <a:p>
            <a:endParaRPr lang="en-GB" dirty="0"/>
          </a:p>
        </p:txBody>
      </p:sp>
      <p:sp>
        <p:nvSpPr>
          <p:cNvPr id="4" name="Slide Number Placeholder 3">
            <a:extLst>
              <a:ext uri="{FF2B5EF4-FFF2-40B4-BE49-F238E27FC236}">
                <a16:creationId xmlns:a16="http://schemas.microsoft.com/office/drawing/2014/main" id="{5F6767FD-898F-45FA-9ADD-9F6BEDE7C927}"/>
              </a:ext>
            </a:extLst>
          </p:cNvPr>
          <p:cNvSpPr>
            <a:spLocks noGrp="1"/>
          </p:cNvSpPr>
          <p:nvPr>
            <p:ph type="sldNum" sz="quarter" idx="4"/>
          </p:nvPr>
        </p:nvSpPr>
        <p:spPr/>
        <p:txBody>
          <a:bodyPr/>
          <a:lstStyle/>
          <a:p>
            <a:r>
              <a:rPr lang="en-GB" dirty="0"/>
              <a:t>PAGE </a:t>
            </a:r>
            <a:fld id="{45A89BE1-5792-4ACB-BF4C-7FAB88C6C5B7}" type="slidenum">
              <a:rPr lang="en-GB" smtClean="0"/>
              <a:pPr/>
              <a:t>14</a:t>
            </a:fld>
            <a:endParaRPr lang="en-GB" dirty="0"/>
          </a:p>
        </p:txBody>
      </p:sp>
      <p:pic>
        <p:nvPicPr>
          <p:cNvPr id="4098" name="Picture 2" descr="Red Check Mark Over Black Box ">
            <a:extLst>
              <a:ext uri="{FF2B5EF4-FFF2-40B4-BE49-F238E27FC236}">
                <a16:creationId xmlns:a16="http://schemas.microsoft.com/office/drawing/2014/main" id="{A64FDDE0-048C-40E6-BD0F-E4A92F5D3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338" y="3273943"/>
            <a:ext cx="3793684" cy="21210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2EC617A-806B-4977-A216-1A13B7F19A22}"/>
              </a:ext>
            </a:extLst>
          </p:cNvPr>
          <p:cNvSpPr>
            <a:spLocks noGrp="1"/>
          </p:cNvSpPr>
          <p:nvPr>
            <p:ph type="title"/>
          </p:nvPr>
        </p:nvSpPr>
        <p:spPr/>
        <p:txBody>
          <a:bodyPr/>
          <a:lstStyle/>
          <a:p>
            <a:r>
              <a:rPr lang="en-GB" dirty="0"/>
              <a:t>Lessons Learnt from 2021</a:t>
            </a:r>
          </a:p>
        </p:txBody>
      </p:sp>
    </p:spTree>
    <p:extLst>
      <p:ext uri="{BB962C8B-B14F-4D97-AF65-F5344CB8AC3E}">
        <p14:creationId xmlns:p14="http://schemas.microsoft.com/office/powerpoint/2010/main" val="113719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3AC70-B85B-44D5-8855-71C10CA51544}"/>
              </a:ext>
            </a:extLst>
          </p:cNvPr>
          <p:cNvSpPr>
            <a:spLocks noGrp="1"/>
          </p:cNvSpPr>
          <p:nvPr>
            <p:ph idx="1"/>
          </p:nvPr>
        </p:nvSpPr>
        <p:spPr>
          <a:xfrm>
            <a:off x="609600" y="1171949"/>
            <a:ext cx="10972800" cy="4942485"/>
          </a:xfrm>
        </p:spPr>
        <p:txBody>
          <a:bodyPr/>
          <a:lstStyle/>
          <a:p>
            <a:r>
              <a:rPr lang="en-GB" dirty="0">
                <a:latin typeface="+mn-lt"/>
              </a:rPr>
              <a:t>Food: It is noted that the food element of the programme needs to be developed further to include:</a:t>
            </a:r>
          </a:p>
          <a:p>
            <a:pPr marL="914400" lvl="1" indent="-457200">
              <a:buFont typeface="+mj-lt"/>
              <a:buAutoNum type="arabicPeriod"/>
            </a:pPr>
            <a:r>
              <a:rPr lang="en-GB" sz="2400" dirty="0">
                <a:latin typeface="+mn-lt"/>
              </a:rPr>
              <a:t>Engaging young people in interactive food activities  </a:t>
            </a:r>
          </a:p>
          <a:p>
            <a:pPr marL="914400" lvl="1" indent="-457200">
              <a:buFont typeface="+mj-lt"/>
              <a:buAutoNum type="arabicPeriod"/>
            </a:pPr>
            <a:r>
              <a:rPr lang="en-GB" sz="2400" dirty="0">
                <a:latin typeface="+mn-lt"/>
              </a:rPr>
              <a:t>Nutritional advice</a:t>
            </a:r>
          </a:p>
          <a:p>
            <a:pPr marL="914400" lvl="1" indent="-457200">
              <a:buFont typeface="+mj-lt"/>
              <a:buAutoNum type="arabicPeriod"/>
            </a:pPr>
            <a:r>
              <a:rPr lang="en-GB" sz="2400" dirty="0">
                <a:latin typeface="+mn-lt"/>
              </a:rPr>
              <a:t>Parent food engagement </a:t>
            </a:r>
          </a:p>
          <a:p>
            <a:pPr marL="914400" lvl="1" indent="-457200">
              <a:buFont typeface="+mj-lt"/>
              <a:buAutoNum type="arabicPeriod"/>
            </a:pPr>
            <a:r>
              <a:rPr lang="en-GB" sz="2400" dirty="0">
                <a:latin typeface="+mn-lt"/>
              </a:rPr>
              <a:t>Meeting School Food Standards and food safety requirements</a:t>
            </a:r>
          </a:p>
          <a:p>
            <a:pPr marL="914400" lvl="1" indent="-457200">
              <a:buFont typeface="+mj-lt"/>
              <a:buAutoNum type="arabicPeriod"/>
            </a:pPr>
            <a:r>
              <a:rPr lang="en-GB" sz="2400" dirty="0">
                <a:latin typeface="+mn-lt"/>
              </a:rPr>
              <a:t>Develop the central food supply to including hot meals and breakfasts</a:t>
            </a:r>
          </a:p>
          <a:p>
            <a:pPr marL="457200" lvl="1" indent="0">
              <a:buNone/>
            </a:pPr>
            <a:endParaRPr lang="en-GB" sz="2400" dirty="0">
              <a:latin typeface="+mn-lt"/>
            </a:endParaRPr>
          </a:p>
          <a:p>
            <a:r>
              <a:rPr lang="en-GB" dirty="0">
                <a:latin typeface="+mn-lt"/>
              </a:rPr>
              <a:t>Activities:</a:t>
            </a:r>
          </a:p>
          <a:p>
            <a:pPr marL="914400" lvl="1" indent="-457200">
              <a:buAutoNum type="arabicPeriod"/>
            </a:pPr>
            <a:r>
              <a:rPr lang="en-GB" sz="2400" dirty="0">
                <a:latin typeface="+mn-lt"/>
              </a:rPr>
              <a:t>Clearer benchmarking on cost per head per day</a:t>
            </a:r>
          </a:p>
          <a:p>
            <a:pPr marL="914400" lvl="1" indent="-457200">
              <a:buAutoNum type="arabicPeriod"/>
            </a:pPr>
            <a:r>
              <a:rPr lang="en-GB" sz="2400" dirty="0">
                <a:latin typeface="+mn-lt"/>
              </a:rPr>
              <a:t>Increasing engagement and provision for secondary age young people</a:t>
            </a:r>
          </a:p>
        </p:txBody>
      </p:sp>
      <p:sp>
        <p:nvSpPr>
          <p:cNvPr id="4" name="Slide Number Placeholder 3">
            <a:extLst>
              <a:ext uri="{FF2B5EF4-FFF2-40B4-BE49-F238E27FC236}">
                <a16:creationId xmlns:a16="http://schemas.microsoft.com/office/drawing/2014/main" id="{11A6CE0E-B767-43A6-A546-599B4D74503E}"/>
              </a:ext>
            </a:extLst>
          </p:cNvPr>
          <p:cNvSpPr>
            <a:spLocks noGrp="1"/>
          </p:cNvSpPr>
          <p:nvPr>
            <p:ph type="sldNum" sz="quarter" idx="4"/>
          </p:nvPr>
        </p:nvSpPr>
        <p:spPr/>
        <p:txBody>
          <a:bodyPr/>
          <a:lstStyle/>
          <a:p>
            <a:r>
              <a:rPr lang="en-GB" dirty="0"/>
              <a:t>PAGE </a:t>
            </a:r>
            <a:fld id="{45A89BE1-5792-4ACB-BF4C-7FAB88C6C5B7}" type="slidenum">
              <a:rPr lang="en-GB" smtClean="0"/>
              <a:pPr/>
              <a:t>15</a:t>
            </a:fld>
            <a:endParaRPr lang="en-GB" dirty="0"/>
          </a:p>
        </p:txBody>
      </p:sp>
      <p:sp>
        <p:nvSpPr>
          <p:cNvPr id="6" name="Title 5">
            <a:extLst>
              <a:ext uri="{FF2B5EF4-FFF2-40B4-BE49-F238E27FC236}">
                <a16:creationId xmlns:a16="http://schemas.microsoft.com/office/drawing/2014/main" id="{53C383CD-ED5E-4F10-8AC7-E5F96C4A2494}"/>
              </a:ext>
            </a:extLst>
          </p:cNvPr>
          <p:cNvSpPr>
            <a:spLocks noGrp="1"/>
          </p:cNvSpPr>
          <p:nvPr>
            <p:ph type="title"/>
          </p:nvPr>
        </p:nvSpPr>
        <p:spPr/>
        <p:txBody>
          <a:bodyPr/>
          <a:lstStyle/>
          <a:p>
            <a:r>
              <a:rPr lang="en-GB" dirty="0"/>
              <a:t>Lessons Learnt from 2021</a:t>
            </a:r>
          </a:p>
        </p:txBody>
      </p:sp>
    </p:spTree>
    <p:extLst>
      <p:ext uri="{BB962C8B-B14F-4D97-AF65-F5344CB8AC3E}">
        <p14:creationId xmlns:p14="http://schemas.microsoft.com/office/powerpoint/2010/main" val="20259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7D9AC-99EC-4595-93B7-15334C09738D}"/>
              </a:ext>
            </a:extLst>
          </p:cNvPr>
          <p:cNvSpPr>
            <a:spLocks noGrp="1"/>
          </p:cNvSpPr>
          <p:nvPr>
            <p:ph idx="1"/>
          </p:nvPr>
        </p:nvSpPr>
        <p:spPr>
          <a:xfrm>
            <a:off x="357352" y="894081"/>
            <a:ext cx="11582400" cy="5044084"/>
          </a:xfrm>
        </p:spPr>
        <p:txBody>
          <a:bodyPr>
            <a:noAutofit/>
          </a:bodyPr>
          <a:lstStyle/>
          <a:p>
            <a:pPr marL="457200" indent="-457200">
              <a:buFont typeface="+mj-lt"/>
              <a:buAutoNum type="arabicPeriod"/>
            </a:pPr>
            <a:r>
              <a:rPr lang="en-GB" sz="2100" dirty="0">
                <a:latin typeface="+mn-lt"/>
              </a:rPr>
              <a:t>We have had a reduction in funding from £8.7m in 2021 to £8m in 2022. </a:t>
            </a:r>
          </a:p>
          <a:p>
            <a:pPr marL="457200" indent="-457200">
              <a:buFont typeface="+mj-lt"/>
              <a:buAutoNum type="arabicPeriod"/>
            </a:pPr>
            <a:r>
              <a:rPr lang="en-GB" sz="2100" dirty="0">
                <a:latin typeface="+mn-lt"/>
              </a:rPr>
              <a:t>Number of children in receipt of FSM increased from 60,000 in January 2021 to 74,000 by Autumn 2021 and sits at 70,000 currently as of </a:t>
            </a:r>
            <a:r>
              <a:rPr lang="en-GB" sz="2100">
                <a:latin typeface="+mn-lt"/>
              </a:rPr>
              <a:t>January 2002 </a:t>
            </a:r>
            <a:r>
              <a:rPr lang="en-GB" sz="2100" dirty="0">
                <a:latin typeface="+mn-lt"/>
              </a:rPr>
              <a:t>and continues to fluctuate due to the impacts of the COVID19 pandemic.</a:t>
            </a:r>
          </a:p>
          <a:p>
            <a:pPr marL="457200" indent="-457200">
              <a:buFont typeface="+mj-lt"/>
              <a:buAutoNum type="arabicPeriod"/>
            </a:pPr>
            <a:r>
              <a:rPr lang="en-GB" sz="2100" dirty="0">
                <a:latin typeface="+mn-lt"/>
              </a:rPr>
              <a:t>The funding now includes all young people in reception who are in receipt of benefit related FSM.</a:t>
            </a:r>
          </a:p>
          <a:p>
            <a:pPr marL="457200" indent="-457200">
              <a:buFont typeface="+mj-lt"/>
              <a:buAutoNum type="arabicPeriod"/>
            </a:pPr>
            <a:r>
              <a:rPr lang="en-GB" sz="2100" dirty="0">
                <a:latin typeface="+mn-lt"/>
              </a:rPr>
              <a:t>Developing the offer further for young people with special educational needs and disabilities.</a:t>
            </a:r>
          </a:p>
          <a:p>
            <a:pPr marL="457200" indent="-457200">
              <a:buFont typeface="+mj-lt"/>
              <a:buAutoNum type="arabicPeriod"/>
            </a:pPr>
            <a:r>
              <a:rPr lang="en-GB" sz="2100" dirty="0">
                <a:latin typeface="+mn-lt"/>
              </a:rPr>
              <a:t>HAF activities are for a minimum of 4 hours a day, 4 days per week, which may create challenges for working parents.</a:t>
            </a:r>
          </a:p>
          <a:p>
            <a:pPr marL="457200" indent="-457200">
              <a:buFont typeface="+mj-lt"/>
              <a:buAutoNum type="arabicPeriod"/>
            </a:pPr>
            <a:r>
              <a:rPr lang="en-GB" sz="2100" dirty="0">
                <a:latin typeface="+mn-lt"/>
              </a:rPr>
              <a:t>Developing hot food within the central supply for delivery across Birmingham.</a:t>
            </a:r>
          </a:p>
          <a:p>
            <a:pPr marL="457200" indent="-457200">
              <a:buFont typeface="+mj-lt"/>
              <a:buAutoNum type="arabicPeriod"/>
            </a:pPr>
            <a:r>
              <a:rPr lang="en-GB" sz="2100" dirty="0">
                <a:latin typeface="+mn-lt"/>
              </a:rPr>
              <a:t>Developing volunteering within the programme.</a:t>
            </a:r>
          </a:p>
          <a:p>
            <a:pPr marL="457200" indent="-457200">
              <a:buFont typeface="+mj-lt"/>
              <a:buAutoNum type="arabicPeriod"/>
            </a:pPr>
            <a:r>
              <a:rPr lang="en-GB" sz="2100" dirty="0">
                <a:latin typeface="+mn-lt"/>
              </a:rPr>
              <a:t>Seeking match-funding opportunities to the increase the scope and reach of the programme.</a:t>
            </a:r>
          </a:p>
          <a:p>
            <a:pPr marL="457200" indent="-457200">
              <a:buFont typeface="+mj-lt"/>
              <a:buAutoNum type="arabicPeriod"/>
            </a:pPr>
            <a:r>
              <a:rPr lang="en-GB" sz="2100" dirty="0">
                <a:latin typeface="+mn-lt"/>
              </a:rPr>
              <a:t>Ofsted registration of activity providers.</a:t>
            </a:r>
          </a:p>
          <a:p>
            <a:pPr marL="457200" indent="-457200">
              <a:buFont typeface="+mj-lt"/>
              <a:buAutoNum type="arabicPeriod"/>
            </a:pPr>
            <a:r>
              <a:rPr lang="en-GB" sz="2100" dirty="0">
                <a:latin typeface="+mn-lt"/>
              </a:rPr>
              <a:t>Ensuring all kitchens are registered with Environmental Health.</a:t>
            </a:r>
          </a:p>
          <a:p>
            <a:pPr marL="0" indent="0">
              <a:buNone/>
            </a:pPr>
            <a:endParaRPr lang="en-GB" sz="2100" dirty="0">
              <a:latin typeface="+mn-lt"/>
            </a:endParaRPr>
          </a:p>
        </p:txBody>
      </p:sp>
      <p:sp>
        <p:nvSpPr>
          <p:cNvPr id="4" name="Slide Number Placeholder 3">
            <a:extLst>
              <a:ext uri="{FF2B5EF4-FFF2-40B4-BE49-F238E27FC236}">
                <a16:creationId xmlns:a16="http://schemas.microsoft.com/office/drawing/2014/main" id="{8E662714-2139-45E3-825A-224FD2E6FCC0}"/>
              </a:ext>
            </a:extLst>
          </p:cNvPr>
          <p:cNvSpPr>
            <a:spLocks noGrp="1"/>
          </p:cNvSpPr>
          <p:nvPr>
            <p:ph type="sldNum" sz="quarter" idx="4"/>
          </p:nvPr>
        </p:nvSpPr>
        <p:spPr/>
        <p:txBody>
          <a:bodyPr/>
          <a:lstStyle/>
          <a:p>
            <a:r>
              <a:rPr lang="en-GB" dirty="0"/>
              <a:t>PAGE </a:t>
            </a:r>
            <a:fld id="{45A89BE1-5792-4ACB-BF4C-7FAB88C6C5B7}" type="slidenum">
              <a:rPr lang="en-GB" smtClean="0"/>
              <a:pPr/>
              <a:t>16</a:t>
            </a:fld>
            <a:endParaRPr lang="en-GB" dirty="0"/>
          </a:p>
        </p:txBody>
      </p:sp>
      <p:sp>
        <p:nvSpPr>
          <p:cNvPr id="6" name="Title 5">
            <a:extLst>
              <a:ext uri="{FF2B5EF4-FFF2-40B4-BE49-F238E27FC236}">
                <a16:creationId xmlns:a16="http://schemas.microsoft.com/office/drawing/2014/main" id="{9A810192-D6F1-4AE2-95FE-897460977DE9}"/>
              </a:ext>
            </a:extLst>
          </p:cNvPr>
          <p:cNvSpPr>
            <a:spLocks noGrp="1"/>
          </p:cNvSpPr>
          <p:nvPr>
            <p:ph type="title"/>
          </p:nvPr>
        </p:nvSpPr>
        <p:spPr>
          <a:xfrm>
            <a:off x="609600" y="274638"/>
            <a:ext cx="10972800" cy="619443"/>
          </a:xfrm>
        </p:spPr>
        <p:txBody>
          <a:bodyPr/>
          <a:lstStyle/>
          <a:p>
            <a:r>
              <a:rPr lang="en-GB" dirty="0"/>
              <a:t>Challenges</a:t>
            </a:r>
          </a:p>
        </p:txBody>
      </p:sp>
    </p:spTree>
    <p:extLst>
      <p:ext uri="{BB962C8B-B14F-4D97-AF65-F5344CB8AC3E}">
        <p14:creationId xmlns:p14="http://schemas.microsoft.com/office/powerpoint/2010/main" val="9829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02D436-DD44-4FAD-8902-2C8722744D4B}"/>
              </a:ext>
            </a:extLst>
          </p:cNvPr>
          <p:cNvSpPr>
            <a:spLocks noGrp="1"/>
          </p:cNvSpPr>
          <p:nvPr>
            <p:ph type="sldNum" sz="quarter" idx="10"/>
          </p:nvPr>
        </p:nvSpPr>
        <p:spPr>
          <a:xfrm>
            <a:off x="409575" y="6448425"/>
            <a:ext cx="2311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b="1" kern="1200">
                <a:solidFill>
                  <a:srgbClr val="898989"/>
                </a:solidFill>
                <a:latin typeface="Arial Nova" panose="020B05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fontAlgn="base">
              <a:spcBef>
                <a:spcPct val="0"/>
              </a:spcBef>
              <a:spcAft>
                <a:spcPct val="0"/>
              </a:spcAft>
              <a:defRPr/>
            </a:pPr>
            <a:r>
              <a:rPr lang="en-GB" altLang="en-US" dirty="0"/>
              <a:t>PAGE </a:t>
            </a:r>
            <a:fld id="{BB87601E-8816-4441-8945-4C10707C6B88}" type="slidenum">
              <a:rPr lang="en-GB" altLang="en-US" smtClean="0"/>
              <a:pPr fontAlgn="base">
                <a:spcBef>
                  <a:spcPct val="0"/>
                </a:spcBef>
                <a:spcAft>
                  <a:spcPct val="0"/>
                </a:spcAft>
                <a:defRPr/>
              </a:pPr>
              <a:t>2</a:t>
            </a:fld>
            <a:endParaRPr lang="en-GB" altLang="en-US" sz="1000" b="1" dirty="0">
              <a:solidFill>
                <a:srgbClr val="898989"/>
              </a:solidFill>
              <a:latin typeface="Arial Nova" panose="020B05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E946F02A-3007-416E-B467-DDA473DF9088}"/>
              </a:ext>
            </a:extLst>
          </p:cNvPr>
          <p:cNvGraphicFramePr>
            <a:graphicFrameLocks noGrp="1"/>
          </p:cNvGraphicFramePr>
          <p:nvPr>
            <p:extLst>
              <p:ext uri="{D42A27DB-BD31-4B8C-83A1-F6EECF244321}">
                <p14:modId xmlns:p14="http://schemas.microsoft.com/office/powerpoint/2010/main" val="609178120"/>
              </p:ext>
            </p:extLst>
          </p:nvPr>
        </p:nvGraphicFramePr>
        <p:xfrm>
          <a:off x="728933" y="579790"/>
          <a:ext cx="10726751" cy="5060723"/>
        </p:xfrm>
        <a:graphic>
          <a:graphicData uri="http://schemas.openxmlformats.org/drawingml/2006/table">
            <a:tbl>
              <a:tblPr firstRow="1" bandRow="1">
                <a:tableStyleId>{FABFCF23-3B69-468F-B69F-88F6DE6A72F2}</a:tableStyleId>
              </a:tblPr>
              <a:tblGrid>
                <a:gridCol w="7191199">
                  <a:extLst>
                    <a:ext uri="{9D8B030D-6E8A-4147-A177-3AD203B41FA5}">
                      <a16:colId xmlns:a16="http://schemas.microsoft.com/office/drawing/2014/main" val="3200201925"/>
                    </a:ext>
                  </a:extLst>
                </a:gridCol>
                <a:gridCol w="3535552">
                  <a:extLst>
                    <a:ext uri="{9D8B030D-6E8A-4147-A177-3AD203B41FA5}">
                      <a16:colId xmlns:a16="http://schemas.microsoft.com/office/drawing/2014/main" val="2892902288"/>
                    </a:ext>
                  </a:extLst>
                </a:gridCol>
              </a:tblGrid>
              <a:tr h="634555">
                <a:tc>
                  <a:txBody>
                    <a:bodyPr/>
                    <a:lstStyle/>
                    <a:p>
                      <a:r>
                        <a:rPr lang="en-GB" sz="2400" dirty="0"/>
                        <a:t>Content</a:t>
                      </a:r>
                    </a:p>
                  </a:txBody>
                  <a:tcPr/>
                </a:tc>
                <a:tc>
                  <a:txBody>
                    <a:bodyPr/>
                    <a:lstStyle/>
                    <a:p>
                      <a:r>
                        <a:rPr lang="en-GB" sz="2400" dirty="0"/>
                        <a:t>Slide</a:t>
                      </a:r>
                    </a:p>
                  </a:txBody>
                  <a:tcPr/>
                </a:tc>
                <a:extLst>
                  <a:ext uri="{0D108BD9-81ED-4DB2-BD59-A6C34878D82A}">
                    <a16:rowId xmlns:a16="http://schemas.microsoft.com/office/drawing/2014/main" val="441777836"/>
                  </a:ext>
                </a:extLst>
              </a:tr>
              <a:tr h="543665">
                <a:tc>
                  <a:txBody>
                    <a:bodyPr/>
                    <a:lstStyle/>
                    <a:p>
                      <a:r>
                        <a:rPr lang="en-GB" b="1" dirty="0"/>
                        <a:t>Census data</a:t>
                      </a:r>
                      <a:endParaRPr lang="en-GB" b="1" dirty="0">
                        <a:latin typeface="+mn-lt"/>
                        <a:ea typeface="Calibri" panose="020F0502020204030204" pitchFamily="34" charset="0"/>
                      </a:endParaRPr>
                    </a:p>
                  </a:txBody>
                  <a:tcPr/>
                </a:tc>
                <a:tc>
                  <a:txBody>
                    <a:bodyPr/>
                    <a:lstStyle/>
                    <a:p>
                      <a:r>
                        <a:rPr lang="en-GB" b="1" dirty="0"/>
                        <a:t>3</a:t>
                      </a:r>
                    </a:p>
                  </a:txBody>
                  <a:tcPr/>
                </a:tc>
                <a:extLst>
                  <a:ext uri="{0D108BD9-81ED-4DB2-BD59-A6C34878D82A}">
                    <a16:rowId xmlns:a16="http://schemas.microsoft.com/office/drawing/2014/main" val="1491004356"/>
                  </a:ext>
                </a:extLst>
              </a:tr>
              <a:tr h="508738">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t>Target Groups and localities </a:t>
                      </a:r>
                      <a:endParaRPr lang="en-GB" b="1" dirty="0">
                        <a:latin typeface="+mn-lt"/>
                        <a:ea typeface="Calibri" panose="020F0502020204030204" pitchFamily="34" charset="0"/>
                      </a:endParaRPr>
                    </a:p>
                  </a:txBody>
                  <a:tcPr/>
                </a:tc>
                <a:tc>
                  <a:txBody>
                    <a:bodyPr/>
                    <a:lstStyle/>
                    <a:p>
                      <a:r>
                        <a:rPr lang="en-GB" b="1" dirty="0"/>
                        <a:t>4</a:t>
                      </a:r>
                    </a:p>
                  </a:txBody>
                  <a:tcPr/>
                </a:tc>
                <a:extLst>
                  <a:ext uri="{0D108BD9-81ED-4DB2-BD59-A6C34878D82A}">
                    <a16:rowId xmlns:a16="http://schemas.microsoft.com/office/drawing/2014/main" val="3688634743"/>
                  </a:ext>
                </a:extLst>
              </a:tr>
              <a:tr h="535513">
                <a:tc>
                  <a:txBody>
                    <a:bodyPr/>
                    <a:lstStyle/>
                    <a:p>
                      <a:r>
                        <a:rPr lang="en-GB" b="1" dirty="0"/>
                        <a:t>HAF Summer 2021 Sufficiency/ Capacity across localities</a:t>
                      </a:r>
                    </a:p>
                  </a:txBody>
                  <a:tcPr/>
                </a:tc>
                <a:tc>
                  <a:txBody>
                    <a:bodyPr/>
                    <a:lstStyle/>
                    <a:p>
                      <a:r>
                        <a:rPr lang="en-GB" b="1" dirty="0"/>
                        <a:t>5- 6 </a:t>
                      </a:r>
                    </a:p>
                  </a:txBody>
                  <a:tcPr/>
                </a:tc>
                <a:extLst>
                  <a:ext uri="{0D108BD9-81ED-4DB2-BD59-A6C34878D82A}">
                    <a16:rowId xmlns:a16="http://schemas.microsoft.com/office/drawing/2014/main" val="1705298229"/>
                  </a:ext>
                </a:extLst>
              </a:tr>
              <a:tr h="463249">
                <a:tc>
                  <a:txBody>
                    <a:bodyPr/>
                    <a:lstStyle/>
                    <a:p>
                      <a:r>
                        <a:rPr lang="en-GB" b="1" dirty="0"/>
                        <a:t>Easter HAF 2021</a:t>
                      </a:r>
                    </a:p>
                  </a:txBody>
                  <a:tcPr/>
                </a:tc>
                <a:tc>
                  <a:txBody>
                    <a:bodyPr/>
                    <a:lstStyle/>
                    <a:p>
                      <a:r>
                        <a:rPr lang="en-GB" b="1" dirty="0"/>
                        <a:t>7</a:t>
                      </a:r>
                    </a:p>
                  </a:txBody>
                  <a:tcPr/>
                </a:tc>
                <a:extLst>
                  <a:ext uri="{0D108BD9-81ED-4DB2-BD59-A6C34878D82A}">
                    <a16:rowId xmlns:a16="http://schemas.microsoft.com/office/drawing/2014/main" val="1573327758"/>
                  </a:ext>
                </a:extLst>
              </a:tr>
              <a:tr h="548902">
                <a:tc>
                  <a:txBody>
                    <a:bodyPr/>
                    <a:lstStyle/>
                    <a:p>
                      <a:r>
                        <a:rPr lang="en-GB" b="1" dirty="0"/>
                        <a:t>Achievements of 2021 Summer</a:t>
                      </a:r>
                    </a:p>
                  </a:txBody>
                  <a:tcPr/>
                </a:tc>
                <a:tc>
                  <a:txBody>
                    <a:bodyPr/>
                    <a:lstStyle/>
                    <a:p>
                      <a:r>
                        <a:rPr lang="en-GB" b="1" dirty="0"/>
                        <a:t>8</a:t>
                      </a:r>
                    </a:p>
                  </a:txBody>
                  <a:tcPr/>
                </a:tc>
                <a:extLst>
                  <a:ext uri="{0D108BD9-81ED-4DB2-BD59-A6C34878D82A}">
                    <a16:rowId xmlns:a16="http://schemas.microsoft.com/office/drawing/2014/main" val="575895549"/>
                  </a:ext>
                </a:extLst>
              </a:tr>
              <a:tr h="508738">
                <a:tc>
                  <a:txBody>
                    <a:bodyPr/>
                    <a:lstStyle/>
                    <a:p>
                      <a:r>
                        <a:rPr lang="en-GB" b="1" dirty="0"/>
                        <a:t>Achievements of 2021 Winter</a:t>
                      </a:r>
                    </a:p>
                  </a:txBody>
                  <a:tcPr/>
                </a:tc>
                <a:tc>
                  <a:txBody>
                    <a:bodyPr/>
                    <a:lstStyle/>
                    <a:p>
                      <a:r>
                        <a:rPr lang="en-GB" b="1" dirty="0"/>
                        <a:t>9</a:t>
                      </a:r>
                    </a:p>
                  </a:txBody>
                  <a:tcPr/>
                </a:tc>
                <a:extLst>
                  <a:ext uri="{0D108BD9-81ED-4DB2-BD59-A6C34878D82A}">
                    <a16:rowId xmlns:a16="http://schemas.microsoft.com/office/drawing/2014/main" val="4246818893"/>
                  </a:ext>
                </a:extLst>
              </a:tr>
              <a:tr h="439121">
                <a:tc>
                  <a:txBody>
                    <a:bodyPr/>
                    <a:lstStyle/>
                    <a:p>
                      <a:r>
                        <a:rPr lang="en-GB" b="1" dirty="0"/>
                        <a:t>Independent evaluation </a:t>
                      </a:r>
                      <a:r>
                        <a:rPr lang="en-GB" sz="1800" b="1" u="none" strike="noStrike" noProof="0" dirty="0"/>
                        <a:t>summary  </a:t>
                      </a:r>
                      <a:endParaRPr lang="en-GB" b="1" dirty="0"/>
                    </a:p>
                  </a:txBody>
                  <a:tcPr/>
                </a:tc>
                <a:tc>
                  <a:txBody>
                    <a:bodyPr/>
                    <a:lstStyle/>
                    <a:p>
                      <a:r>
                        <a:rPr lang="en-GB" b="1" dirty="0"/>
                        <a:t>10- 13</a:t>
                      </a:r>
                    </a:p>
                  </a:txBody>
                  <a:tcPr/>
                </a:tc>
                <a:extLst>
                  <a:ext uri="{0D108BD9-81ED-4DB2-BD59-A6C34878D82A}">
                    <a16:rowId xmlns:a16="http://schemas.microsoft.com/office/drawing/2014/main" val="2782975419"/>
                  </a:ext>
                </a:extLst>
              </a:tr>
              <a:tr h="439121">
                <a:tc>
                  <a:txBody>
                    <a:bodyPr/>
                    <a:lstStyle/>
                    <a:p>
                      <a:r>
                        <a:rPr lang="en-GB" b="1" dirty="0"/>
                        <a:t>Lessons Learnt from 2021</a:t>
                      </a:r>
                    </a:p>
                  </a:txBody>
                  <a:tcPr/>
                </a:tc>
                <a:tc>
                  <a:txBody>
                    <a:bodyPr/>
                    <a:lstStyle/>
                    <a:p>
                      <a:r>
                        <a:rPr lang="en-GB" b="1" dirty="0"/>
                        <a:t>14</a:t>
                      </a:r>
                    </a:p>
                  </a:txBody>
                  <a:tcPr/>
                </a:tc>
                <a:extLst>
                  <a:ext uri="{0D108BD9-81ED-4DB2-BD59-A6C34878D82A}">
                    <a16:rowId xmlns:a16="http://schemas.microsoft.com/office/drawing/2014/main" val="1250070510"/>
                  </a:ext>
                </a:extLst>
              </a:tr>
              <a:tr h="439121">
                <a:tc>
                  <a:txBody>
                    <a:bodyPr/>
                    <a:lstStyle/>
                    <a:p>
                      <a:r>
                        <a:rPr lang="en-GB" b="1" dirty="0"/>
                        <a:t>Challenges</a:t>
                      </a:r>
                    </a:p>
                  </a:txBody>
                  <a:tcPr/>
                </a:tc>
                <a:tc>
                  <a:txBody>
                    <a:bodyPr/>
                    <a:lstStyle/>
                    <a:p>
                      <a:r>
                        <a:rPr lang="en-GB" b="1" dirty="0"/>
                        <a:t>16</a:t>
                      </a:r>
                    </a:p>
                  </a:txBody>
                  <a:tcPr/>
                </a:tc>
                <a:extLst>
                  <a:ext uri="{0D108BD9-81ED-4DB2-BD59-A6C34878D82A}">
                    <a16:rowId xmlns:a16="http://schemas.microsoft.com/office/drawing/2014/main" val="2010652478"/>
                  </a:ext>
                </a:extLst>
              </a:tr>
            </a:tbl>
          </a:graphicData>
        </a:graphic>
      </p:graphicFrame>
    </p:spTree>
    <p:extLst>
      <p:ext uri="{BB962C8B-B14F-4D97-AF65-F5344CB8AC3E}">
        <p14:creationId xmlns:p14="http://schemas.microsoft.com/office/powerpoint/2010/main" val="14682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0F526-059E-40A0-9281-852D58248701}"/>
              </a:ext>
            </a:extLst>
          </p:cNvPr>
          <p:cNvSpPr>
            <a:spLocks noGrp="1"/>
          </p:cNvSpPr>
          <p:nvPr>
            <p:ph sz="half" idx="1"/>
          </p:nvPr>
        </p:nvSpPr>
        <p:spPr>
          <a:xfrm>
            <a:off x="330506" y="769434"/>
            <a:ext cx="8879595" cy="5212725"/>
          </a:xfrm>
        </p:spPr>
        <p:txBody>
          <a:bodyPr>
            <a:noAutofit/>
          </a:bodyPr>
          <a:lstStyle/>
          <a:p>
            <a:pPr marL="285750">
              <a:lnSpc>
                <a:spcPct val="90000"/>
              </a:lnSpc>
            </a:pPr>
            <a:r>
              <a:rPr lang="en-GB" dirty="0">
                <a:latin typeface="Arial" panose="020B0604020202020204" pitchFamily="34" charset="0"/>
                <a:cs typeface="Arial" panose="020B0604020202020204" pitchFamily="34" charset="0"/>
              </a:rPr>
              <a:t>Birmingham is a growing city:</a:t>
            </a:r>
          </a:p>
          <a:p>
            <a:pPr marL="685800" lvl="1">
              <a:lnSpc>
                <a:spcPct val="90000"/>
              </a:lnSpc>
            </a:pPr>
            <a:r>
              <a:rPr lang="en-GB" sz="2400" dirty="0">
                <a:latin typeface="Arial" panose="020B0604020202020204" pitchFamily="34" charset="0"/>
                <a:cs typeface="Arial" panose="020B0604020202020204" pitchFamily="34" charset="0"/>
              </a:rPr>
              <a:t>Between the census years of 2001 and 2011 the city’s population grew by 96,000 (9%) to 1,074,300. </a:t>
            </a:r>
          </a:p>
          <a:p>
            <a:pPr marL="685800" lvl="1">
              <a:lnSpc>
                <a:spcPct val="90000"/>
              </a:lnSpc>
            </a:pPr>
            <a:r>
              <a:rPr lang="en-GB" sz="2400" dirty="0">
                <a:latin typeface="Arial" panose="020B0604020202020204" pitchFamily="34" charset="0"/>
                <a:cs typeface="Arial" panose="020B0604020202020204" pitchFamily="34" charset="0"/>
              </a:rPr>
              <a:t>The most recent population estimation (2019) shows an increase to 1,141,800 which is an increase of 91,700 (8.7%) since 2009. </a:t>
            </a:r>
          </a:p>
          <a:p>
            <a:pPr marL="400050" lvl="1" indent="0">
              <a:lnSpc>
                <a:spcPct val="90000"/>
              </a:lnSpc>
              <a:buNone/>
            </a:pPr>
            <a:endParaRPr lang="en-GB" sz="2400" dirty="0">
              <a:latin typeface="Arial" panose="020B0604020202020204" pitchFamily="34" charset="0"/>
              <a:cs typeface="Arial" panose="020B0604020202020204" pitchFamily="34" charset="0"/>
            </a:endParaRPr>
          </a:p>
          <a:p>
            <a:pPr marL="285750">
              <a:lnSpc>
                <a:spcPct val="90000"/>
              </a:lnSpc>
            </a:pPr>
            <a:r>
              <a:rPr lang="en-GB" dirty="0">
                <a:latin typeface="Arial" panose="020B0604020202020204" pitchFamily="34" charset="0"/>
                <a:cs typeface="Arial" panose="020B0604020202020204" pitchFamily="34" charset="0"/>
              </a:rPr>
              <a:t>Birmingham has a youthful age profile with 46% of its residents under 30 compared to the national average of 37%.</a:t>
            </a:r>
          </a:p>
          <a:p>
            <a:pPr marL="0" indent="0">
              <a:lnSpc>
                <a:spcPct val="90000"/>
              </a:lnSpc>
              <a:buNone/>
            </a:pPr>
            <a:endParaRPr lang="en-GB" dirty="0">
              <a:latin typeface="Arial" panose="020B0604020202020204" pitchFamily="34" charset="0"/>
              <a:cs typeface="Arial" panose="020B0604020202020204" pitchFamily="34" charset="0"/>
            </a:endParaRPr>
          </a:p>
          <a:p>
            <a:pPr marL="285750">
              <a:lnSpc>
                <a:spcPct val="90000"/>
              </a:lnSpc>
            </a:pPr>
            <a:r>
              <a:rPr lang="en-GB" dirty="0">
                <a:latin typeface="Arial" panose="020B0604020202020204" pitchFamily="34" charset="0"/>
                <a:cs typeface="Arial" panose="020B0604020202020204" pitchFamily="34" charset="0"/>
              </a:rPr>
              <a:t>The most recent Joint Strategic Needs Assessment (JSNA) (2018) shows that Birmingham has more families and children in poverty than the national level however this is not shared equality across the city.</a:t>
            </a:r>
          </a:p>
          <a:p>
            <a:pPr marL="285750">
              <a:lnSpc>
                <a:spcPct val="90000"/>
              </a:lnSpc>
            </a:pPr>
            <a:endParaRPr lang="en-GB" sz="1900" dirty="0">
              <a:effectLst/>
              <a:latin typeface="+mn-lt"/>
            </a:endParaRPr>
          </a:p>
        </p:txBody>
      </p:sp>
      <p:pic>
        <p:nvPicPr>
          <p:cNvPr id="3074" name="Picture 2" descr="Two Girls Gossiping With One Another">
            <a:extLst>
              <a:ext uri="{FF2B5EF4-FFF2-40B4-BE49-F238E27FC236}">
                <a16:creationId xmlns:a16="http://schemas.microsoft.com/office/drawing/2014/main" id="{F3E14BD1-B59B-4DCE-8EBD-B8F2F6C5A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47" r="3625" b="-1"/>
          <a:stretch/>
        </p:blipFill>
        <p:spPr bwMode="auto">
          <a:xfrm>
            <a:off x="8968178" y="1075325"/>
            <a:ext cx="2735678" cy="2407614"/>
          </a:xfrm>
          <a:prstGeom prst="rect">
            <a:avLst/>
          </a:prstGeom>
          <a:solidFill>
            <a:srgbClr val="FFFFFF"/>
          </a:solidFill>
          <a:effectLst>
            <a:outerShdw blurRad="50800" dist="38100" dir="8100000" algn="tr" rotWithShape="0">
              <a:prstClr val="black">
                <a:alpha val="40000"/>
              </a:prstClr>
            </a:outerShdw>
          </a:effectLst>
        </p:spPr>
      </p:pic>
      <p:sp>
        <p:nvSpPr>
          <p:cNvPr id="4" name="Slide Number Placeholder 3">
            <a:extLst>
              <a:ext uri="{FF2B5EF4-FFF2-40B4-BE49-F238E27FC236}">
                <a16:creationId xmlns:a16="http://schemas.microsoft.com/office/drawing/2014/main" id="{4C7E53C7-84DA-4E09-B575-84F6B0FAC0C0}"/>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dirty="0"/>
              <a:t>PAGE </a:t>
            </a:r>
            <a:fld id="{45A89BE1-5792-4ACB-BF4C-7FAB88C6C5B7}" type="slidenum">
              <a:rPr lang="en-GB" smtClean="0"/>
              <a:pPr>
                <a:spcAft>
                  <a:spcPts val="600"/>
                </a:spcAft>
              </a:pPr>
              <a:t>3</a:t>
            </a:fld>
            <a:endParaRPr lang="en-GB" dirty="0"/>
          </a:p>
        </p:txBody>
      </p:sp>
      <p:sp>
        <p:nvSpPr>
          <p:cNvPr id="6" name="Title 5">
            <a:extLst>
              <a:ext uri="{FF2B5EF4-FFF2-40B4-BE49-F238E27FC236}">
                <a16:creationId xmlns:a16="http://schemas.microsoft.com/office/drawing/2014/main" id="{6F97A098-89CF-402A-B29B-1A57822AD5E1}"/>
              </a:ext>
            </a:extLst>
          </p:cNvPr>
          <p:cNvSpPr>
            <a:spLocks noGrp="1"/>
          </p:cNvSpPr>
          <p:nvPr>
            <p:ph type="title"/>
          </p:nvPr>
        </p:nvSpPr>
        <p:spPr>
          <a:xfrm>
            <a:off x="609600" y="274638"/>
            <a:ext cx="10972800" cy="349830"/>
          </a:xfrm>
        </p:spPr>
        <p:txBody>
          <a:bodyPr>
            <a:noAutofit/>
          </a:bodyPr>
          <a:lstStyle/>
          <a:p>
            <a:r>
              <a:rPr lang="en-GB" sz="3100" dirty="0">
                <a:latin typeface="Arial Nova"/>
              </a:rPr>
              <a:t>Census data</a:t>
            </a:r>
          </a:p>
        </p:txBody>
      </p:sp>
    </p:spTree>
    <p:extLst>
      <p:ext uri="{BB962C8B-B14F-4D97-AF65-F5344CB8AC3E}">
        <p14:creationId xmlns:p14="http://schemas.microsoft.com/office/powerpoint/2010/main" val="197522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6CD57-5D2D-4245-B43D-0C61AD9D9FFF}"/>
              </a:ext>
            </a:extLst>
          </p:cNvPr>
          <p:cNvSpPr>
            <a:spLocks noGrp="1"/>
          </p:cNvSpPr>
          <p:nvPr>
            <p:ph sz="half" idx="1"/>
          </p:nvPr>
        </p:nvSpPr>
        <p:spPr>
          <a:xfrm>
            <a:off x="601235" y="1412776"/>
            <a:ext cx="5028040" cy="4525963"/>
          </a:xfrm>
        </p:spPr>
        <p:txBody>
          <a:bodyPr>
            <a:normAutofit/>
          </a:bodyPr>
          <a:lstStyle/>
          <a:p>
            <a:pPr>
              <a:lnSpc>
                <a:spcPct val="90000"/>
              </a:lnSpc>
            </a:pPr>
            <a:r>
              <a:rPr lang="en-US" sz="2200" dirty="0">
                <a:effectLst/>
              </a:rPr>
              <a:t>At the end of 2020, approximately 62,000 children were eligible for free school meals; this </a:t>
            </a:r>
            <a:r>
              <a:rPr lang="en-US" sz="2200" dirty="0"/>
              <a:t>increased to </a:t>
            </a:r>
            <a:r>
              <a:rPr lang="en-US" sz="2200" dirty="0">
                <a:effectLst/>
              </a:rPr>
              <a:t>74,443 by September 2021.</a:t>
            </a:r>
          </a:p>
          <a:p>
            <a:pPr>
              <a:lnSpc>
                <a:spcPct val="90000"/>
              </a:lnSpc>
            </a:pPr>
            <a:endParaRPr lang="en-US" sz="2200" dirty="0">
              <a:effectLst/>
            </a:endParaRPr>
          </a:p>
          <a:p>
            <a:pPr>
              <a:lnSpc>
                <a:spcPct val="90000"/>
              </a:lnSpc>
            </a:pPr>
            <a:r>
              <a:rPr lang="en-US" sz="2200" dirty="0">
                <a:effectLst/>
              </a:rPr>
              <a:t>The pie chart opposite shows that the level of FSM eligibility is evenly distributed across the city, with the highest prevalence of FSM in Ladywood, Hodge Hill, Northfield and Erdington respectively.  </a:t>
            </a:r>
          </a:p>
        </p:txBody>
      </p:sp>
      <p:pic>
        <p:nvPicPr>
          <p:cNvPr id="4098" name="Picture 2">
            <a:extLst>
              <a:ext uri="{FF2B5EF4-FFF2-40B4-BE49-F238E27FC236}">
                <a16:creationId xmlns:a16="http://schemas.microsoft.com/office/drawing/2014/main" id="{2E037BD1-62FD-4AB4-AA7F-3029656340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3191" y="1412217"/>
            <a:ext cx="6393324" cy="42170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FDC39FE-04BE-444E-BA16-C7DAD8B5FF17}"/>
              </a:ext>
            </a:extLst>
          </p:cNvPr>
          <p:cNvSpPr>
            <a:spLocks noGrp="1"/>
          </p:cNvSpPr>
          <p:nvPr>
            <p:ph type="title"/>
          </p:nvPr>
        </p:nvSpPr>
        <p:spPr>
          <a:xfrm>
            <a:off x="609600" y="274638"/>
            <a:ext cx="10972800" cy="994122"/>
          </a:xfrm>
        </p:spPr>
        <p:txBody>
          <a:bodyPr anchor="ctr">
            <a:normAutofit/>
          </a:bodyPr>
          <a:lstStyle/>
          <a:p>
            <a:r>
              <a:rPr lang="en-GB" dirty="0"/>
              <a:t>Target Groups and localities </a:t>
            </a:r>
          </a:p>
        </p:txBody>
      </p:sp>
      <p:sp>
        <p:nvSpPr>
          <p:cNvPr id="4" name="Slide Number Placeholder 3">
            <a:extLst>
              <a:ext uri="{FF2B5EF4-FFF2-40B4-BE49-F238E27FC236}">
                <a16:creationId xmlns:a16="http://schemas.microsoft.com/office/drawing/2014/main" id="{66465B6F-2AE4-451C-8FB2-444D073922FE}"/>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dirty="0"/>
              <a:t>PAGE </a:t>
            </a:r>
            <a:fld id="{45A89BE1-5792-4ACB-BF4C-7FAB88C6C5B7}" type="slidenum">
              <a:rPr lang="en-GB" smtClean="0"/>
              <a:pPr>
                <a:spcAft>
                  <a:spcPts val="600"/>
                </a:spcAft>
              </a:pPr>
              <a:t>4</a:t>
            </a:fld>
            <a:endParaRPr lang="en-GB" dirty="0"/>
          </a:p>
        </p:txBody>
      </p:sp>
    </p:spTree>
    <p:extLst>
      <p:ext uri="{BB962C8B-B14F-4D97-AF65-F5344CB8AC3E}">
        <p14:creationId xmlns:p14="http://schemas.microsoft.com/office/powerpoint/2010/main" val="399655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0BADB1-11FF-42B8-8422-4D4679C56F30}"/>
              </a:ext>
            </a:extLst>
          </p:cNvPr>
          <p:cNvSpPr>
            <a:spLocks noGrp="1"/>
          </p:cNvSpPr>
          <p:nvPr>
            <p:ph type="sldNum" sz="quarter" idx="4"/>
          </p:nvPr>
        </p:nvSpPr>
        <p:spPr>
          <a:xfrm>
            <a:off x="503818" y="6448252"/>
            <a:ext cx="2844800" cy="365125"/>
          </a:xfrm>
        </p:spPr>
        <p:txBody>
          <a:bodyPr anchor="ctr">
            <a:normAutofit/>
          </a:bodyPr>
          <a:lstStyle/>
          <a:p>
            <a:pPr>
              <a:spcAft>
                <a:spcPts val="600"/>
              </a:spcAft>
            </a:pPr>
            <a:r>
              <a:rPr lang="en-GB" dirty="0"/>
              <a:t>PAGE </a:t>
            </a:r>
            <a:fld id="{45A89BE1-5792-4ACB-BF4C-7FAB88C6C5B7}" type="slidenum">
              <a:rPr lang="en-GB" smtClean="0"/>
              <a:pPr>
                <a:spcAft>
                  <a:spcPts val="600"/>
                </a:spcAft>
              </a:pPr>
              <a:t>5</a:t>
            </a:fld>
            <a:endParaRPr lang="en-GB" dirty="0"/>
          </a:p>
        </p:txBody>
      </p:sp>
      <p:graphicFrame>
        <p:nvGraphicFramePr>
          <p:cNvPr id="6" name="Chart 5">
            <a:extLst>
              <a:ext uri="{FF2B5EF4-FFF2-40B4-BE49-F238E27FC236}">
                <a16:creationId xmlns:a16="http://schemas.microsoft.com/office/drawing/2014/main" id="{D86A811E-2BED-47F2-A3CD-764995002D4F}"/>
              </a:ext>
            </a:extLst>
          </p:cNvPr>
          <p:cNvGraphicFramePr>
            <a:graphicFrameLocks/>
          </p:cNvGraphicFramePr>
          <p:nvPr/>
        </p:nvGraphicFramePr>
        <p:xfrm>
          <a:off x="609600" y="1770796"/>
          <a:ext cx="10925175" cy="4167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97C02C9-4193-4F57-9568-9764AD7902B3}"/>
              </a:ext>
            </a:extLst>
          </p:cNvPr>
          <p:cNvGraphicFramePr>
            <a:graphicFrameLocks noGrp="1"/>
          </p:cNvGraphicFramePr>
          <p:nvPr/>
        </p:nvGraphicFramePr>
        <p:xfrm>
          <a:off x="733425" y="919261"/>
          <a:ext cx="10594975" cy="851535"/>
        </p:xfrm>
        <a:graphic>
          <a:graphicData uri="http://schemas.openxmlformats.org/drawingml/2006/table">
            <a:tbl>
              <a:tblPr/>
              <a:tblGrid>
                <a:gridCol w="4969630">
                  <a:extLst>
                    <a:ext uri="{9D8B030D-6E8A-4147-A177-3AD203B41FA5}">
                      <a16:colId xmlns:a16="http://schemas.microsoft.com/office/drawing/2014/main" val="3696520316"/>
                    </a:ext>
                  </a:extLst>
                </a:gridCol>
                <a:gridCol w="2709138">
                  <a:extLst>
                    <a:ext uri="{9D8B030D-6E8A-4147-A177-3AD203B41FA5}">
                      <a16:colId xmlns:a16="http://schemas.microsoft.com/office/drawing/2014/main" val="563997896"/>
                    </a:ext>
                  </a:extLst>
                </a:gridCol>
                <a:gridCol w="2916207">
                  <a:extLst>
                    <a:ext uri="{9D8B030D-6E8A-4147-A177-3AD203B41FA5}">
                      <a16:colId xmlns:a16="http://schemas.microsoft.com/office/drawing/2014/main" val="1777295105"/>
                    </a:ext>
                  </a:extLst>
                </a:gridCol>
              </a:tblGrid>
              <a:tr h="171100">
                <a:tc>
                  <a:txBody>
                    <a:bodyPr/>
                    <a:lstStyle/>
                    <a:p>
                      <a:pPr algn="l" fontAlgn="b"/>
                      <a:r>
                        <a:rPr lang="en-GB" sz="18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effectLst/>
                          <a:latin typeface="+mn-lt"/>
                        </a:rPr>
                        <a:t>Summer CYP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effectLst/>
                          <a:latin typeface="+mn-lt"/>
                        </a:rPr>
                        <a:t>Summer CYP Actual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73926"/>
                  </a:ext>
                </a:extLst>
              </a:tr>
              <a:tr h="171100">
                <a:tc>
                  <a:txBody>
                    <a:bodyPr/>
                    <a:lstStyle/>
                    <a:p>
                      <a:pPr algn="l" fontAlgn="ctr"/>
                      <a:r>
                        <a:rPr lang="en-GB" sz="1800" b="1" i="0" u="none" strike="noStrike" dirty="0">
                          <a:solidFill>
                            <a:srgbClr val="000000"/>
                          </a:solidFill>
                          <a:effectLst/>
                          <a:latin typeface="+mn-lt"/>
                        </a:rPr>
                        <a:t>No. CYP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mn-lt"/>
                        </a:rPr>
                        <a:t>18,299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mn-lt"/>
                        </a:rPr>
                        <a:t>32,240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19361"/>
                  </a:ext>
                </a:extLst>
              </a:tr>
              <a:tr h="171100">
                <a:tc>
                  <a:txBody>
                    <a:bodyPr/>
                    <a:lstStyle/>
                    <a:p>
                      <a:pPr algn="l" fontAlgn="ctr"/>
                      <a:r>
                        <a:rPr lang="en-GB" sz="1800" b="1" i="0" u="none" strike="noStrike" dirty="0">
                          <a:solidFill>
                            <a:srgbClr val="000000"/>
                          </a:solidFill>
                          <a:effectLst/>
                          <a:latin typeface="+mn-lt"/>
                        </a:rPr>
                        <a:t>Food Provision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mn-lt"/>
                        </a:rPr>
                        <a:t>207,455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mn-lt"/>
                        </a:rPr>
                        <a:t>365,504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298261"/>
                  </a:ext>
                </a:extLst>
              </a:tr>
            </a:tbl>
          </a:graphicData>
        </a:graphic>
      </p:graphicFrame>
      <p:sp>
        <p:nvSpPr>
          <p:cNvPr id="5" name="Title 4">
            <a:extLst>
              <a:ext uri="{FF2B5EF4-FFF2-40B4-BE49-F238E27FC236}">
                <a16:creationId xmlns:a16="http://schemas.microsoft.com/office/drawing/2014/main" id="{AFE97F83-9821-42CC-AB7E-43ED40DB14E0}"/>
              </a:ext>
            </a:extLst>
          </p:cNvPr>
          <p:cNvSpPr>
            <a:spLocks noGrp="1"/>
          </p:cNvSpPr>
          <p:nvPr>
            <p:ph type="title"/>
          </p:nvPr>
        </p:nvSpPr>
        <p:spPr>
          <a:xfrm>
            <a:off x="609600" y="274638"/>
            <a:ext cx="10972800" cy="539401"/>
          </a:xfrm>
        </p:spPr>
        <p:txBody>
          <a:bodyPr/>
          <a:lstStyle/>
          <a:p>
            <a:r>
              <a:rPr lang="en-GB" dirty="0"/>
              <a:t>HAF Summer 2021 Sufficiency/ Capacity across localities</a:t>
            </a:r>
          </a:p>
        </p:txBody>
      </p:sp>
    </p:spTree>
    <p:extLst>
      <p:ext uri="{BB962C8B-B14F-4D97-AF65-F5344CB8AC3E}">
        <p14:creationId xmlns:p14="http://schemas.microsoft.com/office/powerpoint/2010/main" val="128835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4DFB201-A0C2-4EB6-A838-57A98E69BCE0}"/>
              </a:ext>
            </a:extLst>
          </p:cNvPr>
          <p:cNvSpPr>
            <a:spLocks noChangeArrowheads="1"/>
          </p:cNvSpPr>
          <p:nvPr/>
        </p:nvSpPr>
        <p:spPr bwMode="auto">
          <a:xfrm>
            <a:off x="360604" y="1127760"/>
            <a:ext cx="4629120" cy="48109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fontAlgn="base">
              <a:lnSpc>
                <a:spcPct val="90000"/>
              </a:lnSpc>
              <a:spcBef>
                <a:spcPct val="20000"/>
              </a:spcBef>
              <a:spcAft>
                <a:spcPct val="0"/>
              </a:spcAft>
              <a:buClrTx/>
              <a:buSzTx/>
              <a:buFont typeface="Arial" panose="020B0604020202020204" pitchFamily="34" charset="0"/>
              <a:buChar char="•"/>
              <a:tabLst/>
            </a:pPr>
            <a:r>
              <a:rPr lang="en-US" altLang="en-US" sz="2400" dirty="0"/>
              <a:t>This</a:t>
            </a:r>
            <a:r>
              <a:rPr kumimoji="0" lang="en-US" altLang="en-US" sz="2400" b="0" i="0" u="none" strike="noStrike" cap="none" normalizeH="0" baseline="0" dirty="0">
                <a:ln>
                  <a:noFill/>
                </a:ln>
                <a:effectLst/>
              </a:rPr>
              <a:t> chart shows that the level of attendance was evenly distributed across the city, with Ladywood, Northfield and Hall Green representing the highest proportion of attendances.</a:t>
            </a:r>
          </a:p>
          <a:p>
            <a:pPr marL="342900" marR="0" lvl="0" indent="-342900" fontAlgn="base">
              <a:lnSpc>
                <a:spcPct val="90000"/>
              </a:lnSpc>
              <a:spcBef>
                <a:spcPct val="2000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effectLst/>
            </a:endParaRPr>
          </a:p>
          <a:p>
            <a:pPr marL="342900" marR="0" lvl="0" indent="-342900" fontAlgn="base">
              <a:lnSpc>
                <a:spcPct val="90000"/>
              </a:lnSpc>
              <a:spcBef>
                <a:spcPct val="2000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effectLst/>
              </a:rPr>
              <a:t>Erdington which had the 4</a:t>
            </a:r>
            <a:r>
              <a:rPr kumimoji="0" lang="en-US" altLang="en-US" sz="2400" b="0" i="0" u="none" strike="noStrike" cap="none" normalizeH="0" baseline="30000" dirty="0">
                <a:ln>
                  <a:noFill/>
                </a:ln>
                <a:effectLst/>
              </a:rPr>
              <a:t>th</a:t>
            </a:r>
            <a:r>
              <a:rPr kumimoji="0" lang="en-US" altLang="en-US" sz="2400" b="0" i="0" u="none" strike="noStrike" cap="none" normalizeH="0" baseline="0" dirty="0">
                <a:ln>
                  <a:noFill/>
                </a:ln>
                <a:effectLst/>
              </a:rPr>
              <a:t> highest prevalence of FSM only represented 6% of the attendances.</a:t>
            </a:r>
          </a:p>
          <a:p>
            <a:pPr marL="0" marR="0" lvl="0" indent="0" fontAlgn="base">
              <a:lnSpc>
                <a:spcPct val="90000"/>
              </a:lnSpc>
              <a:spcBef>
                <a:spcPct val="20000"/>
              </a:spcBef>
              <a:spcAft>
                <a:spcPct val="0"/>
              </a:spcAft>
              <a:buClrTx/>
              <a:buSzTx/>
              <a:buFontTx/>
              <a:buNone/>
              <a:tabLst/>
            </a:pPr>
            <a:endParaRPr kumimoji="0" lang="en-GB" altLang="en-US" sz="2200" b="0" i="0" u="none" strike="noStrike" cap="none" normalizeH="0" baseline="0" dirty="0">
              <a:ln>
                <a:noFill/>
              </a:ln>
              <a:effectLst/>
            </a:endParaRPr>
          </a:p>
        </p:txBody>
      </p:sp>
      <p:pic>
        <p:nvPicPr>
          <p:cNvPr id="5121" name="Picture 1">
            <a:extLst>
              <a:ext uri="{FF2B5EF4-FFF2-40B4-BE49-F238E27FC236}">
                <a16:creationId xmlns:a16="http://schemas.microsoft.com/office/drawing/2014/main" id="{2968FC13-8365-4652-B3FE-88B97486C5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4823" y="1828800"/>
            <a:ext cx="6607096" cy="3829050"/>
          </a:xfrm>
          <a:prstGeom prst="rect">
            <a:avLst/>
          </a:prstGeom>
          <a:solidFill>
            <a:srgbClr val="FFFFFF"/>
          </a:solidFill>
        </p:spPr>
      </p:pic>
      <p:sp>
        <p:nvSpPr>
          <p:cNvPr id="5" name="Slide Number Placeholder 4">
            <a:extLst>
              <a:ext uri="{FF2B5EF4-FFF2-40B4-BE49-F238E27FC236}">
                <a16:creationId xmlns:a16="http://schemas.microsoft.com/office/drawing/2014/main" id="{581351B7-4088-45C9-898F-42F5EEF4A590}"/>
              </a:ext>
            </a:extLst>
          </p:cNvPr>
          <p:cNvSpPr>
            <a:spLocks noGrp="1"/>
          </p:cNvSpPr>
          <p:nvPr>
            <p:ph type="sldNum" sz="quarter" idx="4"/>
          </p:nvPr>
        </p:nvSpPr>
        <p:spPr>
          <a:xfrm>
            <a:off x="503818" y="6448252"/>
            <a:ext cx="2844800" cy="365125"/>
          </a:xfrm>
        </p:spPr>
        <p:txBody>
          <a:bodyPr vert="horz" lIns="91440" tIns="45720" rIns="91440" bIns="45720" rtlCol="0" anchor="ctr">
            <a:normAutofit/>
          </a:bodyPr>
          <a:lstStyle/>
          <a:p>
            <a:pPr>
              <a:spcAft>
                <a:spcPts val="600"/>
              </a:spcAft>
            </a:pPr>
            <a:r>
              <a:rPr lang="en-GB" dirty="0"/>
              <a:t>PAGE </a:t>
            </a:r>
            <a:fld id="{45A89BE1-5792-4ACB-BF4C-7FAB88C6C5B7}" type="slidenum">
              <a:rPr lang="en-GB" smtClean="0"/>
              <a:pPr>
                <a:spcAft>
                  <a:spcPts val="600"/>
                </a:spcAft>
              </a:pPr>
              <a:t>6</a:t>
            </a:fld>
            <a:endParaRPr lang="en-GB" dirty="0"/>
          </a:p>
        </p:txBody>
      </p:sp>
      <p:sp>
        <p:nvSpPr>
          <p:cNvPr id="10" name="TextBox 9">
            <a:extLst>
              <a:ext uri="{FF2B5EF4-FFF2-40B4-BE49-F238E27FC236}">
                <a16:creationId xmlns:a16="http://schemas.microsoft.com/office/drawing/2014/main" id="{0CB4A1B1-79CF-4E02-A99C-5B1E0D8BF134}"/>
              </a:ext>
            </a:extLst>
          </p:cNvPr>
          <p:cNvSpPr txBox="1"/>
          <p:nvPr/>
        </p:nvSpPr>
        <p:spPr>
          <a:xfrm>
            <a:off x="5138191" y="1060918"/>
            <a:ext cx="6417593" cy="590931"/>
          </a:xfrm>
          <a:prstGeom prst="rect">
            <a:avLst/>
          </a:prstGeom>
          <a:noFill/>
        </p:spPr>
        <p:txBody>
          <a:bodyPr wrap="square">
            <a:spAutoFit/>
          </a:bodyPr>
          <a:lstStyle/>
          <a:p>
            <a:pPr marL="0" marR="0" lvl="0" indent="0" fontAlgn="base">
              <a:lnSpc>
                <a:spcPct val="90000"/>
              </a:lnSpc>
              <a:spcBef>
                <a:spcPct val="20000"/>
              </a:spcBef>
              <a:spcAft>
                <a:spcPct val="0"/>
              </a:spcAft>
              <a:buClrTx/>
              <a:buSzTx/>
              <a:buFontTx/>
              <a:buNone/>
              <a:tabLst/>
            </a:pPr>
            <a:r>
              <a:rPr kumimoji="0" lang="en-US" altLang="en-US" sz="1800" b="1" i="0" u="none" strike="noStrike" cap="none" normalizeH="0" baseline="0" dirty="0">
                <a:ln>
                  <a:noFill/>
                </a:ln>
                <a:effectLst/>
              </a:rPr>
              <a:t>Percentage of FSM attendance for each locality (sample size 10,360)</a:t>
            </a:r>
            <a:endParaRPr kumimoji="0" lang="en-GB" altLang="en-US" sz="1800" b="0" i="0" u="none" strike="noStrike" cap="none" normalizeH="0" baseline="0" dirty="0">
              <a:ln>
                <a:noFill/>
              </a:ln>
              <a:effectLst/>
            </a:endParaRPr>
          </a:p>
        </p:txBody>
      </p:sp>
      <p:sp>
        <p:nvSpPr>
          <p:cNvPr id="3" name="Title 2">
            <a:extLst>
              <a:ext uri="{FF2B5EF4-FFF2-40B4-BE49-F238E27FC236}">
                <a16:creationId xmlns:a16="http://schemas.microsoft.com/office/drawing/2014/main" id="{F80C4C11-DC76-4A67-92C1-F6E424D2E1C3}"/>
              </a:ext>
            </a:extLst>
          </p:cNvPr>
          <p:cNvSpPr>
            <a:spLocks noGrp="1"/>
          </p:cNvSpPr>
          <p:nvPr>
            <p:ph type="title"/>
          </p:nvPr>
        </p:nvSpPr>
        <p:spPr>
          <a:xfrm>
            <a:off x="609600" y="274638"/>
            <a:ext cx="10972800" cy="644623"/>
          </a:xfrm>
        </p:spPr>
        <p:txBody>
          <a:bodyPr/>
          <a:lstStyle/>
          <a:p>
            <a:r>
              <a:rPr lang="en-GB" dirty="0"/>
              <a:t>HAF Summer 2021 Sufficiency/ Capacity across localities</a:t>
            </a:r>
          </a:p>
        </p:txBody>
      </p:sp>
    </p:spTree>
    <p:extLst>
      <p:ext uri="{BB962C8B-B14F-4D97-AF65-F5344CB8AC3E}">
        <p14:creationId xmlns:p14="http://schemas.microsoft.com/office/powerpoint/2010/main" val="39946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722F1-D169-4047-A294-6EA1B9584245}"/>
              </a:ext>
            </a:extLst>
          </p:cNvPr>
          <p:cNvSpPr>
            <a:spLocks noGrp="1"/>
          </p:cNvSpPr>
          <p:nvPr>
            <p:ph sz="half" idx="1"/>
          </p:nvPr>
        </p:nvSpPr>
        <p:spPr>
          <a:xfrm>
            <a:off x="3760342" y="2188395"/>
            <a:ext cx="5260368" cy="2157573"/>
          </a:xfrm>
        </p:spPr>
        <p:txBody>
          <a:bodyPr vert="horz" lIns="91440" tIns="45720" rIns="91440" bIns="45720" rtlCol="0" anchor="t">
            <a:normAutofit/>
          </a:bodyPr>
          <a:lstStyle/>
          <a:p>
            <a:pPr marL="0" indent="0" algn="ctr">
              <a:buNone/>
            </a:pPr>
            <a:r>
              <a:rPr lang="en-GB" dirty="0"/>
              <a:t>At Easter HAF activities mainly took place online due to the ongoing Covid 19 pandemic. The programme provided enrichment activities families could do at home.</a:t>
            </a:r>
            <a:endParaRPr lang="en-US" dirty="0"/>
          </a:p>
        </p:txBody>
      </p:sp>
      <p:sp>
        <p:nvSpPr>
          <p:cNvPr id="4" name="Title 3">
            <a:extLst>
              <a:ext uri="{FF2B5EF4-FFF2-40B4-BE49-F238E27FC236}">
                <a16:creationId xmlns:a16="http://schemas.microsoft.com/office/drawing/2014/main" id="{8FDA6D8D-61FB-4E27-9A1C-32963C7DDAF8}"/>
              </a:ext>
            </a:extLst>
          </p:cNvPr>
          <p:cNvSpPr>
            <a:spLocks noGrp="1"/>
          </p:cNvSpPr>
          <p:nvPr>
            <p:ph type="title"/>
          </p:nvPr>
        </p:nvSpPr>
        <p:spPr/>
        <p:txBody>
          <a:bodyPr/>
          <a:lstStyle/>
          <a:p>
            <a:r>
              <a:rPr lang="en-GB" dirty="0"/>
              <a:t>Previous HAF delivery- Easter HAF 2021</a:t>
            </a:r>
          </a:p>
        </p:txBody>
      </p:sp>
      <p:sp>
        <p:nvSpPr>
          <p:cNvPr id="5" name="Slide Number Placeholder 4">
            <a:extLst>
              <a:ext uri="{FF2B5EF4-FFF2-40B4-BE49-F238E27FC236}">
                <a16:creationId xmlns:a16="http://schemas.microsoft.com/office/drawing/2014/main" id="{F3455562-CB68-450E-97FE-A1A3B737593E}"/>
              </a:ext>
            </a:extLst>
          </p:cNvPr>
          <p:cNvSpPr>
            <a:spLocks noGrp="1"/>
          </p:cNvSpPr>
          <p:nvPr>
            <p:ph type="sldNum" sz="quarter" idx="4"/>
          </p:nvPr>
        </p:nvSpPr>
        <p:spPr/>
        <p:txBody>
          <a:bodyPr/>
          <a:lstStyle/>
          <a:p>
            <a:r>
              <a:rPr lang="en-GB" dirty="0"/>
              <a:t>PAGE </a:t>
            </a:r>
            <a:fld id="{45A89BE1-5792-4ACB-BF4C-7FAB88C6C5B7}" type="slidenum">
              <a:rPr lang="en-GB" smtClean="0"/>
              <a:pPr/>
              <a:t>7</a:t>
            </a:fld>
            <a:endParaRPr lang="en-GB" dirty="0"/>
          </a:p>
        </p:txBody>
      </p:sp>
      <p:sp>
        <p:nvSpPr>
          <p:cNvPr id="12" name="Speech Bubble: Rectangle with Corners Rounded 11">
            <a:extLst>
              <a:ext uri="{FF2B5EF4-FFF2-40B4-BE49-F238E27FC236}">
                <a16:creationId xmlns:a16="http://schemas.microsoft.com/office/drawing/2014/main" id="{54EB414F-C646-4DAE-83BC-7B284260DFD6}"/>
              </a:ext>
            </a:extLst>
          </p:cNvPr>
          <p:cNvSpPr/>
          <p:nvPr/>
        </p:nvSpPr>
        <p:spPr>
          <a:xfrm>
            <a:off x="3226085" y="1859622"/>
            <a:ext cx="6349430" cy="2568540"/>
          </a:xfrm>
          <a:prstGeom prst="wedgeRoundRectCallout">
            <a:avLst>
              <a:gd name="adj1" fmla="val -40898"/>
              <a:gd name="adj2" fmla="val 92218"/>
              <a:gd name="adj3" fmla="val 16667"/>
            </a:avLst>
          </a:prstGeom>
          <a:noFill/>
          <a:ln w="31750">
            <a:solidFill>
              <a:schemeClr val="tx1"/>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07660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9B2E6-82C8-4C38-92F5-B179A53094FC}"/>
              </a:ext>
            </a:extLst>
          </p:cNvPr>
          <p:cNvSpPr>
            <a:spLocks noGrp="1"/>
          </p:cNvSpPr>
          <p:nvPr>
            <p:ph sz="half" idx="1"/>
          </p:nvPr>
        </p:nvSpPr>
        <p:spPr/>
        <p:txBody>
          <a:bodyPr vert="horz" lIns="91440" tIns="45720" rIns="91440" bIns="45720" rtlCol="0" anchor="t">
            <a:normAutofit/>
          </a:bodyPr>
          <a:lstStyle/>
          <a:p>
            <a:pPr marL="0" indent="0">
              <a:buNone/>
            </a:pPr>
            <a:r>
              <a:rPr lang="en-GB" b="1" dirty="0"/>
              <a:t>Activities</a:t>
            </a:r>
          </a:p>
          <a:p>
            <a:r>
              <a:rPr lang="en-GB" dirty="0">
                <a:latin typeface="Arial Nova"/>
              </a:rPr>
              <a:t>Activities took place face to face with some Covid 19 restrictions in place around social distancing</a:t>
            </a:r>
            <a:endParaRPr lang="en-GB" dirty="0"/>
          </a:p>
          <a:p>
            <a:r>
              <a:rPr lang="en-GB" dirty="0">
                <a:latin typeface="Arial Nova"/>
              </a:rPr>
              <a:t>243 Activity Providers delivered holiday clubs </a:t>
            </a:r>
            <a:endParaRPr lang="en-GB" dirty="0"/>
          </a:p>
          <a:p>
            <a:r>
              <a:rPr lang="en-GB" dirty="0">
                <a:latin typeface="Arial Nova"/>
              </a:rPr>
              <a:t>32,000 children attended: 60% were on free school meals</a:t>
            </a:r>
          </a:p>
          <a:p>
            <a:r>
              <a:rPr lang="en-GB" dirty="0">
                <a:latin typeface="Arial Nova"/>
              </a:rPr>
              <a:t>477 holiday club leaders were trained on the programme</a:t>
            </a:r>
            <a:endParaRPr lang="en-GB" dirty="0"/>
          </a:p>
          <a:p>
            <a:endParaRPr lang="en-GB" dirty="0"/>
          </a:p>
        </p:txBody>
      </p:sp>
      <p:sp>
        <p:nvSpPr>
          <p:cNvPr id="3" name="Content Placeholder 2">
            <a:extLst>
              <a:ext uri="{FF2B5EF4-FFF2-40B4-BE49-F238E27FC236}">
                <a16:creationId xmlns:a16="http://schemas.microsoft.com/office/drawing/2014/main" id="{FCF05FE1-53D5-447E-94C9-BC0ADD20D6FD}"/>
              </a:ext>
            </a:extLst>
          </p:cNvPr>
          <p:cNvSpPr>
            <a:spLocks noGrp="1"/>
          </p:cNvSpPr>
          <p:nvPr>
            <p:ph sz="half" idx="2"/>
          </p:nvPr>
        </p:nvSpPr>
        <p:spPr/>
        <p:txBody>
          <a:bodyPr vert="horz" lIns="91440" tIns="45720" rIns="91440" bIns="45720" rtlCol="0" anchor="t">
            <a:normAutofit/>
          </a:bodyPr>
          <a:lstStyle/>
          <a:p>
            <a:pPr marL="0" indent="0">
              <a:buNone/>
            </a:pPr>
            <a:r>
              <a:rPr lang="en-GB" b="1" dirty="0"/>
              <a:t>Food</a:t>
            </a:r>
          </a:p>
          <a:p>
            <a:r>
              <a:rPr lang="en-GB" dirty="0">
                <a:latin typeface="Arial Nova"/>
              </a:rPr>
              <a:t>Over 365,000 meals were served </a:t>
            </a:r>
          </a:p>
          <a:p>
            <a:endParaRPr lang="en-GB" dirty="0">
              <a:latin typeface="Arial Nova"/>
            </a:endParaRPr>
          </a:p>
          <a:p>
            <a:r>
              <a:rPr lang="en-GB" dirty="0">
                <a:latin typeface="Arial Nova"/>
              </a:rPr>
              <a:t>70% of the meals was provided by activity providers</a:t>
            </a:r>
          </a:p>
          <a:p>
            <a:endParaRPr lang="en-GB" dirty="0">
              <a:latin typeface="Arial Nova"/>
            </a:endParaRPr>
          </a:p>
          <a:p>
            <a:r>
              <a:rPr lang="en-GB" dirty="0">
                <a:latin typeface="Arial Nova"/>
              </a:rPr>
              <a:t>30% of were from the central supply which was made up of a commercial supplier and local community food suppliers</a:t>
            </a:r>
          </a:p>
        </p:txBody>
      </p:sp>
      <p:sp>
        <p:nvSpPr>
          <p:cNvPr id="4" name="Title 3">
            <a:extLst>
              <a:ext uri="{FF2B5EF4-FFF2-40B4-BE49-F238E27FC236}">
                <a16:creationId xmlns:a16="http://schemas.microsoft.com/office/drawing/2014/main" id="{32456B83-51B2-418F-8528-406F55C4C411}"/>
              </a:ext>
            </a:extLst>
          </p:cNvPr>
          <p:cNvSpPr>
            <a:spLocks noGrp="1"/>
          </p:cNvSpPr>
          <p:nvPr>
            <p:ph type="title"/>
          </p:nvPr>
        </p:nvSpPr>
        <p:spPr>
          <a:xfrm>
            <a:off x="561278" y="157877"/>
            <a:ext cx="10972800" cy="761384"/>
          </a:xfrm>
        </p:spPr>
        <p:txBody>
          <a:bodyPr/>
          <a:lstStyle/>
          <a:p>
            <a:r>
              <a:rPr lang="en-GB" dirty="0"/>
              <a:t>Previous HAF delivery-  Achievements of 2021 summer</a:t>
            </a:r>
          </a:p>
        </p:txBody>
      </p:sp>
      <p:sp>
        <p:nvSpPr>
          <p:cNvPr id="5" name="Slide Number Placeholder 4">
            <a:extLst>
              <a:ext uri="{FF2B5EF4-FFF2-40B4-BE49-F238E27FC236}">
                <a16:creationId xmlns:a16="http://schemas.microsoft.com/office/drawing/2014/main" id="{2CAE7DFD-949D-449E-A742-B7E092ACD50B}"/>
              </a:ext>
            </a:extLst>
          </p:cNvPr>
          <p:cNvSpPr>
            <a:spLocks noGrp="1"/>
          </p:cNvSpPr>
          <p:nvPr>
            <p:ph type="sldNum" sz="quarter" idx="4"/>
          </p:nvPr>
        </p:nvSpPr>
        <p:spPr/>
        <p:txBody>
          <a:bodyPr/>
          <a:lstStyle/>
          <a:p>
            <a:r>
              <a:rPr lang="en-GB" dirty="0"/>
              <a:t>PAGE </a:t>
            </a:r>
            <a:fld id="{45A89BE1-5792-4ACB-BF4C-7FAB88C6C5B7}" type="slidenum">
              <a:rPr lang="en-GB" smtClean="0"/>
              <a:pPr/>
              <a:t>8</a:t>
            </a:fld>
            <a:endParaRPr lang="en-GB" dirty="0"/>
          </a:p>
        </p:txBody>
      </p:sp>
      <p:sp>
        <p:nvSpPr>
          <p:cNvPr id="7" name="Flowchart: Manual Input 6">
            <a:extLst>
              <a:ext uri="{FF2B5EF4-FFF2-40B4-BE49-F238E27FC236}">
                <a16:creationId xmlns:a16="http://schemas.microsoft.com/office/drawing/2014/main" id="{599DEEEA-F597-4B30-9CA6-48722CDFD650}"/>
              </a:ext>
            </a:extLst>
          </p:cNvPr>
          <p:cNvSpPr/>
          <p:nvPr/>
        </p:nvSpPr>
        <p:spPr>
          <a:xfrm flipH="1">
            <a:off x="6223589" y="999460"/>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lowchart: Manual Input 7">
            <a:extLst>
              <a:ext uri="{FF2B5EF4-FFF2-40B4-BE49-F238E27FC236}">
                <a16:creationId xmlns:a16="http://schemas.microsoft.com/office/drawing/2014/main" id="{FA1DCDB5-82F5-49D6-8839-5CA57C2DD206}"/>
              </a:ext>
            </a:extLst>
          </p:cNvPr>
          <p:cNvSpPr/>
          <p:nvPr/>
        </p:nvSpPr>
        <p:spPr>
          <a:xfrm flipH="1">
            <a:off x="517450" y="971107"/>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27327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9B2E6-82C8-4C38-92F5-B179A53094FC}"/>
              </a:ext>
            </a:extLst>
          </p:cNvPr>
          <p:cNvSpPr>
            <a:spLocks noGrp="1"/>
          </p:cNvSpPr>
          <p:nvPr>
            <p:ph sz="half" idx="1"/>
          </p:nvPr>
        </p:nvSpPr>
        <p:spPr/>
        <p:txBody>
          <a:bodyPr vert="horz" lIns="91440" tIns="45720" rIns="91440" bIns="45720" rtlCol="0" anchor="t">
            <a:normAutofit/>
          </a:bodyPr>
          <a:lstStyle/>
          <a:p>
            <a:pPr marL="0" indent="0">
              <a:buNone/>
            </a:pPr>
            <a:r>
              <a:rPr lang="en-GB" b="1" dirty="0">
                <a:latin typeface="Arial Nova"/>
              </a:rPr>
              <a:t>Activities</a:t>
            </a:r>
          </a:p>
          <a:p>
            <a:r>
              <a:rPr lang="en-GB" dirty="0">
                <a:latin typeface="Arial Nova"/>
              </a:rPr>
              <a:t>Christmas activities took place face to face. </a:t>
            </a:r>
          </a:p>
          <a:p>
            <a:r>
              <a:rPr lang="en-GB" dirty="0">
                <a:latin typeface="Arial Nova"/>
              </a:rPr>
              <a:t>189 activity providers having delivered holiday clubs</a:t>
            </a:r>
          </a:p>
          <a:p>
            <a:r>
              <a:rPr lang="en-GB" dirty="0">
                <a:latin typeface="Arial Nova"/>
              </a:rPr>
              <a:t>15,252 young people attended: 72% were on FSM and 12% were classified as vulnerable</a:t>
            </a:r>
          </a:p>
          <a:p>
            <a:r>
              <a:rPr lang="en-GB" dirty="0">
                <a:latin typeface="Arial Nova"/>
              </a:rPr>
              <a:t>Over 100 holiday club leaders were trained on the programme.</a:t>
            </a: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FCF05FE1-53D5-447E-94C9-BC0ADD20D6FD}"/>
              </a:ext>
            </a:extLst>
          </p:cNvPr>
          <p:cNvSpPr>
            <a:spLocks noGrp="1"/>
          </p:cNvSpPr>
          <p:nvPr>
            <p:ph sz="half" idx="2"/>
          </p:nvPr>
        </p:nvSpPr>
        <p:spPr>
          <a:xfrm>
            <a:off x="6279855" y="1412776"/>
            <a:ext cx="5310910" cy="4525963"/>
          </a:xfrm>
        </p:spPr>
        <p:txBody>
          <a:bodyPr vert="horz" lIns="91440" tIns="45720" rIns="91440" bIns="45720" rtlCol="0" anchor="t">
            <a:normAutofit/>
          </a:bodyPr>
          <a:lstStyle/>
          <a:p>
            <a:pPr marL="0" indent="0">
              <a:buNone/>
            </a:pPr>
            <a:r>
              <a:rPr lang="en-GB" b="1" dirty="0"/>
              <a:t>Food</a:t>
            </a:r>
            <a:r>
              <a:rPr lang="en-GB" dirty="0">
                <a:latin typeface="Arial Nova"/>
              </a:rPr>
              <a:t> </a:t>
            </a:r>
          </a:p>
          <a:p>
            <a:r>
              <a:rPr lang="en-GB" dirty="0">
                <a:latin typeface="Arial Nova"/>
              </a:rPr>
              <a:t>Over 30,500 meals were served</a:t>
            </a:r>
          </a:p>
          <a:p>
            <a:endParaRPr lang="en-GB" dirty="0">
              <a:latin typeface="Arial Nova"/>
            </a:endParaRPr>
          </a:p>
          <a:p>
            <a:r>
              <a:rPr lang="en-GB" dirty="0">
                <a:latin typeface="Arial Nova"/>
              </a:rPr>
              <a:t>80% of the meals was provided by activity providers</a:t>
            </a:r>
          </a:p>
          <a:p>
            <a:endParaRPr lang="en-GB" dirty="0">
              <a:latin typeface="Arial Nova"/>
            </a:endParaRPr>
          </a:p>
          <a:p>
            <a:r>
              <a:rPr lang="en-GB" dirty="0">
                <a:latin typeface="Arial Nova"/>
              </a:rPr>
              <a:t>20% of which came from the central supply of food </a:t>
            </a:r>
          </a:p>
          <a:p>
            <a:endParaRPr lang="en-GB" dirty="0">
              <a:latin typeface="Arial Nova"/>
            </a:endParaRPr>
          </a:p>
        </p:txBody>
      </p:sp>
      <p:sp>
        <p:nvSpPr>
          <p:cNvPr id="4" name="Title 3">
            <a:extLst>
              <a:ext uri="{FF2B5EF4-FFF2-40B4-BE49-F238E27FC236}">
                <a16:creationId xmlns:a16="http://schemas.microsoft.com/office/drawing/2014/main" id="{32456B83-51B2-418F-8528-406F55C4C411}"/>
              </a:ext>
            </a:extLst>
          </p:cNvPr>
          <p:cNvSpPr>
            <a:spLocks noGrp="1"/>
          </p:cNvSpPr>
          <p:nvPr>
            <p:ph type="title"/>
          </p:nvPr>
        </p:nvSpPr>
        <p:spPr>
          <a:xfrm>
            <a:off x="568503" y="236304"/>
            <a:ext cx="10972800" cy="693407"/>
          </a:xfrm>
        </p:spPr>
        <p:txBody>
          <a:bodyPr/>
          <a:lstStyle/>
          <a:p>
            <a:r>
              <a:rPr lang="en-GB" dirty="0"/>
              <a:t>Previous HAF delivery- Achievements of 2021 Winter</a:t>
            </a:r>
          </a:p>
        </p:txBody>
      </p:sp>
      <p:sp>
        <p:nvSpPr>
          <p:cNvPr id="5" name="Slide Number Placeholder 4">
            <a:extLst>
              <a:ext uri="{FF2B5EF4-FFF2-40B4-BE49-F238E27FC236}">
                <a16:creationId xmlns:a16="http://schemas.microsoft.com/office/drawing/2014/main" id="{2CAE7DFD-949D-449E-A742-B7E092ACD50B}"/>
              </a:ext>
            </a:extLst>
          </p:cNvPr>
          <p:cNvSpPr>
            <a:spLocks noGrp="1"/>
          </p:cNvSpPr>
          <p:nvPr>
            <p:ph type="sldNum" sz="quarter" idx="4"/>
          </p:nvPr>
        </p:nvSpPr>
        <p:spPr/>
        <p:txBody>
          <a:bodyPr/>
          <a:lstStyle/>
          <a:p>
            <a:r>
              <a:rPr lang="en-GB" dirty="0"/>
              <a:t>PAGE </a:t>
            </a:r>
            <a:fld id="{45A89BE1-5792-4ACB-BF4C-7FAB88C6C5B7}" type="slidenum">
              <a:rPr lang="en-GB" smtClean="0"/>
              <a:pPr/>
              <a:t>9</a:t>
            </a:fld>
            <a:endParaRPr lang="en-GB" dirty="0"/>
          </a:p>
        </p:txBody>
      </p:sp>
      <p:sp>
        <p:nvSpPr>
          <p:cNvPr id="6" name="Flowchart: Manual Input 5">
            <a:extLst>
              <a:ext uri="{FF2B5EF4-FFF2-40B4-BE49-F238E27FC236}">
                <a16:creationId xmlns:a16="http://schemas.microsoft.com/office/drawing/2014/main" id="{060417A4-37CF-413F-BB39-051060D6E5AD}"/>
              </a:ext>
            </a:extLst>
          </p:cNvPr>
          <p:cNvSpPr/>
          <p:nvPr/>
        </p:nvSpPr>
        <p:spPr>
          <a:xfrm flipH="1">
            <a:off x="6223589" y="999460"/>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Flowchart: Manual Input 6">
            <a:extLst>
              <a:ext uri="{FF2B5EF4-FFF2-40B4-BE49-F238E27FC236}">
                <a16:creationId xmlns:a16="http://schemas.microsoft.com/office/drawing/2014/main" id="{25693A09-80BB-4198-924E-960941E1AA3B}"/>
              </a:ext>
            </a:extLst>
          </p:cNvPr>
          <p:cNvSpPr/>
          <p:nvPr/>
        </p:nvSpPr>
        <p:spPr>
          <a:xfrm flipH="1">
            <a:off x="559979" y="981739"/>
            <a:ext cx="5429693" cy="4851991"/>
          </a:xfrm>
          <a:prstGeom prst="flowChartManualInpu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49227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0dcb25b2-1390-4bb6-991d-d204dda9fbc3"/>
</p:tagLst>
</file>

<file path=ppt/theme/theme1.xml><?xml version="1.0" encoding="utf-8"?>
<a:theme xmlns:a="http://schemas.openxmlformats.org/drawingml/2006/main" name="Slide title goes he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_template_landscape_colour  -  Read-Only" id="{007C2896-D606-402E-9E90-A1088274C26E}" vid="{EF6944FB-088D-4E2D-84F3-36D7D3FB7A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7D5B5BB545F049B352A928B3D6AC17" ma:contentTypeVersion="6" ma:contentTypeDescription="Create a new document." ma:contentTypeScope="" ma:versionID="32c1d5e8792dafd4ade6e95e7c5daf38">
  <xsd:schema xmlns:xsd="http://www.w3.org/2001/XMLSchema" xmlns:xs="http://www.w3.org/2001/XMLSchema" xmlns:p="http://schemas.microsoft.com/office/2006/metadata/properties" xmlns:ns2="be3c8098-7564-45de-8890-4a6e25e0abba" xmlns:ns3="f6af749d-bc6a-48b1-98f1-43e2894eae5e" targetNamespace="http://schemas.microsoft.com/office/2006/metadata/properties" ma:root="true" ma:fieldsID="57558160da05282f874c49a86c7bdabf" ns2:_="" ns3:_="">
    <xsd:import namespace="be3c8098-7564-45de-8890-4a6e25e0abba"/>
    <xsd:import namespace="f6af749d-bc6a-48b1-98f1-43e2894eae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8098-7564-45de-8890-4a6e25e0a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af749d-bc6a-48b1-98f1-43e2894eae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6af749d-bc6a-48b1-98f1-43e2894eae5e">
      <UserInfo>
        <DisplayName>Henrietta Jacobs</DisplayName>
        <AccountId>15</AccountId>
        <AccountType/>
      </UserInfo>
      <UserInfo>
        <DisplayName>Manjit Samrai</DisplayName>
        <AccountId>32</AccountId>
        <AccountType/>
      </UserInfo>
    </SharedWithUsers>
  </documentManagement>
</p:properties>
</file>

<file path=customXml/itemProps1.xml><?xml version="1.0" encoding="utf-8"?>
<ds:datastoreItem xmlns:ds="http://schemas.openxmlformats.org/officeDocument/2006/customXml" ds:itemID="{ACAADC1C-13EA-4ED8-A548-2AEE657A9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8098-7564-45de-8890-4a6e25e0abba"/>
    <ds:schemaRef ds:uri="f6af749d-bc6a-48b1-98f1-43e2894e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7BA52C-3353-4F69-A02D-66D9AF239B87}">
  <ds:schemaRefs>
    <ds:schemaRef ds:uri="http://schemas.microsoft.com/sharepoint/v3/contenttype/forms"/>
  </ds:schemaRefs>
</ds:datastoreItem>
</file>

<file path=customXml/itemProps3.xml><?xml version="1.0" encoding="utf-8"?>
<ds:datastoreItem xmlns:ds="http://schemas.openxmlformats.org/officeDocument/2006/customXml" ds:itemID="{BD6E68A1-6235-4782-BF05-50C092F5FA1A}">
  <ds:schemaRefs>
    <ds:schemaRef ds:uri="http://purl.org/dc/terms/"/>
    <ds:schemaRef ds:uri="http://schemas.microsoft.com/office/2006/documentManagement/types"/>
    <ds:schemaRef ds:uri="http://purl.org/dc/dcmitype/"/>
    <ds:schemaRef ds:uri="http://schemas.microsoft.com/office/infopath/2007/PartnerControls"/>
    <ds:schemaRef ds:uri="f6af749d-bc6a-48b1-98f1-43e2894eae5e"/>
    <ds:schemaRef ds:uri="http://purl.org/dc/elements/1.1/"/>
    <ds:schemaRef ds:uri="http://schemas.microsoft.com/office/2006/metadata/properties"/>
    <ds:schemaRef ds:uri="http://schemas.openxmlformats.org/package/2006/metadata/core-properties"/>
    <ds:schemaRef ds:uri="be3c8098-7564-45de-8890-4a6e25e0ab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329</TotalTime>
  <Words>1153</Words>
  <Application>Microsoft Office PowerPoint</Application>
  <PresentationFormat>Widescreen</PresentationFormat>
  <Paragraphs>164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Nova</vt:lpstr>
      <vt:lpstr>Arial Nova Light</vt:lpstr>
      <vt:lpstr>Calibri</vt:lpstr>
      <vt:lpstr>Wingdings</vt:lpstr>
      <vt:lpstr>Slide title goes here</vt:lpstr>
      <vt:lpstr>Holiday Activity and Food Programme 2021 Background information    </vt:lpstr>
      <vt:lpstr>PowerPoint Presentation</vt:lpstr>
      <vt:lpstr>Census data</vt:lpstr>
      <vt:lpstr>Target Groups and localities </vt:lpstr>
      <vt:lpstr>HAF Summer 2021 Sufficiency/ Capacity across localities</vt:lpstr>
      <vt:lpstr>HAF Summer 2021 Sufficiency/ Capacity across localities</vt:lpstr>
      <vt:lpstr>Previous HAF delivery- Easter HAF 2021</vt:lpstr>
      <vt:lpstr>Previous HAF delivery-  Achievements of 2021 summer</vt:lpstr>
      <vt:lpstr>Previous HAF delivery- Achievements of 2021 Winter</vt:lpstr>
      <vt:lpstr>Independent evaluation findings  </vt:lpstr>
      <vt:lpstr>Independent evaluation findings on food </vt:lpstr>
      <vt:lpstr>Independent Evaluation:- Parent Feedback </vt:lpstr>
      <vt:lpstr>Independent Evaluation:- Parent Feedback </vt:lpstr>
      <vt:lpstr>Lessons Learnt from 2021</vt:lpstr>
      <vt:lpstr>Lessons Learnt from 2021</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Wellbeing Survey January 2021  Culture Change Team, Organisational Development wellbeingteam@birmingham.gov.uk</dc:title>
  <dc:creator>Stacey Corbett</dc:creator>
  <cp:lastModifiedBy>David Erfani</cp:lastModifiedBy>
  <cp:revision>11</cp:revision>
  <dcterms:created xsi:type="dcterms:W3CDTF">2021-02-26T11:28:19Z</dcterms:created>
  <dcterms:modified xsi:type="dcterms:W3CDTF">2022-03-07T14:23:53Z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0x010100267D5B5BB545F049B352A928B3D6AC17</vt:lpwstr>
  </property>
</Properties>
</file>