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9"/>
  </p:notesMasterIdLst>
  <p:handoutMasterIdLst>
    <p:handoutMasterId r:id="rId20"/>
  </p:handoutMasterIdLst>
  <p:sldIdLst>
    <p:sldId id="271" r:id="rId7"/>
    <p:sldId id="270" r:id="rId8"/>
    <p:sldId id="272" r:id="rId9"/>
    <p:sldId id="256" r:id="rId10"/>
    <p:sldId id="267" r:id="rId11"/>
    <p:sldId id="258" r:id="rId12"/>
    <p:sldId id="265" r:id="rId13"/>
    <p:sldId id="266" r:id="rId14"/>
    <p:sldId id="269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SON, Colette" initials="M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648" autoAdjust="0"/>
  </p:normalViewPr>
  <p:slideViewPr>
    <p:cSldViewPr showGuides="1">
      <p:cViewPr varScale="1">
        <p:scale>
          <a:sx n="57" d="100"/>
          <a:sy n="57" d="100"/>
        </p:scale>
        <p:origin x="-846" y="-90"/>
      </p:cViewPr>
      <p:guideLst>
        <p:guide orient="horz" pos="618"/>
        <p:guide orient="horz" pos="1842"/>
        <p:guide orient="horz" pos="3702"/>
        <p:guide orient="horz" pos="1026"/>
        <p:guide orient="horz" pos="210"/>
        <p:guide orient="horz" pos="754"/>
        <p:guide orient="horz" pos="3748"/>
        <p:guide pos="431"/>
        <p:guide pos="5329"/>
        <p:guide pos="2925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66" d="100"/>
          <a:sy n="66" d="100"/>
        </p:scale>
        <p:origin x="-1572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-20599" y="8686800"/>
            <a:ext cx="112315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63D1F4A6-7DD5-42E4-9750-A8709F395147}" type="datetimeFigureOut">
              <a:rPr lang="en-GB" smtClean="0"/>
              <a:pPr algn="l"/>
              <a:t>23/06/2016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268578" y="8686800"/>
            <a:ext cx="4896725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309319" y="8685213"/>
            <a:ext cx="547093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200"/>
            </a:lvl1pPr>
          </a:lstStyle>
          <a:p>
            <a:fld id="{C5ABB7FA-2627-47C9-9258-FDF90D155C0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1556792" y="179512"/>
            <a:ext cx="4752528" cy="504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pic>
        <p:nvPicPr>
          <p:cNvPr id="8" name="Picture 7" descr="Department for Education" title="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79512"/>
            <a:ext cx="864096" cy="507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54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2696" y="251520"/>
            <a:ext cx="5400600" cy="405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2696" y="4343400"/>
            <a:ext cx="54006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quarter" idx="1"/>
          </p:nvPr>
        </p:nvSpPr>
        <p:spPr>
          <a:xfrm>
            <a:off x="-20599" y="8686800"/>
            <a:ext cx="112315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algn="l"/>
            <a:fld id="{63D1F4A6-7DD5-42E4-9750-A8709F395147}" type="datetimeFigureOut">
              <a:rPr lang="en-GB" smtClean="0"/>
              <a:pPr algn="l"/>
              <a:t>23/06/2016</a:t>
            </a:fld>
            <a:endParaRPr lang="en-GB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4"/>
          </p:nvPr>
        </p:nvSpPr>
        <p:spPr>
          <a:xfrm>
            <a:off x="1268578" y="8686800"/>
            <a:ext cx="4896725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309319" y="8685213"/>
            <a:ext cx="547093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200"/>
            </a:lvl1pPr>
          </a:lstStyle>
          <a:p>
            <a:fld id="{C5ABB7FA-2627-47C9-9258-FDF90D155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42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200" b="1" kern="1200">
        <a:solidFill>
          <a:schemeClr val="tx1"/>
        </a:solidFill>
        <a:latin typeface="+mn-lt"/>
        <a:ea typeface="+mn-ea"/>
        <a:cs typeface="+mn-cs"/>
      </a:defRPr>
    </a:lvl1pPr>
    <a:lvl2pPr marL="36830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3340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987425" indent="-174625" algn="l" defTabSz="987425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008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331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075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649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841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435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206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en-GB" sz="1200" b="0" baseline="0" dirty="0" smtClean="0"/>
          </a:p>
          <a:p>
            <a:pPr lvl="1" hangingPunct="0"/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927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hangingPunct="0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927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927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927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250825"/>
            <a:ext cx="5400675" cy="4051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BB7FA-2627-47C9-9258-FDF90D155C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8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1075"/>
            <a:ext cx="7772400" cy="1470025"/>
          </a:xfrm>
        </p:spPr>
        <p:txBody>
          <a:bodyPr>
            <a:noAutofit/>
          </a:bodyPr>
          <a:lstStyle>
            <a:lvl1pPr algn="l">
              <a:defRPr lang="en-GB" sz="5400" b="1" kern="1200" noProof="0" dirty="0" smtClean="0">
                <a:solidFill>
                  <a:srgbClr val="104F75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24944"/>
            <a:ext cx="6400800" cy="1752600"/>
          </a:xfr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2273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6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35919"/>
            <a:ext cx="7775575" cy="64515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dirty="0"/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72271" y="1187202"/>
            <a:ext cx="5256584" cy="4112369"/>
          </a:xfrm>
          <a:ln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688" y="5445571"/>
            <a:ext cx="5486400" cy="3596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787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037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333374"/>
            <a:ext cx="7775575" cy="6477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196976"/>
            <a:ext cx="7775575" cy="4679949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596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21" y="981075"/>
            <a:ext cx="7775575" cy="1253337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109" y="2420888"/>
            <a:ext cx="7775575" cy="1500187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3298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2" y="1196975"/>
            <a:ext cx="3811587" cy="467995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11588" cy="4679950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449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mphasis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96975"/>
            <a:ext cx="3811587" cy="467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Tx/>
              <a:buNone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339474"/>
            <a:ext cx="3811588" cy="8309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108000" tIns="45720" rIns="91440" bIns="45720" rtlCol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Tx/>
              <a:buNone/>
              <a:tabLst/>
              <a:defRPr lang="en-US" dirty="0" smtClean="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1808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1196975"/>
            <a:ext cx="3813175" cy="6480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3" y="1845072"/>
            <a:ext cx="3813175" cy="4031853"/>
          </a:xfrm>
          <a:ln>
            <a:solidFill>
              <a:schemeClr val="tx2"/>
            </a:solidFill>
          </a:ln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96975"/>
            <a:ext cx="3814763" cy="648097"/>
          </a:xfrm>
          <a:solidFill>
            <a:srgbClr val="C6E0E4"/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45072"/>
            <a:ext cx="3814763" cy="4031853"/>
          </a:xfrm>
          <a:ln>
            <a:solidFill>
              <a:schemeClr val="tx2"/>
            </a:solidFill>
          </a:ln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22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with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2" y="1196975"/>
            <a:ext cx="3811587" cy="4752976"/>
          </a:xfr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11588" cy="4752976"/>
          </a:xfrm>
          <a:ln>
            <a:solidFill>
              <a:schemeClr val="tx2"/>
            </a:solidFill>
          </a:ln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1pPr>
            <a:lvl2pPr marL="742950" marR="0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2pPr>
            <a:lvl3pPr marL="11430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2000"/>
            </a:lvl3pPr>
            <a:lvl4pPr marL="16002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4pPr>
            <a:lvl5pPr marL="2057400" marR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F497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62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6900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332656"/>
            <a:ext cx="7775575" cy="6484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1196976"/>
            <a:ext cx="7775575" cy="46799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2123728" y="6334125"/>
            <a:ext cx="1224136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E69749-5551-4F5F-A3EA-C88943F21456}" type="datetimeFigureOut">
              <a:rPr lang="en-GB" smtClean="0"/>
              <a:pPr/>
              <a:t>23/06/2016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334125"/>
            <a:ext cx="4464496" cy="365125"/>
          </a:xfrm>
          <a:prstGeom prst="rect">
            <a:avLst/>
          </a:prstGeom>
        </p:spPr>
        <p:txBody>
          <a:bodyPr/>
          <a:lstStyle>
            <a:lvl1pPr>
              <a:defRPr lang="en-GB" sz="12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5388" y="6334125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B98E5A-76C0-453E-B1E0-BC4AB04722D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Department for Education" title="Logo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937814"/>
            <a:ext cx="1296194" cy="761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834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8" r:id="rId6"/>
    <p:sldLayoutId id="2147483653" r:id="rId7"/>
    <p:sldLayoutId id="2147483659" r:id="rId8"/>
    <p:sldLayoutId id="2147483654" r:id="rId9"/>
    <p:sldLayoutId id="2147483655" r:id="rId10"/>
    <p:sldLayoutId id="2147483657" r:id="rId11"/>
  </p:sldLayoutIdLst>
  <p:txStyles>
    <p:titleStyle>
      <a:lvl1pPr algn="l" defTabSz="914400" rtl="0" eaLnBrk="1" latinLnBrk="0" hangingPunct="1">
        <a:spcBef>
          <a:spcPct val="0"/>
        </a:spcBef>
        <a:buNone/>
        <a:defRPr lang="en-GB" sz="3200" b="1" kern="1200" dirty="0">
          <a:solidFill>
            <a:srgbClr val="104F7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204864"/>
            <a:ext cx="7775575" cy="648419"/>
          </a:xfrm>
        </p:spPr>
        <p:txBody>
          <a:bodyPr/>
          <a:lstStyle/>
          <a:p>
            <a:r>
              <a:rPr lang="en-GB" dirty="0" smtClean="0"/>
              <a:t>What Works Centre for Children’s Social Care Workshop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24</a:t>
            </a:r>
            <a:r>
              <a:rPr lang="en-GB" baseline="30000" dirty="0" smtClean="0"/>
              <a:t>th</a:t>
            </a:r>
            <a:r>
              <a:rPr lang="en-GB" dirty="0" smtClean="0"/>
              <a:t> June 2016 – 8.45am </a:t>
            </a:r>
            <a:r>
              <a:rPr lang="en-GB" dirty="0" smtClean="0"/>
              <a:t>– 12 midday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1365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348880"/>
            <a:ext cx="7775575" cy="648419"/>
          </a:xfrm>
        </p:spPr>
        <p:txBody>
          <a:bodyPr/>
          <a:lstStyle/>
          <a:p>
            <a:r>
              <a:rPr lang="en-GB" sz="3600" dirty="0" smtClean="0"/>
              <a:t>Insights from an existing What Works Centre – the EEF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Stephen Tall</a:t>
            </a:r>
            <a:br>
              <a:rPr lang="en-GB" dirty="0" smtClean="0"/>
            </a:br>
            <a:r>
              <a:rPr lang="en-GB" dirty="0" smtClean="0"/>
              <a:t>Director of Development and </a:t>
            </a:r>
            <a:r>
              <a:rPr lang="en-GB" dirty="0" smtClean="0"/>
              <a:t>Communications, EEF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1091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348880"/>
            <a:ext cx="7775575" cy="648419"/>
          </a:xfrm>
        </p:spPr>
        <p:txBody>
          <a:bodyPr/>
          <a:lstStyle/>
          <a:p>
            <a:r>
              <a:rPr lang="en-GB" sz="3600" dirty="0" smtClean="0"/>
              <a:t>What are your views? – Break out session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Facilitated by Greg Wilkinson, expert advisor for WWC for children’s social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5606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276872"/>
            <a:ext cx="7775575" cy="648419"/>
          </a:xfrm>
        </p:spPr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Thank you for coming!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Do sign up for 1:1s via the WWC inbox!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06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44624"/>
            <a:ext cx="7775575" cy="648419"/>
          </a:xfrm>
        </p:spPr>
        <p:txBody>
          <a:bodyPr/>
          <a:lstStyle/>
          <a:p>
            <a:pPr algn="ctr"/>
            <a:r>
              <a:rPr lang="en-GB" dirty="0" smtClean="0"/>
              <a:t>Workshop Agenda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344814"/>
              </p:ext>
            </p:extLst>
          </p:nvPr>
        </p:nvGraphicFramePr>
        <p:xfrm>
          <a:off x="395536" y="823184"/>
          <a:ext cx="8280920" cy="4982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0882"/>
                <a:gridCol w="4318766"/>
                <a:gridCol w="2341272"/>
              </a:tblGrid>
              <a:tr h="255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Time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Activity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Presenter/Facilitator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  <a:tr h="4005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From 8.45am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Registration, tea and coffee &amp; networking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  <a:tr h="600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9.15-9.30am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Introductions, welcome and housekeeping</a:t>
                      </a:r>
                      <a:endParaRPr lang="en-GB" sz="1200">
                        <a:effectLst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Graham Archer, Director of Children’s Services, DfE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  <a:tr h="80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9.30-10am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The What Works Centre Network and its aims (including Q&amp;A)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David Halpern, Cabinet Office -  National Advisor on What Works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  <a:tr h="80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10-10.20am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The new What Works Centre for Children’s Social Care – current thinking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Su Arnall, DfE – Child Protection and Safeguarding Unit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  <a:tr h="80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10.20-10.40am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Insights from an existing What Works Centre – the Education Endowment Foundation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Stephen Tall, EEF - Director of Development and Communications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  <a:tr h="255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10.40-11am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Q&amp;A and initial discussion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DfE &amp; EEF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  <a:tr h="8105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11-11.40am</a:t>
                      </a:r>
                      <a:endParaRPr lang="en-GB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What are your views? - breakout discussions in smaller </a:t>
                      </a:r>
                      <a:r>
                        <a:rPr lang="en-GB" sz="1400" dirty="0" smtClean="0">
                          <a:effectLst/>
                        </a:rPr>
                        <a:t>groups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Greg Wilkinson, expert advisor for WWC for Children’s Social Care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  <a:tr h="255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11.50-12pm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Round up and close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Felicity Winter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695" marR="5869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24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348880"/>
            <a:ext cx="7775575" cy="648419"/>
          </a:xfrm>
        </p:spPr>
        <p:txBody>
          <a:bodyPr/>
          <a:lstStyle/>
          <a:p>
            <a:r>
              <a:rPr lang="en-GB" sz="3600" dirty="0" smtClean="0"/>
              <a:t>The What Works Centre Network and </a:t>
            </a:r>
            <a:r>
              <a:rPr lang="en-GB" sz="3600" dirty="0"/>
              <a:t>I</a:t>
            </a:r>
            <a:r>
              <a:rPr lang="en-GB" sz="3600" dirty="0" smtClean="0"/>
              <a:t>ts </a:t>
            </a:r>
            <a:r>
              <a:rPr lang="en-GB" sz="3600" dirty="0" smtClean="0"/>
              <a:t>Aims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Dr David Halpern</a:t>
            </a:r>
            <a:br>
              <a:rPr lang="en-GB" dirty="0" smtClean="0"/>
            </a:br>
            <a:r>
              <a:rPr lang="en-GB" dirty="0" smtClean="0"/>
              <a:t>What Works National Advisor, Cabinet Office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2381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630616" cy="2015877"/>
          </a:xfrm>
        </p:spPr>
        <p:txBody>
          <a:bodyPr/>
          <a:lstStyle/>
          <a:p>
            <a:r>
              <a:rPr lang="en-GB" sz="3600" dirty="0" smtClean="0"/>
              <a:t>What Works Centre for Children’s Social Care – Current Thinking</a:t>
            </a: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/>
              <a:t/>
            </a:r>
            <a:br>
              <a:rPr lang="en-GB" sz="4400" dirty="0"/>
            </a:br>
            <a:r>
              <a:rPr lang="en-GB" sz="3200" dirty="0" smtClean="0"/>
              <a:t>Su </a:t>
            </a:r>
            <a:r>
              <a:rPr lang="en-GB" sz="3200" dirty="0" err="1" smtClean="0"/>
              <a:t>Arnall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Child Protection and Safeguarding Unit, </a:t>
            </a:r>
            <a:r>
              <a:rPr lang="en-GB" sz="3200" dirty="0" err="1" smtClean="0"/>
              <a:t>DfE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7813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it do?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683568" y="1052736"/>
            <a:ext cx="7775575" cy="4104456"/>
          </a:xfrm>
        </p:spPr>
        <p:txBody>
          <a:bodyPr/>
          <a:lstStyle/>
          <a:p>
            <a:r>
              <a:rPr lang="en-GB" sz="2200" b="0" dirty="0" smtClean="0"/>
              <a:t>Identify best practice to improve outcomes for children at risk of or suffering from abuse and/or neglect – develop a powerful evidence base and support translation into better practice on the ground</a:t>
            </a:r>
          </a:p>
          <a:p>
            <a:r>
              <a:rPr lang="en-GB" sz="2200" b="0" dirty="0" smtClean="0"/>
              <a:t>4 key functions: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200" b="0" dirty="0" smtClean="0"/>
              <a:t>Synthesis </a:t>
            </a:r>
            <a:r>
              <a:rPr lang="en-GB" sz="2200" b="0" dirty="0"/>
              <a:t>of existing </a:t>
            </a:r>
            <a:r>
              <a:rPr lang="en-GB" sz="2200" b="0" dirty="0" smtClean="0"/>
              <a:t>evidence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200" b="0" dirty="0" smtClean="0"/>
              <a:t>Identification </a:t>
            </a:r>
            <a:r>
              <a:rPr lang="en-GB" sz="2200" b="0" dirty="0"/>
              <a:t>of </a:t>
            </a:r>
            <a:r>
              <a:rPr lang="en-GB" sz="2200" b="0" dirty="0" smtClean="0"/>
              <a:t>gaps in knowledge </a:t>
            </a:r>
            <a:r>
              <a:rPr lang="en-GB" sz="2200" b="0" dirty="0"/>
              <a:t>&amp; run new </a:t>
            </a:r>
            <a:r>
              <a:rPr lang="en-GB" sz="2200" b="0" dirty="0" smtClean="0"/>
              <a:t>trials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200" b="0" dirty="0" smtClean="0"/>
              <a:t>Translation </a:t>
            </a:r>
            <a:r>
              <a:rPr lang="en-GB" sz="2200" b="0" dirty="0"/>
              <a:t>of findings into </a:t>
            </a:r>
            <a:r>
              <a:rPr lang="en-GB" sz="2200" b="0" dirty="0" smtClean="0"/>
              <a:t>practical guidance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200" b="0" dirty="0" smtClean="0"/>
              <a:t>Dissemination and implementation</a:t>
            </a:r>
          </a:p>
          <a:p>
            <a:r>
              <a:rPr lang="en-GB" sz="2200" b="0" dirty="0" smtClean="0"/>
              <a:t>Become </a:t>
            </a:r>
            <a:r>
              <a:rPr lang="en-GB" sz="2200" b="0" dirty="0"/>
              <a:t>a trusted </a:t>
            </a:r>
            <a:r>
              <a:rPr lang="en-GB" sz="2200" b="0" dirty="0" smtClean="0"/>
              <a:t>voice in the sector</a:t>
            </a:r>
          </a:p>
          <a:p>
            <a:r>
              <a:rPr lang="en-GB" sz="2200" b="0" dirty="0" smtClean="0"/>
              <a:t>Part of wider agenda to transform children’s social care</a:t>
            </a:r>
            <a:endParaRPr lang="en-GB" sz="2200" b="0" dirty="0"/>
          </a:p>
          <a:p>
            <a:pPr>
              <a:buFont typeface="Wingdings" panose="05000000000000000000" pitchFamily="2" charset="2"/>
              <a:buChar char="Ø"/>
            </a:pPr>
            <a:endParaRPr lang="en-GB" sz="2200" b="0" dirty="0" smtClean="0"/>
          </a:p>
          <a:p>
            <a:pPr marL="457200" lvl="1" indent="0">
              <a:buNone/>
            </a:pPr>
            <a:endParaRPr lang="en-GB" sz="2200" b="0" dirty="0" smtClean="0"/>
          </a:p>
          <a:p>
            <a:endParaRPr lang="en-GB" sz="2200" b="0" dirty="0"/>
          </a:p>
        </p:txBody>
      </p:sp>
    </p:spTree>
    <p:extLst>
      <p:ext uri="{BB962C8B-B14F-4D97-AF65-F5344CB8AC3E}">
        <p14:creationId xmlns:p14="http://schemas.microsoft.com/office/powerpoint/2010/main" val="341777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be its scope?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683568" y="980728"/>
            <a:ext cx="7775575" cy="4679949"/>
          </a:xfrm>
        </p:spPr>
        <p:txBody>
          <a:bodyPr/>
          <a:lstStyle/>
          <a:p>
            <a:endParaRPr lang="en-GB" sz="2200" b="0" dirty="0" smtClean="0"/>
          </a:p>
          <a:p>
            <a:r>
              <a:rPr lang="en-GB" sz="2400" b="0" dirty="0" smtClean="0"/>
              <a:t>Focus </a:t>
            </a:r>
            <a:r>
              <a:rPr lang="en-GB" sz="2400" b="0" dirty="0"/>
              <a:t>on children from point of referral into child protection system</a:t>
            </a:r>
          </a:p>
          <a:p>
            <a:r>
              <a:rPr lang="en-GB" sz="2400" b="0" dirty="0" smtClean="0"/>
              <a:t>Priority </a:t>
            </a:r>
            <a:r>
              <a:rPr lang="en-GB" sz="2400" b="0" dirty="0"/>
              <a:t>focus on social </a:t>
            </a:r>
            <a:r>
              <a:rPr lang="en-GB" sz="2400" b="0" dirty="0" smtClean="0"/>
              <a:t>work, with links to other practitioners </a:t>
            </a:r>
            <a:r>
              <a:rPr lang="en-GB" sz="2400" b="0" dirty="0" err="1" smtClean="0"/>
              <a:t>eg</a:t>
            </a:r>
            <a:r>
              <a:rPr lang="en-GB" sz="2400" b="0" dirty="0" smtClean="0"/>
              <a:t>. foster carers, residential care workers</a:t>
            </a:r>
          </a:p>
          <a:p>
            <a:r>
              <a:rPr lang="en-GB" sz="2400" b="0" dirty="0" smtClean="0"/>
              <a:t>Focus on both effective interventions and systems</a:t>
            </a:r>
          </a:p>
          <a:p>
            <a:r>
              <a:rPr lang="en-GB" sz="2400" b="0" dirty="0" smtClean="0"/>
              <a:t>Recognition of context</a:t>
            </a:r>
          </a:p>
          <a:p>
            <a:r>
              <a:rPr lang="en-GB" sz="2400" b="0" dirty="0" smtClean="0"/>
              <a:t>Work programme yet to be determined</a:t>
            </a:r>
            <a:endParaRPr lang="en-GB" sz="2400" b="0" dirty="0"/>
          </a:p>
          <a:p>
            <a:endParaRPr lang="en-GB" sz="2200" b="0" dirty="0"/>
          </a:p>
        </p:txBody>
      </p:sp>
    </p:spTree>
    <p:extLst>
      <p:ext uri="{BB962C8B-B14F-4D97-AF65-F5344CB8AC3E}">
        <p14:creationId xmlns:p14="http://schemas.microsoft.com/office/powerpoint/2010/main" val="147786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84213" y="477043"/>
            <a:ext cx="8208267" cy="647701"/>
          </a:xfrm>
        </p:spPr>
        <p:txBody>
          <a:bodyPr/>
          <a:lstStyle/>
          <a:p>
            <a:r>
              <a:rPr lang="en-GB" dirty="0"/>
              <a:t>How will the WWC link with other programmes?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683568" y="2060848"/>
            <a:ext cx="7775575" cy="4679949"/>
          </a:xfrm>
        </p:spPr>
        <p:txBody>
          <a:bodyPr/>
          <a:lstStyle/>
          <a:p>
            <a:r>
              <a:rPr lang="en-GB" sz="2400" b="0" dirty="0" err="1"/>
              <a:t>DfE</a:t>
            </a:r>
            <a:r>
              <a:rPr lang="en-GB" sz="2400" b="0" dirty="0"/>
              <a:t> are exploring opportunities to create strong links between programmes</a:t>
            </a:r>
          </a:p>
          <a:p>
            <a:pPr hangingPunct="0"/>
            <a:r>
              <a:rPr lang="en-GB" sz="2400" b="0" dirty="0" smtClean="0"/>
              <a:t>Capture and dissemination of learning </a:t>
            </a:r>
            <a:r>
              <a:rPr lang="en-GB" sz="2400" b="0" dirty="0"/>
              <a:t>from </a:t>
            </a:r>
            <a:r>
              <a:rPr lang="en-GB" sz="2400" b="0" dirty="0" smtClean="0"/>
              <a:t>the Innovation Programme, Partners in Practice </a:t>
            </a:r>
            <a:r>
              <a:rPr lang="en-GB" sz="2400" b="0" dirty="0"/>
              <a:t>and </a:t>
            </a:r>
            <a:r>
              <a:rPr lang="en-GB" sz="2400" b="0" dirty="0" smtClean="0"/>
              <a:t>the centralisation of SCRs</a:t>
            </a:r>
          </a:p>
          <a:p>
            <a:pPr hangingPunct="0"/>
            <a:r>
              <a:rPr lang="en-GB" sz="2400" b="0" dirty="0" smtClean="0"/>
              <a:t>Close working with other Centres </a:t>
            </a:r>
            <a:r>
              <a:rPr lang="en-GB" sz="2400" b="0" dirty="0" err="1" smtClean="0"/>
              <a:t>eg</a:t>
            </a:r>
            <a:r>
              <a:rPr lang="en-GB" sz="2400" b="0" dirty="0" smtClean="0"/>
              <a:t>. Family Justice Observatory, Centre of Expertise on CSA</a:t>
            </a:r>
            <a:endParaRPr lang="en-GB" sz="2400" b="0" dirty="0"/>
          </a:p>
        </p:txBody>
      </p:sp>
    </p:spTree>
    <p:extLst>
      <p:ext uri="{BB962C8B-B14F-4D97-AF65-F5344CB8AC3E}">
        <p14:creationId xmlns:p14="http://schemas.microsoft.com/office/powerpoint/2010/main" val="61960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64251" cy="647701"/>
          </a:xfrm>
        </p:spPr>
        <p:txBody>
          <a:bodyPr/>
          <a:lstStyle/>
          <a:p>
            <a:r>
              <a:rPr lang="en-GB" dirty="0" smtClean="0"/>
              <a:t>How will it be run?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683568" y="764704"/>
            <a:ext cx="7775575" cy="3528392"/>
          </a:xfrm>
        </p:spPr>
        <p:txBody>
          <a:bodyPr/>
          <a:lstStyle/>
          <a:p>
            <a:r>
              <a:rPr lang="en-GB" sz="2400" b="0" dirty="0"/>
              <a:t>Up to £4m available per year up to </a:t>
            </a:r>
            <a:r>
              <a:rPr lang="en-GB" sz="2400" b="0" dirty="0" smtClean="0"/>
              <a:t>2019/20, with possibility of alternative funding sources once established</a:t>
            </a:r>
          </a:p>
          <a:p>
            <a:r>
              <a:rPr lang="en-GB" sz="2400" b="0" dirty="0" smtClean="0"/>
              <a:t>Set </a:t>
            </a:r>
            <a:r>
              <a:rPr lang="en-GB" sz="2400" b="0" dirty="0"/>
              <a:t>of skills </a:t>
            </a:r>
            <a:r>
              <a:rPr lang="en-GB" sz="2400" b="0" dirty="0" smtClean="0"/>
              <a:t>required includes: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b="0" dirty="0" smtClean="0"/>
              <a:t>research </a:t>
            </a:r>
            <a:r>
              <a:rPr lang="en-GB" b="0" dirty="0"/>
              <a:t>and </a:t>
            </a:r>
            <a:r>
              <a:rPr lang="en-GB" b="0" dirty="0" smtClean="0"/>
              <a:t>analytical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b="0" dirty="0" smtClean="0"/>
              <a:t>translation </a:t>
            </a:r>
            <a:r>
              <a:rPr lang="en-GB" b="0" dirty="0"/>
              <a:t>of evidence into </a:t>
            </a:r>
            <a:r>
              <a:rPr lang="en-GB" b="0" dirty="0" smtClean="0"/>
              <a:t>practice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experience of children’s social care and social work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b="0" dirty="0" smtClean="0"/>
              <a:t>innovation </a:t>
            </a:r>
            <a:r>
              <a:rPr lang="en-GB" b="0" dirty="0"/>
              <a:t>and creative thinking</a:t>
            </a:r>
          </a:p>
          <a:p>
            <a:r>
              <a:rPr lang="en-GB" sz="2400" b="0" dirty="0" smtClean="0"/>
              <a:t>Likely partnership model</a:t>
            </a:r>
          </a:p>
          <a:p>
            <a:r>
              <a:rPr lang="en-GB" sz="2400" b="0" dirty="0" smtClean="0"/>
              <a:t>Various commissioning options are being considered</a:t>
            </a:r>
          </a:p>
          <a:p>
            <a:r>
              <a:rPr lang="en-GB" sz="2400" b="0" dirty="0" smtClean="0"/>
              <a:t>WWCs are independent from government</a:t>
            </a:r>
            <a:endParaRPr lang="en-GB" sz="2400" b="0" dirty="0"/>
          </a:p>
        </p:txBody>
      </p:sp>
    </p:spTree>
    <p:extLst>
      <p:ext uri="{BB962C8B-B14F-4D97-AF65-F5344CB8AC3E}">
        <p14:creationId xmlns:p14="http://schemas.microsoft.com/office/powerpoint/2010/main" val="341108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75575" cy="647701"/>
          </a:xfrm>
        </p:spPr>
        <p:txBody>
          <a:bodyPr/>
          <a:lstStyle/>
          <a:p>
            <a:r>
              <a:rPr lang="en-GB" dirty="0" smtClean="0"/>
              <a:t>What are the timescales and next steps?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5315"/>
            <a:ext cx="7991599" cy="4679949"/>
          </a:xfrm>
        </p:spPr>
        <p:txBody>
          <a:bodyPr/>
          <a:lstStyle/>
          <a:p>
            <a:endParaRPr lang="en-GB" b="0" dirty="0" smtClean="0"/>
          </a:p>
          <a:p>
            <a:r>
              <a:rPr lang="en-GB" sz="2400" b="0" dirty="0" smtClean="0"/>
              <a:t>July - continue market engagement – series of 1:1 conversations – we invite you to take part or to email the </a:t>
            </a:r>
            <a:r>
              <a:rPr lang="en-GB" sz="2400" b="0" dirty="0"/>
              <a:t>WWC inbox </a:t>
            </a:r>
            <a:r>
              <a:rPr lang="en-GB" sz="2400" b="0" dirty="0" smtClean="0"/>
              <a:t>(CSC.WHATWORKSCENTRE@education.gsi.gov.uk) with thoughts and suggestions</a:t>
            </a:r>
            <a:endParaRPr lang="en-GB" sz="2400" b="0" dirty="0"/>
          </a:p>
          <a:p>
            <a:r>
              <a:rPr lang="en-GB" sz="2400" b="0" dirty="0" smtClean="0"/>
              <a:t>July/August - Expert advisor -  Greg Wilkinson</a:t>
            </a:r>
          </a:p>
          <a:p>
            <a:r>
              <a:rPr lang="en-GB" sz="2400" b="0" dirty="0" smtClean="0"/>
              <a:t>Timescales for set up depend on commissioning approach</a:t>
            </a:r>
          </a:p>
          <a:p>
            <a:r>
              <a:rPr lang="en-GB" sz="2400" b="0" dirty="0" smtClean="0"/>
              <a:t>We will let you know as soon as a decision is made</a:t>
            </a:r>
            <a:endParaRPr lang="en-GB" b="0" dirty="0" smtClean="0"/>
          </a:p>
        </p:txBody>
      </p:sp>
    </p:spTree>
    <p:extLst>
      <p:ext uri="{BB962C8B-B14F-4D97-AF65-F5344CB8AC3E}">
        <p14:creationId xmlns:p14="http://schemas.microsoft.com/office/powerpoint/2010/main" val="189135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8cb3cbd-ce5c-4a72-9da4-9013f91c5903">
      <Value>4</Value>
      <Value>3</Value>
      <Value>2</Value>
    </TaxCatchAll>
    <IWPSubjectTaxHTField0 xmlns="485a4600-21bf-404d-bb84-8b204e1f3801">
      <Terms xmlns="http://schemas.microsoft.com/office/infopath/2007/PartnerControls"/>
    </IWPSubjectTaxHTField0>
    <IWPContributor xmlns="485a4600-21bf-404d-bb84-8b204e1f3801">
      <UserInfo>
        <DisplayName/>
        <AccountId xsi:nil="true"/>
        <AccountType/>
      </UserInfo>
    </IWPContributor>
    <IWPOrganisationalUnitTaxHTField0 xmlns="485a4600-21bf-404d-bb84-8b204e1f3801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cc08a6d4-dfde-4d0f-bd85-069ebcef80d5</TermId>
        </TermInfo>
      </Terms>
    </IWPOrganisationalUnitTaxHTField0>
    <IWPSiteTypeTaxHTField0 xmlns="485a4600-21bf-404d-bb84-8b204e1f3801">
      <Terms xmlns="http://schemas.microsoft.com/office/infopath/2007/PartnerControls"/>
    </IWPSiteTypeTaxHTField0>
    <IWPRightsProtectiveMarkingTaxHTField0 xmlns="485a4600-21bf-404d-bb84-8b204e1f3801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0884c477-2e62-47ea-b19c-5af6e91124c5</TermId>
        </TermInfo>
      </Terms>
    </IWPRightsProtectiveMarkingTaxHTField0>
    <IWPFunctionTaxHTField0 xmlns="485a4600-21bf-404d-bb84-8b204e1f3801">
      <Terms xmlns="http://schemas.microsoft.com/office/infopath/2007/PartnerControls"/>
    </IWPFunctionTaxHTField0>
    <Comments xmlns="http://schemas.microsoft.com/sharepoint/v3" xsi:nil="true"/>
    <IWPOwnerTaxHTField0 xmlns="485a4600-21bf-404d-bb84-8b204e1f3801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a484111e-5b24-4ad9-9778-c536c8c88985</TermId>
        </TermInfo>
      </Terms>
    </IWPOwnerTaxHTField0>
    <_dlc_DocId xmlns="b8cb3cbd-ce5c-4a72-9da4-9013f91c5903">CFHK7WYKQ5Z3-14-59522</_dlc_DocId>
    <_dlc_DocIdUrl xmlns="b8cb3cbd-ce5c-4a72-9da4-9013f91c5903">
      <Url>http://workplaces/sites/sg/b/_layouts/DocIdRedir.aspx?ID=CFHK7WYKQ5Z3-14-59522</Url>
      <Description>CFHK7WYKQ5Z3-14-59522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olicy briefing" ma:contentTypeID="0x0101007F645D6FBA204A029FECB8BFC6578C39005279853530254253B886E13194843F8A003AA4A7828D8545A79A935680138123480002FDFA6A9A3312489489C60A4299CABE" ma:contentTypeVersion="9" ma:contentTypeDescription="For departmental policy briefings. Records retained for 10 years." ma:contentTypeScope="" ma:versionID="db3dc28f131f52abc62c38290c337100">
  <xsd:schema xmlns:xsd="http://www.w3.org/2001/XMLSchema" xmlns:xs="http://www.w3.org/2001/XMLSchema" xmlns:p="http://schemas.microsoft.com/office/2006/metadata/properties" xmlns:ns1="http://schemas.microsoft.com/sharepoint/v3" xmlns:ns2="b8cb3cbd-ce5c-4a72-9da4-9013f91c5903" xmlns:ns3="485a4600-21bf-404d-bb84-8b204e1f3801" targetNamespace="http://schemas.microsoft.com/office/2006/metadata/properties" ma:root="true" ma:fieldsID="7a8295a244f7c7dbe074967eb1b530ef" ns1:_="" ns2:_="" ns3:_="">
    <xsd:import namespace="http://schemas.microsoft.com/sharepoint/v3"/>
    <xsd:import namespace="b8cb3cbd-ce5c-4a72-9da4-9013f91c5903"/>
    <xsd:import namespace="485a4600-21bf-404d-bb84-8b204e1f380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Comments" minOccurs="0"/>
                <xsd:element ref="ns3:IWPContributor" minOccurs="0"/>
                <xsd:element ref="ns3:IWPFunctionTaxHTField0" minOccurs="0"/>
                <xsd:element ref="ns3:IWPOwnerTaxHTField0" minOccurs="0"/>
                <xsd:element ref="ns3:IWPRightsProtectiveMarkingTaxHTField0" minOccurs="0"/>
                <xsd:element ref="ns3:IWPSubjectTaxHTField0" minOccurs="0"/>
                <xsd:element ref="ns3:IWPSiteTypeTaxHTField0" minOccurs="0"/>
                <xsd:element ref="ns2:TaxCatchAll" minOccurs="0"/>
                <xsd:element ref="ns2:TaxCatchAllLabel" minOccurs="0"/>
                <xsd:element ref="ns3:IWPOrganisationalUnitTaxHTField0" minOccurs="0"/>
                <xsd:element ref="ns1:_vti_ItemDeclaredRecor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ments" ma:index="11" nillable="true" ma:displayName="Description" ma:hidden="true" ma:internalName="Comments">
      <xsd:simpleType>
        <xsd:restriction base="dms:Note">
          <xsd:maxLength value="255"/>
        </xsd:restriction>
      </xsd:simpleType>
    </xsd:element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cb3cbd-ce5c-4a72-9da4-9013f91c590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3" nillable="true" ma:displayName="Taxonomy Catch All Column" ma:description="" ma:hidden="true" ma:list="{0fa131f9-8c8b-490e-a055-ffd7b05c0de0}" ma:internalName="TaxCatchAll" ma:showField="CatchAllData" ma:web="485a4600-21bf-404d-bb84-8b204e1f38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4" nillable="true" ma:displayName="Taxonomy Catch All Column1" ma:description="" ma:hidden="true" ma:list="{0fa131f9-8c8b-490e-a055-ffd7b05c0de0}" ma:internalName="TaxCatchAllLabel" ma:readOnly="true" ma:showField="CatchAllDataLabel" ma:web="485a4600-21bf-404d-bb84-8b204e1f38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5a4600-21bf-404d-bb84-8b204e1f3801" elementFormDefault="qualified">
    <xsd:import namespace="http://schemas.microsoft.com/office/2006/documentManagement/types"/>
    <xsd:import namespace="http://schemas.microsoft.com/office/infopath/2007/PartnerControls"/>
    <xsd:element name="IWPContributor" ma:index="12" nillable="true" ma:displayName="Contributor" ma:hidden="true" ma:list="UserInfo" ma:SharePointGroup="0" ma:internalName="IWPContributor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WPFunctionTaxHTField0" ma:index="13" nillable="true" ma:taxonomy="true" ma:internalName="IWPFunctionTaxHTField0" ma:taxonomyFieldName="IWPFunction" ma:displayName="Function" ma:readOnly="false" ma:fieldId="{15181134-8839-47a9-9a38-d116ffff0106}" ma:taxonomyMulti="true" ma:sspId="fcff89b5-5d6d-4e65-a829-6f4a98dd03af" ma:termSetId="d25a8a8b-cc76-477b-9c8b-292b0e0101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WPOwnerTaxHTField0" ma:index="15" ma:taxonomy="true" ma:internalName="IWPOwnerTaxHTField0" ma:taxonomyFieldName="IWPOwner" ma:displayName="Owner" ma:default="2;#DfE|a484111e-5b24-4ad9-9778-c536c8c88985" ma:fieldId="{15181134-8839-47a9-9a38-d116ffff0102}" ma:sspId="fcff89b5-5d6d-4e65-a829-6f4a98dd03af" ma:termSetId="12161dbb-b36f-4439-aef1-21e7cc9228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WPRightsProtectiveMarkingTaxHTField0" ma:index="17" ma:taxonomy="true" ma:internalName="IWPRightsProtectiveMarkingTaxHTField0" ma:taxonomyFieldName="IWPRightsProtectiveMarking" ma:displayName="Rights: Protective Marking" ma:default="3;#Official|0884c477-2e62-47ea-b19c-5af6e91124c5" ma:fieldId="{15181134-8839-47a9-9a38-d116ffff0005}" ma:sspId="fcff89b5-5d6d-4e65-a829-6f4a98dd03af" ma:termSetId="7870c18b-dc34-46a1-adf5-a571f0cac88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WPSubjectTaxHTField0" ma:index="19" nillable="true" ma:taxonomy="true" ma:internalName="IWPSubjectTaxHTField0" ma:taxonomyFieldName="IWPSubject" ma:displayName="Subject" ma:fieldId="{15181134-8839-47a9-9a38-d116ffff0006}" ma:sspId="fcff89b5-5d6d-4e65-a829-6f4a98dd03af" ma:termSetId="33432453-e88c-4baa-94a6-467fc4fc06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WPSiteTypeTaxHTField0" ma:index="21" nillable="true" ma:taxonomy="true" ma:internalName="IWPSiteTypeTaxHTField0" ma:taxonomyFieldName="IWPSiteType" ma:displayName="Site Type" ma:fieldId="{15181134-8839-47a9-9a38-d116ffff0103}" ma:sspId="fcff89b5-5d6d-4e65-a829-6f4a98dd03af" ma:termSetId="68f3bd98-4d9d-4839-831a-d4827606df7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WPOrganisationalUnitTaxHTField0" ma:index="25" ma:taxonomy="true" ma:internalName="IWPOrganisationalUnitTaxHTField0" ma:taxonomyFieldName="IWPOrganisationalUnit" ma:displayName="Organisational Unit" ma:default="4;#DfE|cc08a6d4-dfde-4d0f-bd85-069ebcef80d5" ma:fieldId="{15181134-8839-47a9-9a38-d116ffff0201}" ma:sspId="fcff89b5-5d6d-4e65-a829-6f4a98dd03af" ma:termSetId="b3e263f6-0ab6-425a-b3de-0e67f2faf76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fcff89b5-5d6d-4e65-a829-6f4a98dd03af" ContentTypeId="0x0101007F645D6FBA204A029FECB8BFC6578C39005279853530254253B886E13194843F8A003AA4A7828D8545A79A93568013812348" PreviousValue="false"/>
</file>

<file path=customXml/itemProps1.xml><?xml version="1.0" encoding="utf-8"?>
<ds:datastoreItem xmlns:ds="http://schemas.openxmlformats.org/officeDocument/2006/customXml" ds:itemID="{718918D8-6743-472F-9133-546308218B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D3942E-F7FA-4AD8-9A69-5FDFB1F490D1}">
  <ds:schemaRefs>
    <ds:schemaRef ds:uri="http://purl.org/dc/elements/1.1/"/>
    <ds:schemaRef ds:uri="http://schemas.microsoft.com/office/2006/metadata/properties"/>
    <ds:schemaRef ds:uri="http://schemas.microsoft.com/sharepoint/v3"/>
    <ds:schemaRef ds:uri="485a4600-21bf-404d-bb84-8b204e1f380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8cb3cbd-ce5c-4a72-9da4-9013f91c590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EA28853-C62F-42BB-98C6-566E8BBE35B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FF2CF6D-7B52-4271-93C7-8AD85E233A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8cb3cbd-ce5c-4a72-9da4-9013f91c5903"/>
    <ds:schemaRef ds:uri="485a4600-21bf-404d-bb84-8b204e1f38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DBC8F52-AA5A-438F-8670-A7BAE2E078FE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508</Words>
  <Application>Microsoft Office PowerPoint</Application>
  <PresentationFormat>On-screen Show (4:3)</PresentationFormat>
  <Paragraphs>85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What Works Centre for Children’s Social Care Workshop   24th June 2016 – 8.45am – 12 midday</vt:lpstr>
      <vt:lpstr>Workshop Agenda</vt:lpstr>
      <vt:lpstr>The What Works Centre Network and Its Aims   Dr David Halpern What Works National Advisor, Cabinet Office</vt:lpstr>
      <vt:lpstr>What Works Centre for Children’s Social Care – Current Thinking  Su Arnall Child Protection and Safeguarding Unit, DfE</vt:lpstr>
      <vt:lpstr>What will it do?</vt:lpstr>
      <vt:lpstr>What will be its scope?</vt:lpstr>
      <vt:lpstr>How will the WWC link with other programmes?</vt:lpstr>
      <vt:lpstr>How will it be run?</vt:lpstr>
      <vt:lpstr>What are the timescales and next steps?</vt:lpstr>
      <vt:lpstr>Insights from an existing What Works Centre – the EEF   Stephen Tall Director of Development and Communications, EEF</vt:lpstr>
      <vt:lpstr>What are your views? – Break out session   Facilitated by Greg Wilkinson, expert advisor for WWC for children’s social care</vt:lpstr>
      <vt:lpstr> Thank you for coming!  Do sign up for 1:1s via the WWC inbox!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for Education</dc:title>
  <dc:creator>Publishing.TEAM@education.gsi.gov.uk</dc:creator>
  <cp:lastModifiedBy>ARNALL, Su</cp:lastModifiedBy>
  <cp:revision>66</cp:revision>
  <dcterms:created xsi:type="dcterms:W3CDTF">2013-06-06T10:14:36Z</dcterms:created>
  <dcterms:modified xsi:type="dcterms:W3CDTF">2016-06-23T17:20:22Z</dcterms:modified>
  <cp:category>Master-Pres-v1.0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0x0101007F645D6FBA204A029FECB8BFC6578C39005279853530254253B886E13194843F8A003AA4A7828D8545A79A935680138123480002FDFA6A9A3312489489C60A4299CABE</vt:lpwstr>
  </property>
  <property fmtid="{D5CDD505-2E9C-101B-9397-08002B2CF9AE}" pid="3" name="_dlc_DocIdItemGuid">
    <vt:lpwstr>12e2c497-4978-4a60-beb3-702bace6d9e0</vt:lpwstr>
  </property>
  <property fmtid="{D5CDD505-2E9C-101B-9397-08002B2CF9AE}" pid="4" name="IWPOrganisationalUnit">
    <vt:lpwstr>4;#DfE|cc08a6d4-dfde-4d0f-bd85-069ebcef80d5</vt:lpwstr>
  </property>
  <property fmtid="{D5CDD505-2E9C-101B-9397-08002B2CF9AE}" pid="5" name="IWPOwner">
    <vt:lpwstr>2;#DfE|a484111e-5b24-4ad9-9778-c536c8c88985</vt:lpwstr>
  </property>
  <property fmtid="{D5CDD505-2E9C-101B-9397-08002B2CF9AE}" pid="6" name="IWPRightsProtectiveMarking">
    <vt:lpwstr>3;#Official|0884c477-2e62-47ea-b19c-5af6e91124c5</vt:lpwstr>
  </property>
  <property fmtid="{D5CDD505-2E9C-101B-9397-08002B2CF9AE}" pid="7" name="IWPSubject">
    <vt:lpwstr/>
  </property>
  <property fmtid="{D5CDD505-2E9C-101B-9397-08002B2CF9AE}" pid="8" name="IWPFunction">
    <vt:lpwstr/>
  </property>
  <property fmtid="{D5CDD505-2E9C-101B-9397-08002B2CF9AE}" pid="9" name="IWPSiteType">
    <vt:lpwstr/>
  </property>
</Properties>
</file>