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6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isin Briody" initials="RB" lastIdx="13" clrIdx="0">
    <p:extLst>
      <p:ext uri="{19B8F6BF-5375-455C-9EA6-DF929625EA0E}">
        <p15:presenceInfo xmlns:p15="http://schemas.microsoft.com/office/powerpoint/2012/main" userId="S::Roisin.Briody@mopac.london.gov.uk::ece62ec6-9a6f-49e9-b90a-9d42877a88a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64A2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5769D6-4DD8-4D1E-BE15-332C487123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2806FD-6C1B-44CB-A019-DA1ACA5564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4E49-1400-46AD-B04D-3048C20F7A82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5D2FD-DBDB-4F63-9C01-700E433C65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41DD-6FE0-40AB-A63C-DAF4A2BC06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052A9-019B-422C-9D7D-61EDE8E1F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73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6DB8B-D848-453A-A62A-26E6D520A141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B5F06-31CF-40BA-A78F-B488B108C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94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3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903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8885-3244-4818-BE17-058BA4594657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C89-81D8-40AE-8378-FD141702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22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0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8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7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5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EE7E1-CC9A-4C78-836D-D5C0718E6BD5}" type="datetimeFigureOut">
              <a:rPr lang="en-GB" smtClean="0"/>
              <a:t>21/10/2021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1BD17-BA4C-4B20-BAF1-7969BA35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88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Right Arrow 1">
            <a:extLst>
              <a:ext uri="{FF2B5EF4-FFF2-40B4-BE49-F238E27FC236}">
                <a16:creationId xmlns:a16="http://schemas.microsoft.com/office/drawing/2014/main" id="{B95BD0F7-F87F-44B7-AC2F-DE8DC6CF1489}"/>
              </a:ext>
            </a:extLst>
          </p:cNvPr>
          <p:cNvSpPr/>
          <p:nvPr/>
        </p:nvSpPr>
        <p:spPr>
          <a:xfrm>
            <a:off x="175841" y="133349"/>
            <a:ext cx="1655854" cy="42719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INPUTS</a:t>
            </a:r>
          </a:p>
        </p:txBody>
      </p:sp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88DC2637-0C83-4EE3-B368-9B732CEE12D3}"/>
              </a:ext>
            </a:extLst>
          </p:cNvPr>
          <p:cNvSpPr/>
          <p:nvPr/>
        </p:nvSpPr>
        <p:spPr>
          <a:xfrm>
            <a:off x="1883013" y="133346"/>
            <a:ext cx="1661745" cy="438981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ACTIVITIES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D9E0EE4E-FD5D-4B4D-B4AA-488154EBA09D}"/>
              </a:ext>
            </a:extLst>
          </p:cNvPr>
          <p:cNvSpPr/>
          <p:nvPr/>
        </p:nvSpPr>
        <p:spPr>
          <a:xfrm>
            <a:off x="3590186" y="133347"/>
            <a:ext cx="1661745" cy="42719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OUTPUTS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54BC7-258B-4C76-976C-8CCD029B2345}"/>
              </a:ext>
            </a:extLst>
          </p:cNvPr>
          <p:cNvSpPr/>
          <p:nvPr/>
        </p:nvSpPr>
        <p:spPr>
          <a:xfrm>
            <a:off x="7580440" y="133346"/>
            <a:ext cx="1194283" cy="562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IMPACT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C6E785-0583-4429-8BD8-A586A12EFB8E}"/>
              </a:ext>
            </a:extLst>
          </p:cNvPr>
          <p:cNvSpPr/>
          <p:nvPr/>
        </p:nvSpPr>
        <p:spPr>
          <a:xfrm>
            <a:off x="1882642" y="765001"/>
            <a:ext cx="1358416" cy="389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latin typeface="Foundry Form Sans" panose="02000503050000020004" pitchFamily="2" charset="0"/>
              </a:rPr>
              <a:t>Specialist staff training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201143-01EA-4F71-9AFA-C48B8003F695}"/>
              </a:ext>
            </a:extLst>
          </p:cNvPr>
          <p:cNvSpPr/>
          <p:nvPr/>
        </p:nvSpPr>
        <p:spPr>
          <a:xfrm>
            <a:off x="130409" y="80969"/>
            <a:ext cx="1469791" cy="617676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EAB4D86-6797-4A90-8B41-7DADA42505B5}"/>
              </a:ext>
            </a:extLst>
          </p:cNvPr>
          <p:cNvSpPr/>
          <p:nvPr/>
        </p:nvSpPr>
        <p:spPr>
          <a:xfrm>
            <a:off x="1870529" y="1215533"/>
            <a:ext cx="1345221" cy="448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Identification of needs of each young adult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CB842-2932-4936-817F-130D22201366}"/>
              </a:ext>
            </a:extLst>
          </p:cNvPr>
          <p:cNvSpPr/>
          <p:nvPr/>
        </p:nvSpPr>
        <p:spPr>
          <a:xfrm>
            <a:off x="1882639" y="2273207"/>
            <a:ext cx="1345221" cy="834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Multi-agency meetings to formulate and sequence support and develop and monitor sentence plan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38FBA0-F531-416B-B55B-F1E414F1F0E6}"/>
              </a:ext>
            </a:extLst>
          </p:cNvPr>
          <p:cNvSpPr/>
          <p:nvPr/>
        </p:nvSpPr>
        <p:spPr>
          <a:xfrm>
            <a:off x="1882640" y="1726217"/>
            <a:ext cx="1345221" cy="4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Conduct maturity assessments to inform service delivery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4437A7-718F-4D61-A10B-E7DF5A27F39A}"/>
              </a:ext>
            </a:extLst>
          </p:cNvPr>
          <p:cNvSpPr/>
          <p:nvPr/>
        </p:nvSpPr>
        <p:spPr>
          <a:xfrm>
            <a:off x="1877911" y="3163919"/>
            <a:ext cx="1345221" cy="530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latin typeface="Foundry Form Sans" panose="02000503050000020004" pitchFamily="2" charset="0"/>
              </a:rPr>
              <a:t>Liaison with family in developing sentence plan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36D81E3-0FB0-4C3A-BF25-E972CD31FD8E}"/>
              </a:ext>
            </a:extLst>
          </p:cNvPr>
          <p:cNvSpPr/>
          <p:nvPr/>
        </p:nvSpPr>
        <p:spPr>
          <a:xfrm>
            <a:off x="3578401" y="3396682"/>
            <a:ext cx="1410030" cy="642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Throughput (numbers of Yas accessing the hub) including number of transitions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7466F8-A398-4DCE-BA0B-3B1AE675B036}"/>
              </a:ext>
            </a:extLst>
          </p:cNvPr>
          <p:cNvSpPr/>
          <p:nvPr/>
        </p:nvSpPr>
        <p:spPr>
          <a:xfrm>
            <a:off x="7580440" y="794765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  <a:ea typeface="Calibri" panose="020F0502020204030204" pitchFamily="34" charset="0"/>
              </a:rPr>
              <a:t>Reducing offending of young adults in the CJS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F72804-6EA6-4884-9D6B-C4390A607D37}"/>
              </a:ext>
            </a:extLst>
          </p:cNvPr>
          <p:cNvSpPr/>
          <p:nvPr/>
        </p:nvSpPr>
        <p:spPr>
          <a:xfrm>
            <a:off x="3593946" y="6183850"/>
            <a:ext cx="1415922" cy="62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User satisfaction/quality of contact (measured by user surveys)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8A2CA4-479B-4788-8423-A22D32BBD6D0}"/>
              </a:ext>
            </a:extLst>
          </p:cNvPr>
          <p:cNvSpPr/>
          <p:nvPr/>
        </p:nvSpPr>
        <p:spPr>
          <a:xfrm>
            <a:off x="3576177" y="5004943"/>
            <a:ext cx="1421813" cy="483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Appointments attended by service users and frequency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82C68CA-6913-4EAD-995E-BEA02BFE9597}"/>
              </a:ext>
            </a:extLst>
          </p:cNvPr>
          <p:cNvSpPr/>
          <p:nvPr/>
        </p:nvSpPr>
        <p:spPr>
          <a:xfrm>
            <a:off x="3587265" y="4245763"/>
            <a:ext cx="1415922" cy="6874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Number of contacts between young adults and the service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DB50F-885B-4FE6-9BEF-FC86D7EC96A4}"/>
              </a:ext>
            </a:extLst>
          </p:cNvPr>
          <p:cNvSpPr/>
          <p:nvPr/>
        </p:nvSpPr>
        <p:spPr>
          <a:xfrm>
            <a:off x="3588938" y="1808382"/>
            <a:ext cx="1427705" cy="798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Increased partnership working and collaboration (measured by staff surveys)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AFC4711-9BAA-4F52-96F5-0CC3B19A79BD}"/>
              </a:ext>
            </a:extLst>
          </p:cNvPr>
          <p:cNvSpPr/>
          <p:nvPr/>
        </p:nvSpPr>
        <p:spPr>
          <a:xfrm>
            <a:off x="5317506" y="2504415"/>
            <a:ext cx="1842387" cy="72825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00">
                <a:latin typeface="Foundry Form Sans"/>
              </a:rPr>
              <a:t>Reduced reoffending (frequency and severity) including amongst transitions cases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75D3AC-4F66-4EED-B165-513D53898CC0}"/>
              </a:ext>
            </a:extLst>
          </p:cNvPr>
          <p:cNvSpPr/>
          <p:nvPr/>
        </p:nvSpPr>
        <p:spPr>
          <a:xfrm>
            <a:off x="5329487" y="3340871"/>
            <a:ext cx="1829166" cy="53433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latin typeface="Foundry Form Sans" panose="02000503050000020004" pitchFamily="2" charset="0"/>
              </a:rPr>
              <a:t>Increased compliance with probation, fewer breaches and recalls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9C2942D-6D75-4B9E-90F6-1193C688B188}"/>
              </a:ext>
            </a:extLst>
          </p:cNvPr>
          <p:cNvSpPr/>
          <p:nvPr/>
        </p:nvSpPr>
        <p:spPr>
          <a:xfrm>
            <a:off x="5313668" y="1151282"/>
            <a:ext cx="1840948" cy="75599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latin typeface="Foundry Form Sans" panose="02000503050000020004" pitchFamily="2" charset="0"/>
              </a:rPr>
              <a:t>Improved partnership working and information sharing between agencies 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9C8863-CCDB-4286-9367-792DDF93334F}"/>
              </a:ext>
            </a:extLst>
          </p:cNvPr>
          <p:cNvSpPr/>
          <p:nvPr/>
        </p:nvSpPr>
        <p:spPr>
          <a:xfrm>
            <a:off x="5308006" y="4695774"/>
            <a:ext cx="1848234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r>
              <a:rPr lang="en-GB" sz="1000" dirty="0">
                <a:latin typeface="Foundry Form Sans"/>
              </a:rPr>
              <a:t>Improved thinking and behaviour skills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64C95F-5BB4-424D-A480-1D7464442FB1}"/>
              </a:ext>
            </a:extLst>
          </p:cNvPr>
          <p:cNvSpPr/>
          <p:nvPr/>
        </p:nvSpPr>
        <p:spPr>
          <a:xfrm>
            <a:off x="7580440" y="1503900"/>
            <a:ext cx="1194283" cy="343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Safer communities </a:t>
            </a:r>
          </a:p>
        </p:txBody>
      </p:sp>
      <p:sp>
        <p:nvSpPr>
          <p:cNvPr id="50" name="Callout: Right Arrow 49">
            <a:extLst>
              <a:ext uri="{FF2B5EF4-FFF2-40B4-BE49-F238E27FC236}">
                <a16:creationId xmlns:a16="http://schemas.microsoft.com/office/drawing/2014/main" id="{69EE0A64-3195-4948-B79A-1FB65B2636EF}"/>
              </a:ext>
            </a:extLst>
          </p:cNvPr>
          <p:cNvSpPr/>
          <p:nvPr/>
        </p:nvSpPr>
        <p:spPr>
          <a:xfrm>
            <a:off x="5311649" y="132820"/>
            <a:ext cx="2208765" cy="444872"/>
          </a:xfrm>
          <a:prstGeom prst="rightArrowCallout">
            <a:avLst>
              <a:gd name="adj1" fmla="val 15625"/>
              <a:gd name="adj2" fmla="val 21875"/>
              <a:gd name="adj3" fmla="val 49185"/>
              <a:gd name="adj4" fmla="val 837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OUTCOMES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CC493BD-D3F5-48F4-BBE2-8676A42F1034}"/>
              </a:ext>
            </a:extLst>
          </p:cNvPr>
          <p:cNvSpPr/>
          <p:nvPr/>
        </p:nvSpPr>
        <p:spPr>
          <a:xfrm>
            <a:off x="1831351" y="74689"/>
            <a:ext cx="1469791" cy="643402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D990AB-0A58-4E1D-AEFA-E0F19D39CA0D}"/>
              </a:ext>
            </a:extLst>
          </p:cNvPr>
          <p:cNvSpPr/>
          <p:nvPr/>
        </p:nvSpPr>
        <p:spPr>
          <a:xfrm>
            <a:off x="3539989" y="77621"/>
            <a:ext cx="1516925" cy="67719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3D605A8-8AE8-4DB5-BE3F-E38394D98692}"/>
              </a:ext>
            </a:extLst>
          </p:cNvPr>
          <p:cNvSpPr/>
          <p:nvPr/>
        </p:nvSpPr>
        <p:spPr>
          <a:xfrm>
            <a:off x="5257420" y="89345"/>
            <a:ext cx="1943480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EC8AF2C-AFA0-4B55-BDD2-2ECC3735534B}"/>
              </a:ext>
            </a:extLst>
          </p:cNvPr>
          <p:cNvSpPr/>
          <p:nvPr/>
        </p:nvSpPr>
        <p:spPr>
          <a:xfrm>
            <a:off x="7525139" y="89344"/>
            <a:ext cx="1293545" cy="46532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70F4E24-D1E0-472E-8E80-D903B492429E}"/>
              </a:ext>
            </a:extLst>
          </p:cNvPr>
          <p:cNvSpPr/>
          <p:nvPr/>
        </p:nvSpPr>
        <p:spPr>
          <a:xfrm>
            <a:off x="1877911" y="3754990"/>
            <a:ext cx="1345221" cy="484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Delivery of probation supervision and interventions</a:t>
            </a: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07F891E4-7054-4D62-919B-A4DD265E6207}"/>
              </a:ext>
            </a:extLst>
          </p:cNvPr>
          <p:cNvSpPr txBox="1">
            <a:spLocks/>
          </p:cNvSpPr>
          <p:nvPr/>
        </p:nvSpPr>
        <p:spPr>
          <a:xfrm>
            <a:off x="7418893" y="5504637"/>
            <a:ext cx="1506035" cy="1214067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363E42"/>
                </a:solidFill>
                <a:effectLst/>
                <a:uLnTx/>
                <a:uFillTx/>
                <a:latin typeface="Foundry Form Sans"/>
                <a:ea typeface="+mn-ea"/>
                <a:cs typeface="+mn-cs"/>
              </a:rPr>
              <a:t>Transition to adulthood pilot: logic model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C7BB505-BBC7-4B1C-9D3B-23020E9DC305}"/>
              </a:ext>
            </a:extLst>
          </p:cNvPr>
          <p:cNvSpPr/>
          <p:nvPr/>
        </p:nvSpPr>
        <p:spPr>
          <a:xfrm>
            <a:off x="5300014" y="5242721"/>
            <a:ext cx="1857768" cy="30515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More families feel engaged in services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D1B5349-F5E7-4363-9B67-1CED7E6790C2}"/>
              </a:ext>
            </a:extLst>
          </p:cNvPr>
          <p:cNvSpPr/>
          <p:nvPr/>
        </p:nvSpPr>
        <p:spPr>
          <a:xfrm>
            <a:off x="7579260" y="1932290"/>
            <a:ext cx="1185300" cy="82556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  <a:latin typeface="Foundry Form Sans" panose="02000503050000020004" pitchFamily="2" charset="0"/>
              </a:rPr>
              <a:t>Better integrated and embedded support services for young adult offenders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B6F0240-EDF4-4902-9087-EB2158642A9C}"/>
              </a:ext>
            </a:extLst>
          </p:cNvPr>
          <p:cNvSpPr/>
          <p:nvPr/>
        </p:nvSpPr>
        <p:spPr>
          <a:xfrm>
            <a:off x="5308006" y="3946298"/>
            <a:ext cx="1804777" cy="311179"/>
          </a:xfrm>
          <a:prstGeom prst="rect">
            <a:avLst/>
          </a:prstGeom>
          <a:solidFill>
            <a:srgbClr val="8064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Foundry Form Sans"/>
              </a:rPr>
              <a:t>Reduced level of risk 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73B285C-0B0F-4001-B732-F8DDDA530E06}"/>
              </a:ext>
            </a:extLst>
          </p:cNvPr>
          <p:cNvSpPr/>
          <p:nvPr/>
        </p:nvSpPr>
        <p:spPr>
          <a:xfrm>
            <a:off x="1889239" y="5097922"/>
            <a:ext cx="1345221" cy="59614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Utilise and integrate community resources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0C3E908-80F1-43F6-AD9B-02145E93AC10}"/>
              </a:ext>
            </a:extLst>
          </p:cNvPr>
          <p:cNvSpPr/>
          <p:nvPr/>
        </p:nvSpPr>
        <p:spPr>
          <a:xfrm>
            <a:off x="7579260" y="2842732"/>
            <a:ext cx="1185300" cy="67719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solidFill>
                  <a:schemeClr val="bg1"/>
                </a:solidFill>
                <a:latin typeface="Foundry Form Sans" panose="02000503050000020004" pitchFamily="2" charset="0"/>
              </a:rPr>
              <a:t>Transitional safeguarding and more effective transitions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7DFCF92-DD2E-409E-8833-9A46251500C7}"/>
              </a:ext>
            </a:extLst>
          </p:cNvPr>
          <p:cNvSpPr/>
          <p:nvPr/>
        </p:nvSpPr>
        <p:spPr>
          <a:xfrm>
            <a:off x="3593851" y="2654207"/>
            <a:ext cx="1415922" cy="5776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Single action plan for each YA accessible by multi-agency team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A17ABA4-0EC1-437B-8BBF-C9B16E2A4A89}"/>
              </a:ext>
            </a:extLst>
          </p:cNvPr>
          <p:cNvSpPr/>
          <p:nvPr/>
        </p:nvSpPr>
        <p:spPr>
          <a:xfrm>
            <a:off x="1887037" y="4300893"/>
            <a:ext cx="1345221" cy="710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Delivery of support and interventions from services/other hub staff (see page 2)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97A27EC-5EDD-4211-9DBF-98D9AC66BE4F}"/>
              </a:ext>
            </a:extLst>
          </p:cNvPr>
          <p:cNvSpPr/>
          <p:nvPr/>
        </p:nvSpPr>
        <p:spPr>
          <a:xfrm>
            <a:off x="5311651" y="4330318"/>
            <a:ext cx="1848234" cy="2774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latin typeface="Foundry Form Sans" panose="02000503050000020004" pitchFamily="2" charset="0"/>
              </a:rPr>
              <a:t>Increased maturity 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866CB30-7AF5-4470-A805-E44BCA3E5554}"/>
              </a:ext>
            </a:extLst>
          </p:cNvPr>
          <p:cNvSpPr/>
          <p:nvPr/>
        </p:nvSpPr>
        <p:spPr>
          <a:xfrm>
            <a:off x="1893635" y="5751149"/>
            <a:ext cx="1345221" cy="629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Delivery of transitions modules to young people transitioning from YOS to probation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644ABC-0E3A-47B1-A4D2-AB3E52B4E147}"/>
              </a:ext>
            </a:extLst>
          </p:cNvPr>
          <p:cNvSpPr/>
          <p:nvPr/>
        </p:nvSpPr>
        <p:spPr>
          <a:xfrm>
            <a:off x="5300014" y="1982129"/>
            <a:ext cx="1857768" cy="45937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Regular contact with the Y2A hub team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C53DEA0-5743-4AAC-9D18-DA704ECAD787}"/>
              </a:ext>
            </a:extLst>
          </p:cNvPr>
          <p:cNvSpPr/>
          <p:nvPr/>
        </p:nvSpPr>
        <p:spPr>
          <a:xfrm>
            <a:off x="5311651" y="612365"/>
            <a:ext cx="1848234" cy="46596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00">
                <a:latin typeface="Foundry Form Sans"/>
              </a:rPr>
              <a:t>Implementation and embedding of the Y2A hub 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DF32F31-1C78-43BC-8BD3-875E30077C8E}"/>
              </a:ext>
            </a:extLst>
          </p:cNvPr>
          <p:cNvSpPr/>
          <p:nvPr/>
        </p:nvSpPr>
        <p:spPr>
          <a:xfrm>
            <a:off x="3586838" y="1217431"/>
            <a:ext cx="1427705" cy="545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training sessions held and number of staff trained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9E4117C-10BE-4A48-A9CF-CF4E33C36072}"/>
              </a:ext>
            </a:extLst>
          </p:cNvPr>
          <p:cNvSpPr/>
          <p:nvPr/>
        </p:nvSpPr>
        <p:spPr>
          <a:xfrm>
            <a:off x="3580946" y="610583"/>
            <a:ext cx="1427705" cy="545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Staff readiness (measured by staff surveys)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6DB146A-625C-4B7F-9261-9B95FAB01FAC}"/>
              </a:ext>
            </a:extLst>
          </p:cNvPr>
          <p:cNvSpPr/>
          <p:nvPr/>
        </p:nvSpPr>
        <p:spPr>
          <a:xfrm>
            <a:off x="3586838" y="5547872"/>
            <a:ext cx="1398246" cy="557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Number of young adults assessed as low, medium, high risk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35FFF8F-19F4-4620-BACB-DE4BF0918C4D}"/>
              </a:ext>
            </a:extLst>
          </p:cNvPr>
          <p:cNvGrpSpPr/>
          <p:nvPr/>
        </p:nvGrpSpPr>
        <p:grpSpPr>
          <a:xfrm>
            <a:off x="192691" y="792772"/>
            <a:ext cx="1345222" cy="5382934"/>
            <a:chOff x="192691" y="792772"/>
            <a:chExt cx="1345222" cy="53829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F9C919-150C-43BE-8E41-9CE954018183}"/>
                </a:ext>
              </a:extLst>
            </p:cNvPr>
            <p:cNvSpPr/>
            <p:nvPr/>
          </p:nvSpPr>
          <p:spPr>
            <a:xfrm>
              <a:off x="192692" y="792772"/>
              <a:ext cx="1345221" cy="356497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000">
                  <a:latin typeface="Foundry Form Sans" panose="02000503050000020004" pitchFamily="2" charset="0"/>
                </a:rPr>
                <a:t>Staff </a:t>
              </a: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and services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Accommodation Support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Specialist mental health provision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Speech and Language Therapist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Mentoring and </a:t>
              </a: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coaching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ETE worker x1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Substance misuse Service user engagement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Youth Employment Coach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Young Women’s Key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Leaving Care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Restorative justice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Positive activities, e.g. football courses </a:t>
              </a:r>
            </a:p>
            <a:p>
              <a:pPr algn="ctr"/>
              <a:endParaRPr lang="en-GB" sz="10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A794742-1680-452A-B5C5-DC61EB9BAB47}"/>
                </a:ext>
              </a:extLst>
            </p:cNvPr>
            <p:cNvSpPr/>
            <p:nvPr/>
          </p:nvSpPr>
          <p:spPr>
            <a:xfrm>
              <a:off x="192691" y="4448483"/>
              <a:ext cx="1345221" cy="466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>
                  <a:latin typeface="Foundry Form Sans" panose="02000503050000020004" pitchFamily="2" charset="0"/>
                </a:rPr>
                <a:t>Building refurbishment costs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76DB755-1C0F-494A-811F-DA16C17E2F06}"/>
                </a:ext>
              </a:extLst>
            </p:cNvPr>
            <p:cNvSpPr/>
            <p:nvPr/>
          </p:nvSpPr>
          <p:spPr>
            <a:xfrm>
              <a:off x="192691" y="5002062"/>
              <a:ext cx="1345221" cy="5458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latin typeface="Foundry Form Sans" panose="02000503050000020004" pitchFamily="2" charset="0"/>
                </a:rPr>
                <a:t>Laptops and tablets for young adults to use in the hub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95E3BE7-B5E2-4401-9833-AD302C669F70}"/>
                </a:ext>
              </a:extLst>
            </p:cNvPr>
            <p:cNvSpPr/>
            <p:nvPr/>
          </p:nvSpPr>
          <p:spPr>
            <a:xfrm>
              <a:off x="192691" y="5629896"/>
              <a:ext cx="1345221" cy="5458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latin typeface="Foundry Form Sans" panose="02000503050000020004" pitchFamily="2" charset="0"/>
                </a:rPr>
                <a:t>Funding for essential items or courses for young adults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4152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88DC2637-0C83-4EE3-B368-9B732CEE12D3}"/>
              </a:ext>
            </a:extLst>
          </p:cNvPr>
          <p:cNvSpPr/>
          <p:nvPr/>
        </p:nvSpPr>
        <p:spPr>
          <a:xfrm>
            <a:off x="1804229" y="133346"/>
            <a:ext cx="1740529" cy="325275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ACTIVITIES</a:t>
            </a:r>
          </a:p>
        </p:txBody>
      </p:sp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D9E0EE4E-FD5D-4B4D-B4AA-488154EBA09D}"/>
              </a:ext>
            </a:extLst>
          </p:cNvPr>
          <p:cNvSpPr/>
          <p:nvPr/>
        </p:nvSpPr>
        <p:spPr>
          <a:xfrm>
            <a:off x="3590186" y="133348"/>
            <a:ext cx="1661745" cy="344226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OUTPUTS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E54BC7-258B-4C76-976C-8CCD029B2345}"/>
              </a:ext>
            </a:extLst>
          </p:cNvPr>
          <p:cNvSpPr/>
          <p:nvPr/>
        </p:nvSpPr>
        <p:spPr>
          <a:xfrm>
            <a:off x="7580440" y="133346"/>
            <a:ext cx="1194283" cy="562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IMPACT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175997-64B7-45B4-8227-88641FF6C16D}"/>
              </a:ext>
            </a:extLst>
          </p:cNvPr>
          <p:cNvSpPr/>
          <p:nvPr/>
        </p:nvSpPr>
        <p:spPr>
          <a:xfrm>
            <a:off x="1785553" y="518597"/>
            <a:ext cx="1651683" cy="519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accommodation support and independent living skills sessions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7466F8-A398-4DCE-BA0B-3B1AE675B036}"/>
              </a:ext>
            </a:extLst>
          </p:cNvPr>
          <p:cNvSpPr/>
          <p:nvPr/>
        </p:nvSpPr>
        <p:spPr>
          <a:xfrm>
            <a:off x="7580440" y="794765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  <a:ea typeface="Calibri" panose="020F0502020204030204" pitchFamily="34" charset="0"/>
              </a:rPr>
              <a:t>Reducing offending of young adults in the CJS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9ED628-F1A6-4762-9D95-F0FE1351966C}"/>
              </a:ext>
            </a:extLst>
          </p:cNvPr>
          <p:cNvSpPr/>
          <p:nvPr/>
        </p:nvSpPr>
        <p:spPr>
          <a:xfrm>
            <a:off x="3587960" y="533924"/>
            <a:ext cx="1409207" cy="522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Number of young adults supported into suitable accommodation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1A75C8-9930-4876-8439-2CB1B0AED715}"/>
              </a:ext>
            </a:extLst>
          </p:cNvPr>
          <p:cNvSpPr/>
          <p:nvPr/>
        </p:nvSpPr>
        <p:spPr>
          <a:xfrm>
            <a:off x="5311649" y="1346516"/>
            <a:ext cx="1829166" cy="53930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latin typeface="Foundry Form Sans" panose="02000503050000020004" pitchFamily="2" charset="0"/>
              </a:rPr>
              <a:t>Reduction in homelessness, rough sleeping and increased access to stable accommodation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5D847E6-E7D1-4ECF-AFD1-9031845F4752}"/>
              </a:ext>
            </a:extLst>
          </p:cNvPr>
          <p:cNvSpPr/>
          <p:nvPr/>
        </p:nvSpPr>
        <p:spPr>
          <a:xfrm>
            <a:off x="5311649" y="1943684"/>
            <a:ext cx="1836495" cy="8216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latin typeface="Foundry Form Sans" panose="02000503050000020004" pitchFamily="2" charset="0"/>
              </a:rPr>
              <a:t>Improved mental health and resilience [Improved mental health, thinking styles and attitudes measured by User and Staff Surveys]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5C91861-261F-4220-A9BF-96ECCB9B9A89}"/>
              </a:ext>
            </a:extLst>
          </p:cNvPr>
          <p:cNvSpPr/>
          <p:nvPr/>
        </p:nvSpPr>
        <p:spPr>
          <a:xfrm>
            <a:off x="5311649" y="4352202"/>
            <a:ext cx="1854081" cy="4747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latin typeface="Foundry Form Sans" panose="02000503050000020004" pitchFamily="2" charset="0"/>
              </a:rPr>
              <a:t>Health improvements including substance misuse desistance</a:t>
            </a:r>
            <a:endParaRPr lang="en-GB" sz="1000" i="1">
              <a:latin typeface="Foundry Form Sans" panose="02000503050000020004" pitchFamily="2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3DC5F66-2CA9-473F-B2E2-F02B18D0E8E4}"/>
              </a:ext>
            </a:extLst>
          </p:cNvPr>
          <p:cNvSpPr/>
          <p:nvPr/>
        </p:nvSpPr>
        <p:spPr>
          <a:xfrm>
            <a:off x="5302115" y="3675669"/>
            <a:ext cx="1848234" cy="61872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latin typeface="Foundry Form Sans" panose="02000503050000020004" pitchFamily="2" charset="0"/>
              </a:rPr>
              <a:t>Improved support networks and improved positive personal relationships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E644C67-A908-4949-B416-7DE5D101F05A}"/>
              </a:ext>
            </a:extLst>
          </p:cNvPr>
          <p:cNvSpPr/>
          <p:nvPr/>
        </p:nvSpPr>
        <p:spPr>
          <a:xfrm>
            <a:off x="5314139" y="4884853"/>
            <a:ext cx="1851749" cy="5086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Increased employment rate, education attainment or employment related skills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9C8863-CCDB-4286-9367-792DDF93334F}"/>
              </a:ext>
            </a:extLst>
          </p:cNvPr>
          <p:cNvSpPr/>
          <p:nvPr/>
        </p:nvSpPr>
        <p:spPr>
          <a:xfrm>
            <a:off x="5292581" y="3144564"/>
            <a:ext cx="1848234" cy="39617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thinking and behaviour skills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64C95F-5BB4-424D-A480-1D7464442FB1}"/>
              </a:ext>
            </a:extLst>
          </p:cNvPr>
          <p:cNvSpPr/>
          <p:nvPr/>
        </p:nvSpPr>
        <p:spPr>
          <a:xfrm>
            <a:off x="7580440" y="1503900"/>
            <a:ext cx="1194283" cy="624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Safer communities </a:t>
            </a:r>
          </a:p>
        </p:txBody>
      </p:sp>
      <p:sp>
        <p:nvSpPr>
          <p:cNvPr id="50" name="Callout: Right Arrow 49">
            <a:extLst>
              <a:ext uri="{FF2B5EF4-FFF2-40B4-BE49-F238E27FC236}">
                <a16:creationId xmlns:a16="http://schemas.microsoft.com/office/drawing/2014/main" id="{69EE0A64-3195-4948-B79A-1FB65B2636EF}"/>
              </a:ext>
            </a:extLst>
          </p:cNvPr>
          <p:cNvSpPr/>
          <p:nvPr/>
        </p:nvSpPr>
        <p:spPr>
          <a:xfrm>
            <a:off x="5311649" y="132820"/>
            <a:ext cx="2196982" cy="562707"/>
          </a:xfrm>
          <a:prstGeom prst="rightArrowCallout">
            <a:avLst>
              <a:gd name="adj1" fmla="val 15625"/>
              <a:gd name="adj2" fmla="val 21875"/>
              <a:gd name="adj3" fmla="val 49185"/>
              <a:gd name="adj4" fmla="val 837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OUTCOMES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CC493BD-D3F5-48F4-BBE2-8676A42F1034}"/>
              </a:ext>
            </a:extLst>
          </p:cNvPr>
          <p:cNvSpPr/>
          <p:nvPr/>
        </p:nvSpPr>
        <p:spPr>
          <a:xfrm>
            <a:off x="1755906" y="74689"/>
            <a:ext cx="1716268" cy="672176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D990AB-0A58-4E1D-AEFA-E0F19D39CA0D}"/>
              </a:ext>
            </a:extLst>
          </p:cNvPr>
          <p:cNvSpPr/>
          <p:nvPr/>
        </p:nvSpPr>
        <p:spPr>
          <a:xfrm>
            <a:off x="3542844" y="79677"/>
            <a:ext cx="1499438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3D605A8-8AE8-4DB5-BE3F-E38394D98692}"/>
              </a:ext>
            </a:extLst>
          </p:cNvPr>
          <p:cNvSpPr/>
          <p:nvPr/>
        </p:nvSpPr>
        <p:spPr>
          <a:xfrm>
            <a:off x="5257420" y="89345"/>
            <a:ext cx="1943480" cy="6707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EC8AF2C-AFA0-4B55-BDD2-2ECC3735534B}"/>
              </a:ext>
            </a:extLst>
          </p:cNvPr>
          <p:cNvSpPr/>
          <p:nvPr/>
        </p:nvSpPr>
        <p:spPr>
          <a:xfrm>
            <a:off x="7525139" y="89344"/>
            <a:ext cx="1293545" cy="465321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07F891E4-7054-4D62-919B-A4DD265E6207}"/>
              </a:ext>
            </a:extLst>
          </p:cNvPr>
          <p:cNvSpPr txBox="1">
            <a:spLocks/>
          </p:cNvSpPr>
          <p:nvPr/>
        </p:nvSpPr>
        <p:spPr>
          <a:xfrm>
            <a:off x="7418893" y="5504637"/>
            <a:ext cx="1506035" cy="1214067"/>
          </a:xfrm>
          <a:prstGeom prst="rect">
            <a:avLst/>
          </a:prstGeom>
          <a:gradFill flip="none" rotWithShape="1">
            <a:gsLst>
              <a:gs pos="16500">
                <a:srgbClr val="E7E6E6"/>
              </a:gs>
              <a:gs pos="11000">
                <a:srgbClr val="E7E6E6"/>
              </a:gs>
              <a:gs pos="0">
                <a:srgbClr val="E7E6E6"/>
              </a:gs>
              <a:gs pos="22000">
                <a:srgbClr val="E7E6E6"/>
              </a:gs>
              <a:gs pos="40000">
                <a:sysClr val="window" lastClr="FFFFFF"/>
              </a:gs>
            </a:gsLst>
            <a:lin ang="0" scaled="1"/>
            <a:tileRect/>
          </a:gradFill>
          <a:ln w="9525" cap="flat" cmpd="sng" algn="ctr">
            <a:solidFill>
              <a:schemeClr val="bg1">
                <a:lumMod val="50000"/>
              </a:schemeClr>
            </a:solidFill>
            <a:prstDash val="solid"/>
            <a:miter lim="800000"/>
          </a:ln>
          <a:effectLst/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363E42"/>
                </a:solidFill>
                <a:effectLst/>
                <a:uLnTx/>
                <a:uFillTx/>
                <a:latin typeface="Foundry Form Sans"/>
                <a:ea typeface="+mn-ea"/>
                <a:cs typeface="+mn-cs"/>
              </a:rPr>
              <a:t>Transition to adulthood pilot: logic model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D1B5349-F5E7-4363-9B67-1CED7E6790C2}"/>
              </a:ext>
            </a:extLst>
          </p:cNvPr>
          <p:cNvSpPr/>
          <p:nvPr/>
        </p:nvSpPr>
        <p:spPr>
          <a:xfrm>
            <a:off x="7570177" y="2207786"/>
            <a:ext cx="1185300" cy="82556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  <a:latin typeface="Foundry Form Sans" panose="02000503050000020004" pitchFamily="2" charset="0"/>
              </a:rPr>
              <a:t>Better integrated and embedded support services for young adult offenders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0C3E908-80F1-43F6-AD9B-02145E93AC10}"/>
              </a:ext>
            </a:extLst>
          </p:cNvPr>
          <p:cNvSpPr/>
          <p:nvPr/>
        </p:nvSpPr>
        <p:spPr>
          <a:xfrm>
            <a:off x="7579260" y="3124681"/>
            <a:ext cx="1185300" cy="82394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>
                <a:solidFill>
                  <a:schemeClr val="bg1"/>
                </a:solidFill>
                <a:latin typeface="Foundry Form Sans" panose="02000503050000020004" pitchFamily="2" charset="0"/>
              </a:rPr>
              <a:t>Transitional safeguarding and a safer/ more effective transition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112E6F6-27A4-409F-AB03-73FD3AE82F07}"/>
              </a:ext>
            </a:extLst>
          </p:cNvPr>
          <p:cNvSpPr/>
          <p:nvPr/>
        </p:nvSpPr>
        <p:spPr>
          <a:xfrm>
            <a:off x="3587960" y="1104244"/>
            <a:ext cx="1409207" cy="344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latin typeface="Foundry Form Sans" panose="02000503050000020004" pitchFamily="2" charset="0"/>
              </a:rPr>
              <a:t>Number of independent living courses delivered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CA0457C-A487-4ACE-A177-0491D3253EF9}"/>
              </a:ext>
            </a:extLst>
          </p:cNvPr>
          <p:cNvSpPr/>
          <p:nvPr/>
        </p:nvSpPr>
        <p:spPr>
          <a:xfrm>
            <a:off x="3587960" y="1503800"/>
            <a:ext cx="1409207" cy="366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Number of therapies delivered and type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5E1D103-186D-4CB9-A4BF-4D5760639FE8}"/>
              </a:ext>
            </a:extLst>
          </p:cNvPr>
          <p:cNvSpPr/>
          <p:nvPr/>
        </p:nvSpPr>
        <p:spPr>
          <a:xfrm>
            <a:off x="1795611" y="1098255"/>
            <a:ext cx="1641626" cy="519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informal &amp; formal therapies and psychiatric support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E5484E0-78B4-4EF4-92E8-911AB143092C}"/>
              </a:ext>
            </a:extLst>
          </p:cNvPr>
          <p:cNvSpPr/>
          <p:nvPr/>
        </p:nvSpPr>
        <p:spPr>
          <a:xfrm>
            <a:off x="1785552" y="1666566"/>
            <a:ext cx="1641626" cy="365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SLT interventions and review of standard communications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7E1A404-41D8-498E-B5A0-642E380516A4}"/>
              </a:ext>
            </a:extLst>
          </p:cNvPr>
          <p:cNvSpPr/>
          <p:nvPr/>
        </p:nvSpPr>
        <p:spPr>
          <a:xfrm>
            <a:off x="1785553" y="2096975"/>
            <a:ext cx="1641626" cy="361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flexible mentoring, peer mentoring and coaching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0436EB9-FF08-4417-BCB6-6FFECF2CDAF2}"/>
              </a:ext>
            </a:extLst>
          </p:cNvPr>
          <p:cNvSpPr/>
          <p:nvPr/>
        </p:nvSpPr>
        <p:spPr>
          <a:xfrm>
            <a:off x="1785552" y="2519242"/>
            <a:ext cx="1641626" cy="497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Train young adults &amp; community members to be peer mentors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E5265DB-53A9-49A8-A0AC-FC11905037BB}"/>
              </a:ext>
            </a:extLst>
          </p:cNvPr>
          <p:cNvSpPr/>
          <p:nvPr/>
        </p:nvSpPr>
        <p:spPr>
          <a:xfrm>
            <a:off x="1792881" y="3875628"/>
            <a:ext cx="1642317" cy="633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Service user forum to capture </a:t>
            </a:r>
            <a:r>
              <a:rPr lang="en-GB" sz="1000" dirty="0" err="1">
                <a:latin typeface="Foundry Form Sans" panose="02000503050000020004" pitchFamily="2" charset="0"/>
              </a:rPr>
              <a:t>Yas’</a:t>
            </a:r>
            <a:r>
              <a:rPr lang="en-GB" sz="1000" dirty="0">
                <a:latin typeface="Foundry Form Sans" panose="02000503050000020004" pitchFamily="2" charset="0"/>
              </a:rPr>
              <a:t> views and develop proposals for improvements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B562592-81A6-4A5D-B5E3-CD38AF236B50}"/>
              </a:ext>
            </a:extLst>
          </p:cNvPr>
          <p:cNvSpPr/>
          <p:nvPr/>
        </p:nvSpPr>
        <p:spPr>
          <a:xfrm>
            <a:off x="3590185" y="1933607"/>
            <a:ext cx="1406981" cy="549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latin typeface="Foundry Form Sans"/>
              </a:rPr>
              <a:t>Measure of wellbeing as measured by service instrument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6350CAE-D802-4ACC-8DF7-C9EDCFDF5970}"/>
              </a:ext>
            </a:extLst>
          </p:cNvPr>
          <p:cNvSpPr/>
          <p:nvPr/>
        </p:nvSpPr>
        <p:spPr>
          <a:xfrm>
            <a:off x="1785552" y="3065356"/>
            <a:ext cx="1651684" cy="247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of ETE support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667492-BF1B-4F4D-83D9-E55B85C78696}"/>
              </a:ext>
            </a:extLst>
          </p:cNvPr>
          <p:cNvSpPr/>
          <p:nvPr/>
        </p:nvSpPr>
        <p:spPr>
          <a:xfrm>
            <a:off x="1787145" y="4556874"/>
            <a:ext cx="1638439" cy="450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Provide job centre support with employment and welfare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85CE0AC-D3EA-4129-93E3-43DA6820FED2}"/>
              </a:ext>
            </a:extLst>
          </p:cNvPr>
          <p:cNvSpPr/>
          <p:nvPr/>
        </p:nvSpPr>
        <p:spPr>
          <a:xfrm>
            <a:off x="1785552" y="3369124"/>
            <a:ext cx="1642317" cy="450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substance misuse support, 1-2-1 and group interventions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0588FC5-F6F6-4F83-BBA5-DA42F5EE6EEB}"/>
              </a:ext>
            </a:extLst>
          </p:cNvPr>
          <p:cNvSpPr/>
          <p:nvPr/>
        </p:nvSpPr>
        <p:spPr>
          <a:xfrm>
            <a:off x="1781277" y="5051811"/>
            <a:ext cx="1642317" cy="254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1-2-1 and group support for young women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E467F2D-0E18-4BC5-B717-BDF60E9CF575}"/>
              </a:ext>
            </a:extLst>
          </p:cNvPr>
          <p:cNvSpPr/>
          <p:nvPr/>
        </p:nvSpPr>
        <p:spPr>
          <a:xfrm>
            <a:off x="1788054" y="5715833"/>
            <a:ext cx="1635540" cy="366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support for care leavers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8E6482-C51C-46D2-8607-979F6F2CDDE5}"/>
              </a:ext>
            </a:extLst>
          </p:cNvPr>
          <p:cNvSpPr/>
          <p:nvPr/>
        </p:nvSpPr>
        <p:spPr>
          <a:xfrm>
            <a:off x="1796308" y="6111671"/>
            <a:ext cx="1627286" cy="3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Deliver RJ interventions and mediation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961B678-66E7-41A3-BEE8-0731DF9B66D1}"/>
              </a:ext>
            </a:extLst>
          </p:cNvPr>
          <p:cNvSpPr/>
          <p:nvPr/>
        </p:nvSpPr>
        <p:spPr>
          <a:xfrm>
            <a:off x="1804229" y="6539329"/>
            <a:ext cx="1619365" cy="17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Positive activities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3E95680-6319-4A16-9C3A-08992A9667E1}"/>
              </a:ext>
            </a:extLst>
          </p:cNvPr>
          <p:cNvSpPr/>
          <p:nvPr/>
        </p:nvSpPr>
        <p:spPr>
          <a:xfrm>
            <a:off x="3590186" y="2532715"/>
            <a:ext cx="1406980" cy="344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SLT interventions delivered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223760B-3372-4E69-BCDE-E694C6C4BA24}"/>
              </a:ext>
            </a:extLst>
          </p:cNvPr>
          <p:cNvSpPr/>
          <p:nvPr/>
        </p:nvSpPr>
        <p:spPr>
          <a:xfrm>
            <a:off x="3582068" y="2926693"/>
            <a:ext cx="1406979" cy="440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mentoring and coaching sessions held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AF4F182-D870-4F65-88CB-724E00D27942}"/>
              </a:ext>
            </a:extLst>
          </p:cNvPr>
          <p:cNvSpPr/>
          <p:nvPr/>
        </p:nvSpPr>
        <p:spPr>
          <a:xfrm>
            <a:off x="3582067" y="3417055"/>
            <a:ext cx="1406979" cy="488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</a:t>
            </a:r>
            <a:r>
              <a:rPr lang="en-GB" sz="1000" dirty="0" err="1">
                <a:latin typeface="Foundry Form Sans"/>
              </a:rPr>
              <a:t>Yas</a:t>
            </a:r>
            <a:r>
              <a:rPr lang="en-GB" sz="1000" dirty="0">
                <a:latin typeface="Foundry Form Sans"/>
              </a:rPr>
              <a:t> and community members trained as peer mentors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F4FFB5C-A83A-4418-A8E8-8DC5FE6DE903}"/>
              </a:ext>
            </a:extLst>
          </p:cNvPr>
          <p:cNvSpPr/>
          <p:nvPr/>
        </p:nvSpPr>
        <p:spPr>
          <a:xfrm>
            <a:off x="3582067" y="3955279"/>
            <a:ext cx="1406979" cy="440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service support sessions delivered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863A7DB-2C2F-4936-9034-09784FE7C2D4}"/>
              </a:ext>
            </a:extLst>
          </p:cNvPr>
          <p:cNvSpPr/>
          <p:nvPr/>
        </p:nvSpPr>
        <p:spPr>
          <a:xfrm>
            <a:off x="3582066" y="5479078"/>
            <a:ext cx="1415098" cy="549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young adults who access positive activities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A6EAC54-EF15-437A-BD4A-0AF252A0D790}"/>
              </a:ext>
            </a:extLst>
          </p:cNvPr>
          <p:cNvSpPr/>
          <p:nvPr/>
        </p:nvSpPr>
        <p:spPr>
          <a:xfrm>
            <a:off x="5298450" y="2830674"/>
            <a:ext cx="1848234" cy="2633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communication skills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03F282F-A8CF-4304-BDC6-13BD658DBB68}"/>
              </a:ext>
            </a:extLst>
          </p:cNvPr>
          <p:cNvSpPr/>
          <p:nvPr/>
        </p:nvSpPr>
        <p:spPr>
          <a:xfrm>
            <a:off x="5306095" y="5487046"/>
            <a:ext cx="1848234" cy="2832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Improved access to benefits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F768BEA-E998-4348-A4BD-B62BF2B3261B}"/>
              </a:ext>
            </a:extLst>
          </p:cNvPr>
          <p:cNvSpPr/>
          <p:nvPr/>
        </p:nvSpPr>
        <p:spPr>
          <a:xfrm>
            <a:off x="5311649" y="739003"/>
            <a:ext cx="1842387" cy="54462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000">
                <a:latin typeface="Foundry Form Sans"/>
              </a:rPr>
              <a:t>Reduced reoffending (frequency and severity) including amongst transitions cases</a:t>
            </a:r>
            <a:endParaRPr lang="en-GB" sz="1000">
              <a:latin typeface="Foundry Form Sans" panose="02000503050000020004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113B2A3-2283-4794-A90A-7F2F11A976EB}"/>
              </a:ext>
            </a:extLst>
          </p:cNvPr>
          <p:cNvSpPr/>
          <p:nvPr/>
        </p:nvSpPr>
        <p:spPr>
          <a:xfrm>
            <a:off x="1786827" y="5356533"/>
            <a:ext cx="1642317" cy="317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atin typeface="Foundry Form Sans" panose="02000503050000020004" pitchFamily="2" charset="0"/>
              </a:rPr>
              <a:t>Design group programme for young women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A88C62D-F5D3-4DB3-BB58-50E279B8789E}"/>
              </a:ext>
            </a:extLst>
          </p:cNvPr>
          <p:cNvGrpSpPr/>
          <p:nvPr/>
        </p:nvGrpSpPr>
        <p:grpSpPr>
          <a:xfrm>
            <a:off x="192690" y="621539"/>
            <a:ext cx="1345222" cy="5382934"/>
            <a:chOff x="192691" y="792772"/>
            <a:chExt cx="1345222" cy="5382934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E409360-8FB4-41E1-8300-8E05D4B7DB52}"/>
                </a:ext>
              </a:extLst>
            </p:cNvPr>
            <p:cNvSpPr/>
            <p:nvPr/>
          </p:nvSpPr>
          <p:spPr>
            <a:xfrm>
              <a:off x="192692" y="792772"/>
              <a:ext cx="1345221" cy="356497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1000">
                  <a:latin typeface="Foundry Form Sans" panose="02000503050000020004" pitchFamily="2" charset="0"/>
                </a:rPr>
                <a:t>Staff </a:t>
              </a: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and services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Accommodation Support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Specialist mental health provision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Speech and Language Therapist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Mentoring and </a:t>
              </a: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coaching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ETE worker x1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latin typeface="Foundry Form Sans" panose="02000503050000020004" pitchFamily="2" charset="0"/>
                </a:rPr>
                <a:t>Substance misuse Service user engagement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Youth Employment Coach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Young Women’s Key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Leaving Care Worker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Restorative justice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000">
                  <a:solidFill>
                    <a:schemeClr val="bg1"/>
                  </a:solidFill>
                  <a:latin typeface="Foundry Form Sans" panose="02000503050000020004" pitchFamily="2" charset="0"/>
                </a:rPr>
                <a:t>Positive activities, e.g. football courses </a:t>
              </a:r>
            </a:p>
            <a:p>
              <a:pPr algn="ctr"/>
              <a:endParaRPr lang="en-GB" sz="100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E09BB338-ED5F-4DF9-A97D-B89413FED880}"/>
                </a:ext>
              </a:extLst>
            </p:cNvPr>
            <p:cNvSpPr/>
            <p:nvPr/>
          </p:nvSpPr>
          <p:spPr>
            <a:xfrm>
              <a:off x="192691" y="4448483"/>
              <a:ext cx="1345221" cy="466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>
                  <a:latin typeface="Foundry Form Sans" panose="02000503050000020004" pitchFamily="2" charset="0"/>
                </a:rPr>
                <a:t>Building refurbishment costs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D7D27713-8F61-445B-BED2-7A438A9CCF19}"/>
                </a:ext>
              </a:extLst>
            </p:cNvPr>
            <p:cNvSpPr/>
            <p:nvPr/>
          </p:nvSpPr>
          <p:spPr>
            <a:xfrm>
              <a:off x="192691" y="5002062"/>
              <a:ext cx="1345221" cy="5458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latin typeface="Foundry Form Sans" panose="02000503050000020004" pitchFamily="2" charset="0"/>
                </a:rPr>
                <a:t>Laptops and tablets for young adults to use in the hub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AF5D6FEB-870C-4FE3-8094-9884E51A898C}"/>
                </a:ext>
              </a:extLst>
            </p:cNvPr>
            <p:cNvSpPr/>
            <p:nvPr/>
          </p:nvSpPr>
          <p:spPr>
            <a:xfrm>
              <a:off x="192691" y="5629896"/>
              <a:ext cx="1345221" cy="5458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latin typeface="Foundry Form Sans" panose="02000503050000020004" pitchFamily="2" charset="0"/>
                </a:rPr>
                <a:t>Funding for essential items or courses for young adults</a:t>
              </a:r>
            </a:p>
          </p:txBody>
        </p:sp>
      </p:grpSp>
      <p:sp>
        <p:nvSpPr>
          <p:cNvPr id="81" name="Callout: Right Arrow 80">
            <a:extLst>
              <a:ext uri="{FF2B5EF4-FFF2-40B4-BE49-F238E27FC236}">
                <a16:creationId xmlns:a16="http://schemas.microsoft.com/office/drawing/2014/main" id="{243BDCFE-B784-4F48-A127-F0FC1A778BF1}"/>
              </a:ext>
            </a:extLst>
          </p:cNvPr>
          <p:cNvSpPr/>
          <p:nvPr/>
        </p:nvSpPr>
        <p:spPr>
          <a:xfrm>
            <a:off x="175841" y="133349"/>
            <a:ext cx="1545127" cy="427197"/>
          </a:xfrm>
          <a:prstGeom prst="rightArrowCallout">
            <a:avLst>
              <a:gd name="adj1" fmla="val 25000"/>
              <a:gd name="adj2" fmla="val 25000"/>
              <a:gd name="adj3" fmla="val 30435"/>
              <a:gd name="adj4" fmla="val 829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INPUTS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E9D791B-B07C-47E6-B450-ABA91E758FDD}"/>
              </a:ext>
            </a:extLst>
          </p:cNvPr>
          <p:cNvSpPr/>
          <p:nvPr/>
        </p:nvSpPr>
        <p:spPr>
          <a:xfrm>
            <a:off x="130409" y="80969"/>
            <a:ext cx="1469791" cy="602279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324ED7D-BC8B-4C7B-9BF9-724252877842}"/>
              </a:ext>
            </a:extLst>
          </p:cNvPr>
          <p:cNvSpPr/>
          <p:nvPr/>
        </p:nvSpPr>
        <p:spPr>
          <a:xfrm>
            <a:off x="3582067" y="4445641"/>
            <a:ext cx="1406978" cy="470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women engaged in co-design of group programme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9004C8E-3AE2-48E1-95FA-4BF838A5B0D7}"/>
              </a:ext>
            </a:extLst>
          </p:cNvPr>
          <p:cNvSpPr/>
          <p:nvPr/>
        </p:nvSpPr>
        <p:spPr>
          <a:xfrm>
            <a:off x="3582066" y="4961206"/>
            <a:ext cx="1415099" cy="470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</a:t>
            </a:r>
            <a:r>
              <a:rPr lang="en-GB" sz="1000" dirty="0" err="1">
                <a:latin typeface="Foundry Form Sans"/>
              </a:rPr>
              <a:t>Yas</a:t>
            </a:r>
            <a:r>
              <a:rPr lang="en-GB" sz="1000" dirty="0">
                <a:latin typeface="Foundry Form Sans"/>
              </a:rPr>
              <a:t> supported to access essentials or courses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B0FA67A-46C4-45F6-8C31-26B0CCD5E11C}"/>
              </a:ext>
            </a:extLst>
          </p:cNvPr>
          <p:cNvSpPr/>
          <p:nvPr/>
        </p:nvSpPr>
        <p:spPr>
          <a:xfrm>
            <a:off x="5292581" y="5835724"/>
            <a:ext cx="1848234" cy="39617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latin typeface="Foundry Form Sans" panose="02000503050000020004" pitchFamily="2" charset="0"/>
              </a:rPr>
              <a:t>Families report improved relationships with YAs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6AA9F0E-8C7B-4CB8-AD3C-6803038420D8}"/>
              </a:ext>
            </a:extLst>
          </p:cNvPr>
          <p:cNvSpPr/>
          <p:nvPr/>
        </p:nvSpPr>
        <p:spPr>
          <a:xfrm>
            <a:off x="3582066" y="6079661"/>
            <a:ext cx="1415098" cy="549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latin typeface="Foundry Form Sans"/>
              </a:rPr>
              <a:t>Number of RJ conferences and mediation with families</a:t>
            </a:r>
            <a:endParaRPr lang="en-GB" sz="1000" dirty="0">
              <a:latin typeface="Foundry Form Sans" panose="0200050305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903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BAD199DE803A44A0A0724B379234D9" ma:contentTypeVersion="7" ma:contentTypeDescription="Create a new document." ma:contentTypeScope="" ma:versionID="38906216a5e0eb84f9adc95cc286c5c1">
  <xsd:schema xmlns:xsd="http://www.w3.org/2001/XMLSchema" xmlns:xs="http://www.w3.org/2001/XMLSchema" xmlns:p="http://schemas.microsoft.com/office/2006/metadata/properties" xmlns:ns3="80840af9-c9a3-45ac-95df-df16c1ddb8b8" xmlns:ns4="5eb12be7-ab21-4e5c-9b81-9016c0025c73" targetNamespace="http://schemas.microsoft.com/office/2006/metadata/properties" ma:root="true" ma:fieldsID="e73f893fcc4869ea69073a90ec08ab35" ns3:_="" ns4:_="">
    <xsd:import namespace="80840af9-c9a3-45ac-95df-df16c1ddb8b8"/>
    <xsd:import namespace="5eb12be7-ab21-4e5c-9b81-9016c0025c7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840af9-c9a3-45ac-95df-df16c1ddb8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12be7-ab21-4e5c-9b81-9016c0025c7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9A8511-98A0-4043-AB57-5030CD9F13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E32D37-2B55-4FBE-BC75-7B726740CAF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b12be7-ab21-4e5c-9b81-9016c0025c73"/>
    <ds:schemaRef ds:uri="http://purl.org/dc/elements/1.1/"/>
    <ds:schemaRef ds:uri="80840af9-c9a3-45ac-95df-df16c1ddb8b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D5F363-D4D4-41A9-9F1A-FCF63829AACB}">
  <ds:schemaRefs>
    <ds:schemaRef ds:uri="5eb12be7-ab21-4e5c-9b81-9016c0025c73"/>
    <ds:schemaRef ds:uri="80840af9-c9a3-45ac-95df-df16c1ddb8b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715</Words>
  <Application>Microsoft Office PowerPoint</Application>
  <PresentationFormat>On-screen Show (4:3)</PresentationFormat>
  <Paragraphs>113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Iliesa (nee Hughes)</dc:creator>
  <cp:lastModifiedBy>Roisin Briody</cp:lastModifiedBy>
  <cp:revision>86</cp:revision>
  <dcterms:created xsi:type="dcterms:W3CDTF">2020-10-08T09:18:51Z</dcterms:created>
  <dcterms:modified xsi:type="dcterms:W3CDTF">2021-10-21T10:30:39Z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0x01010099BAD199DE803A44A0A0724B379234D9</vt:lpwstr>
  </property>
</Properties>
</file>