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99" r:id="rId2"/>
    <p:sldId id="287" r:id="rId3"/>
    <p:sldId id="296" r:id="rId4"/>
    <p:sldId id="294" r:id="rId5"/>
    <p:sldId id="297" r:id="rId6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94D6"/>
    <a:srgbClr val="3C61D8"/>
    <a:srgbClr val="0046D2"/>
    <a:srgbClr val="7B9ADF"/>
    <a:srgbClr val="7DAFDD"/>
    <a:srgbClr val="ADC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45944-4056-4088-9462-B1EECF18B48D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06D39-739F-4C52-B81E-0F23E767154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951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06D39-739F-4C52-B81E-0F23E767154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92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5564" y="6402532"/>
            <a:ext cx="11582399" cy="365125"/>
          </a:xfrm>
          <a:solidFill>
            <a:srgbClr val="7DAFDD"/>
          </a:solidFill>
        </p:spPr>
        <p:txBody>
          <a:bodyPr/>
          <a:lstStyle/>
          <a:p>
            <a:r>
              <a:rPr lang="en-GB" dirty="0" smtClean="0"/>
              <a:t>Our guiding principles: </a:t>
            </a:r>
            <a:r>
              <a:rPr lang="en-GB" sz="1400" b="1" dirty="0" smtClean="0"/>
              <a:t>A</a:t>
            </a:r>
            <a:r>
              <a:rPr lang="en-GB" sz="1100" dirty="0" smtClean="0"/>
              <a:t>im high – do the right thing    </a:t>
            </a:r>
            <a:r>
              <a:rPr lang="en-GB" sz="1400" b="1" dirty="0" smtClean="0"/>
              <a:t>B</a:t>
            </a:r>
            <a:r>
              <a:rPr lang="en-GB" sz="1100" dirty="0" smtClean="0"/>
              <a:t>elieve that people can change    </a:t>
            </a:r>
            <a:r>
              <a:rPr lang="en-GB" sz="1400" b="1" dirty="0" smtClean="0"/>
              <a:t>C</a:t>
            </a:r>
            <a:r>
              <a:rPr lang="en-GB" sz="1100" dirty="0" smtClean="0"/>
              <a:t>ommunicate and listen – people matter    </a:t>
            </a:r>
            <a:r>
              <a:rPr lang="en-GB" sz="1400" b="1" dirty="0" smtClean="0"/>
              <a:t>D</a:t>
            </a:r>
            <a:r>
              <a:rPr lang="en-GB" sz="1100" dirty="0" smtClean="0"/>
              <a:t>are to question and challenge    </a:t>
            </a:r>
            <a:r>
              <a:rPr lang="en-GB" sz="1400" b="1" dirty="0" smtClean="0"/>
              <a:t>E</a:t>
            </a:r>
            <a:r>
              <a:rPr lang="en-GB" sz="1100" dirty="0" smtClean="0"/>
              <a:t>xpect the best from each other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6432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1187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154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342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425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814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15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578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532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88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170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86E69-ED77-4E1D-A2C1-4208B2FEE7C2}" type="datetimeFigureOut">
              <a:rPr lang="en-GB" smtClean="0"/>
              <a:t>25/07/2016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5828B-A34F-443E-AA0E-3030E8BBCD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90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6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09257" y="-2666971"/>
            <a:ext cx="7677666" cy="7092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-1667165" y="3990109"/>
            <a:ext cx="7444511" cy="53308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1696" y="635369"/>
            <a:ext cx="50474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Teesside Reform </a:t>
            </a:r>
            <a:r>
              <a:rPr lang="en-GB" sz="36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P</a:t>
            </a:r>
            <a:r>
              <a:rPr lang="en-GB" sz="3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risons</a:t>
            </a:r>
            <a:endParaRPr lang="en-GB" sz="40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r"/>
            <a:r>
              <a:rPr lang="en-GB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HMP Holme House &amp; </a:t>
            </a:r>
          </a:p>
          <a:p>
            <a:pPr algn="r"/>
            <a:r>
              <a:rPr lang="en-GB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HMP Kirklevington Grange </a:t>
            </a:r>
          </a:p>
          <a:p>
            <a:pPr algn="r"/>
            <a:r>
              <a:rPr lang="en-GB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 </a:t>
            </a:r>
            <a:endParaRPr lang="en-GB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r"/>
            <a:endParaRPr lang="en-GB" sz="3200" dirty="0">
              <a:solidFill>
                <a:srgbClr val="3C61D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272" y="4610442"/>
            <a:ext cx="409171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NOMS &amp; MoJ Grant Engagement Event</a:t>
            </a:r>
          </a:p>
          <a:p>
            <a:r>
              <a:rPr lang="en-GB" sz="3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26</a:t>
            </a:r>
            <a:r>
              <a:rPr lang="en-GB" sz="3600" b="1" baseline="300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th</a:t>
            </a:r>
            <a:r>
              <a:rPr lang="en-GB" sz="3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July 2016  </a:t>
            </a:r>
          </a:p>
          <a:p>
            <a:endParaRPr lang="en-GB" sz="1400" b="1" dirty="0" smtClean="0">
              <a:solidFill>
                <a:srgbClr val="7DAF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668" y="166743"/>
            <a:ext cx="1199133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Kirklevington Grange</a:t>
            </a:r>
          </a:p>
          <a:p>
            <a:r>
              <a:rPr lang="en-GB" sz="3600" dirty="0" smtClean="0"/>
              <a:t>Grant Opportunities:</a:t>
            </a:r>
          </a:p>
          <a:p>
            <a:r>
              <a:rPr lang="en-GB" sz="3600" dirty="0" smtClean="0"/>
              <a:t>Invite </a:t>
            </a:r>
            <a:r>
              <a:rPr lang="en-GB" sz="3600" dirty="0"/>
              <a:t>proposals </a:t>
            </a:r>
            <a:r>
              <a:rPr lang="en-GB" sz="3600" dirty="0" smtClean="0"/>
              <a:t>to undertake research on developing: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employability skills and </a:t>
            </a:r>
            <a:endParaRPr lang="en-GB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franchise </a:t>
            </a:r>
            <a:r>
              <a:rPr lang="en-GB" sz="3600" dirty="0"/>
              <a:t>activities </a:t>
            </a:r>
            <a:endParaRPr lang="en-GB" sz="3600" dirty="0" smtClean="0"/>
          </a:p>
          <a:p>
            <a:r>
              <a:rPr lang="en-GB" sz="3600" dirty="0" smtClean="0"/>
              <a:t>to </a:t>
            </a:r>
            <a:r>
              <a:rPr lang="en-GB" sz="3600" dirty="0"/>
              <a:t>support employment on </a:t>
            </a:r>
            <a:r>
              <a:rPr lang="en-GB" sz="3600" dirty="0" smtClean="0"/>
              <a:t>release</a:t>
            </a:r>
            <a:endParaRPr lang="en-GB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Prisoners </a:t>
            </a:r>
            <a:r>
              <a:rPr lang="en-GB" sz="3600" dirty="0"/>
              <a:t>who leave Kirklevington Grange with new skills relevant to the employment market will be in a better position to desist from further criminal activity by gaining employment to support themselves and their families.</a:t>
            </a:r>
          </a:p>
          <a:p>
            <a:endParaRPr lang="en-GB" sz="36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95239" y="769257"/>
            <a:ext cx="4479961" cy="24534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710323" y="637024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92DA74-5962-434B-8D5F-1BAD7B83B69E}" type="slidenum"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fld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27924" y="6341572"/>
            <a:ext cx="11582399" cy="365125"/>
          </a:xfrm>
          <a:solidFill>
            <a:srgbClr val="8494D6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</a:t>
            </a:r>
            <a:r>
              <a:rPr lang="en-GB" dirty="0" smtClean="0">
                <a:solidFill>
                  <a:schemeClr val="bg1"/>
                </a:solidFill>
              </a:rPr>
              <a:t>ur guiding principles: </a:t>
            </a:r>
            <a:r>
              <a:rPr lang="en-GB" sz="1400" b="1" dirty="0" smtClean="0">
                <a:solidFill>
                  <a:schemeClr val="bg1"/>
                </a:solidFill>
              </a:rPr>
              <a:t>A</a:t>
            </a:r>
            <a:r>
              <a:rPr lang="en-GB" sz="1100" dirty="0" smtClean="0">
                <a:solidFill>
                  <a:schemeClr val="bg1"/>
                </a:solidFill>
              </a:rPr>
              <a:t>im high – do the right thing    </a:t>
            </a:r>
            <a:r>
              <a:rPr lang="en-GB" sz="1400" b="1" dirty="0" smtClean="0">
                <a:solidFill>
                  <a:schemeClr val="bg1"/>
                </a:solidFill>
              </a:rPr>
              <a:t>B</a:t>
            </a:r>
            <a:r>
              <a:rPr lang="en-GB" sz="1100" dirty="0" smtClean="0">
                <a:solidFill>
                  <a:schemeClr val="bg1"/>
                </a:solidFill>
              </a:rPr>
              <a:t>elieve that people can change    </a:t>
            </a:r>
            <a:r>
              <a:rPr lang="en-GB" sz="1400" b="1" dirty="0" smtClean="0">
                <a:solidFill>
                  <a:schemeClr val="bg1"/>
                </a:solidFill>
              </a:rPr>
              <a:t>C</a:t>
            </a:r>
            <a:r>
              <a:rPr lang="en-GB" sz="1100" dirty="0" smtClean="0">
                <a:solidFill>
                  <a:schemeClr val="bg1"/>
                </a:solidFill>
              </a:rPr>
              <a:t>ommunicate and listen – people matter    </a:t>
            </a:r>
            <a:r>
              <a:rPr lang="en-GB" sz="1400" b="1" dirty="0" smtClean="0">
                <a:solidFill>
                  <a:schemeClr val="bg1"/>
                </a:solidFill>
              </a:rPr>
              <a:t>D</a:t>
            </a:r>
            <a:r>
              <a:rPr lang="en-GB" sz="1100" dirty="0" smtClean="0">
                <a:solidFill>
                  <a:schemeClr val="bg1"/>
                </a:solidFill>
              </a:rPr>
              <a:t>are to question and challenge    </a:t>
            </a:r>
            <a:r>
              <a:rPr lang="en-GB" sz="1400" b="1" dirty="0" smtClean="0">
                <a:solidFill>
                  <a:schemeClr val="bg1"/>
                </a:solidFill>
              </a:rPr>
              <a:t>E</a:t>
            </a:r>
            <a:r>
              <a:rPr lang="en-GB" sz="1100" dirty="0" smtClean="0">
                <a:solidFill>
                  <a:schemeClr val="bg1"/>
                </a:solidFill>
              </a:rPr>
              <a:t>xpect the best from each other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38" y="166743"/>
            <a:ext cx="11896761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Holme House</a:t>
            </a:r>
          </a:p>
          <a:p>
            <a:r>
              <a:rPr lang="en-GB" sz="3600" dirty="0" smtClean="0"/>
              <a:t>Grant Opportunity: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Undertake research to </a:t>
            </a:r>
            <a:r>
              <a:rPr lang="en-GB" sz="3600" dirty="0"/>
              <a:t>pilot, develop and </a:t>
            </a:r>
            <a:r>
              <a:rPr lang="en-GB" sz="3600" dirty="0" smtClean="0"/>
              <a:t>test a </a:t>
            </a:r>
            <a:r>
              <a:rPr lang="en-GB" sz="3600" dirty="0"/>
              <a:t>proof of concept for a programme of self-employment training and support</a:t>
            </a:r>
          </a:p>
          <a:p>
            <a:pPr lvl="0"/>
            <a:r>
              <a:rPr lang="en-GB" sz="3600" dirty="0" smtClean="0"/>
              <a:t>The aim would be to: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develop </a:t>
            </a:r>
            <a:r>
              <a:rPr lang="en-GB" sz="3600" dirty="0"/>
              <a:t>a </a:t>
            </a:r>
            <a:r>
              <a:rPr lang="en-GB" sz="3600" dirty="0" smtClean="0"/>
              <a:t>portable model </a:t>
            </a:r>
            <a:r>
              <a:rPr lang="en-GB" sz="3600" dirty="0"/>
              <a:t>that can be carried and continued by the individual </a:t>
            </a:r>
            <a:r>
              <a:rPr lang="en-GB" sz="3600" dirty="0" smtClean="0"/>
              <a:t>to </a:t>
            </a:r>
            <a:r>
              <a:rPr lang="en-GB" sz="3600" dirty="0"/>
              <a:t>another </a:t>
            </a:r>
            <a:r>
              <a:rPr lang="en-GB" sz="3600" dirty="0" smtClean="0"/>
              <a:t>prison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utilise </a:t>
            </a:r>
            <a:r>
              <a:rPr lang="en-GB" sz="3600" dirty="0"/>
              <a:t>a wide range of delivery tools including </a:t>
            </a:r>
            <a:r>
              <a:rPr lang="en-GB" sz="3600" dirty="0" smtClean="0"/>
              <a:t>digital delivery</a:t>
            </a:r>
            <a:endParaRPr lang="en-GB" sz="3600" dirty="0"/>
          </a:p>
          <a:p>
            <a:endParaRPr lang="en-GB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/>
            <a:endParaRPr lang="en-GB" sz="3200" dirty="0" smtClean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95239" y="791919"/>
            <a:ext cx="4097070" cy="1872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710323" y="637024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92DA74-5962-434B-8D5F-1BAD7B83B69E}" type="slidenum"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fld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27924" y="6341572"/>
            <a:ext cx="11582399" cy="365125"/>
          </a:xfrm>
          <a:solidFill>
            <a:srgbClr val="8494D6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</a:t>
            </a:r>
            <a:r>
              <a:rPr lang="en-GB" dirty="0" smtClean="0">
                <a:solidFill>
                  <a:schemeClr val="bg1"/>
                </a:solidFill>
              </a:rPr>
              <a:t>ur guiding principles: </a:t>
            </a:r>
            <a:r>
              <a:rPr lang="en-GB" sz="1400" b="1" dirty="0" smtClean="0">
                <a:solidFill>
                  <a:schemeClr val="bg1"/>
                </a:solidFill>
              </a:rPr>
              <a:t>A</a:t>
            </a:r>
            <a:r>
              <a:rPr lang="en-GB" sz="1100" dirty="0" smtClean="0">
                <a:solidFill>
                  <a:schemeClr val="bg1"/>
                </a:solidFill>
              </a:rPr>
              <a:t>im high – do the right thing    </a:t>
            </a:r>
            <a:r>
              <a:rPr lang="en-GB" sz="1400" b="1" dirty="0" smtClean="0">
                <a:solidFill>
                  <a:schemeClr val="bg1"/>
                </a:solidFill>
              </a:rPr>
              <a:t>B</a:t>
            </a:r>
            <a:r>
              <a:rPr lang="en-GB" sz="1100" dirty="0" smtClean="0">
                <a:solidFill>
                  <a:schemeClr val="bg1"/>
                </a:solidFill>
              </a:rPr>
              <a:t>elieve that people can change    </a:t>
            </a:r>
            <a:r>
              <a:rPr lang="en-GB" sz="1400" b="1" dirty="0" smtClean="0">
                <a:solidFill>
                  <a:schemeClr val="bg1"/>
                </a:solidFill>
              </a:rPr>
              <a:t>C</a:t>
            </a:r>
            <a:r>
              <a:rPr lang="en-GB" sz="1100" dirty="0" smtClean="0">
                <a:solidFill>
                  <a:schemeClr val="bg1"/>
                </a:solidFill>
              </a:rPr>
              <a:t>ommunicate and listen – people matter    </a:t>
            </a:r>
            <a:r>
              <a:rPr lang="en-GB" sz="1400" b="1" dirty="0" smtClean="0">
                <a:solidFill>
                  <a:schemeClr val="bg1"/>
                </a:solidFill>
              </a:rPr>
              <a:t>D</a:t>
            </a:r>
            <a:r>
              <a:rPr lang="en-GB" sz="1100" dirty="0" smtClean="0">
                <a:solidFill>
                  <a:schemeClr val="bg1"/>
                </a:solidFill>
              </a:rPr>
              <a:t>are to question and challenge    </a:t>
            </a:r>
            <a:r>
              <a:rPr lang="en-GB" sz="1400" b="1" dirty="0" smtClean="0">
                <a:solidFill>
                  <a:schemeClr val="bg1"/>
                </a:solidFill>
              </a:rPr>
              <a:t>E</a:t>
            </a:r>
            <a:r>
              <a:rPr lang="en-GB" sz="1100" dirty="0" smtClean="0">
                <a:solidFill>
                  <a:schemeClr val="bg1"/>
                </a:solidFill>
              </a:rPr>
              <a:t>xpect the best from each other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8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38" y="166743"/>
            <a:ext cx="11896761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Holme House &amp; Kirklevington</a:t>
            </a:r>
          </a:p>
          <a:p>
            <a:r>
              <a:rPr lang="en-GB" sz="3600" dirty="0" smtClean="0"/>
              <a:t>Grant Opportunity:</a:t>
            </a:r>
          </a:p>
          <a:p>
            <a:r>
              <a:rPr lang="en-GB" sz="3600" dirty="0" smtClean="0"/>
              <a:t>Invite </a:t>
            </a:r>
            <a:r>
              <a:rPr lang="en-GB" sz="3600" dirty="0"/>
              <a:t>proposals to undertake research </a:t>
            </a:r>
            <a:r>
              <a:rPr lang="en-GB" sz="3600" dirty="0" smtClean="0"/>
              <a:t>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“What </a:t>
            </a:r>
            <a:r>
              <a:rPr lang="en-GB" sz="3600" dirty="0"/>
              <a:t>makes a successful Prison</a:t>
            </a:r>
            <a:r>
              <a:rPr lang="en-GB" sz="3600" dirty="0" smtClean="0"/>
              <a:t>?”</a:t>
            </a:r>
            <a:endParaRPr lang="en-GB" sz="3600" dirty="0"/>
          </a:p>
          <a:p>
            <a:endParaRPr lang="en-GB" sz="3600" dirty="0" smtClean="0"/>
          </a:p>
          <a:p>
            <a:r>
              <a:rPr lang="en-GB" sz="3600" dirty="0" smtClean="0"/>
              <a:t>The </a:t>
            </a:r>
            <a:r>
              <a:rPr lang="en-GB" sz="3600" dirty="0"/>
              <a:t>aim is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/>
              <a:t>i</a:t>
            </a:r>
            <a:r>
              <a:rPr lang="en-GB" sz="3600" dirty="0" smtClean="0"/>
              <a:t>mprove </a:t>
            </a:r>
            <a:r>
              <a:rPr lang="en-GB" sz="3600" dirty="0"/>
              <a:t>services within Holme House &amp; Kirklevington </a:t>
            </a:r>
            <a:endParaRPr lang="en-GB" sz="36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support </a:t>
            </a:r>
            <a:r>
              <a:rPr lang="en-GB" sz="3600" dirty="0"/>
              <a:t>the development of </a:t>
            </a:r>
            <a:r>
              <a:rPr lang="en-GB" sz="3600" dirty="0" smtClean="0"/>
              <a:t>prisoners </a:t>
            </a:r>
            <a:r>
              <a:rPr lang="en-GB" sz="3600" dirty="0"/>
              <a:t>skills and </a:t>
            </a:r>
            <a:r>
              <a:rPr lang="en-GB" sz="3600" dirty="0" smtClean="0"/>
              <a:t>learning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to </a:t>
            </a:r>
            <a:r>
              <a:rPr lang="en-GB" sz="3600" dirty="0"/>
              <a:t>research how </a:t>
            </a:r>
            <a:r>
              <a:rPr lang="en-GB" sz="3600" dirty="0" smtClean="0"/>
              <a:t>prisoner </a:t>
            </a:r>
            <a:r>
              <a:rPr lang="en-GB" sz="3600" dirty="0"/>
              <a:t>facilities &amp; the environment can be </a:t>
            </a:r>
            <a:r>
              <a:rPr lang="en-GB" sz="3600" dirty="0" smtClean="0"/>
              <a:t>developed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to </a:t>
            </a:r>
            <a:r>
              <a:rPr lang="en-GB" sz="3600" dirty="0"/>
              <a:t>look at how staff could work differently</a:t>
            </a:r>
          </a:p>
          <a:p>
            <a:r>
              <a:rPr lang="en-GB" sz="3600" dirty="0"/>
              <a:t> </a:t>
            </a:r>
          </a:p>
          <a:p>
            <a:endParaRPr lang="en-GB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91318" y="735734"/>
            <a:ext cx="6154625" cy="1900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710323" y="637024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92DA74-5962-434B-8D5F-1BAD7B83B69E}" type="slidenum"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fld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27924" y="6341572"/>
            <a:ext cx="11582399" cy="365125"/>
          </a:xfrm>
          <a:solidFill>
            <a:srgbClr val="8494D6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</a:t>
            </a:r>
            <a:r>
              <a:rPr lang="en-GB" dirty="0" smtClean="0">
                <a:solidFill>
                  <a:schemeClr val="bg1"/>
                </a:solidFill>
              </a:rPr>
              <a:t>ur guiding principles: </a:t>
            </a:r>
            <a:r>
              <a:rPr lang="en-GB" sz="1400" b="1" dirty="0" smtClean="0">
                <a:solidFill>
                  <a:schemeClr val="bg1"/>
                </a:solidFill>
              </a:rPr>
              <a:t>A</a:t>
            </a:r>
            <a:r>
              <a:rPr lang="en-GB" sz="1100" dirty="0" smtClean="0">
                <a:solidFill>
                  <a:schemeClr val="bg1"/>
                </a:solidFill>
              </a:rPr>
              <a:t>im high – do the right thing    </a:t>
            </a:r>
            <a:r>
              <a:rPr lang="en-GB" sz="1400" b="1" dirty="0" smtClean="0">
                <a:solidFill>
                  <a:schemeClr val="bg1"/>
                </a:solidFill>
              </a:rPr>
              <a:t>B</a:t>
            </a:r>
            <a:r>
              <a:rPr lang="en-GB" sz="1100" dirty="0" smtClean="0">
                <a:solidFill>
                  <a:schemeClr val="bg1"/>
                </a:solidFill>
              </a:rPr>
              <a:t>elieve that people can change    </a:t>
            </a:r>
            <a:r>
              <a:rPr lang="en-GB" sz="1400" b="1" dirty="0" smtClean="0">
                <a:solidFill>
                  <a:schemeClr val="bg1"/>
                </a:solidFill>
              </a:rPr>
              <a:t>C</a:t>
            </a:r>
            <a:r>
              <a:rPr lang="en-GB" sz="1100" dirty="0" smtClean="0">
                <a:solidFill>
                  <a:schemeClr val="bg1"/>
                </a:solidFill>
              </a:rPr>
              <a:t>ommunicate and listen – people matter    </a:t>
            </a:r>
            <a:r>
              <a:rPr lang="en-GB" sz="1400" b="1" dirty="0" smtClean="0">
                <a:solidFill>
                  <a:schemeClr val="bg1"/>
                </a:solidFill>
              </a:rPr>
              <a:t>D</a:t>
            </a:r>
            <a:r>
              <a:rPr lang="en-GB" sz="1100" dirty="0" smtClean="0">
                <a:solidFill>
                  <a:schemeClr val="bg1"/>
                </a:solidFill>
              </a:rPr>
              <a:t>are to question and challenge    </a:t>
            </a:r>
            <a:r>
              <a:rPr lang="en-GB" sz="1400" b="1" dirty="0" smtClean="0">
                <a:solidFill>
                  <a:schemeClr val="bg1"/>
                </a:solidFill>
              </a:rPr>
              <a:t>E</a:t>
            </a:r>
            <a:r>
              <a:rPr lang="en-GB" sz="1100" dirty="0" smtClean="0">
                <a:solidFill>
                  <a:schemeClr val="bg1"/>
                </a:solidFill>
              </a:rPr>
              <a:t>xpect the best from each other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4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38" y="166743"/>
            <a:ext cx="11896761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Holme House &amp; Kirklevington</a:t>
            </a:r>
          </a:p>
          <a:p>
            <a:r>
              <a:rPr lang="en-GB" sz="3600" dirty="0" smtClean="0"/>
              <a:t>Grant Opportunity: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To undertake research on “the sense </a:t>
            </a:r>
            <a:r>
              <a:rPr lang="en-GB" sz="3600" dirty="0"/>
              <a:t>of being community owned </a:t>
            </a:r>
            <a:r>
              <a:rPr lang="en-GB" sz="3600" dirty="0" smtClean="0"/>
              <a:t>prisons”</a:t>
            </a:r>
            <a:endParaRPr lang="en-GB" sz="3600" dirty="0"/>
          </a:p>
          <a:p>
            <a:r>
              <a:rPr lang="en-GB" sz="3600" dirty="0"/>
              <a:t> </a:t>
            </a:r>
          </a:p>
          <a:p>
            <a:r>
              <a:rPr lang="en-GB" sz="3600" dirty="0"/>
              <a:t>The aim is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/>
              <a:t>involve local people in running our </a:t>
            </a:r>
            <a:r>
              <a:rPr lang="en-GB" sz="3600" dirty="0" smtClean="0"/>
              <a:t>Prisons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obtain </a:t>
            </a:r>
            <a:r>
              <a:rPr lang="en-GB" sz="3600" dirty="0"/>
              <a:t>learning from health, schools and other public bodies to achieve something ground </a:t>
            </a:r>
            <a:r>
              <a:rPr lang="en-GB" sz="3600" dirty="0" smtClean="0"/>
              <a:t>breaking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600" dirty="0" smtClean="0"/>
              <a:t>explore </a:t>
            </a:r>
            <a:r>
              <a:rPr lang="en-GB" sz="3600" dirty="0"/>
              <a:t>how local people can influence the public sector reform programme</a:t>
            </a:r>
          </a:p>
          <a:p>
            <a:endParaRPr lang="en-GB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95239" y="769257"/>
            <a:ext cx="6323275" cy="24534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710323" y="637024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92DA74-5962-434B-8D5F-1BAD7B83B69E}" type="slidenum"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fld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27924" y="6341572"/>
            <a:ext cx="11582399" cy="365125"/>
          </a:xfrm>
          <a:solidFill>
            <a:srgbClr val="8494D6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</a:t>
            </a:r>
            <a:r>
              <a:rPr lang="en-GB" dirty="0" smtClean="0">
                <a:solidFill>
                  <a:schemeClr val="bg1"/>
                </a:solidFill>
              </a:rPr>
              <a:t>ur guiding principles: </a:t>
            </a:r>
            <a:r>
              <a:rPr lang="en-GB" sz="1400" b="1" dirty="0" smtClean="0">
                <a:solidFill>
                  <a:schemeClr val="bg1"/>
                </a:solidFill>
              </a:rPr>
              <a:t>A</a:t>
            </a:r>
            <a:r>
              <a:rPr lang="en-GB" sz="1100" dirty="0" smtClean="0">
                <a:solidFill>
                  <a:schemeClr val="bg1"/>
                </a:solidFill>
              </a:rPr>
              <a:t>im high – do the right thing    </a:t>
            </a:r>
            <a:r>
              <a:rPr lang="en-GB" sz="1400" b="1" dirty="0" smtClean="0">
                <a:solidFill>
                  <a:schemeClr val="bg1"/>
                </a:solidFill>
              </a:rPr>
              <a:t>B</a:t>
            </a:r>
            <a:r>
              <a:rPr lang="en-GB" sz="1100" dirty="0" smtClean="0">
                <a:solidFill>
                  <a:schemeClr val="bg1"/>
                </a:solidFill>
              </a:rPr>
              <a:t>elieve that people can change    </a:t>
            </a:r>
            <a:r>
              <a:rPr lang="en-GB" sz="1400" b="1" dirty="0" smtClean="0">
                <a:solidFill>
                  <a:schemeClr val="bg1"/>
                </a:solidFill>
              </a:rPr>
              <a:t>C</a:t>
            </a:r>
            <a:r>
              <a:rPr lang="en-GB" sz="1100" dirty="0" smtClean="0">
                <a:solidFill>
                  <a:schemeClr val="bg1"/>
                </a:solidFill>
              </a:rPr>
              <a:t>ommunicate and listen – people matter    </a:t>
            </a:r>
            <a:r>
              <a:rPr lang="en-GB" sz="1400" b="1" dirty="0" smtClean="0">
                <a:solidFill>
                  <a:schemeClr val="bg1"/>
                </a:solidFill>
              </a:rPr>
              <a:t>D</a:t>
            </a:r>
            <a:r>
              <a:rPr lang="en-GB" sz="1100" dirty="0" smtClean="0">
                <a:solidFill>
                  <a:schemeClr val="bg1"/>
                </a:solidFill>
              </a:rPr>
              <a:t>are to question and challenge    </a:t>
            </a:r>
            <a:r>
              <a:rPr lang="en-GB" sz="1400" b="1" dirty="0" smtClean="0">
                <a:solidFill>
                  <a:schemeClr val="bg1"/>
                </a:solidFill>
              </a:rPr>
              <a:t>E</a:t>
            </a:r>
            <a:r>
              <a:rPr lang="en-GB" sz="1100" dirty="0" smtClean="0">
                <a:solidFill>
                  <a:schemeClr val="bg1"/>
                </a:solidFill>
              </a:rPr>
              <a:t>xpect the best from each other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0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351</Words>
  <Application>Microsoft Office PowerPoint</Application>
  <PresentationFormat>Widescreen</PresentationFormat>
  <Paragraphs>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MOJ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Newby, Rebecca [NOMS]</dc:creator>
  <cp:lastModifiedBy>Richard Nicholls</cp:lastModifiedBy>
  <cp:revision>213</cp:revision>
  <cp:lastPrinted>2016-07-20T10:22:32Z</cp:lastPrinted>
  <dcterms:created xsi:type="dcterms:W3CDTF">2016-06-23T14:00:47Z</dcterms:created>
  <dcterms:modified xsi:type="dcterms:W3CDTF">2016-07-25T11:02:52Z</dcterms:modified>
</cp:coreProperties>
</file>