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7"/>
  </p:notesMasterIdLst>
  <p:handoutMasterIdLst>
    <p:handoutMasterId r:id="rId38"/>
  </p:handoutMasterIdLst>
  <p:sldIdLst>
    <p:sldId id="256" r:id="rId6"/>
    <p:sldId id="257" r:id="rId7"/>
    <p:sldId id="266" r:id="rId8"/>
    <p:sldId id="265" r:id="rId9"/>
    <p:sldId id="258" r:id="rId10"/>
    <p:sldId id="285" r:id="rId11"/>
    <p:sldId id="267" r:id="rId12"/>
    <p:sldId id="286" r:id="rId13"/>
    <p:sldId id="28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1" r:id="rId26"/>
    <p:sldId id="280" r:id="rId27"/>
    <p:sldId id="281" r:id="rId28"/>
    <p:sldId id="288" r:id="rId29"/>
    <p:sldId id="282" r:id="rId30"/>
    <p:sldId id="290" r:id="rId31"/>
    <p:sldId id="289" r:id="rId32"/>
    <p:sldId id="283" r:id="rId33"/>
    <p:sldId id="261" r:id="rId34"/>
    <p:sldId id="284" r:id="rId35"/>
    <p:sldId id="26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3702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754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431">
          <p15:clr>
            <a:srgbClr val="A4A3A4"/>
          </p15:clr>
        </p15:guide>
        <p15:guide id="9" pos="532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72" y="408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-114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599" y="8686800"/>
            <a:ext cx="112315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31/10/2017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68578" y="8686800"/>
            <a:ext cx="4896725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56792" y="179512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864096" cy="50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251520"/>
            <a:ext cx="5400600" cy="405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696" y="4343400"/>
            <a:ext cx="54006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599" y="8686800"/>
            <a:ext cx="112315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31/10/2017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68578" y="8686800"/>
            <a:ext cx="4896725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309319" y="8685213"/>
            <a:ext cx="547093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06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736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114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694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485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397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045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966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49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429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79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398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358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325438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69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7095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0696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4384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4232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1379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077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867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61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4154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1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27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2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603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496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2150" y="250825"/>
            <a:ext cx="5400675" cy="405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B7FA-2627-47C9-9258-FDF90D155C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38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31/10/2017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937814"/>
            <a:ext cx="1296194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service-manua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ov.uk/government/publications/government-security-classifications" TargetMode="External"/><Relationship Id="rId4" Type="http://schemas.openxmlformats.org/officeDocument/2006/relationships/hyperlink" Target="https://www.gov.uk/government/publications/security-policy-framework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model-services-contract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2231901"/>
          </a:xfrm>
        </p:spPr>
        <p:txBody>
          <a:bodyPr/>
          <a:lstStyle/>
          <a:p>
            <a:r>
              <a:rPr lang="en-GB" dirty="0" smtClean="0"/>
              <a:t>ESFA </a:t>
            </a:r>
            <a:r>
              <a:rPr lang="en-GB" dirty="0"/>
              <a:t>Student Bursary Support Service Procurement: </a:t>
            </a:r>
            <a:br>
              <a:rPr lang="en-GB" dirty="0"/>
            </a:br>
            <a:r>
              <a:rPr lang="en-GB" sz="3600" dirty="0"/>
              <a:t>Supplier </a:t>
            </a:r>
            <a:r>
              <a:rPr lang="en-GB" sz="3600" dirty="0" smtClean="0"/>
              <a:t>Market Engagement Event</a:t>
            </a: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6400800" cy="1752600"/>
          </a:xfrm>
        </p:spPr>
        <p:txBody>
          <a:bodyPr/>
          <a:lstStyle/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0781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you should bid for this contract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An opportunity for suppliers new to the Education </a:t>
            </a:r>
            <a:r>
              <a:rPr lang="en-GB" b="0" dirty="0" smtClean="0"/>
              <a:t>and Skills Funding </a:t>
            </a:r>
            <a:r>
              <a:rPr lang="en-GB" b="0" dirty="0"/>
              <a:t>Agency to develop a positive working relationship with us </a:t>
            </a:r>
          </a:p>
          <a:p>
            <a:r>
              <a:rPr lang="en-GB" b="0" dirty="0"/>
              <a:t>We encourage bids from small or medium enterprises with a proven delivery record</a:t>
            </a:r>
          </a:p>
          <a:p>
            <a:r>
              <a:rPr lang="en-GB" b="0" dirty="0"/>
              <a:t>We encourage bids from experienced joint ventures, consortia and partnerships</a:t>
            </a:r>
          </a:p>
          <a:p>
            <a:r>
              <a:rPr lang="en-GB" b="0" dirty="0"/>
              <a:t>You have the opportunity to shape delivery and build upon your strengths in doing so</a:t>
            </a:r>
          </a:p>
          <a:p>
            <a:r>
              <a:rPr lang="en-GB" b="0" dirty="0"/>
              <a:t>It’s a high profile opportunity to gain valuable delivery experience in </a:t>
            </a:r>
            <a:r>
              <a:rPr lang="en-GB" b="0" dirty="0" smtClean="0"/>
              <a:t>the government sector</a:t>
            </a:r>
            <a:endParaRPr lang="en-GB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suppliers to be aware: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GB" b="0" dirty="0" smtClean="0"/>
              <a:t>All </a:t>
            </a:r>
            <a:r>
              <a:rPr lang="en-GB" b="0" dirty="0"/>
              <a:t>proposals, including  from a consortium or joint venture must be able to evidence a track record of delivery</a:t>
            </a:r>
          </a:p>
          <a:p>
            <a:pPr>
              <a:spcAft>
                <a:spcPts val="2400"/>
              </a:spcAft>
            </a:pPr>
            <a:r>
              <a:rPr lang="en-GB" b="0" dirty="0"/>
              <a:t>Building systems </a:t>
            </a:r>
            <a:r>
              <a:rPr lang="en-GB" b="0" dirty="0" smtClean="0"/>
              <a:t>to </a:t>
            </a:r>
            <a:r>
              <a:rPr lang="en-GB" b="0" dirty="0"/>
              <a:t>meet </a:t>
            </a:r>
            <a:r>
              <a:rPr lang="en-GB" b="0" dirty="0" smtClean="0"/>
              <a:t>demanding GDS digital service standards</a:t>
            </a:r>
            <a:endParaRPr lang="en-GB" b="0" dirty="0"/>
          </a:p>
          <a:p>
            <a:pPr>
              <a:spcAft>
                <a:spcPts val="2400"/>
              </a:spcAft>
            </a:pPr>
            <a:r>
              <a:rPr lang="en-GB" b="0" dirty="0"/>
              <a:t>The </a:t>
            </a:r>
            <a:r>
              <a:rPr lang="en-GB" b="0" dirty="0" smtClean="0"/>
              <a:t>service contains a significant amount of support and manual processing with opportunities for automation</a:t>
            </a:r>
          </a:p>
          <a:p>
            <a:pPr>
              <a:spcAft>
                <a:spcPts val="2400"/>
              </a:spcAft>
            </a:pPr>
            <a:r>
              <a:rPr lang="en-GB" b="0" dirty="0" smtClean="0"/>
              <a:t>The current contract contains a TUPE element and staff at the incumbent supplier may invoke the transfer. Service currently operates from an office in Birmingham </a:t>
            </a:r>
            <a:r>
              <a:rPr lang="en-GB" b="0" smtClean="0"/>
              <a:t>(potentially </a:t>
            </a:r>
            <a:r>
              <a:rPr lang="en-GB" b="0" dirty="0" smtClean="0"/>
              <a:t>45 staff)</a:t>
            </a:r>
            <a:endParaRPr lang="en-GB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2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requirements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2376264"/>
          </a:xfrm>
        </p:spPr>
        <p:txBody>
          <a:bodyPr/>
          <a:lstStyle/>
          <a:p>
            <a:r>
              <a:rPr lang="en-GB" dirty="0" smtClean="0"/>
              <a:t>Student Support Scheme Delivery Lead</a:t>
            </a:r>
          </a:p>
          <a:p>
            <a:endParaRPr lang="en-GB" dirty="0"/>
          </a:p>
          <a:p>
            <a:r>
              <a:rPr lang="en-GB" b="0" dirty="0" smtClean="0"/>
              <a:t>Jayne </a:t>
            </a:r>
            <a:r>
              <a:rPr lang="en-GB" b="0" dirty="0" err="1" smtClean="0"/>
              <a:t>Lievesley</a:t>
            </a:r>
            <a:r>
              <a:rPr lang="en-GB" b="0" dirty="0" smtClean="0"/>
              <a:t>, </a:t>
            </a:r>
            <a:endParaRPr lang="en-GB" b="0" dirty="0"/>
          </a:p>
          <a:p>
            <a:r>
              <a:rPr lang="en-GB" b="0" dirty="0"/>
              <a:t>Funding Allocations and Student Support,</a:t>
            </a:r>
          </a:p>
          <a:p>
            <a:r>
              <a:rPr lang="en-GB" b="0" dirty="0"/>
              <a:t>Education </a:t>
            </a:r>
            <a:r>
              <a:rPr lang="en-GB" b="0" dirty="0" smtClean="0"/>
              <a:t>and Skills Funding </a:t>
            </a:r>
            <a:r>
              <a:rPr lang="en-GB" b="0" dirty="0"/>
              <a:t>Agency</a:t>
            </a:r>
          </a:p>
        </p:txBody>
      </p:sp>
    </p:spTree>
    <p:extLst>
      <p:ext uri="{BB962C8B-B14F-4D97-AF65-F5344CB8AC3E}">
        <p14:creationId xmlns:p14="http://schemas.microsoft.com/office/powerpoint/2010/main" val="27951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we want to buy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A service that delivers a quality experience for its users.</a:t>
            </a:r>
          </a:p>
          <a:p>
            <a:r>
              <a:rPr lang="en-GB" b="0" dirty="0" smtClean="0"/>
              <a:t>Systems that require minimal manual intervention and maximise automation and data validation.</a:t>
            </a:r>
            <a:endParaRPr lang="en-GB" b="0" dirty="0"/>
          </a:p>
          <a:p>
            <a:r>
              <a:rPr lang="en-GB" b="0" dirty="0"/>
              <a:t>Payments to education institutions and childcare </a:t>
            </a:r>
            <a:r>
              <a:rPr lang="en-GB" b="0" dirty="0" smtClean="0"/>
              <a:t>providers are made accurately without delay.</a:t>
            </a:r>
            <a:endParaRPr lang="en-GB" b="0" dirty="0"/>
          </a:p>
          <a:p>
            <a:r>
              <a:rPr lang="en-GB" b="0" dirty="0" smtClean="0"/>
              <a:t>Systems that are robust, reliable and utilise modern technologies</a:t>
            </a:r>
            <a:endParaRPr lang="en-GB" b="0" dirty="0"/>
          </a:p>
          <a:p>
            <a:r>
              <a:rPr lang="en-GB" b="0" dirty="0" smtClean="0"/>
              <a:t>Systems that meet GDS digital service standards</a:t>
            </a:r>
          </a:p>
          <a:p>
            <a:r>
              <a:rPr lang="en-GB" b="0" dirty="0" smtClean="0"/>
              <a:t>Administration that provides robust and secure processes</a:t>
            </a:r>
          </a:p>
          <a:p>
            <a:r>
              <a:rPr lang="en-GB" b="0" dirty="0"/>
              <a:t>Effective customer service to support students, education institutions and childcare providers.</a:t>
            </a:r>
          </a:p>
          <a:p>
            <a:endParaRPr lang="en-GB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9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Support Programmes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Delivery of:</a:t>
            </a:r>
          </a:p>
          <a:p>
            <a:r>
              <a:rPr lang="en-GB" dirty="0"/>
              <a:t>16 to 19 Bursary</a:t>
            </a:r>
          </a:p>
          <a:p>
            <a:pPr lvl="1"/>
            <a:r>
              <a:rPr lang="en-GB" dirty="0"/>
              <a:t>Vulnerable bursaries </a:t>
            </a:r>
            <a:r>
              <a:rPr lang="en-GB" dirty="0" smtClean="0"/>
              <a:t>claim </a:t>
            </a:r>
            <a:r>
              <a:rPr lang="en-GB" dirty="0"/>
              <a:t>and payments to institutions</a:t>
            </a:r>
          </a:p>
          <a:p>
            <a:r>
              <a:rPr lang="en-GB" dirty="0"/>
              <a:t>Care to Learn</a:t>
            </a:r>
          </a:p>
          <a:p>
            <a:pPr lvl="1"/>
            <a:r>
              <a:rPr lang="en-GB" dirty="0"/>
              <a:t>Applications processing and payments to childcare providers</a:t>
            </a:r>
          </a:p>
          <a:p>
            <a:r>
              <a:rPr lang="en-GB" dirty="0"/>
              <a:t>Professional and Career Development </a:t>
            </a:r>
            <a:r>
              <a:rPr lang="en-GB" dirty="0" smtClean="0"/>
              <a:t>Loans (PCDL)</a:t>
            </a:r>
            <a:endParaRPr lang="en-GB" dirty="0"/>
          </a:p>
          <a:p>
            <a:pPr lvl="1"/>
            <a:r>
              <a:rPr lang="en-GB" dirty="0"/>
              <a:t>Applications </a:t>
            </a:r>
            <a:r>
              <a:rPr lang="en-GB" dirty="0" smtClean="0"/>
              <a:t>processing and transfer of data to a commercial bank and PCDL.net</a:t>
            </a:r>
          </a:p>
          <a:p>
            <a:pPr lvl="1"/>
            <a:r>
              <a:rPr lang="en-GB" dirty="0" smtClean="0"/>
              <a:t>Maintenance of static data on PCDL.net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5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16 to 19 vulnerable bursary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£1,200 bursary paid to young people in defined groups</a:t>
            </a:r>
          </a:p>
          <a:p>
            <a:r>
              <a:rPr lang="en-GB" b="0" dirty="0"/>
              <a:t>Education institutions identify the eligible young people and submit claim forms to the student bursary support service</a:t>
            </a:r>
          </a:p>
          <a:p>
            <a:r>
              <a:rPr lang="en-GB" b="0" dirty="0"/>
              <a:t>The SBSS will check the claims and make payments to institutions for </a:t>
            </a:r>
            <a:r>
              <a:rPr lang="en-GB" b="0" dirty="0" smtClean="0"/>
              <a:t>valid </a:t>
            </a:r>
            <a:r>
              <a:rPr lang="en-GB" b="0" dirty="0"/>
              <a:t>claims</a:t>
            </a:r>
            <a:r>
              <a:rPr lang="en-GB" b="0" dirty="0" smtClean="0"/>
              <a:t>. See separate process document.</a:t>
            </a:r>
            <a:endParaRPr lang="en-GB" b="0" dirty="0"/>
          </a:p>
          <a:p>
            <a:r>
              <a:rPr lang="en-GB" b="0" dirty="0"/>
              <a:t>The SBSS will maintain data on institutions and students and produce weekly and monthly MI for the </a:t>
            </a:r>
            <a:r>
              <a:rPr lang="en-GB" b="0" dirty="0" smtClean="0"/>
              <a:t>ESFA </a:t>
            </a:r>
            <a:endParaRPr lang="en-GB" b="0" dirty="0"/>
          </a:p>
          <a:p>
            <a:r>
              <a:rPr lang="en-GB" b="0" smtClean="0"/>
              <a:t>Maintenance </a:t>
            </a:r>
            <a:r>
              <a:rPr lang="en-GB" b="0" dirty="0" smtClean="0"/>
              <a:t>of static education institution data </a:t>
            </a:r>
            <a:r>
              <a:rPr lang="en-GB" b="0" dirty="0" err="1" smtClean="0"/>
              <a:t>ie</a:t>
            </a:r>
            <a:r>
              <a:rPr lang="en-GB" b="0" dirty="0" smtClean="0"/>
              <a:t> banking details</a:t>
            </a:r>
            <a:endParaRPr lang="en-GB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0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16 to 19 </a:t>
            </a:r>
            <a:r>
              <a:rPr lang="en-GB" dirty="0" smtClean="0"/>
              <a:t>bursary claim annual numbers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£</a:t>
            </a:r>
            <a:r>
              <a:rPr lang="en-GB" b="0" dirty="0" smtClean="0"/>
              <a:t>22m </a:t>
            </a:r>
            <a:r>
              <a:rPr lang="en-GB" b="0" dirty="0"/>
              <a:t>funding for vulnerable </a:t>
            </a:r>
            <a:r>
              <a:rPr lang="en-GB" b="0" dirty="0" smtClean="0"/>
              <a:t>bursaries</a:t>
            </a:r>
            <a:endParaRPr lang="en-GB" b="0" dirty="0"/>
          </a:p>
          <a:p>
            <a:r>
              <a:rPr lang="en-GB" b="0" dirty="0"/>
              <a:t>1,500 institutions submit claims</a:t>
            </a:r>
          </a:p>
          <a:p>
            <a:r>
              <a:rPr lang="en-GB" b="0" dirty="0"/>
              <a:t>Processing approximately </a:t>
            </a:r>
            <a:r>
              <a:rPr lang="en-GB" b="0" dirty="0" smtClean="0"/>
              <a:t>4,000 </a:t>
            </a:r>
            <a:r>
              <a:rPr lang="en-GB" b="0" dirty="0"/>
              <a:t>payments to institutions</a:t>
            </a:r>
          </a:p>
          <a:p>
            <a:r>
              <a:rPr lang="en-GB" b="0" dirty="0" smtClean="0"/>
              <a:t>Service handles approximately </a:t>
            </a:r>
            <a:r>
              <a:rPr lang="en-GB" b="0" dirty="0"/>
              <a:t>1,500 </a:t>
            </a:r>
            <a:r>
              <a:rPr lang="en-GB" b="0" dirty="0" smtClean="0"/>
              <a:t>calls, 200 </a:t>
            </a:r>
            <a:r>
              <a:rPr lang="en-GB" b="0" dirty="0" err="1" smtClean="0"/>
              <a:t>webchats</a:t>
            </a:r>
            <a:r>
              <a:rPr lang="en-GB" b="0" dirty="0" smtClean="0"/>
              <a:t> and 1,300 emails from </a:t>
            </a:r>
            <a:r>
              <a:rPr lang="en-GB" b="0" dirty="0"/>
              <a:t>institutions</a:t>
            </a:r>
          </a:p>
          <a:p>
            <a:r>
              <a:rPr lang="en-GB" b="0" dirty="0"/>
              <a:t>Processing of </a:t>
            </a:r>
            <a:r>
              <a:rPr lang="en-GB" b="0" dirty="0" smtClean="0"/>
              <a:t>4,000 </a:t>
            </a:r>
            <a:r>
              <a:rPr lang="en-GB" b="0" dirty="0"/>
              <a:t>funding claims for approximately </a:t>
            </a:r>
            <a:r>
              <a:rPr lang="en-GB" b="0" dirty="0" smtClean="0"/>
              <a:t>22,000 </a:t>
            </a:r>
            <a:r>
              <a:rPr lang="en-GB" b="0" dirty="0"/>
              <a:t>vulnerable </a:t>
            </a:r>
            <a:r>
              <a:rPr lang="en-GB" b="0" dirty="0" smtClean="0"/>
              <a:t>students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7173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to </a:t>
            </a:r>
            <a:r>
              <a:rPr lang="en-GB" dirty="0" smtClean="0"/>
              <a:t>Learn (C2L)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1124744"/>
            <a:ext cx="7775575" cy="4752181"/>
          </a:xfrm>
        </p:spPr>
        <p:txBody>
          <a:bodyPr/>
          <a:lstStyle/>
          <a:p>
            <a:r>
              <a:rPr lang="en-GB" b="0" dirty="0"/>
              <a:t>Provides financial support for childcare costs and travel for young parents who want to continue in, or return to education. </a:t>
            </a:r>
          </a:p>
          <a:p>
            <a:r>
              <a:rPr lang="en-GB" b="0" dirty="0"/>
              <a:t>Childcare payments are made to the childcare provider monthly in advance</a:t>
            </a:r>
          </a:p>
          <a:p>
            <a:r>
              <a:rPr lang="en-GB" b="0" dirty="0"/>
              <a:t>Payments are released upon receipt of attendance monitoring </a:t>
            </a:r>
            <a:r>
              <a:rPr lang="en-GB" b="0" dirty="0" smtClean="0"/>
              <a:t>return </a:t>
            </a:r>
            <a:r>
              <a:rPr lang="en-GB" b="0" dirty="0"/>
              <a:t>from both the education institution and the childcare </a:t>
            </a:r>
            <a:r>
              <a:rPr lang="en-GB" b="0" dirty="0" smtClean="0"/>
              <a:t>provider. See separate process document. </a:t>
            </a:r>
            <a:endParaRPr lang="en-GB" b="0" dirty="0"/>
          </a:p>
          <a:p>
            <a:r>
              <a:rPr lang="en-GB" b="0" dirty="0"/>
              <a:t>Travel payments are made to institutions termly</a:t>
            </a:r>
          </a:p>
          <a:p>
            <a:r>
              <a:rPr lang="en-GB" b="0" dirty="0"/>
              <a:t>The scheme is not income-assessed </a:t>
            </a:r>
            <a:r>
              <a:rPr lang="en-GB" b="0" dirty="0" smtClean="0"/>
              <a:t>and students </a:t>
            </a:r>
            <a:r>
              <a:rPr lang="en-GB" b="0" dirty="0"/>
              <a:t>must apply each </a:t>
            </a:r>
            <a:r>
              <a:rPr lang="en-GB" b="0" dirty="0" smtClean="0"/>
              <a:t>academic year </a:t>
            </a:r>
            <a:r>
              <a:rPr lang="en-GB" b="0" dirty="0"/>
              <a:t>for </a:t>
            </a:r>
            <a:r>
              <a:rPr lang="en-GB" b="0" dirty="0" smtClean="0"/>
              <a:t>support</a:t>
            </a:r>
          </a:p>
          <a:p>
            <a:r>
              <a:rPr lang="en-GB" b="0" dirty="0" smtClean="0"/>
              <a:t>Students can apply for support to retain a childcare place during summer break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9905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Care to </a:t>
            </a:r>
            <a:r>
              <a:rPr lang="en-GB" dirty="0" smtClean="0"/>
              <a:t>Learn annual numbers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1124744"/>
            <a:ext cx="7775575" cy="475218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b="0" dirty="0" smtClean="0"/>
              <a:t>3,000 </a:t>
            </a:r>
            <a:r>
              <a:rPr lang="en-GB" b="0" dirty="0"/>
              <a:t>application forms </a:t>
            </a:r>
            <a:r>
              <a:rPr lang="en-GB" b="0" dirty="0" smtClean="0"/>
              <a:t>processed</a:t>
            </a:r>
            <a:endParaRPr lang="en-GB" b="0" dirty="0"/>
          </a:p>
          <a:p>
            <a:pPr>
              <a:spcAft>
                <a:spcPts val="1200"/>
              </a:spcAft>
            </a:pPr>
            <a:r>
              <a:rPr lang="en-GB" b="0" dirty="0" smtClean="0"/>
              <a:t>1,500 </a:t>
            </a:r>
            <a:r>
              <a:rPr lang="en-GB" b="0" dirty="0"/>
              <a:t>change of circumstance forms </a:t>
            </a:r>
            <a:r>
              <a:rPr lang="en-GB" b="0" dirty="0" smtClean="0"/>
              <a:t>processed</a:t>
            </a:r>
            <a:endParaRPr lang="en-GB" b="0" dirty="0"/>
          </a:p>
          <a:p>
            <a:pPr>
              <a:spcAft>
                <a:spcPts val="1200"/>
              </a:spcAft>
            </a:pPr>
            <a:r>
              <a:rPr lang="en-GB" b="0" dirty="0"/>
              <a:t>6</a:t>
            </a:r>
            <a:r>
              <a:rPr lang="en-GB" b="0" dirty="0" smtClean="0"/>
              <a:t>00 </a:t>
            </a:r>
            <a:r>
              <a:rPr lang="en-GB" b="0" dirty="0"/>
              <a:t>summer retainer forms </a:t>
            </a:r>
            <a:r>
              <a:rPr lang="en-GB" b="0" dirty="0" smtClean="0"/>
              <a:t>processed</a:t>
            </a:r>
            <a:endParaRPr lang="en-GB" b="0" dirty="0"/>
          </a:p>
          <a:p>
            <a:pPr>
              <a:spcAft>
                <a:spcPts val="1200"/>
              </a:spcAft>
            </a:pPr>
            <a:r>
              <a:rPr lang="en-GB" b="0" dirty="0"/>
              <a:t>Handling up to </a:t>
            </a:r>
            <a:r>
              <a:rPr lang="en-GB" b="0" dirty="0" smtClean="0"/>
              <a:t>16,000 calls, 5,500 </a:t>
            </a:r>
            <a:r>
              <a:rPr lang="en-GB" b="0" dirty="0" err="1" smtClean="0"/>
              <a:t>webchat</a:t>
            </a:r>
            <a:r>
              <a:rPr lang="en-GB" b="0" dirty="0" smtClean="0"/>
              <a:t> and 3,300 emails from education institutions</a:t>
            </a:r>
            <a:r>
              <a:rPr lang="en-GB" b="0" dirty="0"/>
              <a:t>, childcare providers and students</a:t>
            </a:r>
          </a:p>
          <a:p>
            <a:pPr>
              <a:spcAft>
                <a:spcPts val="1200"/>
              </a:spcAft>
            </a:pPr>
            <a:r>
              <a:rPr lang="en-GB" b="0" dirty="0" smtClean="0"/>
              <a:t>Processing </a:t>
            </a:r>
            <a:r>
              <a:rPr lang="en-GB" b="0" dirty="0"/>
              <a:t>4-weekly attendance monitoring forms for each student  </a:t>
            </a:r>
          </a:p>
          <a:p>
            <a:pPr>
              <a:spcAft>
                <a:spcPts val="1200"/>
              </a:spcAft>
            </a:pPr>
            <a:r>
              <a:rPr lang="en-GB" b="0" dirty="0"/>
              <a:t>Processing approximately </a:t>
            </a:r>
            <a:r>
              <a:rPr lang="en-GB" b="0" dirty="0" smtClean="0"/>
              <a:t>17,000 </a:t>
            </a:r>
            <a:r>
              <a:rPr lang="en-GB" b="0" dirty="0"/>
              <a:t>payments to education institutions and childcare providers</a:t>
            </a:r>
          </a:p>
        </p:txBody>
      </p:sp>
    </p:spTree>
    <p:extLst>
      <p:ext uri="{BB962C8B-B14F-4D97-AF65-F5344CB8AC3E}">
        <p14:creationId xmlns:p14="http://schemas.microsoft.com/office/powerpoint/2010/main" val="34891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 and Career Development </a:t>
            </a:r>
            <a:r>
              <a:rPr lang="en-GB" dirty="0" smtClean="0"/>
              <a:t>Loans (PCDL)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1124744"/>
            <a:ext cx="7775575" cy="475218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PCDL Delivery Lead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0" dirty="0" smtClean="0"/>
              <a:t>Heather Hebron, </a:t>
            </a:r>
            <a:endParaRPr lang="en-GB" b="0" dirty="0" smtClean="0"/>
          </a:p>
          <a:p>
            <a:pPr marL="0" indent="0">
              <a:buNone/>
            </a:pPr>
            <a:r>
              <a:rPr lang="en-GB" b="0" dirty="0" smtClean="0"/>
              <a:t>Contracting and Funding</a:t>
            </a:r>
            <a:endParaRPr lang="en-GB" b="0" dirty="0"/>
          </a:p>
          <a:p>
            <a:pPr marL="0" indent="0">
              <a:buNone/>
            </a:pPr>
            <a:r>
              <a:rPr lang="en-GB" b="0" dirty="0" smtClean="0"/>
              <a:t>Education </a:t>
            </a:r>
            <a:r>
              <a:rPr lang="en-GB" b="0" dirty="0"/>
              <a:t>and Skills Funding Agency</a:t>
            </a:r>
          </a:p>
        </p:txBody>
      </p:sp>
    </p:spTree>
    <p:extLst>
      <p:ext uri="{BB962C8B-B14F-4D97-AF65-F5344CB8AC3E}">
        <p14:creationId xmlns:p14="http://schemas.microsoft.com/office/powerpoint/2010/main" val="26512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and introductions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2952328"/>
          </a:xfrm>
        </p:spPr>
        <p:txBody>
          <a:bodyPr/>
          <a:lstStyle/>
          <a:p>
            <a:r>
              <a:rPr lang="en-GB" dirty="0" smtClean="0"/>
              <a:t>Senior Manager responsible for SBSS</a:t>
            </a:r>
          </a:p>
          <a:p>
            <a:endParaRPr lang="en-GB" dirty="0"/>
          </a:p>
          <a:p>
            <a:r>
              <a:rPr lang="en-GB" b="0" dirty="0" smtClean="0"/>
              <a:t>Colin </a:t>
            </a:r>
            <a:r>
              <a:rPr lang="en-GB" b="0" dirty="0" err="1" smtClean="0"/>
              <a:t>Stronach</a:t>
            </a:r>
            <a:r>
              <a:rPr lang="en-GB" b="0" dirty="0" smtClean="0"/>
              <a:t> </a:t>
            </a:r>
            <a:endParaRPr lang="en-GB" b="0" dirty="0"/>
          </a:p>
          <a:p>
            <a:r>
              <a:rPr lang="en-GB" b="0" dirty="0"/>
              <a:t>Funding Allocations and Student Support,</a:t>
            </a:r>
          </a:p>
          <a:p>
            <a:r>
              <a:rPr lang="en-GB" b="0" dirty="0"/>
              <a:t>Education </a:t>
            </a:r>
            <a:r>
              <a:rPr lang="en-GB" b="0" dirty="0" smtClean="0"/>
              <a:t>and Skills Funding </a:t>
            </a:r>
            <a:r>
              <a:rPr lang="en-GB" b="0" dirty="0"/>
              <a:t>Agency</a:t>
            </a:r>
          </a:p>
        </p:txBody>
      </p:sp>
    </p:spTree>
    <p:extLst>
      <p:ext uri="{BB962C8B-B14F-4D97-AF65-F5344CB8AC3E}">
        <p14:creationId xmlns:p14="http://schemas.microsoft.com/office/powerpoint/2010/main" val="7526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PCDL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Bank loans provided by a commercial bank to students to pay for a course that helps with their career or helps them get into work</a:t>
            </a: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Applicants must be 18 years of age or older and able to borrow between £300 and £10,000</a:t>
            </a: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The ESFA pay the interest on the loan while the student is in learning. The student starts to repay the loan a month after they have left education</a:t>
            </a: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Loan applications are submitted through a secure portal to SBSS</a:t>
            </a: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Loan details are exchanged between the SBSS and the bank, which involves checking and recording on a data system.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PCDL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endParaRPr lang="en-GB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PCDL courses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must be delivered by a learning provider that is on the Professional and Career Development Loans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The LP List is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intended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to ensure that a learning provider is a legitimate, established and currently operating business and that they have in place clear and accurate learner-facing information.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Due diligence checks are carried out on the LP’s and re assessed periodically.</a:t>
            </a:r>
          </a:p>
          <a:p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PCDL annual numbers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GB" b="0" dirty="0"/>
              <a:t>8</a:t>
            </a:r>
            <a:r>
              <a:rPr lang="en-GB" b="0" dirty="0" smtClean="0"/>
              <a:t>,500 </a:t>
            </a:r>
            <a:r>
              <a:rPr lang="en-GB" b="0" dirty="0"/>
              <a:t>loan </a:t>
            </a:r>
            <a:r>
              <a:rPr lang="en-GB" b="0" dirty="0" smtClean="0"/>
              <a:t>enquiries</a:t>
            </a:r>
            <a:endParaRPr lang="en-GB" b="0" dirty="0"/>
          </a:p>
          <a:p>
            <a:pPr>
              <a:spcAft>
                <a:spcPts val="1800"/>
              </a:spcAft>
            </a:pPr>
            <a:r>
              <a:rPr lang="en-GB" b="0" dirty="0" smtClean="0"/>
              <a:t>4</a:t>
            </a:r>
            <a:r>
              <a:rPr lang="en-GB" b="0" dirty="0" smtClean="0"/>
              <a:t>,000 </a:t>
            </a:r>
            <a:r>
              <a:rPr lang="en-GB" b="0" dirty="0"/>
              <a:t>loan </a:t>
            </a:r>
            <a:r>
              <a:rPr lang="en-GB" b="0" dirty="0" smtClean="0"/>
              <a:t>applications</a:t>
            </a:r>
            <a:endParaRPr lang="en-GB" b="0" dirty="0"/>
          </a:p>
          <a:p>
            <a:pPr>
              <a:spcAft>
                <a:spcPts val="1800"/>
              </a:spcAft>
            </a:pPr>
            <a:r>
              <a:rPr lang="en-GB" b="0" dirty="0"/>
              <a:t>2</a:t>
            </a:r>
            <a:r>
              <a:rPr lang="en-GB" b="0" dirty="0" smtClean="0"/>
              <a:t>,500 </a:t>
            </a:r>
            <a:r>
              <a:rPr lang="en-GB" b="0" dirty="0"/>
              <a:t>loan </a:t>
            </a:r>
            <a:r>
              <a:rPr lang="en-GB" b="0" dirty="0" smtClean="0"/>
              <a:t>adjustments</a:t>
            </a:r>
          </a:p>
          <a:p>
            <a:pPr>
              <a:spcAft>
                <a:spcPts val="1800"/>
              </a:spcAft>
            </a:pPr>
            <a:r>
              <a:rPr lang="en-GB" b="0" dirty="0" smtClean="0"/>
              <a:t>12,000 </a:t>
            </a:r>
            <a:r>
              <a:rPr lang="en-GB" b="0" dirty="0" smtClean="0"/>
              <a:t>recoveries</a:t>
            </a:r>
            <a:endParaRPr lang="en-GB" b="0" dirty="0"/>
          </a:p>
          <a:p>
            <a:pPr>
              <a:spcAft>
                <a:spcPts val="1800"/>
              </a:spcAft>
            </a:pPr>
            <a:r>
              <a:rPr lang="en-GB" b="0" dirty="0" smtClean="0"/>
              <a:t>10</a:t>
            </a:r>
            <a:r>
              <a:rPr lang="en-GB" b="0" dirty="0" smtClean="0"/>
              <a:t>0 </a:t>
            </a:r>
            <a:r>
              <a:rPr lang="en-GB" b="0" dirty="0"/>
              <a:t>new provider registrations </a:t>
            </a:r>
            <a:r>
              <a:rPr lang="en-GB" b="0" dirty="0" smtClean="0"/>
              <a:t>processed</a:t>
            </a:r>
            <a:endParaRPr lang="en-GB" b="0" dirty="0"/>
          </a:p>
          <a:p>
            <a:pPr>
              <a:spcAft>
                <a:spcPts val="1800"/>
              </a:spcAft>
            </a:pPr>
            <a:r>
              <a:rPr lang="en-GB" b="0" dirty="0" smtClean="0"/>
              <a:t>250 </a:t>
            </a:r>
            <a:r>
              <a:rPr lang="en-GB" b="0" dirty="0"/>
              <a:t>amendments to existing providers </a:t>
            </a:r>
            <a:r>
              <a:rPr lang="en-GB" b="0" dirty="0" smtClean="0"/>
              <a:t>processed</a:t>
            </a:r>
            <a:endParaRPr lang="en-GB" b="0" dirty="0"/>
          </a:p>
          <a:p>
            <a:pPr>
              <a:spcAft>
                <a:spcPts val="1800"/>
              </a:spcAft>
            </a:pPr>
            <a:r>
              <a:rPr lang="en-GB" b="0" dirty="0"/>
              <a:t>Handling </a:t>
            </a:r>
            <a:r>
              <a:rPr lang="en-GB" b="0" dirty="0" smtClean="0"/>
              <a:t>approx. </a:t>
            </a:r>
            <a:r>
              <a:rPr lang="en-GB" b="0" dirty="0" smtClean="0"/>
              <a:t>8,000 </a:t>
            </a:r>
            <a:r>
              <a:rPr lang="en-GB" b="0" dirty="0" smtClean="0"/>
              <a:t>calls, </a:t>
            </a:r>
            <a:r>
              <a:rPr lang="en-GB" b="0" dirty="0" smtClean="0"/>
              <a:t>1,200 </a:t>
            </a:r>
            <a:r>
              <a:rPr lang="en-GB" b="0" dirty="0" err="1" smtClean="0"/>
              <a:t>webchat</a:t>
            </a:r>
            <a:r>
              <a:rPr lang="en-GB" b="0" dirty="0" smtClean="0"/>
              <a:t> </a:t>
            </a:r>
            <a:r>
              <a:rPr lang="en-GB" b="0" smtClean="0"/>
              <a:t>and </a:t>
            </a:r>
            <a:r>
              <a:rPr lang="en-GB" b="0" smtClean="0"/>
              <a:t>3,500 </a:t>
            </a:r>
            <a:r>
              <a:rPr lang="en-GB" b="0" dirty="0" smtClean="0"/>
              <a:t>emails from </a:t>
            </a:r>
            <a:r>
              <a:rPr lang="en-GB" b="0" dirty="0"/>
              <a:t>institutions and students</a:t>
            </a:r>
          </a:p>
        </p:txBody>
      </p:sp>
    </p:spTree>
    <p:extLst>
      <p:ext uri="{BB962C8B-B14F-4D97-AF65-F5344CB8AC3E}">
        <p14:creationId xmlns:p14="http://schemas.microsoft.com/office/powerpoint/2010/main" val="12588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processes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2520280"/>
          </a:xfrm>
        </p:spPr>
        <p:txBody>
          <a:bodyPr/>
          <a:lstStyle/>
          <a:p>
            <a:r>
              <a:rPr lang="en-GB" dirty="0" smtClean="0"/>
              <a:t>Project Manager</a:t>
            </a:r>
          </a:p>
          <a:p>
            <a:endParaRPr lang="en-GB" dirty="0"/>
          </a:p>
          <a:p>
            <a:r>
              <a:rPr lang="en-GB" b="0" dirty="0" smtClean="0"/>
              <a:t>Joe </a:t>
            </a:r>
            <a:r>
              <a:rPr lang="en-GB" b="0" dirty="0" err="1"/>
              <a:t>Carr</a:t>
            </a:r>
            <a:r>
              <a:rPr lang="en-GB" b="0" dirty="0" err="1" smtClean="0"/>
              <a:t>,</a:t>
            </a:r>
            <a:r>
              <a:rPr lang="en-GB" b="0" dirty="0" smtClean="0"/>
              <a:t> </a:t>
            </a:r>
            <a:endParaRPr lang="en-GB" b="0" dirty="0"/>
          </a:p>
          <a:p>
            <a:r>
              <a:rPr lang="en-GB" b="0" dirty="0"/>
              <a:t>Funding Allocations and Student Support,</a:t>
            </a:r>
          </a:p>
          <a:p>
            <a:r>
              <a:rPr lang="en-GB" b="0" dirty="0"/>
              <a:t>Education </a:t>
            </a:r>
            <a:r>
              <a:rPr lang="en-GB" b="0" dirty="0" smtClean="0"/>
              <a:t>and Skills Funding </a:t>
            </a:r>
            <a:r>
              <a:rPr lang="en-GB" b="0" dirty="0"/>
              <a:t>Agency</a:t>
            </a:r>
          </a:p>
        </p:txBody>
      </p:sp>
    </p:spTree>
    <p:extLst>
      <p:ext uri="{BB962C8B-B14F-4D97-AF65-F5344CB8AC3E}">
        <p14:creationId xmlns:p14="http://schemas.microsoft.com/office/powerpoint/2010/main" val="24476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processes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IT systems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Case management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</a:p>
          <a:p>
            <a:pPr lvl="1"/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Secure data hosting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Telephony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management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MI reporting</a:t>
            </a:r>
          </a:p>
        </p:txBody>
      </p:sp>
    </p:spTree>
    <p:extLst>
      <p:ext uri="{BB962C8B-B14F-4D97-AF65-F5344CB8AC3E}">
        <p14:creationId xmlns:p14="http://schemas.microsoft.com/office/powerpoint/2010/main" val="17408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Systems and service (1)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Secure portal to capture application and claim data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Citizen facing systems to be compliant with GDS digital service standard and meet the 18 design criteria</a:t>
            </a:r>
          </a:p>
          <a:p>
            <a:pPr marL="400050" lvl="1" indent="0">
              <a:buNone/>
            </a:pPr>
            <a:r>
              <a:rPr lang="en-GB" sz="1800" b="0" u="sng" dirty="0">
                <a:hlinkClick r:id="rId3"/>
              </a:rPr>
              <a:t>https://www.gov.uk/service-manual</a:t>
            </a:r>
            <a:r>
              <a:rPr lang="en-GB" sz="1800" b="0" u="sng" dirty="0"/>
              <a:t> </a:t>
            </a:r>
            <a:endParaRPr lang="en-GB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Main contractor to manage the assessment and clearance of development stages required by GDS, </a:t>
            </a:r>
            <a:r>
              <a:rPr lang="en-GB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 Discovery, Alpha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and Beta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to meet Cabinet Office requirements for the access and storage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Official – Sensitive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457200" lvl="1" indent="0">
              <a:buNone/>
            </a:pPr>
            <a:r>
              <a:rPr lang="en-GB" sz="1800" u="sng" dirty="0" smtClean="0">
                <a:hlinkClick r:id="rId4"/>
              </a:rPr>
              <a:t>https</a:t>
            </a:r>
            <a:r>
              <a:rPr lang="en-GB" sz="1800" u="sng" dirty="0">
                <a:hlinkClick r:id="rId4"/>
              </a:rPr>
              <a:t>://www.gov.uk/government/publications/security-policy-framework</a:t>
            </a:r>
            <a:r>
              <a:rPr lang="en-GB" sz="1800" dirty="0"/>
              <a:t> </a:t>
            </a:r>
            <a:endParaRPr lang="en-GB" sz="1800" dirty="0" smtClean="0"/>
          </a:p>
          <a:p>
            <a:pPr marL="457200" lvl="1" indent="0">
              <a:buNone/>
            </a:pPr>
            <a:r>
              <a:rPr lang="en-GB" sz="1800" u="sng" dirty="0">
                <a:hlinkClick r:id="rId5"/>
              </a:rPr>
              <a:t>https://www.gov.uk/government/publications/government-security-classifications</a:t>
            </a:r>
            <a:r>
              <a:rPr lang="en-GB" sz="1800" dirty="0"/>
              <a:t> 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Systems and service (2)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Service to be accessed from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GOV.UK</a:t>
            </a: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Utilise mobile technology and provide a quick eligibility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checker</a:t>
            </a: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IPR transfers to DfE for elements build specifically for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SBSS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with Data Protection Act 1998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Use open source</a:t>
            </a:r>
          </a:p>
          <a:p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Use Open 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Standards and </a:t>
            </a:r>
            <a:r>
              <a:rPr lang="en-GB" b="0" smtClean="0">
                <a:latin typeface="Arial" panose="020B0604020202020204" pitchFamily="34" charset="0"/>
                <a:cs typeface="Arial" panose="020B0604020202020204" pitchFamily="34" charset="0"/>
              </a:rPr>
              <a:t>Commercial off-the-shelf (COTS) 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products where appropriate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9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timeline - Procurement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r>
              <a:rPr lang="en-GB" b="0" dirty="0" smtClean="0"/>
              <a:t>Publication of the Invitation to Tender – w/c 27 November 2017</a:t>
            </a:r>
          </a:p>
          <a:p>
            <a:r>
              <a:rPr lang="en-GB" b="0" dirty="0" smtClean="0"/>
              <a:t>Deadline for the return of bids – w/c 8 January 2018</a:t>
            </a:r>
          </a:p>
          <a:p>
            <a:r>
              <a:rPr lang="en-GB" b="0" dirty="0" smtClean="0"/>
              <a:t>Supplier clarification period – w/c 8 January 2018</a:t>
            </a:r>
          </a:p>
          <a:p>
            <a:r>
              <a:rPr lang="en-GB" b="0" dirty="0" smtClean="0"/>
              <a:t>Award of Contract – w/c 26 February 2018</a:t>
            </a:r>
          </a:p>
          <a:p>
            <a:pPr lvl="1"/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Contract award based on the Crown Commercial Services Model Services </a:t>
            </a:r>
            <a:r>
              <a:rPr lang="en-GB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Contract. Link to draft document:</a:t>
            </a:r>
          </a:p>
          <a:p>
            <a:pPr lvl="1"/>
            <a:r>
              <a:rPr lang="en-GB" u="sng">
                <a:hlinkClick r:id="rId3"/>
              </a:rPr>
              <a:t>https://</a:t>
            </a:r>
            <a:r>
              <a:rPr lang="en-GB" u="sng" smtClean="0">
                <a:hlinkClick r:id="rId3"/>
              </a:rPr>
              <a:t>www.gov.uk/government/publications/model-services-contract</a:t>
            </a:r>
            <a:endParaRPr lang="en-GB" b="0" dirty="0" smtClean="0"/>
          </a:p>
          <a:p>
            <a:r>
              <a:rPr lang="en-GB" b="0" dirty="0" smtClean="0"/>
              <a:t>Contract signing - w/c 16 April 2018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0944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 - Implementation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r>
              <a:rPr lang="en-GB" b="0" dirty="0" smtClean="0"/>
              <a:t>Contract duration will cover:</a:t>
            </a:r>
          </a:p>
          <a:p>
            <a:pPr lvl="1"/>
            <a:r>
              <a:rPr lang="en-GB" b="0" dirty="0" smtClean="0"/>
              <a:t>System development - April 2018 to August 2019</a:t>
            </a:r>
          </a:p>
          <a:p>
            <a:pPr lvl="1"/>
            <a:r>
              <a:rPr lang="en-GB" b="0" dirty="0" smtClean="0"/>
              <a:t>3 academic years – Sept 2019 to August 2022</a:t>
            </a:r>
          </a:p>
          <a:p>
            <a:pPr lvl="1"/>
            <a:r>
              <a:rPr lang="en-GB" b="0" dirty="0" smtClean="0"/>
              <a:t>Options - 2 further academic years and service closure</a:t>
            </a:r>
            <a:endParaRPr lang="en-GB" b="0" dirty="0"/>
          </a:p>
          <a:p>
            <a:r>
              <a:rPr lang="en-GB" b="0" dirty="0" smtClean="0"/>
              <a:t>Service to be ready in May 2019 to process C2L and PCDL applications for the 2019 to 2020 academic year including 2019 summer retainers</a:t>
            </a:r>
          </a:p>
          <a:p>
            <a:r>
              <a:rPr lang="en-GB" b="0" dirty="0" smtClean="0"/>
              <a:t>Service to be fully operational by September 2019 to process Bursary Fund claims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9147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8" name="Picture 10" descr="https://encrypted-tbn1.gstatic.com/images?q=tbn:ANd9GcQmUaom1CLQB9vBC8rwzisYJPHGDncqggiWCLn9ryH5CMnfvOY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27095"/>
            <a:ext cx="4824536" cy="433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6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Supplier Event Agenda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1196977"/>
            <a:ext cx="7775575" cy="3528168"/>
          </a:xfrm>
        </p:spPr>
        <p:txBody>
          <a:bodyPr/>
          <a:lstStyle/>
          <a:p>
            <a:pPr marL="0" indent="0">
              <a:buNone/>
            </a:pPr>
            <a:r>
              <a:rPr lang="en-GB" b="0" dirty="0"/>
              <a:t>12:30 </a:t>
            </a:r>
            <a:r>
              <a:rPr lang="en-GB" b="0" dirty="0" smtClean="0"/>
              <a:t>	Registration</a:t>
            </a:r>
          </a:p>
          <a:p>
            <a:pPr marL="0" indent="0">
              <a:buNone/>
            </a:pPr>
            <a:r>
              <a:rPr lang="en-GB" b="0" dirty="0" smtClean="0"/>
              <a:t>13:00 	Chair’s </a:t>
            </a:r>
            <a:r>
              <a:rPr lang="en-GB" b="0" dirty="0"/>
              <a:t>welcome and introductions	</a:t>
            </a:r>
            <a:r>
              <a:rPr lang="en-GB" b="0" dirty="0" smtClean="0"/>
              <a:t>Colin </a:t>
            </a:r>
            <a:r>
              <a:rPr lang="en-GB" b="0" dirty="0" err="1" smtClean="0"/>
              <a:t>Stronach</a:t>
            </a:r>
            <a:endParaRPr lang="en-GB" b="0" dirty="0"/>
          </a:p>
          <a:p>
            <a:pPr marL="0" indent="0">
              <a:buNone/>
            </a:pPr>
            <a:r>
              <a:rPr lang="en-GB" b="0" dirty="0" smtClean="0"/>
              <a:t>13:10 	Background </a:t>
            </a:r>
            <a:r>
              <a:rPr lang="en-GB" b="0" dirty="0"/>
              <a:t>to the procurement	     </a:t>
            </a:r>
            <a:r>
              <a:rPr lang="en-GB" b="0" dirty="0" smtClean="0"/>
              <a:t>        	Joe </a:t>
            </a:r>
            <a:r>
              <a:rPr lang="en-GB" b="0" dirty="0" err="1" smtClean="0"/>
              <a:t>Carr</a:t>
            </a:r>
            <a:endParaRPr lang="en-GB" b="0" dirty="0" smtClean="0"/>
          </a:p>
          <a:p>
            <a:pPr marL="0" indent="0">
              <a:buNone/>
            </a:pPr>
            <a:r>
              <a:rPr lang="en-GB" b="0" dirty="0" smtClean="0"/>
              <a:t>13:20	Current Service				Joe </a:t>
            </a:r>
            <a:r>
              <a:rPr lang="en-GB" b="0" dirty="0" err="1" smtClean="0"/>
              <a:t>Carr</a:t>
            </a:r>
            <a:endParaRPr lang="en-GB" b="0" dirty="0"/>
          </a:p>
          <a:p>
            <a:pPr marL="0" indent="0">
              <a:buNone/>
            </a:pPr>
            <a:r>
              <a:rPr lang="en-GB" b="0" dirty="0" smtClean="0"/>
              <a:t>13:30	Service </a:t>
            </a:r>
            <a:r>
              <a:rPr lang="en-GB" b="0" dirty="0"/>
              <a:t>requirements       </a:t>
            </a:r>
            <a:r>
              <a:rPr lang="en-GB" b="0" dirty="0" smtClean="0"/>
              <a:t>     		Scheme Leads</a:t>
            </a:r>
          </a:p>
          <a:p>
            <a:pPr marL="0" indent="0">
              <a:buNone/>
            </a:pPr>
            <a:r>
              <a:rPr lang="en-GB" b="0" dirty="0" smtClean="0"/>
              <a:t>13:50	Core processes				Joe </a:t>
            </a:r>
            <a:r>
              <a:rPr lang="en-GB" b="0" dirty="0" err="1" smtClean="0"/>
              <a:t>Carr</a:t>
            </a:r>
            <a:endParaRPr lang="en-GB" b="0" dirty="0" smtClean="0"/>
          </a:p>
          <a:p>
            <a:pPr marL="0" indent="0">
              <a:buNone/>
            </a:pPr>
            <a:r>
              <a:rPr lang="en-GB" b="0" smtClean="0"/>
              <a:t>14:00</a:t>
            </a:r>
            <a:r>
              <a:rPr lang="en-GB" b="0" dirty="0" smtClean="0"/>
              <a:t>	Questions</a:t>
            </a:r>
            <a:r>
              <a:rPr lang="en-GB" b="0" dirty="0"/>
              <a:t>			</a:t>
            </a:r>
            <a:r>
              <a:rPr lang="en-GB" b="0" dirty="0" smtClean="0"/>
              <a:t>	Panel</a:t>
            </a:r>
            <a:endParaRPr lang="en-GB" b="0" dirty="0"/>
          </a:p>
          <a:p>
            <a:pPr marL="0" indent="0">
              <a:buNone/>
            </a:pPr>
            <a:r>
              <a:rPr lang="en-GB" b="0" dirty="0" smtClean="0"/>
              <a:t>14:30	Closure</a:t>
            </a:r>
            <a:r>
              <a:rPr lang="en-GB" b="0" dirty="0"/>
              <a:t>			</a:t>
            </a:r>
            <a:r>
              <a:rPr lang="en-GB" b="0" dirty="0" smtClean="0"/>
              <a:t>		Colin </a:t>
            </a:r>
            <a:r>
              <a:rPr lang="en-GB" b="0" dirty="0" err="1" smtClean="0"/>
              <a:t>Stronach</a:t>
            </a:r>
            <a:endParaRPr lang="en-GB" b="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14:30 </a:t>
            </a:r>
            <a:r>
              <a:rPr lang="en-GB" dirty="0">
                <a:solidFill>
                  <a:srgbClr val="FF0000"/>
                </a:solidFill>
              </a:rPr>
              <a:t>– </a:t>
            </a:r>
            <a:r>
              <a:rPr lang="en-GB" dirty="0" smtClean="0">
                <a:solidFill>
                  <a:srgbClr val="FF0000"/>
                </a:solidFill>
              </a:rPr>
              <a:t>17:00 One to One surgeries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4212" y="981076"/>
            <a:ext cx="7775575" cy="48958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b="0" dirty="0" smtClean="0"/>
              <a:t>Small number of one to one surgeries (plus note taker) will now take place</a:t>
            </a:r>
          </a:p>
          <a:p>
            <a:pPr>
              <a:spcAft>
                <a:spcPts val="1200"/>
              </a:spcAft>
            </a:pPr>
            <a:r>
              <a:rPr lang="en-GB" b="0" dirty="0" smtClean="0"/>
              <a:t>The </a:t>
            </a:r>
            <a:r>
              <a:rPr lang="en-GB" b="0" dirty="0"/>
              <a:t>slides, questions and answers from today will be </a:t>
            </a:r>
            <a:r>
              <a:rPr lang="en-GB" b="0" dirty="0" smtClean="0"/>
              <a:t>distributed to those parties who expressed an interest in this procurement</a:t>
            </a:r>
            <a:endParaRPr lang="en-GB" b="0" dirty="0"/>
          </a:p>
          <a:p>
            <a:pPr>
              <a:spcAft>
                <a:spcPts val="1200"/>
              </a:spcAft>
            </a:pPr>
            <a:r>
              <a:rPr lang="en-GB" b="0" dirty="0"/>
              <a:t>Please fill in the feedback questionnaire and hand it to an </a:t>
            </a:r>
            <a:r>
              <a:rPr lang="en-GB" b="0" dirty="0" smtClean="0"/>
              <a:t>ESFA </a:t>
            </a:r>
            <a:r>
              <a:rPr lang="en-GB" b="0" dirty="0"/>
              <a:t>officer</a:t>
            </a:r>
            <a:endParaRPr lang="en-GB" b="0" dirty="0">
              <a:solidFill>
                <a:srgbClr val="FF0000"/>
              </a:solidFill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GB" sz="2800" dirty="0">
                <a:solidFill>
                  <a:srgbClr val="FF0000"/>
                </a:solidFill>
              </a:rPr>
              <a:t>Thank you for attending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7686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more information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Contact us</a:t>
            </a:r>
          </a:p>
          <a:p>
            <a:pPr lvl="1">
              <a:tabLst>
                <a:tab pos="2066925" algn="l"/>
              </a:tabLst>
            </a:pPr>
            <a:r>
              <a:rPr lang="en-GB" dirty="0" smtClean="0"/>
              <a:t>By email: 	SBSS.Procurement@education.gov.uk</a:t>
            </a:r>
          </a:p>
          <a:p>
            <a:pPr marL="0" indent="0">
              <a:buNone/>
            </a:pPr>
            <a:r>
              <a:rPr lang="en-GB" b="1" dirty="0" smtClean="0"/>
              <a:t/>
            </a:r>
            <a:br>
              <a:rPr lang="en-GB" b="1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111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to the </a:t>
            </a:r>
            <a:r>
              <a:rPr lang="en-GB" dirty="0" smtClean="0"/>
              <a:t>procurement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2448272"/>
          </a:xfrm>
        </p:spPr>
        <p:txBody>
          <a:bodyPr/>
          <a:lstStyle/>
          <a:p>
            <a:r>
              <a:rPr lang="en-GB" dirty="0" smtClean="0"/>
              <a:t>SBSS Project Manager</a:t>
            </a:r>
          </a:p>
          <a:p>
            <a:endParaRPr lang="en-GB" dirty="0" smtClean="0"/>
          </a:p>
          <a:p>
            <a:r>
              <a:rPr lang="en-GB" b="0" dirty="0" smtClean="0"/>
              <a:t>Joe </a:t>
            </a:r>
            <a:r>
              <a:rPr lang="en-GB" b="0" dirty="0" err="1"/>
              <a:t>Carr</a:t>
            </a:r>
            <a:r>
              <a:rPr lang="en-GB" b="0" dirty="0" err="1" smtClean="0"/>
              <a:t>,</a:t>
            </a:r>
            <a:r>
              <a:rPr lang="en-GB" b="0" dirty="0" smtClean="0"/>
              <a:t> </a:t>
            </a:r>
            <a:endParaRPr lang="en-GB" b="0" dirty="0"/>
          </a:p>
          <a:p>
            <a:r>
              <a:rPr lang="en-GB" b="0" dirty="0"/>
              <a:t>Funding Allocations and Student Support,</a:t>
            </a:r>
          </a:p>
          <a:p>
            <a:r>
              <a:rPr lang="en-GB" b="0" dirty="0"/>
              <a:t>Education </a:t>
            </a:r>
            <a:r>
              <a:rPr lang="en-GB" b="0" dirty="0" smtClean="0"/>
              <a:t>and Skills Funding </a:t>
            </a:r>
            <a:r>
              <a:rPr lang="en-GB" b="0" dirty="0"/>
              <a:t>Agency</a:t>
            </a:r>
          </a:p>
        </p:txBody>
      </p:sp>
    </p:spTree>
    <p:extLst>
      <p:ext uri="{BB962C8B-B14F-4D97-AF65-F5344CB8AC3E}">
        <p14:creationId xmlns:p14="http://schemas.microsoft.com/office/powerpoint/2010/main" val="27485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to the procurement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we have invited you to this event</a:t>
            </a:r>
          </a:p>
          <a:p>
            <a:pPr lvl="1"/>
            <a:r>
              <a:rPr lang="en-GB" dirty="0" smtClean="0"/>
              <a:t>Expiry </a:t>
            </a:r>
            <a:r>
              <a:rPr lang="en-GB" dirty="0"/>
              <a:t>of current contract </a:t>
            </a:r>
            <a:r>
              <a:rPr lang="en-GB" dirty="0" smtClean="0"/>
              <a:t>in August 2019 provides </a:t>
            </a:r>
            <a:r>
              <a:rPr lang="en-GB" dirty="0"/>
              <a:t>opportunity for </a:t>
            </a:r>
            <a:r>
              <a:rPr lang="en-GB" dirty="0" smtClean="0"/>
              <a:t>innovation</a:t>
            </a:r>
          </a:p>
          <a:p>
            <a:pPr lvl="1"/>
            <a:r>
              <a:rPr lang="en-GB" dirty="0"/>
              <a:t>Generate market interest and competition</a:t>
            </a:r>
          </a:p>
          <a:p>
            <a:pPr lvl="1"/>
            <a:r>
              <a:rPr lang="en-GB" dirty="0"/>
              <a:t>Opportunity to inform sourcing process</a:t>
            </a:r>
          </a:p>
          <a:p>
            <a:pPr lvl="1"/>
            <a:r>
              <a:rPr lang="en-GB" dirty="0"/>
              <a:t>Opportunity inform and shape service requirements in compliance with </a:t>
            </a:r>
            <a:r>
              <a:rPr lang="en-GB" dirty="0" smtClean="0"/>
              <a:t>Government Digital Services (GDS) design standards</a:t>
            </a:r>
            <a:endParaRPr lang="en-GB" dirty="0"/>
          </a:p>
          <a:p>
            <a:pPr lvl="1"/>
            <a:r>
              <a:rPr lang="en-GB" dirty="0"/>
              <a:t>Test assumptions</a:t>
            </a:r>
          </a:p>
          <a:p>
            <a:pPr lvl="1"/>
            <a:r>
              <a:rPr lang="en-GB" dirty="0"/>
              <a:t>Access market capability and </a:t>
            </a:r>
            <a:r>
              <a:rPr lang="en-GB" dirty="0" smtClean="0"/>
              <a:t>capacity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8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to the procurement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role of the current </a:t>
            </a:r>
            <a:r>
              <a:rPr lang="en-GB" dirty="0" smtClean="0"/>
              <a:t>Student Bursary </a:t>
            </a:r>
            <a:r>
              <a:rPr lang="en-GB" dirty="0"/>
              <a:t>Support Service and why a replacement is needed</a:t>
            </a:r>
          </a:p>
          <a:p>
            <a:pPr lvl="1"/>
            <a:r>
              <a:rPr lang="en-GB" dirty="0"/>
              <a:t>Delivers support to vulnerable and disadvantaged 16 to 19 year olds in </a:t>
            </a:r>
            <a:r>
              <a:rPr lang="en-GB" dirty="0" smtClean="0"/>
              <a:t>education</a:t>
            </a:r>
          </a:p>
          <a:p>
            <a:pPr lvl="1"/>
            <a:r>
              <a:rPr lang="en-GB" dirty="0" smtClean="0"/>
              <a:t>Provides a complete service for the administration of 3 student financial support schemes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8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Service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Outsourced, with one supplier providing complete service – student applications / helpdesk / payments</a:t>
            </a:r>
          </a:p>
          <a:p>
            <a:r>
              <a:rPr lang="en-GB" b="0" dirty="0"/>
              <a:t>Flexible </a:t>
            </a:r>
            <a:r>
              <a:rPr lang="en-GB" b="0" dirty="0" smtClean="0"/>
              <a:t>staff resources </a:t>
            </a:r>
            <a:r>
              <a:rPr lang="en-GB" b="0" dirty="0"/>
              <a:t>to meet peaks and </a:t>
            </a:r>
            <a:r>
              <a:rPr lang="en-GB" b="0" dirty="0" smtClean="0"/>
              <a:t>troughs</a:t>
            </a:r>
          </a:p>
          <a:p>
            <a:r>
              <a:rPr lang="en-GB" b="0" dirty="0" smtClean="0"/>
              <a:t>Approx. staffing levels are 45 to 60, peak period between August to December</a:t>
            </a:r>
          </a:p>
          <a:p>
            <a:r>
              <a:rPr lang="en-GB" b="0" dirty="0" smtClean="0"/>
              <a:t>See separate handout on volume activity</a:t>
            </a:r>
            <a:endParaRPr lang="en-GB" b="0" dirty="0"/>
          </a:p>
          <a:p>
            <a:r>
              <a:rPr lang="en-GB" b="0" dirty="0"/>
              <a:t>Work with </a:t>
            </a:r>
            <a:r>
              <a:rPr lang="en-GB" b="0" dirty="0" smtClean="0"/>
              <a:t>ESFA </a:t>
            </a:r>
            <a:r>
              <a:rPr lang="en-GB" b="0" dirty="0"/>
              <a:t>to ensure a high quality of service and consistent messages to </a:t>
            </a:r>
            <a:r>
              <a:rPr lang="en-GB" b="0" dirty="0" smtClean="0"/>
              <a:t>customers</a:t>
            </a:r>
          </a:p>
          <a:p>
            <a:r>
              <a:rPr lang="en-GB" b="0" dirty="0" smtClean="0"/>
              <a:t>Secure portal to capture the support applications</a:t>
            </a:r>
          </a:p>
          <a:p>
            <a:r>
              <a:rPr lang="en-GB" b="0" dirty="0" smtClean="0"/>
              <a:t>Contract expires on 31 August 2019</a:t>
            </a:r>
            <a:endParaRPr lang="en-GB" b="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3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monitoring (1)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hangingPunct="0"/>
            <a:r>
              <a:rPr lang="en-GB" b="0" dirty="0" smtClean="0"/>
              <a:t>Care </a:t>
            </a:r>
            <a:r>
              <a:rPr lang="en-GB" b="0" dirty="0"/>
              <a:t>to Learn </a:t>
            </a:r>
            <a:r>
              <a:rPr lang="en-GB" b="0" dirty="0" smtClean="0"/>
              <a:t>applications - 95</a:t>
            </a:r>
            <a:r>
              <a:rPr lang="en-GB" b="0" dirty="0"/>
              <a:t>% </a:t>
            </a:r>
            <a:r>
              <a:rPr lang="en-GB" b="0" dirty="0" smtClean="0"/>
              <a:t>within 5wd, 100% within 10 </a:t>
            </a:r>
            <a:r>
              <a:rPr lang="en-GB" b="0" smtClean="0"/>
              <a:t>wd</a:t>
            </a:r>
            <a:endParaRPr lang="en-GB" b="0" dirty="0"/>
          </a:p>
          <a:p>
            <a:pPr marL="400050" hangingPunct="0"/>
            <a:r>
              <a:rPr lang="en-GB" b="0" dirty="0" smtClean="0"/>
              <a:t>Bursary </a:t>
            </a:r>
            <a:r>
              <a:rPr lang="en-GB" b="0" dirty="0"/>
              <a:t>Fund claims for vulnerable </a:t>
            </a:r>
            <a:r>
              <a:rPr lang="en-GB" b="0" dirty="0" smtClean="0"/>
              <a:t>students – 100% within 3wd</a:t>
            </a:r>
            <a:endParaRPr lang="en-GB" b="0" dirty="0"/>
          </a:p>
          <a:p>
            <a:pPr marL="400050" hangingPunct="0"/>
            <a:r>
              <a:rPr lang="en-GB" b="0" dirty="0" smtClean="0"/>
              <a:t>PCDL loan enquiries 100% within 1 </a:t>
            </a:r>
            <a:r>
              <a:rPr lang="en-GB" b="0" dirty="0" err="1" smtClean="0"/>
              <a:t>wd</a:t>
            </a:r>
            <a:endParaRPr lang="en-GB" b="0" dirty="0"/>
          </a:p>
          <a:p>
            <a:pPr marL="400050" hangingPunct="0"/>
            <a:r>
              <a:rPr lang="en-GB" b="0" dirty="0"/>
              <a:t>PCDL loan applications, recoveries, adjustments – 100% within 5 </a:t>
            </a:r>
            <a:r>
              <a:rPr lang="en-GB" b="0" dirty="0" err="1"/>
              <a:t>wd</a:t>
            </a:r>
            <a:r>
              <a:rPr lang="en-GB" b="0" dirty="0"/>
              <a:t>  </a:t>
            </a:r>
          </a:p>
          <a:p>
            <a:pPr marL="400050" hangingPunct="0"/>
            <a:r>
              <a:rPr lang="en-GB" b="0" dirty="0"/>
              <a:t>Customer support responses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b="0" dirty="0"/>
              <a:t>95% of first call resolution, </a:t>
            </a:r>
            <a:endParaRPr lang="en-GB" b="0" dirty="0" smtClean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No </a:t>
            </a:r>
            <a:r>
              <a:rPr lang="en-GB" b="0" dirty="0"/>
              <a:t>more than 5% of calls to be abandoned </a:t>
            </a:r>
            <a:endParaRPr lang="en-GB" b="0" dirty="0" smtClean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b="0" dirty="0" smtClean="0"/>
              <a:t>Calls </a:t>
            </a:r>
            <a:r>
              <a:rPr lang="en-GB" b="0" dirty="0"/>
              <a:t>answered </a:t>
            </a:r>
            <a:r>
              <a:rPr lang="en-GB" b="0" dirty="0" smtClean="0"/>
              <a:t>within </a:t>
            </a:r>
            <a:r>
              <a:rPr lang="en-GB" b="0" dirty="0"/>
              <a:t>20 seconds for 80% of all calls</a:t>
            </a:r>
          </a:p>
          <a:p>
            <a:pPr lvl="1" indent="-342900" hangingPunct="0">
              <a:buFont typeface="Arial" panose="020B0604020202020204" pitchFamily="34" charset="0"/>
              <a:buChar char="•"/>
            </a:pPr>
            <a:r>
              <a:rPr lang="en-GB" b="0" dirty="0"/>
              <a:t>Calls answered </a:t>
            </a:r>
            <a:r>
              <a:rPr lang="en-GB" b="0" dirty="0" smtClean="0"/>
              <a:t>within </a:t>
            </a:r>
            <a:r>
              <a:rPr lang="en-GB" b="0" dirty="0"/>
              <a:t>60 seconds for 90% of all </a:t>
            </a:r>
            <a:r>
              <a:rPr lang="en-GB" b="0" dirty="0" smtClean="0"/>
              <a:t>calls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2799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monitoring (2)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b="0" dirty="0"/>
              <a:t>Other Processes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b="0" dirty="0"/>
              <a:t>Unplanned downtime during service hours (9:00 to 17:00; Monday to Friday) </a:t>
            </a:r>
            <a:r>
              <a:rPr lang="en-GB" b="0" dirty="0" smtClean="0"/>
              <a:t>no </a:t>
            </a:r>
            <a:r>
              <a:rPr lang="en-GB" b="0" dirty="0"/>
              <a:t>more than 1% 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b="0" dirty="0" smtClean="0"/>
              <a:t>Unplanned </a:t>
            </a:r>
            <a:r>
              <a:rPr lang="en-GB" b="0" dirty="0"/>
              <a:t>downtime for the SBSS portal </a:t>
            </a:r>
            <a:r>
              <a:rPr lang="en-GB" b="0" dirty="0" smtClean="0"/>
              <a:t>no </a:t>
            </a:r>
            <a:r>
              <a:rPr lang="en-GB" b="0" dirty="0"/>
              <a:t>more than 1% </a:t>
            </a:r>
            <a:r>
              <a:rPr lang="en-GB" b="0" dirty="0" smtClean="0"/>
              <a:t>(</a:t>
            </a:r>
            <a:r>
              <a:rPr lang="en-GB" b="0" dirty="0"/>
              <a:t>24hrs per day</a:t>
            </a:r>
            <a:r>
              <a:rPr lang="en-GB" b="0" dirty="0" smtClean="0"/>
              <a:t>)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b="0" dirty="0" smtClean="0"/>
              <a:t>Payments for Bursary </a:t>
            </a:r>
            <a:r>
              <a:rPr lang="en-GB" b="0" dirty="0"/>
              <a:t>Fund claims and Care to Learn applications, to educational institutions and childcare providers, </a:t>
            </a:r>
            <a:r>
              <a:rPr lang="en-GB" b="0" dirty="0" smtClean="0"/>
              <a:t>100% by next weekly </a:t>
            </a:r>
            <a:r>
              <a:rPr lang="en-GB" b="0" dirty="0"/>
              <a:t>payment run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b="0" dirty="0" smtClean="0"/>
              <a:t>change </a:t>
            </a:r>
            <a:r>
              <a:rPr lang="en-GB" b="0" dirty="0"/>
              <a:t>of bank details </a:t>
            </a:r>
            <a:r>
              <a:rPr lang="en-GB" b="0" dirty="0" smtClean="0"/>
              <a:t>100% within </a:t>
            </a:r>
            <a:r>
              <a:rPr lang="en-GB" b="0" dirty="0"/>
              <a:t>2 </a:t>
            </a:r>
            <a:r>
              <a:rPr lang="en-GB" b="0" dirty="0" err="1" smtClean="0"/>
              <a:t>wd</a:t>
            </a:r>
            <a:endParaRPr lang="en-GB" b="0" dirty="0"/>
          </a:p>
          <a:p>
            <a:pPr lvl="0" hangingPunc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4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gramme and Project Management" ma:contentTypeID="0x010100411E9645322362478224A501D2DB4B580A002B19267178FB174AA5E893290141CBB3" ma:contentTypeVersion="43" ma:contentTypeDescription="For programme or project documents. Records retained for 10 years." ma:contentTypeScope="" ma:versionID="a7fdba8564f575bf402cb3c96363bf6a">
  <xsd:schema xmlns:xsd="http://www.w3.org/2001/XMLSchema" xmlns:xs="http://www.w3.org/2001/XMLSchema" xmlns:p="http://schemas.microsoft.com/office/2006/metadata/properties" xmlns:ns1="http://schemas.microsoft.com/sharepoint/v3" xmlns:ns2="32a6c198-6a8a-4d2e-8b08-e38f847164bc" xmlns:ns3="940d0dbb-4597-4c51-8dba-8accfa2cabad" xmlns:ns4="7354d8a1-015f-4bba-8440-0195a53eaa9f" targetNamespace="http://schemas.microsoft.com/office/2006/metadata/properties" ma:root="true" ma:fieldsID="c9d4a1c54d9ce886f7a121ce8d53ef58" ns1:_="" ns2:_="" ns3:_="" ns4:_="">
    <xsd:import namespace="http://schemas.microsoft.com/sharepoint/v3"/>
    <xsd:import namespace="32a6c198-6a8a-4d2e-8b08-e38f847164bc"/>
    <xsd:import namespace="940d0dbb-4597-4c51-8dba-8accfa2cabad"/>
    <xsd:import namespace="7354d8a1-015f-4bba-8440-0195a53eaa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omments" minOccurs="0"/>
                <xsd:element ref="ns2:TaxCatchAll" minOccurs="0"/>
                <xsd:element ref="ns2:TaxCatchAllLabel" minOccurs="0"/>
                <xsd:element ref="ns1:_vti_ItemDeclaredRecord" minOccurs="0"/>
                <xsd:element ref="ns2:mcf8c8f0082046ef8728407f936c351e" minOccurs="0"/>
                <xsd:element ref="ns2:o45c1e38d164424fa04495836be1c9e5" minOccurs="0"/>
                <xsd:element ref="ns2:a4e4fe8f81bb4dcb962c1f77071590da" minOccurs="0"/>
                <xsd:element ref="ns2:j1f95c1245274ca49aa068417ce94ba3" minOccurs="0"/>
                <xsd:element ref="ns3:IWPContributor" minOccurs="0"/>
                <xsd:element ref="ns4:h5181134883947a99a38d116ffff0102" minOccurs="0"/>
                <xsd:element ref="ns4:h5181134883947a99a38d116ffff000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11" nillable="true" ma:displayName="Description" ma:hidden="true" ma:internalName="Comments" ma:readOnly="false">
      <xsd:simpleType>
        <xsd:restriction base="dms:Note"/>
      </xsd:simpleType>
    </xsd:element>
    <xsd:element name="_vti_ItemDeclaredRecord" ma:index="18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6c198-6a8a-4d2e-8b08-e38f847164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description="" ma:hidden="true" ma:list="{2be767c8-2677-425d-8da4-59d8bd934a1c}" ma:internalName="TaxCatchAll" ma:readOnly="false" ma:showField="CatchAllData" ma:web="32a6c198-6a8a-4d2e-8b08-e38f847164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list="{2be767c8-2677-425d-8da4-59d8bd934a1c}" ma:internalName="TaxCatchAllLabel" ma:readOnly="true" ma:showField="CatchAllDataLabel" ma:web="32a6c198-6a8a-4d2e-8b08-e38f847164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cf8c8f0082046ef8728407f936c351e" ma:index="22" nillable="true" ma:taxonomy="true" ma:internalName="mcf8c8f0082046ef8728407f936c351e" ma:taxonomyFieldName="IWPFunction" ma:displayName="Function" ma:readOnly="false" ma:fieldId="{6cf8c8f0-0820-46ef-8728-407f936c351e}" ma:taxonomyMulti="true" ma:sspId="ec07c698-60f5-424f-b9af-f4c59398b511" ma:termSetId="d25a8a8b-cc76-477b-9c8b-292b0e0101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5c1e38d164424fa04495836be1c9e5" ma:index="23" ma:taxonomy="true" ma:internalName="o45c1e38d164424fa04495836be1c9e5" ma:taxonomyFieldName="IWPRightsProtectiveMarking" ma:displayName="Rights: Protective Marking" ma:readOnly="false" ma:default="1;#Official|0884c477-2e62-47ea-b19c-5af6e91124c5" ma:fieldId="{845c1e38-d164-424f-a044-95836be1c9e5}" ma:sspId="ec07c698-60f5-424f-b9af-f4c59398b511" ma:termSetId="7870c18b-dc34-46a1-adf5-a571f0cac8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4e4fe8f81bb4dcb962c1f77071590da" ma:index="24" nillable="true" ma:taxonomy="true" ma:internalName="a4e4fe8f81bb4dcb962c1f77071590da" ma:taxonomyFieldName="IWPSiteType" ma:displayName="Site Type" ma:readOnly="false" ma:fieldId="{a4e4fe8f-81bb-4dcb-962c-1f77071590da}" ma:sspId="ec07c698-60f5-424f-b9af-f4c59398b511" ma:termSetId="68f3bd98-4d9d-4839-831a-d4827606df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f95c1245274ca49aa068417ce94ba3" ma:index="25" ma:taxonomy="true" ma:internalName="j1f95c1245274ca49aa068417ce94ba3" ma:taxonomyFieldName="IWPOrganisationalUnit" ma:displayName="Organisational Unit" ma:readOnly="false" ma:default="2;#EFA|f55057f6-e680-4dd8-a168-9494a8b9b0ae" ma:fieldId="{31f95c12-4527-4ca4-9aa0-68417ce94ba3}" ma:sspId="ec07c698-60f5-424f-b9af-f4c59398b511" ma:termSetId="b3e263f6-0ab6-425a-b3de-0e67f2faf76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d0dbb-4597-4c51-8dba-8accfa2cabad" elementFormDefault="qualified">
    <xsd:import namespace="http://schemas.microsoft.com/office/2006/documentManagement/types"/>
    <xsd:import namespace="http://schemas.microsoft.com/office/infopath/2007/PartnerControls"/>
    <xsd:element name="IWPContributor" ma:index="26" nillable="true" ma:displayName="Contributor" ma:list="UserInfo" ma:SharePointGroup="0" ma:internalName="IWPContribu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4d8a1-015f-4bba-8440-0195a53eaa9f" elementFormDefault="qualified">
    <xsd:import namespace="http://schemas.microsoft.com/office/2006/documentManagement/types"/>
    <xsd:import namespace="http://schemas.microsoft.com/office/infopath/2007/PartnerControls"/>
    <xsd:element name="h5181134883947a99a38d116ffff0102" ma:index="27" ma:taxonomy="true" ma:internalName="h5181134883947a99a38d116ffff0102" ma:taxonomyFieldName="IWPOwner" ma:displayName="Owner" ma:readOnly="false" ma:default="3;#EFA|4a323c2c-9aef-47e8-b09b-131faf9bac1c" ma:fieldId="{15181134-8839-47a9-9a38-d116ffff0102}" ma:sspId="ec07c698-60f5-424f-b9af-f4c59398b511" ma:termSetId="12161dbb-b36f-4439-aef1-21e7cc922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181134883947a99a38d116ffff0006" ma:index="29" nillable="true" ma:taxonomy="true" ma:internalName="h5181134883947a99a38d116ffff0006" ma:taxonomyFieldName="IWPSubject" ma:displayName="Subject" ma:readOnly="false" ma:fieldId="{15181134-8839-47a9-9a38-d116ffff0006}" ma:sspId="ec07c698-60f5-424f-b9af-f4c59398b511" ma:termSetId="33432453-e88c-4baa-94a6-467fc4fc06f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WPContributor xmlns="940d0dbb-4597-4c51-8dba-8accfa2cabad">
      <UserInfo>
        <DisplayName/>
        <AccountId xsi:nil="true"/>
        <AccountType/>
      </UserInfo>
    </IWPContributor>
    <TaxCatchAll xmlns="32a6c198-6a8a-4d2e-8b08-e38f847164bc">
      <Value>3</Value>
      <Value>2</Value>
      <Value>1</Value>
    </TaxCatchAll>
    <h5181134883947a99a38d116ffff0102 xmlns="7354d8a1-015f-4bba-8440-0195a53eaa9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ESFA</TermName>
          <TermId xmlns="http://schemas.microsoft.com/office/infopath/2007/PartnerControls">4a323c2c-9aef-47e8-b09b-131faf9bac1c</TermId>
        </TermInfo>
      </Terms>
    </h5181134883947a99a38d116ffff0102>
    <o45c1e38d164424fa04495836be1c9e5 xmlns="32a6c198-6a8a-4d2e-8b08-e38f847164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0884c477-2e62-47ea-b19c-5af6e91124c5</TermId>
        </TermInfo>
      </Terms>
    </o45c1e38d164424fa04495836be1c9e5>
    <_dlc_DocIdUrl xmlns="32a6c198-6a8a-4d2e-8b08-e38f847164bc">
      <Url>https://educationgovuk.sharepoint.com/sites/efaypa/_layouts/15/DocIdRedir.aspx?ID=6XAZYKUZYMR7-4-46237</Url>
      <Description>6XAZYKUZYMR7-4-46237</Description>
    </_dlc_DocIdUrl>
    <a4e4fe8f81bb4dcb962c1f77071590da xmlns="32a6c198-6a8a-4d2e-8b08-e38f847164bc">
      <Terms xmlns="http://schemas.microsoft.com/office/infopath/2007/PartnerControls"/>
    </a4e4fe8f81bb4dcb962c1f77071590da>
    <j1f95c1245274ca49aa068417ce94ba3 xmlns="32a6c198-6a8a-4d2e-8b08-e38f847164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EFA</TermName>
          <TermId xmlns="http://schemas.microsoft.com/office/infopath/2007/PartnerControls">f55057f6-e680-4dd8-a168-9494a8b9b0ae</TermId>
        </TermInfo>
      </Terms>
    </j1f95c1245274ca49aa068417ce94ba3>
    <mcf8c8f0082046ef8728407f936c351e xmlns="32a6c198-6a8a-4d2e-8b08-e38f847164bc">
      <Terms xmlns="http://schemas.microsoft.com/office/infopath/2007/PartnerControls"/>
    </mcf8c8f0082046ef8728407f936c351e>
    <h5181134883947a99a38d116ffff0006 xmlns="7354d8a1-015f-4bba-8440-0195a53eaa9f">
      <Terms xmlns="http://schemas.microsoft.com/office/infopath/2007/PartnerControls"/>
    </h5181134883947a99a38d116ffff0006>
    <_dlc_DocId xmlns="32a6c198-6a8a-4d2e-8b08-e38f847164bc">6XAZYKUZYMR7-4-46237</_dlc_DocId>
    <Comments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18918D8-6743-472F-9133-546308218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4FD51-5ED7-47F9-BACC-19A4EABEF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a6c198-6a8a-4d2e-8b08-e38f847164bc"/>
    <ds:schemaRef ds:uri="940d0dbb-4597-4c51-8dba-8accfa2cabad"/>
    <ds:schemaRef ds:uri="7354d8a1-015f-4bba-8440-0195a53ea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D3942E-F7FA-4AD8-9A69-5FDFB1F490D1}">
  <ds:schemaRefs>
    <ds:schemaRef ds:uri="http://purl.org/dc/elements/1.1/"/>
    <ds:schemaRef ds:uri="http://schemas.microsoft.com/office/2006/metadata/properties"/>
    <ds:schemaRef ds:uri="http://schemas.microsoft.com/sharepoint/v3"/>
    <ds:schemaRef ds:uri="940d0dbb-4597-4c51-8dba-8accfa2cabad"/>
    <ds:schemaRef ds:uri="http://purl.org/dc/terms/"/>
    <ds:schemaRef ds:uri="7354d8a1-015f-4bba-8440-0195a53eaa9f"/>
    <ds:schemaRef ds:uri="32a6c198-6a8a-4d2e-8b08-e38f847164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A0EB3F9-E339-456A-BD57-1BC92A61F42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1585</Words>
  <Application>Microsoft Office PowerPoint</Application>
  <PresentationFormat>On-screen Show (4:3)</PresentationFormat>
  <Paragraphs>233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ESFA Student Bursary Support Service Procurement:  Supplier Market Engagement Event</vt:lpstr>
      <vt:lpstr>Welcome and introductions</vt:lpstr>
      <vt:lpstr>Supplier Event Agenda</vt:lpstr>
      <vt:lpstr>Background to the procurement</vt:lpstr>
      <vt:lpstr>Background to the procurement</vt:lpstr>
      <vt:lpstr>Background to the procurement</vt:lpstr>
      <vt:lpstr>Current Service</vt:lpstr>
      <vt:lpstr>Quality monitoring (1)</vt:lpstr>
      <vt:lpstr>Quality monitoring (2)</vt:lpstr>
      <vt:lpstr>Why you should bid for this contract</vt:lpstr>
      <vt:lpstr>Potential suppliers to be aware:</vt:lpstr>
      <vt:lpstr>Service requirements</vt:lpstr>
      <vt:lpstr>What we want to buy</vt:lpstr>
      <vt:lpstr>Student Support Programmes</vt:lpstr>
      <vt:lpstr>16 to 19 vulnerable bursary</vt:lpstr>
      <vt:lpstr>16 to 19 bursary claim annual numbers</vt:lpstr>
      <vt:lpstr>Care to Learn (C2L)</vt:lpstr>
      <vt:lpstr>Care to Learn annual numbers</vt:lpstr>
      <vt:lpstr>Professional and Career Development Loans (PCDL)</vt:lpstr>
      <vt:lpstr>PCDL</vt:lpstr>
      <vt:lpstr>PCDL</vt:lpstr>
      <vt:lpstr>PCDL annual numbers</vt:lpstr>
      <vt:lpstr>Core processes</vt:lpstr>
      <vt:lpstr>Core processes</vt:lpstr>
      <vt:lpstr>IT Systems and service (1)</vt:lpstr>
      <vt:lpstr>IT Systems and service (2)</vt:lpstr>
      <vt:lpstr>Expected timeline - Procurement</vt:lpstr>
      <vt:lpstr>Timeline - Implementation</vt:lpstr>
      <vt:lpstr>Questions</vt:lpstr>
      <vt:lpstr>Finally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DfE presentation template</dc:title>
  <dc:creator>Publishing.TEAM@education.gsi.gov.uk</dc:creator>
  <cp:lastModifiedBy>CARR, Joe</cp:lastModifiedBy>
  <cp:revision>137</cp:revision>
  <dcterms:created xsi:type="dcterms:W3CDTF">2013-06-06T10:14:36Z</dcterms:created>
  <dcterms:modified xsi:type="dcterms:W3CDTF">2017-10-31T16:21:49Z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0x010100411E9645322362478224A501D2DB4B580A002B19267178FB174AA5E893290141CBB3</vt:lpwstr>
  </property>
  <property fmtid="{D5CDD505-2E9C-101B-9397-08002B2CF9AE}" pid="3" name="IWPOrganisationalUnit">
    <vt:lpwstr>2;#EFA|f55057f6-e680-4dd8-a168-9494a8b9b0ae</vt:lpwstr>
  </property>
  <property fmtid="{D5CDD505-2E9C-101B-9397-08002B2CF9AE}" pid="4" name="IWPOwner">
    <vt:lpwstr>3;#ESFA|4a323c2c-9aef-47e8-b09b-131faf9bac1c</vt:lpwstr>
  </property>
  <property fmtid="{D5CDD505-2E9C-101B-9397-08002B2CF9AE}" pid="5" name="IWPSubject">
    <vt:lpwstr/>
  </property>
  <property fmtid="{D5CDD505-2E9C-101B-9397-08002B2CF9AE}" pid="6" name="IWPFunction">
    <vt:lpwstr/>
  </property>
  <property fmtid="{D5CDD505-2E9C-101B-9397-08002B2CF9AE}" pid="7" name="IWPSiteType">
    <vt:lpwstr/>
  </property>
  <property fmtid="{D5CDD505-2E9C-101B-9397-08002B2CF9AE}" pid="8" name="IWPRightsProtectiveMarking">
    <vt:lpwstr>1;#Official|0884c477-2e62-47ea-b19c-5af6e91124c5</vt:lpwstr>
  </property>
  <property fmtid="{D5CDD505-2E9C-101B-9397-08002B2CF9AE}" pid="9" name="_dlc_DocIdItemGuid">
    <vt:lpwstr>b870a099-d2bf-43dd-a68d-1dc72854e5c2</vt:lpwstr>
  </property>
</Properties>
</file>