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9"/>
  </p:notesMasterIdLst>
  <p:handoutMasterIdLst>
    <p:handoutMasterId r:id="rId20"/>
  </p:handoutMasterIdLst>
  <p:sldIdLst>
    <p:sldId id="256" r:id="rId6"/>
    <p:sldId id="257" r:id="rId7"/>
    <p:sldId id="258" r:id="rId8"/>
    <p:sldId id="267" r:id="rId9"/>
    <p:sldId id="259" r:id="rId10"/>
    <p:sldId id="265" r:id="rId11"/>
    <p:sldId id="266" r:id="rId12"/>
    <p:sldId id="268" r:id="rId13"/>
    <p:sldId id="261" r:id="rId14"/>
    <p:sldId id="260" r:id="rId15"/>
    <p:sldId id="262" r:id="rId16"/>
    <p:sldId id="263" r:id="rId17"/>
    <p:sldId id="264" r:id="rId1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183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A3E6E49B-7D67-44AC-8B23-BC0DBFD18772}" type="datetimeFigureOut">
              <a:rPr lang="en-GB" smtClean="0"/>
              <a:t>14/06/2018</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5DE5EA33-49D2-45AE-A8F5-5CD4D2FED276}" type="slidenum">
              <a:rPr lang="en-GB" smtClean="0"/>
              <a:t>‹#›</a:t>
            </a:fld>
            <a:endParaRPr lang="en-GB"/>
          </a:p>
        </p:txBody>
      </p:sp>
    </p:spTree>
    <p:extLst>
      <p:ext uri="{BB962C8B-B14F-4D97-AF65-F5344CB8AC3E}">
        <p14:creationId xmlns:p14="http://schemas.microsoft.com/office/powerpoint/2010/main" val="16122292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ABC3E6A-8FF1-4F8A-9E5F-1AEFD6C7CAA2}" type="datetimeFigureOut">
              <a:rPr lang="en-GB" smtClean="0"/>
              <a:t>14/06/2018</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2B2C0896-2E52-40DB-A8F5-DDF0603E49D2}" type="slidenum">
              <a:rPr lang="en-GB" smtClean="0"/>
              <a:t>‹#›</a:t>
            </a:fld>
            <a:endParaRPr lang="en-GB"/>
          </a:p>
        </p:txBody>
      </p:sp>
    </p:spTree>
    <p:extLst>
      <p:ext uri="{BB962C8B-B14F-4D97-AF65-F5344CB8AC3E}">
        <p14:creationId xmlns:p14="http://schemas.microsoft.com/office/powerpoint/2010/main" val="11910708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Vision:</a:t>
            </a:r>
          </a:p>
          <a:p>
            <a:r>
              <a:rPr lang="en-GB" dirty="0"/>
              <a:t>•	Achieving the best possible outcomes for those with hearing loss over the age of 50, reducing health inequalities and social exclusion</a:t>
            </a:r>
          </a:p>
          <a:p>
            <a:r>
              <a:rPr lang="en-GB" dirty="0"/>
              <a:t>•	Maintaining choice and access for patients</a:t>
            </a:r>
          </a:p>
          <a:p>
            <a:r>
              <a:rPr lang="en-GB" dirty="0"/>
              <a:t>•	Improving customer experience through greater responsiveness to people’s needs</a:t>
            </a:r>
          </a:p>
          <a:p>
            <a:r>
              <a:rPr lang="en-GB" dirty="0"/>
              <a:t>•	Securing the best value for money through robust monitoring of quality and delivery.</a:t>
            </a:r>
          </a:p>
          <a:p>
            <a:r>
              <a:rPr lang="en-GB" dirty="0"/>
              <a:t>•	Outcome based commissioning and contracting</a:t>
            </a:r>
          </a:p>
          <a:p>
            <a:r>
              <a:rPr lang="en-GB" dirty="0"/>
              <a:t>•	Demonstrable commitment across the system to work together to ensure progress is made across the stated objectives and actions</a:t>
            </a:r>
          </a:p>
          <a:p>
            <a:r>
              <a:rPr lang="en-GB" dirty="0"/>
              <a:t>•	Enable the reduction in inequalities</a:t>
            </a:r>
          </a:p>
          <a:p>
            <a:r>
              <a:rPr lang="en-GB" dirty="0"/>
              <a:t>•	Provision of high quality care</a:t>
            </a:r>
          </a:p>
          <a:p>
            <a:r>
              <a:rPr lang="en-GB" dirty="0"/>
              <a:t>Decision</a:t>
            </a:r>
            <a:r>
              <a:rPr lang="en-GB" baseline="0" dirty="0"/>
              <a:t> making has been based on:</a:t>
            </a:r>
            <a:endParaRPr lang="en-GB" dirty="0"/>
          </a:p>
          <a:p>
            <a:r>
              <a:rPr lang="en-GB" dirty="0"/>
              <a:t>•	Use of national evidence and best practice from other areas</a:t>
            </a:r>
          </a:p>
          <a:p>
            <a:r>
              <a:rPr lang="en-GB" dirty="0"/>
              <a:t>•	Benchmarking</a:t>
            </a:r>
          </a:p>
          <a:p>
            <a:r>
              <a:rPr lang="en-GB" dirty="0"/>
              <a:t>•	Understanding and avoiding the downstream cost of poor hearing</a:t>
            </a:r>
          </a:p>
          <a:p>
            <a:r>
              <a:rPr lang="en-GB" dirty="0"/>
              <a:t>•	Outcome based commissioning to incentivise changes</a:t>
            </a:r>
          </a:p>
          <a:p>
            <a:r>
              <a:rPr lang="en-GB" dirty="0"/>
              <a:t>•	Improving patient access to and choice of services </a:t>
            </a:r>
          </a:p>
          <a:p>
            <a:r>
              <a:rPr lang="en-GB" dirty="0"/>
              <a:t>•	Paying, contracting and monitoring outcomes and referrals from all providers equally to ensure fair choice and improve quality </a:t>
            </a:r>
          </a:p>
          <a:p>
            <a:r>
              <a:rPr lang="en-GB" dirty="0"/>
              <a:t>•	Integration to improve care in line with new models of care</a:t>
            </a:r>
          </a:p>
          <a:p>
            <a:endParaRPr lang="en-GB" dirty="0"/>
          </a:p>
        </p:txBody>
      </p:sp>
      <p:sp>
        <p:nvSpPr>
          <p:cNvPr id="4" name="Slide Number Placeholder 3"/>
          <p:cNvSpPr>
            <a:spLocks noGrp="1"/>
          </p:cNvSpPr>
          <p:nvPr>
            <p:ph type="sldNum" sz="quarter" idx="10"/>
          </p:nvPr>
        </p:nvSpPr>
        <p:spPr/>
        <p:txBody>
          <a:bodyPr/>
          <a:lstStyle/>
          <a:p>
            <a:fld id="{2B2C0896-2E52-40DB-A8F5-DDF0603E49D2}" type="slidenum">
              <a:rPr lang="en-GB" smtClean="0"/>
              <a:t>3</a:t>
            </a:fld>
            <a:endParaRPr lang="en-GB"/>
          </a:p>
        </p:txBody>
      </p:sp>
    </p:spTree>
    <p:extLst>
      <p:ext uri="{BB962C8B-B14F-4D97-AF65-F5344CB8AC3E}">
        <p14:creationId xmlns:p14="http://schemas.microsoft.com/office/powerpoint/2010/main" val="2289535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CCGs</a:t>
            </a:r>
            <a:r>
              <a:rPr lang="en-GB" baseline="0" dirty="0"/>
              <a:t> will agree the</a:t>
            </a:r>
            <a:r>
              <a:rPr lang="en-GB" dirty="0"/>
              <a:t> number of providers on the framework</a:t>
            </a:r>
          </a:p>
          <a:p>
            <a:r>
              <a:rPr lang="en-GB" dirty="0"/>
              <a:t>Extend contract pathway term from 3 to 4 years which includes on-going aftercare and equipment maintenance for 54 years after fitting via framework.</a:t>
            </a:r>
          </a:p>
          <a:p>
            <a:r>
              <a:rPr lang="en-GB" dirty="0"/>
              <a:t>Reduce tariff by 15 %  </a:t>
            </a:r>
          </a:p>
          <a:p>
            <a:r>
              <a:rPr lang="en-GB" dirty="0"/>
              <a:t> </a:t>
            </a:r>
          </a:p>
        </p:txBody>
      </p:sp>
      <p:sp>
        <p:nvSpPr>
          <p:cNvPr id="4" name="Slide Number Placeholder 3"/>
          <p:cNvSpPr>
            <a:spLocks noGrp="1"/>
          </p:cNvSpPr>
          <p:nvPr>
            <p:ph type="sldNum" sz="quarter" idx="10"/>
          </p:nvPr>
        </p:nvSpPr>
        <p:spPr/>
        <p:txBody>
          <a:bodyPr/>
          <a:lstStyle/>
          <a:p>
            <a:fld id="{2B2C0896-2E52-40DB-A8F5-DDF0603E49D2}" type="slidenum">
              <a:rPr lang="en-GB" smtClean="0"/>
              <a:t>5</a:t>
            </a:fld>
            <a:endParaRPr lang="en-GB"/>
          </a:p>
        </p:txBody>
      </p:sp>
    </p:spTree>
    <p:extLst>
      <p:ext uri="{BB962C8B-B14F-4D97-AF65-F5344CB8AC3E}">
        <p14:creationId xmlns:p14="http://schemas.microsoft.com/office/powerpoint/2010/main" val="4031636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Patients only eligible for 1 single/set of hearing aids for lifetime on pathway (unless meets contraindications/exclusions) </a:t>
            </a:r>
          </a:p>
          <a:p>
            <a:r>
              <a:rPr lang="en-GB" dirty="0"/>
              <a:t>Providers will be required to provide on the day urgent appointments</a:t>
            </a:r>
          </a:p>
          <a:p>
            <a:r>
              <a:rPr lang="en-GB" dirty="0"/>
              <a:t>Provision of residual wax removal will be required within a one stop shop assess and fit model of care. </a:t>
            </a:r>
          </a:p>
          <a:p>
            <a:r>
              <a:rPr lang="en-GB" dirty="0"/>
              <a:t>Greater emphasis will be placed on continuation of care during the 4 year period including in the event that the patient becomes housebound.</a:t>
            </a:r>
          </a:p>
          <a:p>
            <a:r>
              <a:rPr lang="en-GB" dirty="0"/>
              <a:t>Greater emphasis on patient continuing with same provider </a:t>
            </a:r>
          </a:p>
          <a:p>
            <a:r>
              <a:rPr lang="en-GB" dirty="0"/>
              <a:t>Patient pathways  and criteria into other services e.g. ENT or other community/support/social isolation services via local lots</a:t>
            </a:r>
          </a:p>
          <a:p>
            <a:endParaRPr lang="en-GB" dirty="0"/>
          </a:p>
          <a:p>
            <a:endParaRPr lang="en-GB" dirty="0"/>
          </a:p>
          <a:p>
            <a:endParaRPr lang="en-GB" dirty="0"/>
          </a:p>
        </p:txBody>
      </p:sp>
      <p:sp>
        <p:nvSpPr>
          <p:cNvPr id="4" name="Slide Number Placeholder 3"/>
          <p:cNvSpPr>
            <a:spLocks noGrp="1"/>
          </p:cNvSpPr>
          <p:nvPr>
            <p:ph type="sldNum" sz="quarter" idx="10"/>
          </p:nvPr>
        </p:nvSpPr>
        <p:spPr/>
        <p:txBody>
          <a:bodyPr/>
          <a:lstStyle/>
          <a:p>
            <a:fld id="{2B2C0896-2E52-40DB-A8F5-DDF0603E49D2}" type="slidenum">
              <a:rPr lang="en-GB" smtClean="0"/>
              <a:t>9</a:t>
            </a:fld>
            <a:endParaRPr lang="en-GB"/>
          </a:p>
        </p:txBody>
      </p:sp>
    </p:spTree>
    <p:extLst>
      <p:ext uri="{BB962C8B-B14F-4D97-AF65-F5344CB8AC3E}">
        <p14:creationId xmlns:p14="http://schemas.microsoft.com/office/powerpoint/2010/main" val="17888369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stakeholder engagement workshop included representatives from across all sector organisations including Age Concern, Specsavers, neighbouring CCGs and Acute Hospitals.  Individuals worked together in groups to debate their experiences, constraints, opportunities and visualise/brainstorm new concepts and develop ideas on how to improve audiology services., Listening to patients, clinicians, stakeholders and providers enabled a great deal of information to be shared and on which to base future audiology services utilising the right care, right place, right time every time with the patient at the centre methodology in mind. Broad areas from the</a:t>
            </a:r>
            <a:r>
              <a:rPr lang="en-GB" baseline="0" dirty="0"/>
              <a:t> workshops:</a:t>
            </a:r>
          </a:p>
          <a:p>
            <a:r>
              <a:rPr lang="en-GB" dirty="0"/>
              <a:t>Systems &amp; Processes</a:t>
            </a:r>
          </a:p>
          <a:p>
            <a:r>
              <a:rPr lang="en-GB" dirty="0"/>
              <a:t>Technology</a:t>
            </a:r>
          </a:p>
          <a:p>
            <a:r>
              <a:rPr lang="en-GB" dirty="0"/>
              <a:t>Workforce</a:t>
            </a:r>
          </a:p>
          <a:p>
            <a:r>
              <a:rPr lang="en-GB" dirty="0"/>
              <a:t>Clinical outcomes</a:t>
            </a:r>
          </a:p>
          <a:p>
            <a:endParaRPr lang="en-GB" dirty="0"/>
          </a:p>
        </p:txBody>
      </p:sp>
      <p:sp>
        <p:nvSpPr>
          <p:cNvPr id="4" name="Slide Number Placeholder 3"/>
          <p:cNvSpPr>
            <a:spLocks noGrp="1"/>
          </p:cNvSpPr>
          <p:nvPr>
            <p:ph type="sldNum" sz="quarter" idx="10"/>
          </p:nvPr>
        </p:nvSpPr>
        <p:spPr/>
        <p:txBody>
          <a:bodyPr/>
          <a:lstStyle/>
          <a:p>
            <a:fld id="{2B2C0896-2E52-40DB-A8F5-DDF0603E49D2}" type="slidenum">
              <a:rPr lang="en-GB" smtClean="0"/>
              <a:t>10</a:t>
            </a:fld>
            <a:endParaRPr lang="en-GB"/>
          </a:p>
        </p:txBody>
      </p:sp>
    </p:spTree>
    <p:extLst>
      <p:ext uri="{BB962C8B-B14F-4D97-AF65-F5344CB8AC3E}">
        <p14:creationId xmlns:p14="http://schemas.microsoft.com/office/powerpoint/2010/main" val="24496173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B2C0896-2E52-40DB-A8F5-DDF0603E49D2}" type="slidenum">
              <a:rPr lang="en-GB" smtClean="0"/>
              <a:t>11</a:t>
            </a:fld>
            <a:endParaRPr lang="en-GB"/>
          </a:p>
        </p:txBody>
      </p:sp>
    </p:spTree>
    <p:extLst>
      <p:ext uri="{BB962C8B-B14F-4D97-AF65-F5344CB8AC3E}">
        <p14:creationId xmlns:p14="http://schemas.microsoft.com/office/powerpoint/2010/main" val="11953356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9B56096-863E-42AA-A06C-753234BB7EDC}" type="datetimeFigureOut">
              <a:rPr lang="en-GB" smtClean="0"/>
              <a:t>14/06/2018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F9C9BB-74B0-4CCD-8080-71AC94176AB9}" type="slidenum">
              <a:rPr lang="en-GB" smtClean="0"/>
              <a:t>‹#›</a:t>
            </a:fld>
            <a:endParaRPr lang="en-GB"/>
          </a:p>
        </p:txBody>
      </p:sp>
    </p:spTree>
    <p:extLst>
      <p:ext uri="{BB962C8B-B14F-4D97-AF65-F5344CB8AC3E}">
        <p14:creationId xmlns:p14="http://schemas.microsoft.com/office/powerpoint/2010/main" val="3326992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9B56096-863E-42AA-A06C-753234BB7EDC}" type="datetimeFigureOut">
              <a:rPr lang="en-GB" smtClean="0"/>
              <a:t>14/06/2018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F9C9BB-74B0-4CCD-8080-71AC94176AB9}" type="slidenum">
              <a:rPr lang="en-GB" smtClean="0"/>
              <a:t>‹#›</a:t>
            </a:fld>
            <a:endParaRPr lang="en-GB"/>
          </a:p>
        </p:txBody>
      </p:sp>
    </p:spTree>
    <p:extLst>
      <p:ext uri="{BB962C8B-B14F-4D97-AF65-F5344CB8AC3E}">
        <p14:creationId xmlns:p14="http://schemas.microsoft.com/office/powerpoint/2010/main" val="2066735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9B56096-863E-42AA-A06C-753234BB7EDC}" type="datetimeFigureOut">
              <a:rPr lang="en-GB" smtClean="0"/>
              <a:t>14/06/2018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F9C9BB-74B0-4CCD-8080-71AC94176AB9}" type="slidenum">
              <a:rPr lang="en-GB" smtClean="0"/>
              <a:t>‹#›</a:t>
            </a:fld>
            <a:endParaRPr lang="en-GB"/>
          </a:p>
        </p:txBody>
      </p:sp>
    </p:spTree>
    <p:extLst>
      <p:ext uri="{BB962C8B-B14F-4D97-AF65-F5344CB8AC3E}">
        <p14:creationId xmlns:p14="http://schemas.microsoft.com/office/powerpoint/2010/main" val="3881760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9B56096-863E-42AA-A06C-753234BB7EDC}" type="datetimeFigureOut">
              <a:rPr lang="en-GB" smtClean="0"/>
              <a:t>14/06/2018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F9C9BB-74B0-4CCD-8080-71AC94176AB9}" type="slidenum">
              <a:rPr lang="en-GB" smtClean="0"/>
              <a:t>‹#›</a:t>
            </a:fld>
            <a:endParaRPr lang="en-GB"/>
          </a:p>
        </p:txBody>
      </p:sp>
    </p:spTree>
    <p:extLst>
      <p:ext uri="{BB962C8B-B14F-4D97-AF65-F5344CB8AC3E}">
        <p14:creationId xmlns:p14="http://schemas.microsoft.com/office/powerpoint/2010/main" val="3431046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B56096-863E-42AA-A06C-753234BB7EDC}" type="datetimeFigureOut">
              <a:rPr lang="en-GB" smtClean="0"/>
              <a:t>14/06/2018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F9C9BB-74B0-4CCD-8080-71AC94176AB9}" type="slidenum">
              <a:rPr lang="en-GB" smtClean="0"/>
              <a:t>‹#›</a:t>
            </a:fld>
            <a:endParaRPr lang="en-GB"/>
          </a:p>
        </p:txBody>
      </p:sp>
    </p:spTree>
    <p:extLst>
      <p:ext uri="{BB962C8B-B14F-4D97-AF65-F5344CB8AC3E}">
        <p14:creationId xmlns:p14="http://schemas.microsoft.com/office/powerpoint/2010/main" val="1635536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9B56096-863E-42AA-A06C-753234BB7EDC}" type="datetimeFigureOut">
              <a:rPr lang="en-GB" smtClean="0"/>
              <a:t>14/06/2018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F9C9BB-74B0-4CCD-8080-71AC94176AB9}" type="slidenum">
              <a:rPr lang="en-GB" smtClean="0"/>
              <a:t>‹#›</a:t>
            </a:fld>
            <a:endParaRPr lang="en-GB"/>
          </a:p>
        </p:txBody>
      </p:sp>
    </p:spTree>
    <p:extLst>
      <p:ext uri="{BB962C8B-B14F-4D97-AF65-F5344CB8AC3E}">
        <p14:creationId xmlns:p14="http://schemas.microsoft.com/office/powerpoint/2010/main" val="1946522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9B56096-863E-42AA-A06C-753234BB7EDC}" type="datetimeFigureOut">
              <a:rPr lang="en-GB" smtClean="0"/>
              <a:t>14/06/2018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CF9C9BB-74B0-4CCD-8080-71AC94176AB9}" type="slidenum">
              <a:rPr lang="en-GB" smtClean="0"/>
              <a:t>‹#›</a:t>
            </a:fld>
            <a:endParaRPr lang="en-GB"/>
          </a:p>
        </p:txBody>
      </p:sp>
    </p:spTree>
    <p:extLst>
      <p:ext uri="{BB962C8B-B14F-4D97-AF65-F5344CB8AC3E}">
        <p14:creationId xmlns:p14="http://schemas.microsoft.com/office/powerpoint/2010/main" val="1259398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9B56096-863E-42AA-A06C-753234BB7EDC}" type="datetimeFigureOut">
              <a:rPr lang="en-GB" smtClean="0"/>
              <a:t>14/06/2018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CF9C9BB-74B0-4CCD-8080-71AC94176AB9}" type="slidenum">
              <a:rPr lang="en-GB" smtClean="0"/>
              <a:t>‹#›</a:t>
            </a:fld>
            <a:endParaRPr lang="en-GB"/>
          </a:p>
        </p:txBody>
      </p:sp>
    </p:spTree>
    <p:extLst>
      <p:ext uri="{BB962C8B-B14F-4D97-AF65-F5344CB8AC3E}">
        <p14:creationId xmlns:p14="http://schemas.microsoft.com/office/powerpoint/2010/main" val="2764261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B56096-863E-42AA-A06C-753234BB7EDC}" type="datetimeFigureOut">
              <a:rPr lang="en-GB" smtClean="0"/>
              <a:t>14/06/2018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CF9C9BB-74B0-4CCD-8080-71AC94176AB9}" type="slidenum">
              <a:rPr lang="en-GB" smtClean="0"/>
              <a:t>‹#›</a:t>
            </a:fld>
            <a:endParaRPr lang="en-GB"/>
          </a:p>
        </p:txBody>
      </p:sp>
    </p:spTree>
    <p:extLst>
      <p:ext uri="{BB962C8B-B14F-4D97-AF65-F5344CB8AC3E}">
        <p14:creationId xmlns:p14="http://schemas.microsoft.com/office/powerpoint/2010/main" val="2729515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B56096-863E-42AA-A06C-753234BB7EDC}" type="datetimeFigureOut">
              <a:rPr lang="en-GB" smtClean="0"/>
              <a:t>14/06/2018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F9C9BB-74B0-4CCD-8080-71AC94176AB9}" type="slidenum">
              <a:rPr lang="en-GB" smtClean="0"/>
              <a:t>‹#›</a:t>
            </a:fld>
            <a:endParaRPr lang="en-GB"/>
          </a:p>
        </p:txBody>
      </p:sp>
    </p:spTree>
    <p:extLst>
      <p:ext uri="{BB962C8B-B14F-4D97-AF65-F5344CB8AC3E}">
        <p14:creationId xmlns:p14="http://schemas.microsoft.com/office/powerpoint/2010/main" val="3672181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B56096-863E-42AA-A06C-753234BB7EDC}" type="datetimeFigureOut">
              <a:rPr lang="en-GB" smtClean="0"/>
              <a:t>14/06/2018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F9C9BB-74B0-4CCD-8080-71AC94176AB9}" type="slidenum">
              <a:rPr lang="en-GB" smtClean="0"/>
              <a:t>‹#›</a:t>
            </a:fld>
            <a:endParaRPr lang="en-GB"/>
          </a:p>
        </p:txBody>
      </p:sp>
    </p:spTree>
    <p:extLst>
      <p:ext uri="{BB962C8B-B14F-4D97-AF65-F5344CB8AC3E}">
        <p14:creationId xmlns:p14="http://schemas.microsoft.com/office/powerpoint/2010/main" val="2536199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B56096-863E-42AA-A06C-753234BB7EDC}" type="datetimeFigureOut">
              <a:rPr lang="en-GB" smtClean="0"/>
              <a:t>14/06/2018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F9C9BB-74B0-4CCD-8080-71AC94176AB9}" type="slidenum">
              <a:rPr lang="en-GB" smtClean="0"/>
              <a:t>‹#›</a:t>
            </a:fld>
            <a:endParaRPr lang="en-GB"/>
          </a:p>
        </p:txBody>
      </p:sp>
    </p:spTree>
    <p:extLst>
      <p:ext uri="{BB962C8B-B14F-4D97-AF65-F5344CB8AC3E}">
        <p14:creationId xmlns:p14="http://schemas.microsoft.com/office/powerpoint/2010/main" val="4062447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cid:image001.jpg@01D2CFE6.CF016AD0"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cid:image001.jpg@01D2CFE6.CF016AD0" TargetMode="External"/><Relationship Id="rId4"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cid:image001.jpg@01D2CFE6.CF016AD0"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cid:image001.jpg@01D2CFE6.CF016AD0"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cid:image001.jpg@01D2CFE6.CF016AD0"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cid:image001.jpg@01D2CFE6.CF016AD0"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cid:image001.jpg@01D2CFE6.CF016AD0"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cid:image001.jpg@01D2CFE6.CF016AD0"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emf"/><Relationship Id="rId4" Type="http://schemas.openxmlformats.org/officeDocument/2006/relationships/image" Target="cid:image001.jpg@01D2CFE6.CF016AD0"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cid:image001.jpg@01D2CFE6.CF016AD0"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cid:image001.jpg@01D2CFE6.CF016AD0"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cid:image001.jpg@01D2CFE6.CF016AD0"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emf"/><Relationship Id="rId4" Type="http://schemas.openxmlformats.org/officeDocument/2006/relationships/image" Target="cid:image001.jpg@01D2CFE6.CF016AD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492896"/>
            <a:ext cx="7774632" cy="1368152"/>
          </a:xfrm>
        </p:spPr>
        <p:txBody>
          <a:bodyPr>
            <a:normAutofit fontScale="90000"/>
          </a:bodyPr>
          <a:lstStyle/>
          <a:p>
            <a:br>
              <a:rPr lang="en-GB" sz="3600" dirty="0">
                <a:latin typeface="Arial" panose="020B0604020202020204" pitchFamily="34" charset="0"/>
                <a:cs typeface="Arial" panose="020B0604020202020204" pitchFamily="34" charset="0"/>
              </a:rPr>
            </a:br>
            <a:br>
              <a:rPr lang="en-GB" sz="3600" b="1" dirty="0">
                <a:latin typeface="Arial" panose="020B0604020202020204" pitchFamily="34" charset="0"/>
                <a:cs typeface="Arial" panose="020B0604020202020204" pitchFamily="34" charset="0"/>
              </a:rPr>
            </a:br>
            <a:r>
              <a:rPr lang="en-GB" sz="3600" b="1" dirty="0">
                <a:latin typeface="Arial" panose="020B0604020202020204" pitchFamily="34" charset="0"/>
                <a:cs typeface="Arial" panose="020B0604020202020204" pitchFamily="34" charset="0"/>
              </a:rPr>
              <a:t>Welcome to the</a:t>
            </a:r>
            <a:br>
              <a:rPr lang="en-GB" sz="3600" b="1" dirty="0">
                <a:latin typeface="Arial" panose="020B0604020202020204" pitchFamily="34" charset="0"/>
                <a:cs typeface="Arial" panose="020B0604020202020204" pitchFamily="34" charset="0"/>
              </a:rPr>
            </a:br>
            <a:r>
              <a:rPr lang="en-GB" sz="3600" b="1" dirty="0">
                <a:latin typeface="Arial" panose="020B0604020202020204" pitchFamily="34" charset="0"/>
                <a:cs typeface="Arial" panose="020B0604020202020204" pitchFamily="34" charset="0"/>
              </a:rPr>
              <a:t>Pan Lancashire Audiology Provider  Market Open Day Event  </a:t>
            </a:r>
            <a:br>
              <a:rPr lang="en-GB" sz="3600" b="1" dirty="0">
                <a:latin typeface="Arial" panose="020B0604020202020204" pitchFamily="34" charset="0"/>
                <a:cs typeface="Arial" panose="020B0604020202020204" pitchFamily="34" charset="0"/>
              </a:rPr>
            </a:br>
            <a:r>
              <a:rPr lang="en-GB" sz="3600" b="1" dirty="0">
                <a:latin typeface="Arial" panose="020B0604020202020204" pitchFamily="34" charset="0"/>
                <a:cs typeface="Arial" panose="020B0604020202020204" pitchFamily="34" charset="0"/>
              </a:rPr>
              <a:t>11th June 2018</a:t>
            </a:r>
            <a:br>
              <a:rPr lang="en-GB" sz="3600" b="1" dirty="0">
                <a:latin typeface="Arial" panose="020B0604020202020204" pitchFamily="34" charset="0"/>
                <a:cs typeface="Arial" panose="020B0604020202020204" pitchFamily="34" charset="0"/>
              </a:rPr>
            </a:br>
            <a:br>
              <a:rPr lang="en-GB"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043608" y="4437112"/>
            <a:ext cx="6696744" cy="1584176"/>
          </a:xfrm>
        </p:spPr>
        <p:txBody>
          <a:bodyPr>
            <a:normAutofit fontScale="62500" lnSpcReduction="20000"/>
          </a:bodyPr>
          <a:lstStyle/>
          <a:p>
            <a:r>
              <a:rPr lang="en-GB" dirty="0">
                <a:solidFill>
                  <a:schemeClr val="tx2">
                    <a:lumMod val="60000"/>
                    <a:lumOff val="40000"/>
                  </a:schemeClr>
                </a:solidFill>
                <a:latin typeface="Arial" panose="020B0604020202020204" pitchFamily="34" charset="0"/>
                <a:cs typeface="Arial" panose="020B0604020202020204" pitchFamily="34" charset="0"/>
              </a:rPr>
              <a:t>By Lead Commissioner Samantha Wallace-Jones and </a:t>
            </a:r>
          </a:p>
          <a:p>
            <a:r>
              <a:rPr lang="en-GB" dirty="0">
                <a:solidFill>
                  <a:schemeClr val="tx2">
                    <a:lumMod val="60000"/>
                    <a:lumOff val="40000"/>
                  </a:schemeClr>
                </a:solidFill>
                <a:latin typeface="Arial" panose="020B0604020202020204" pitchFamily="34" charset="0"/>
                <a:cs typeface="Arial" panose="020B0604020202020204" pitchFamily="34" charset="0"/>
              </a:rPr>
              <a:t>Exec Clinical Lead Dr Adam Black</a:t>
            </a:r>
          </a:p>
          <a:p>
            <a:endParaRPr lang="en-GB" dirty="0">
              <a:solidFill>
                <a:schemeClr val="tx2">
                  <a:lumMod val="60000"/>
                  <a:lumOff val="40000"/>
                </a:schemeClr>
              </a:solidFill>
              <a:latin typeface="Arial" panose="020B0604020202020204" pitchFamily="34" charset="0"/>
              <a:cs typeface="Arial" panose="020B0604020202020204" pitchFamily="34" charset="0"/>
            </a:endParaRPr>
          </a:p>
          <a:p>
            <a:r>
              <a:rPr lang="en-GB" dirty="0">
                <a:solidFill>
                  <a:schemeClr val="tx2">
                    <a:lumMod val="60000"/>
                    <a:lumOff val="40000"/>
                  </a:schemeClr>
                </a:solidFill>
                <a:latin typeface="Arial" panose="020B0604020202020204" pitchFamily="34" charset="0"/>
                <a:cs typeface="Arial" panose="020B0604020202020204" pitchFamily="34" charset="0"/>
              </a:rPr>
              <a:t>Blackburn with Darwen CCG on behalf of Lancashire wide CCG’s</a:t>
            </a:r>
          </a:p>
        </p:txBody>
      </p:sp>
      <p:sp>
        <p:nvSpPr>
          <p:cNvPr id="6"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1028" name="Picture 4" descr="cid:image001.jpg@01D2CFE6.CF016AD0"/>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812360" y="290557"/>
            <a:ext cx="895350" cy="36195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a:spLocks noChangeArrowheads="1"/>
          </p:cNvSpPr>
          <p:nvPr/>
        </p:nvSpPr>
        <p:spPr bwMode="auto">
          <a:xfrm>
            <a:off x="0" y="475392"/>
            <a:ext cx="3546164"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000" b="1" i="0" u="none" strike="noStrike" cap="none" normalizeH="0" baseline="0" dirty="0">
                <a:ln>
                  <a:noFill/>
                </a:ln>
                <a:solidFill>
                  <a:schemeClr val="tx1"/>
                </a:solidFill>
                <a:effectLst/>
                <a:latin typeface="Arial" pitchFamily="34" charset="0"/>
                <a:ea typeface="Calibri" pitchFamily="34" charset="0"/>
                <a:cs typeface="Arial" pitchFamily="34" charset="0"/>
              </a:rPr>
              <a:t>Working in partnership:</a:t>
            </a:r>
            <a:endParaRPr kumimoji="0" lang="en-GB" altLang="en-US" sz="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a:ln>
                  <a:noFill/>
                </a:ln>
                <a:solidFill>
                  <a:schemeClr val="tx1"/>
                </a:solidFill>
                <a:effectLst/>
                <a:latin typeface="Arial" pitchFamily="34" charset="0"/>
                <a:ea typeface="Calibri" pitchFamily="34" charset="0"/>
                <a:cs typeface="Arial" pitchFamily="34" charset="0"/>
              </a:rPr>
              <a:t>NHS East Lancashire Clinical Commissioning Group</a:t>
            </a:r>
            <a:endParaRPr kumimoji="0" lang="en-GB" altLang="en-US" sz="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a:ln>
                  <a:noFill/>
                </a:ln>
                <a:solidFill>
                  <a:schemeClr val="tx1"/>
                </a:solidFill>
                <a:effectLst/>
                <a:latin typeface="Arial" pitchFamily="34" charset="0"/>
                <a:ea typeface="Calibri" pitchFamily="34" charset="0"/>
                <a:cs typeface="Arial" pitchFamily="34" charset="0"/>
              </a:rPr>
              <a:t>NHS Blackburn with Darwen Clinical Commissioning Group</a:t>
            </a:r>
          </a:p>
          <a:p>
            <a:pPr marL="0" marR="0" lvl="0" indent="0" algn="l" defTabSz="914400" rtl="0" eaLnBrk="0" fontAlgn="base" latinLnBrk="0" hangingPunct="0">
              <a:lnSpc>
                <a:spcPct val="100000"/>
              </a:lnSpc>
              <a:spcBef>
                <a:spcPct val="0"/>
              </a:spcBef>
              <a:spcAft>
                <a:spcPct val="0"/>
              </a:spcAft>
              <a:buClrTx/>
              <a:buSzTx/>
              <a:buFontTx/>
              <a:buNone/>
              <a:tabLst/>
            </a:pPr>
            <a:r>
              <a:rPr lang="en-GB" altLang="en-US" sz="1000" dirty="0">
                <a:latin typeface="Arial" pitchFamily="34" charset="0"/>
                <a:cs typeface="Arial" pitchFamily="34" charset="0"/>
              </a:rPr>
              <a:t>NHS Blackpool CCG</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a:ln>
                  <a:noFill/>
                </a:ln>
                <a:solidFill>
                  <a:schemeClr val="tx1"/>
                </a:solidFill>
                <a:effectLst/>
                <a:latin typeface="Arial" pitchFamily="34" charset="0"/>
                <a:cs typeface="Arial" pitchFamily="34" charset="0"/>
              </a:rPr>
              <a:t>NHS Chorley &amp; South Ribble CCG</a:t>
            </a:r>
          </a:p>
          <a:p>
            <a:pPr marL="0" marR="0" lvl="0" indent="0" algn="l" defTabSz="914400" rtl="0" eaLnBrk="0" fontAlgn="base" latinLnBrk="0" hangingPunct="0">
              <a:lnSpc>
                <a:spcPct val="100000"/>
              </a:lnSpc>
              <a:spcBef>
                <a:spcPct val="0"/>
              </a:spcBef>
              <a:spcAft>
                <a:spcPct val="0"/>
              </a:spcAft>
              <a:buClrTx/>
              <a:buSzTx/>
              <a:buFontTx/>
              <a:buNone/>
              <a:tabLst/>
            </a:pPr>
            <a:r>
              <a:rPr lang="en-GB" altLang="en-US" sz="1000" dirty="0">
                <a:latin typeface="Arial" pitchFamily="34" charset="0"/>
                <a:cs typeface="Arial" pitchFamily="34" charset="0"/>
              </a:rPr>
              <a:t>NHS Fylde &amp; Wyre CCG</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a:ln>
                  <a:noFill/>
                </a:ln>
                <a:solidFill>
                  <a:schemeClr val="tx1"/>
                </a:solidFill>
                <a:effectLst/>
                <a:latin typeface="Arial" pitchFamily="34" charset="0"/>
                <a:cs typeface="Arial" pitchFamily="34" charset="0"/>
              </a:rPr>
              <a:t>NHS Greater Preston CCG</a:t>
            </a:r>
          </a:p>
          <a:p>
            <a:pPr marL="0" marR="0" lvl="0" indent="0" algn="l" defTabSz="914400" rtl="0" eaLnBrk="0" fontAlgn="base" latinLnBrk="0" hangingPunct="0">
              <a:lnSpc>
                <a:spcPct val="100000"/>
              </a:lnSpc>
              <a:spcBef>
                <a:spcPct val="0"/>
              </a:spcBef>
              <a:spcAft>
                <a:spcPct val="0"/>
              </a:spcAft>
              <a:buClrTx/>
              <a:buSzTx/>
              <a:buFontTx/>
              <a:buNone/>
              <a:tabLst/>
            </a:pPr>
            <a:r>
              <a:rPr lang="en-GB" altLang="en-US" sz="1000" dirty="0">
                <a:latin typeface="Arial" pitchFamily="34" charset="0"/>
                <a:cs typeface="Arial" pitchFamily="34" charset="0"/>
              </a:rPr>
              <a:t>NHS Morecambe Bay CCG</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a:ln>
                  <a:noFill/>
                </a:ln>
                <a:solidFill>
                  <a:schemeClr val="tx1"/>
                </a:solidFill>
                <a:effectLst/>
                <a:latin typeface="Arial" pitchFamily="34" charset="0"/>
                <a:cs typeface="Arial" pitchFamily="34" charset="0"/>
              </a:rPr>
              <a:t>NHS West</a:t>
            </a:r>
            <a:r>
              <a:rPr kumimoji="0" lang="en-GB" altLang="en-US" sz="1000" b="0" i="0" u="none" strike="noStrike" cap="none" normalizeH="0" dirty="0">
                <a:ln>
                  <a:noFill/>
                </a:ln>
                <a:solidFill>
                  <a:schemeClr val="tx1"/>
                </a:solidFill>
                <a:effectLst/>
                <a:latin typeface="Arial" pitchFamily="34" charset="0"/>
                <a:cs typeface="Arial" pitchFamily="34" charset="0"/>
              </a:rPr>
              <a:t> Lancashire CCG</a:t>
            </a:r>
            <a:endParaRPr kumimoji="0" lang="en-GB" altLang="en-US" sz="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7589284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Stakeholder engagement  to date</a:t>
            </a:r>
          </a:p>
        </p:txBody>
      </p:sp>
      <p:sp>
        <p:nvSpPr>
          <p:cNvPr id="3" name="Content Placeholder 2"/>
          <p:cNvSpPr>
            <a:spLocks noGrp="1"/>
          </p:cNvSpPr>
          <p:nvPr>
            <p:ph idx="1"/>
          </p:nvPr>
        </p:nvSpPr>
        <p:spPr/>
        <p:txBody>
          <a:bodyPr>
            <a:normAutofit/>
          </a:bodyPr>
          <a:lstStyle/>
          <a:p>
            <a:r>
              <a:rPr lang="en-GB" sz="2800" dirty="0"/>
              <a:t>3 patient and stakeholders workshops  held across Pennine Lancashire June 2017</a:t>
            </a:r>
          </a:p>
          <a:p>
            <a:r>
              <a:rPr lang="en-GB" sz="2800" dirty="0"/>
              <a:t>Patient feedback via attendance at Pennine Lancashire Provider venues August 2017</a:t>
            </a:r>
          </a:p>
          <a:p>
            <a:r>
              <a:rPr lang="en-GB" sz="2800" dirty="0"/>
              <a:t>The aim has been to actively listen to individuals’ experience, views and opinions of the current service to support any improvements and ideas for innovation based on local needs. </a:t>
            </a:r>
          </a:p>
          <a:p>
            <a:endParaRPr lang="en-GB"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4168" y="4797152"/>
            <a:ext cx="2474913"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descr="cid:image001.jpg@01D2CFE6.CF016AD0"/>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7812360" y="290557"/>
            <a:ext cx="895350" cy="361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1301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Engagement</a:t>
            </a:r>
          </a:p>
        </p:txBody>
      </p:sp>
      <p:sp>
        <p:nvSpPr>
          <p:cNvPr id="3" name="Content Placeholder 2"/>
          <p:cNvSpPr>
            <a:spLocks noGrp="1"/>
          </p:cNvSpPr>
          <p:nvPr>
            <p:ph idx="1"/>
          </p:nvPr>
        </p:nvSpPr>
        <p:spPr/>
        <p:txBody>
          <a:bodyPr>
            <a:normAutofit/>
          </a:bodyPr>
          <a:lstStyle/>
          <a:p>
            <a:r>
              <a:rPr lang="en-GB" dirty="0"/>
              <a:t>A chance for Providers to talk directly with CCG commissioners from each area.</a:t>
            </a:r>
          </a:p>
          <a:p>
            <a:pPr marL="0" indent="0">
              <a:buNone/>
            </a:pPr>
            <a:endParaRPr lang="en-GB" dirty="0"/>
          </a:p>
          <a:p>
            <a:pPr marL="0" indent="0">
              <a:buNone/>
            </a:pPr>
            <a:r>
              <a:rPr lang="en-GB" dirty="0"/>
              <a:t>Points of discussion:</a:t>
            </a:r>
          </a:p>
          <a:p>
            <a:pPr lvl="1">
              <a:buFont typeface="Arial" panose="020B0604020202020204" pitchFamily="34" charset="0"/>
              <a:buChar char="•"/>
            </a:pPr>
            <a:r>
              <a:rPr lang="en-GB" dirty="0"/>
              <a:t>IT</a:t>
            </a:r>
          </a:p>
          <a:p>
            <a:pPr lvl="1">
              <a:buFont typeface="Arial" panose="020B0604020202020204" pitchFamily="34" charset="0"/>
              <a:buChar char="•"/>
            </a:pPr>
            <a:r>
              <a:rPr lang="en-GB" dirty="0"/>
              <a:t>Pathways</a:t>
            </a:r>
          </a:p>
          <a:p>
            <a:pPr lvl="1">
              <a:buFont typeface="Arial" panose="020B0604020202020204" pitchFamily="34" charset="0"/>
              <a:buChar char="•"/>
            </a:pPr>
            <a:r>
              <a:rPr lang="en-GB" dirty="0"/>
              <a:t>Local needs</a:t>
            </a:r>
          </a:p>
          <a:p>
            <a:pPr lvl="1">
              <a:buFont typeface="Arial" panose="020B0604020202020204" pitchFamily="34" charset="0"/>
              <a:buChar char="•"/>
            </a:pPr>
            <a:r>
              <a:rPr lang="en-GB" dirty="0"/>
              <a:t>Exit arrangements</a:t>
            </a:r>
          </a:p>
          <a:p>
            <a:pPr marL="0" indent="0" algn="ctr">
              <a:buNone/>
            </a:pPr>
            <a:endParaRPr lang="en-GB" dirty="0"/>
          </a:p>
          <a:p>
            <a:endParaRPr lang="en-GB" dirty="0"/>
          </a:p>
        </p:txBody>
      </p:sp>
      <p:pic>
        <p:nvPicPr>
          <p:cNvPr id="4" name="Picture 4" descr="cid:image001.jpg@01D2CFE6.CF016AD0"/>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7812360" y="290557"/>
            <a:ext cx="895350" cy="361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2823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Next Steps</a:t>
            </a:r>
          </a:p>
        </p:txBody>
      </p:sp>
      <p:sp>
        <p:nvSpPr>
          <p:cNvPr id="3" name="Content Placeholder 2"/>
          <p:cNvSpPr>
            <a:spLocks noGrp="1"/>
          </p:cNvSpPr>
          <p:nvPr>
            <p:ph idx="1"/>
          </p:nvPr>
        </p:nvSpPr>
        <p:spPr/>
        <p:txBody>
          <a:bodyPr>
            <a:normAutofit lnSpcReduction="10000"/>
          </a:bodyPr>
          <a:lstStyle/>
          <a:p>
            <a:endParaRPr lang="en-GB" dirty="0"/>
          </a:p>
          <a:p>
            <a:r>
              <a:rPr lang="en-GB" dirty="0"/>
              <a:t>Finalise final specification and model</a:t>
            </a:r>
          </a:p>
          <a:p>
            <a:endParaRPr lang="en-GB" dirty="0"/>
          </a:p>
          <a:p>
            <a:r>
              <a:rPr lang="en-GB" dirty="0"/>
              <a:t>Begin procurement – July 2018</a:t>
            </a:r>
          </a:p>
          <a:p>
            <a:pPr marL="0" indent="0">
              <a:buNone/>
            </a:pPr>
            <a:endParaRPr lang="en-GB" dirty="0"/>
          </a:p>
          <a:p>
            <a:r>
              <a:rPr lang="en-GB" dirty="0"/>
              <a:t>Support exit plans</a:t>
            </a:r>
          </a:p>
          <a:p>
            <a:pPr marL="0" indent="0">
              <a:buNone/>
            </a:pPr>
            <a:endParaRPr lang="en-GB" dirty="0"/>
          </a:p>
          <a:p>
            <a:r>
              <a:rPr lang="en-GB" dirty="0"/>
              <a:t>Mobilisation of new contract -1</a:t>
            </a:r>
            <a:r>
              <a:rPr lang="en-GB" baseline="30000" dirty="0"/>
              <a:t>st</a:t>
            </a:r>
            <a:r>
              <a:rPr lang="en-GB" dirty="0"/>
              <a:t> April 2019</a:t>
            </a:r>
          </a:p>
        </p:txBody>
      </p:sp>
      <p:pic>
        <p:nvPicPr>
          <p:cNvPr id="4" name="Picture 4" descr="cid:image001.jpg@01D2CFE6.CF016AD0"/>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812360" y="290557"/>
            <a:ext cx="895350" cy="361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85873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Summary</a:t>
            </a:r>
          </a:p>
        </p:txBody>
      </p:sp>
      <p:sp>
        <p:nvSpPr>
          <p:cNvPr id="3" name="Content Placeholder 2"/>
          <p:cNvSpPr>
            <a:spLocks noGrp="1"/>
          </p:cNvSpPr>
          <p:nvPr>
            <p:ph idx="1"/>
          </p:nvPr>
        </p:nvSpPr>
        <p:spPr/>
        <p:txBody>
          <a:bodyPr/>
          <a:lstStyle/>
          <a:p>
            <a:r>
              <a:rPr lang="en-GB" dirty="0"/>
              <a:t>To inform stakeholders of:</a:t>
            </a:r>
          </a:p>
          <a:p>
            <a:r>
              <a:rPr lang="en-GB" dirty="0"/>
              <a:t>Vision</a:t>
            </a:r>
          </a:p>
          <a:p>
            <a:r>
              <a:rPr lang="en-GB" dirty="0"/>
              <a:t>Contract and specification changes</a:t>
            </a:r>
          </a:p>
          <a:p>
            <a:r>
              <a:rPr lang="en-GB" dirty="0"/>
              <a:t>Timescales</a:t>
            </a:r>
          </a:p>
          <a:p>
            <a:pPr marL="0" indent="0">
              <a:buNone/>
            </a:pPr>
            <a:endParaRPr lang="en-GB" dirty="0"/>
          </a:p>
          <a:p>
            <a:pPr marL="0" indent="0">
              <a:buNone/>
            </a:pPr>
            <a:r>
              <a:rPr lang="en-GB" dirty="0"/>
              <a:t>Provide an opportunity for networking and further engagement between patients, Providers and CCGs</a:t>
            </a:r>
          </a:p>
        </p:txBody>
      </p:sp>
      <p:pic>
        <p:nvPicPr>
          <p:cNvPr id="4" name="Picture 4" descr="cid:image001.jpg@01D2CFE6.CF016AD0"/>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812360" y="290557"/>
            <a:ext cx="895350" cy="361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3032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Agenda</a:t>
            </a:r>
          </a:p>
        </p:txBody>
      </p:sp>
      <p:sp>
        <p:nvSpPr>
          <p:cNvPr id="3" name="Content Placeholder 2"/>
          <p:cNvSpPr>
            <a:spLocks noGrp="1"/>
          </p:cNvSpPr>
          <p:nvPr>
            <p:ph idx="1"/>
          </p:nvPr>
        </p:nvSpPr>
        <p:spPr>
          <a:xfrm>
            <a:off x="457200" y="1556792"/>
            <a:ext cx="8229600" cy="4569371"/>
          </a:xfrm>
        </p:spPr>
        <p:txBody>
          <a:bodyPr>
            <a:normAutofit fontScale="70000" lnSpcReduction="20000"/>
          </a:bodyPr>
          <a:lstStyle/>
          <a:p>
            <a:r>
              <a:rPr lang="en-GB" sz="2800" dirty="0">
                <a:latin typeface="Arial" panose="020B0604020202020204" pitchFamily="34" charset="0"/>
                <a:cs typeface="Arial" panose="020B0604020202020204" pitchFamily="34" charset="0"/>
              </a:rPr>
              <a:t>Housekeeping</a:t>
            </a:r>
          </a:p>
          <a:p>
            <a:r>
              <a:rPr lang="en-GB" sz="2800" dirty="0">
                <a:latin typeface="Arial" panose="020B0604020202020204" pitchFamily="34" charset="0"/>
                <a:cs typeface="Arial" panose="020B0604020202020204" pitchFamily="34" charset="0"/>
              </a:rPr>
              <a:t>Purpose of the event</a:t>
            </a:r>
          </a:p>
          <a:p>
            <a:r>
              <a:rPr lang="en-GB" sz="2800" dirty="0">
                <a:latin typeface="Arial" panose="020B0604020202020204" pitchFamily="34" charset="0"/>
                <a:cs typeface="Arial" panose="020B0604020202020204" pitchFamily="34" charset="0"/>
              </a:rPr>
              <a:t>Overview of current position and future plan</a:t>
            </a:r>
          </a:p>
          <a:p>
            <a:r>
              <a:rPr lang="en-GB" sz="2800" dirty="0">
                <a:latin typeface="Arial" panose="020B0604020202020204" pitchFamily="34" charset="0"/>
                <a:cs typeface="Arial" panose="020B0604020202020204" pitchFamily="34" charset="0"/>
              </a:rPr>
              <a:t>Aims of the future contract</a:t>
            </a:r>
          </a:p>
          <a:p>
            <a:r>
              <a:rPr lang="en-GB" sz="2800" dirty="0">
                <a:latin typeface="Arial" panose="020B0604020202020204" pitchFamily="34" charset="0"/>
                <a:cs typeface="Arial" panose="020B0604020202020204" pitchFamily="34" charset="0"/>
              </a:rPr>
              <a:t>Overview of the proposed model and core specification</a:t>
            </a:r>
          </a:p>
          <a:p>
            <a:r>
              <a:rPr lang="en-GB" sz="2800" dirty="0">
                <a:latin typeface="Arial" panose="020B0604020202020204" pitchFamily="34" charset="0"/>
                <a:cs typeface="Arial" panose="020B0604020202020204" pitchFamily="34" charset="0"/>
              </a:rPr>
              <a:t>Summary of engagement to date</a:t>
            </a:r>
          </a:p>
          <a:p>
            <a:pPr marL="0" indent="0">
              <a:buNone/>
            </a:pPr>
            <a:endParaRPr lang="en-GB" sz="2800" dirty="0">
              <a:latin typeface="Arial" panose="020B0604020202020204" pitchFamily="34" charset="0"/>
              <a:cs typeface="Arial" panose="020B0604020202020204" pitchFamily="34" charset="0"/>
            </a:endParaRPr>
          </a:p>
          <a:p>
            <a:pPr marL="0" indent="0">
              <a:buNone/>
            </a:pPr>
            <a:r>
              <a:rPr lang="en-GB" sz="2400" b="1" dirty="0">
                <a:latin typeface="Arial" panose="020B0604020202020204" pitchFamily="34" charset="0"/>
                <a:cs typeface="Arial" panose="020B0604020202020204" pitchFamily="34" charset="0"/>
              </a:rPr>
              <a:t>REFRESHMENT BREAK</a:t>
            </a:r>
          </a:p>
          <a:p>
            <a:pPr marL="0" indent="0">
              <a:buNone/>
            </a:pPr>
            <a:endParaRPr lang="en-GB" sz="2400" b="1" dirty="0">
              <a:latin typeface="Arial" panose="020B0604020202020204" pitchFamily="34" charset="0"/>
              <a:cs typeface="Arial" panose="020B0604020202020204" pitchFamily="34" charset="0"/>
            </a:endParaRPr>
          </a:p>
          <a:p>
            <a:r>
              <a:rPr lang="en-GB" sz="2800" dirty="0">
                <a:latin typeface="Arial" panose="020B0604020202020204" pitchFamily="34" charset="0"/>
                <a:cs typeface="Arial" panose="020B0604020202020204" pitchFamily="34" charset="0"/>
              </a:rPr>
              <a:t>Overview of Procurement process</a:t>
            </a:r>
          </a:p>
          <a:p>
            <a:r>
              <a:rPr lang="en-GB" sz="2800" dirty="0">
                <a:latin typeface="Arial" panose="020B0604020202020204" pitchFamily="34" charset="0"/>
                <a:cs typeface="Arial" panose="020B0604020202020204" pitchFamily="34" charset="0"/>
              </a:rPr>
              <a:t>Details of local CCG lots</a:t>
            </a:r>
          </a:p>
          <a:p>
            <a:r>
              <a:rPr lang="en-GB" sz="2800" dirty="0">
                <a:latin typeface="Arial" panose="020B0604020202020204" pitchFamily="34" charset="0"/>
                <a:cs typeface="Arial" panose="020B0604020202020204" pitchFamily="34" charset="0"/>
              </a:rPr>
              <a:t>Networking opportunity for Provider, CCG and Patient discussions</a:t>
            </a:r>
          </a:p>
          <a:p>
            <a:r>
              <a:rPr lang="en-GB" dirty="0"/>
              <a:t>Next Steps</a:t>
            </a:r>
          </a:p>
          <a:p>
            <a:endParaRPr lang="en-GB" dirty="0"/>
          </a:p>
        </p:txBody>
      </p:sp>
      <p:pic>
        <p:nvPicPr>
          <p:cNvPr id="4" name="Picture 4" descr="cid:image001.jpg@01D2CFE6.CF016AD0"/>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812360" y="290557"/>
            <a:ext cx="895350" cy="361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677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1532"/>
            <a:ext cx="8229600" cy="946106"/>
          </a:xfrm>
        </p:spPr>
        <p:txBody>
          <a:bodyPr>
            <a:normAutofit fontScale="90000"/>
          </a:bodyPr>
          <a:lstStyle/>
          <a:p>
            <a:r>
              <a:rPr lang="en-GB" dirty="0">
                <a:latin typeface="Arial" panose="020B0604020202020204" pitchFamily="34" charset="0"/>
                <a:cs typeface="Arial" panose="020B0604020202020204" pitchFamily="34" charset="0"/>
              </a:rPr>
              <a:t>Current Position and Future Plan</a:t>
            </a:r>
          </a:p>
        </p:txBody>
      </p:sp>
      <p:sp>
        <p:nvSpPr>
          <p:cNvPr id="3" name="Content Placeholder 2"/>
          <p:cNvSpPr>
            <a:spLocks noGrp="1"/>
          </p:cNvSpPr>
          <p:nvPr>
            <p:ph idx="1"/>
          </p:nvPr>
        </p:nvSpPr>
        <p:spPr/>
        <p:txBody>
          <a:bodyPr>
            <a:normAutofit fontScale="85000" lnSpcReduction="20000"/>
          </a:bodyPr>
          <a:lstStyle/>
          <a:p>
            <a:r>
              <a:rPr lang="en-GB" dirty="0">
                <a:latin typeface="Arial" panose="020B0604020202020204" pitchFamily="34" charset="0"/>
                <a:cs typeface="Arial" panose="020B0604020202020204" pitchFamily="34" charset="0"/>
              </a:rPr>
              <a:t>AQP contract ceases 31</a:t>
            </a:r>
            <a:r>
              <a:rPr lang="en-GB" baseline="30000" dirty="0">
                <a:latin typeface="Arial" panose="020B0604020202020204" pitchFamily="34" charset="0"/>
                <a:cs typeface="Arial" panose="020B0604020202020204" pitchFamily="34" charset="0"/>
              </a:rPr>
              <a:t>st</a:t>
            </a:r>
            <a:r>
              <a:rPr lang="en-GB" dirty="0">
                <a:latin typeface="Arial" panose="020B0604020202020204" pitchFamily="34" charset="0"/>
                <a:cs typeface="Arial" panose="020B0604020202020204" pitchFamily="34" charset="0"/>
              </a:rPr>
              <a:t> March 2019</a:t>
            </a:r>
          </a:p>
          <a:p>
            <a:r>
              <a:rPr lang="en-GB" dirty="0">
                <a:latin typeface="Arial" panose="020B0604020202020204" pitchFamily="34" charset="0"/>
                <a:cs typeface="Arial" panose="020B0604020202020204" pitchFamily="34" charset="0"/>
              </a:rPr>
              <a:t>Contractual &amp; National guidance changes</a:t>
            </a:r>
          </a:p>
          <a:p>
            <a:r>
              <a:rPr lang="en-GB" dirty="0">
                <a:latin typeface="Arial" panose="020B0604020202020204" pitchFamily="34" charset="0"/>
                <a:cs typeface="Arial" panose="020B0604020202020204" pitchFamily="34" charset="0"/>
              </a:rPr>
              <a:t>Pan Lancashire variation in service delivery, contracting and monitoring</a:t>
            </a:r>
          </a:p>
          <a:p>
            <a:r>
              <a:rPr lang="en-GB" dirty="0">
                <a:latin typeface="Arial" panose="020B0604020202020204" pitchFamily="34" charset="0"/>
                <a:cs typeface="Arial" panose="020B0604020202020204" pitchFamily="34" charset="0"/>
              </a:rPr>
              <a:t>Consideration of patient engagement undertaken and known challenges to service delivery</a:t>
            </a:r>
          </a:p>
          <a:p>
            <a:r>
              <a:rPr lang="en-GB" dirty="0">
                <a:latin typeface="Arial" panose="020B0604020202020204" pitchFamily="34" charset="0"/>
                <a:cs typeface="Arial" panose="020B0604020202020204" pitchFamily="34" charset="0"/>
              </a:rPr>
              <a:t>Opportunity to streamline service across Lancashire and improve patient and stakeholder experience with a new specification</a:t>
            </a:r>
          </a:p>
          <a:p>
            <a:r>
              <a:rPr lang="en-GB" dirty="0">
                <a:latin typeface="Arial" panose="020B0604020202020204" pitchFamily="34" charset="0"/>
                <a:cs typeface="Arial" panose="020B0604020202020204" pitchFamily="34" charset="0"/>
              </a:rPr>
              <a:t>Opportunity for a new contracting model and tariff to commence from 1</a:t>
            </a:r>
            <a:r>
              <a:rPr lang="en-GB" baseline="30000" dirty="0">
                <a:latin typeface="Arial" panose="020B0604020202020204" pitchFamily="34" charset="0"/>
                <a:cs typeface="Arial" panose="020B0604020202020204" pitchFamily="34" charset="0"/>
              </a:rPr>
              <a:t>st</a:t>
            </a:r>
            <a:r>
              <a:rPr lang="en-GB" dirty="0">
                <a:latin typeface="Arial" panose="020B0604020202020204" pitchFamily="34" charset="0"/>
                <a:cs typeface="Arial" panose="020B0604020202020204" pitchFamily="34" charset="0"/>
              </a:rPr>
              <a:t> April 2019 </a:t>
            </a:r>
          </a:p>
          <a:p>
            <a:endParaRPr lang="en-GB" dirty="0"/>
          </a:p>
          <a:p>
            <a:endParaRPr lang="en-GB" dirty="0"/>
          </a:p>
        </p:txBody>
      </p:sp>
      <p:pic>
        <p:nvPicPr>
          <p:cNvPr id="4" name="Picture 4" descr="cid:image001.jpg@01D2CFE6.CF016AD0"/>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7812360" y="290557"/>
            <a:ext cx="895350" cy="361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447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Clinical Perspective</a:t>
            </a:r>
          </a:p>
        </p:txBody>
      </p:sp>
      <p:sp>
        <p:nvSpPr>
          <p:cNvPr id="3" name="Content Placeholder 2"/>
          <p:cNvSpPr>
            <a:spLocks noGrp="1"/>
          </p:cNvSpPr>
          <p:nvPr>
            <p:ph idx="1"/>
          </p:nvPr>
        </p:nvSpPr>
        <p:spPr/>
        <p:txBody>
          <a:bodyPr/>
          <a:lstStyle/>
          <a:p>
            <a:r>
              <a:rPr lang="en-GB" dirty="0"/>
              <a:t>Requests for GP re-referral</a:t>
            </a:r>
          </a:p>
          <a:p>
            <a:r>
              <a:rPr lang="en-GB" dirty="0"/>
              <a:t>Patients not sure who is providing their care</a:t>
            </a:r>
          </a:p>
          <a:p>
            <a:r>
              <a:rPr lang="en-GB" dirty="0"/>
              <a:t>GP re-referral after 3 years - inappropriate</a:t>
            </a:r>
          </a:p>
          <a:p>
            <a:r>
              <a:rPr lang="en-GB" dirty="0"/>
              <a:t>Lack of information of hearing support/self care services for patients</a:t>
            </a:r>
          </a:p>
          <a:p>
            <a:r>
              <a:rPr lang="en-GB" dirty="0"/>
              <a:t>Better patient information on after care support</a:t>
            </a:r>
          </a:p>
        </p:txBody>
      </p:sp>
      <p:pic>
        <p:nvPicPr>
          <p:cNvPr id="4" name="Picture 3" descr="cid:image001.jpg@01D2CFE6.CF016AD0"/>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812360" y="290557"/>
            <a:ext cx="895350" cy="361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8263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1532"/>
            <a:ext cx="8229600" cy="946106"/>
          </a:xfrm>
        </p:spPr>
        <p:txBody>
          <a:bodyPr/>
          <a:lstStyle/>
          <a:p>
            <a:r>
              <a:rPr lang="en-GB" dirty="0"/>
              <a:t>Aims of the Future Contract</a:t>
            </a:r>
          </a:p>
        </p:txBody>
      </p:sp>
      <p:sp>
        <p:nvSpPr>
          <p:cNvPr id="3" name="Content Placeholder 2"/>
          <p:cNvSpPr>
            <a:spLocks noGrp="1"/>
          </p:cNvSpPr>
          <p:nvPr>
            <p:ph idx="1"/>
          </p:nvPr>
        </p:nvSpPr>
        <p:spPr>
          <a:xfrm>
            <a:off x="457200" y="1268760"/>
            <a:ext cx="8229600" cy="4857403"/>
          </a:xfrm>
        </p:spPr>
        <p:txBody>
          <a:bodyPr>
            <a:normAutofit fontScale="70000" lnSpcReduction="20000"/>
          </a:bodyPr>
          <a:lstStyle/>
          <a:p>
            <a:endParaRPr lang="en-GB" dirty="0"/>
          </a:p>
          <a:p>
            <a:pPr lvl="0"/>
            <a:r>
              <a:rPr lang="en-GB" dirty="0"/>
              <a:t>Pathway drivers </a:t>
            </a:r>
          </a:p>
          <a:p>
            <a:pPr lvl="1"/>
            <a:r>
              <a:rPr lang="en-GB" dirty="0"/>
              <a:t>Patient choice</a:t>
            </a:r>
          </a:p>
          <a:p>
            <a:pPr lvl="1"/>
            <a:r>
              <a:rPr lang="en-GB" dirty="0"/>
              <a:t>Technology</a:t>
            </a:r>
          </a:p>
          <a:p>
            <a:pPr lvl="1"/>
            <a:r>
              <a:rPr lang="en-GB" dirty="0"/>
              <a:t>New ways of working </a:t>
            </a:r>
          </a:p>
          <a:p>
            <a:pPr lvl="1"/>
            <a:r>
              <a:rPr lang="en-GB" dirty="0"/>
              <a:t>E referral and referral management </a:t>
            </a:r>
          </a:p>
          <a:p>
            <a:endParaRPr lang="en-GB" dirty="0"/>
          </a:p>
          <a:p>
            <a:r>
              <a:rPr lang="en-GB" dirty="0"/>
              <a:t>Framework Contract </a:t>
            </a:r>
          </a:p>
          <a:p>
            <a:r>
              <a:rPr lang="en-GB" dirty="0"/>
              <a:t>One Pan Lancashire Commissioner </a:t>
            </a:r>
          </a:p>
          <a:p>
            <a:r>
              <a:rPr lang="en-GB" dirty="0"/>
              <a:t>Extension of the contract period to 4 years</a:t>
            </a:r>
          </a:p>
          <a:p>
            <a:r>
              <a:rPr lang="en-GB" dirty="0"/>
              <a:t>Reduction in tariff - informed by benchmarking of 5 x CCG’s and available data</a:t>
            </a:r>
          </a:p>
          <a:p>
            <a:r>
              <a:rPr lang="en-GB" dirty="0"/>
              <a:t>50 + plus years non complex hearing loss</a:t>
            </a:r>
          </a:p>
          <a:p>
            <a:r>
              <a:rPr lang="en-GB" dirty="0"/>
              <a:t>Contract excludes 18 years or children – under consideration</a:t>
            </a:r>
          </a:p>
          <a:p>
            <a:endParaRPr lang="en-GB" dirty="0"/>
          </a:p>
          <a:p>
            <a:pPr marL="0" indent="0">
              <a:buNone/>
            </a:pPr>
            <a:endParaRPr lang="en-GB" dirty="0"/>
          </a:p>
        </p:txBody>
      </p:sp>
      <p:pic>
        <p:nvPicPr>
          <p:cNvPr id="5" name="Picture 4" descr="cid:image001.jpg@01D2CFE6.CF016AD0"/>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7812360" y="290557"/>
            <a:ext cx="8953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1025" name="Picture 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092280" y="1700808"/>
            <a:ext cx="1440160" cy="21448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8799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Contract &amp; Finance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09524578"/>
              </p:ext>
            </p:extLst>
          </p:nvPr>
        </p:nvGraphicFramePr>
        <p:xfrm>
          <a:off x="1691680" y="3645025"/>
          <a:ext cx="5904656" cy="2448271"/>
        </p:xfrm>
        <a:graphic>
          <a:graphicData uri="http://schemas.openxmlformats.org/drawingml/2006/table">
            <a:tbl>
              <a:tblPr>
                <a:tableStyleId>{5C22544A-7EE6-4342-B048-85BDC9FD1C3A}</a:tableStyleId>
              </a:tblPr>
              <a:tblGrid>
                <a:gridCol w="1243086">
                  <a:extLst>
                    <a:ext uri="{9D8B030D-6E8A-4147-A177-3AD203B41FA5}">
                      <a16:colId xmlns:a16="http://schemas.microsoft.com/office/drawing/2014/main" val="20000"/>
                    </a:ext>
                  </a:extLst>
                </a:gridCol>
                <a:gridCol w="2688426">
                  <a:extLst>
                    <a:ext uri="{9D8B030D-6E8A-4147-A177-3AD203B41FA5}">
                      <a16:colId xmlns:a16="http://schemas.microsoft.com/office/drawing/2014/main" val="20001"/>
                    </a:ext>
                  </a:extLst>
                </a:gridCol>
                <a:gridCol w="1973144">
                  <a:extLst>
                    <a:ext uri="{9D8B030D-6E8A-4147-A177-3AD203B41FA5}">
                      <a16:colId xmlns:a16="http://schemas.microsoft.com/office/drawing/2014/main" val="20002"/>
                    </a:ext>
                  </a:extLst>
                </a:gridCol>
              </a:tblGrid>
              <a:tr h="232129">
                <a:tc>
                  <a:txBody>
                    <a:bodyPr/>
                    <a:lstStyle/>
                    <a:p>
                      <a:pPr algn="ctr" fontAlgn="b"/>
                      <a:r>
                        <a:rPr lang="en-GB" sz="1400" b="1" i="0" u="none" strike="noStrike" baseline="0" dirty="0">
                          <a:solidFill>
                            <a:srgbClr val="000000"/>
                          </a:solidFill>
                          <a:effectLst/>
                          <a:latin typeface="Arial" panose="020B0604020202020204" pitchFamily="34" charset="0"/>
                          <a:cs typeface="Arial" panose="020B0604020202020204" pitchFamily="34" charset="0"/>
                        </a:rPr>
                        <a:t>Tariff number</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u="none" strike="noStrike" baseline="0" dirty="0">
                          <a:effectLst/>
                          <a:latin typeface="Arial" panose="020B0604020202020204" pitchFamily="34" charset="0"/>
                          <a:cs typeface="Arial" panose="020B0604020202020204" pitchFamily="34" charset="0"/>
                        </a:rPr>
                        <a:t>New Tariff</a:t>
                      </a:r>
                      <a:endParaRPr lang="en-GB" sz="1400" b="1" i="0" u="none" strike="noStrike" baseline="0" dirty="0">
                        <a:solidFill>
                          <a:srgbClr val="000000"/>
                        </a:solidFill>
                        <a:effectLst/>
                        <a:latin typeface="Arial" panose="020B0604020202020204" pitchFamily="34" charset="0"/>
                        <a:cs typeface="Arial" panose="020B0604020202020204" pitchFamily="34" charset="0"/>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u="none" strike="noStrike" baseline="0" dirty="0">
                          <a:effectLst/>
                          <a:latin typeface="Arial" panose="020B0604020202020204" pitchFamily="34" charset="0"/>
                          <a:cs typeface="Arial" panose="020B0604020202020204" pitchFamily="34" charset="0"/>
                        </a:rPr>
                        <a:t>£</a:t>
                      </a:r>
                      <a:endParaRPr lang="en-GB" sz="1400" b="1" i="0" u="none" strike="noStrike" baseline="0" dirty="0">
                        <a:solidFill>
                          <a:srgbClr val="000000"/>
                        </a:solidFill>
                        <a:effectLst/>
                        <a:latin typeface="Arial" panose="020B0604020202020204" pitchFamily="34" charset="0"/>
                        <a:cs typeface="Arial" panose="020B0604020202020204" pitchFamily="34" charset="0"/>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0"/>
                  </a:ext>
                </a:extLst>
              </a:tr>
              <a:tr h="232129">
                <a:tc>
                  <a:txBody>
                    <a:bodyPr/>
                    <a:lstStyle/>
                    <a:p>
                      <a:pPr algn="ctr" fontAlgn="b"/>
                      <a:r>
                        <a:rPr lang="en-GB" sz="1400" b="1" i="0" u="none" strike="noStrike" baseline="0" dirty="0">
                          <a:solidFill>
                            <a:srgbClr val="000000"/>
                          </a:solidFill>
                          <a:effectLst/>
                          <a:latin typeface="Arial" panose="020B0604020202020204" pitchFamily="34" charset="0"/>
                          <a:cs typeface="Arial" panose="020B0604020202020204" pitchFamily="34" charset="0"/>
                        </a:rPr>
                        <a:t>1.</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u="none" strike="noStrike" baseline="0" dirty="0">
                          <a:effectLst/>
                          <a:latin typeface="Arial" panose="020B0604020202020204" pitchFamily="34" charset="0"/>
                          <a:cs typeface="Arial" panose="020B0604020202020204" pitchFamily="34" charset="0"/>
                        </a:rPr>
                        <a:t>assessment only</a:t>
                      </a:r>
                      <a:endParaRPr lang="en-GB" sz="1400" b="1" i="0" u="none" strike="noStrike" baseline="0" dirty="0">
                        <a:solidFill>
                          <a:srgbClr val="000000"/>
                        </a:solidFill>
                        <a:effectLst/>
                        <a:latin typeface="Arial" panose="020B0604020202020204" pitchFamily="34" charset="0"/>
                        <a:cs typeface="Arial" panose="020B0604020202020204" pitchFamily="34" charset="0"/>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u="none" strike="noStrike" baseline="0" dirty="0">
                          <a:effectLst/>
                          <a:latin typeface="Arial" panose="020B0604020202020204" pitchFamily="34" charset="0"/>
                          <a:cs typeface="Arial" panose="020B0604020202020204" pitchFamily="34" charset="0"/>
                        </a:rPr>
                        <a:t>47.00</a:t>
                      </a:r>
                      <a:endParaRPr lang="en-GB" sz="1400" b="1" i="0" u="none" strike="noStrike" baseline="0" dirty="0">
                        <a:solidFill>
                          <a:srgbClr val="000000"/>
                        </a:solidFill>
                        <a:effectLst/>
                        <a:latin typeface="Arial" panose="020B0604020202020204" pitchFamily="34" charset="0"/>
                        <a:cs typeface="Arial" panose="020B0604020202020204" pitchFamily="34" charset="0"/>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1"/>
                  </a:ext>
                </a:extLst>
              </a:tr>
              <a:tr h="396803">
                <a:tc>
                  <a:txBody>
                    <a:bodyPr/>
                    <a:lstStyle/>
                    <a:p>
                      <a:pPr algn="ctr" fontAlgn="b"/>
                      <a:r>
                        <a:rPr lang="en-GB" sz="1400" b="1" i="0" u="none" strike="noStrike" baseline="0" dirty="0">
                          <a:solidFill>
                            <a:srgbClr val="000000"/>
                          </a:solidFill>
                          <a:effectLst/>
                          <a:latin typeface="Arial" panose="020B0604020202020204" pitchFamily="34" charset="0"/>
                          <a:cs typeface="Arial" panose="020B0604020202020204" pitchFamily="34" charset="0"/>
                        </a:rPr>
                        <a:t>2.</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u="none" strike="noStrike" baseline="0" dirty="0">
                          <a:effectLst/>
                          <a:latin typeface="Arial" panose="020B0604020202020204" pitchFamily="34" charset="0"/>
                          <a:cs typeface="Arial" panose="020B0604020202020204" pitchFamily="34" charset="0"/>
                        </a:rPr>
                        <a:t>Replacement Hearing Aid</a:t>
                      </a:r>
                      <a:endParaRPr lang="en-GB" sz="1400" b="1" i="0" u="none" strike="noStrike" baseline="0" dirty="0">
                        <a:solidFill>
                          <a:srgbClr val="000000"/>
                        </a:solidFill>
                        <a:effectLst/>
                        <a:latin typeface="Arial" panose="020B0604020202020204" pitchFamily="34" charset="0"/>
                        <a:cs typeface="Arial" panose="020B0604020202020204" pitchFamily="34" charset="0"/>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u="none" strike="noStrike" baseline="0" dirty="0">
                          <a:effectLst/>
                          <a:latin typeface="Arial" panose="020B0604020202020204" pitchFamily="34" charset="0"/>
                          <a:cs typeface="Arial" panose="020B0604020202020204" pitchFamily="34" charset="0"/>
                        </a:rPr>
                        <a:t>68.00</a:t>
                      </a:r>
                      <a:endParaRPr lang="en-GB" sz="1400" b="1" i="0" u="none" strike="noStrike" baseline="0" dirty="0">
                        <a:solidFill>
                          <a:srgbClr val="000000"/>
                        </a:solidFill>
                        <a:effectLst/>
                        <a:latin typeface="Arial" panose="020B0604020202020204" pitchFamily="34" charset="0"/>
                        <a:cs typeface="Arial" panose="020B0604020202020204" pitchFamily="34" charset="0"/>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2"/>
                  </a:ext>
                </a:extLst>
              </a:tr>
              <a:tr h="793605">
                <a:tc>
                  <a:txBody>
                    <a:bodyPr/>
                    <a:lstStyle/>
                    <a:p>
                      <a:pPr algn="ctr" fontAlgn="b"/>
                      <a:r>
                        <a:rPr lang="en-GB" sz="1400" b="1" i="0" u="none" strike="noStrike" baseline="0" dirty="0">
                          <a:solidFill>
                            <a:srgbClr val="000000"/>
                          </a:solidFill>
                          <a:effectLst/>
                          <a:latin typeface="Arial" panose="020B0604020202020204" pitchFamily="34" charset="0"/>
                          <a:cs typeface="Arial" panose="020B0604020202020204" pitchFamily="34" charset="0"/>
                        </a:rPr>
                        <a:t>3.</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u="none" strike="noStrike" baseline="0" dirty="0">
                          <a:effectLst/>
                          <a:latin typeface="Arial" panose="020B0604020202020204" pitchFamily="34" charset="0"/>
                          <a:cs typeface="Arial" panose="020B0604020202020204" pitchFamily="34" charset="0"/>
                        </a:rPr>
                        <a:t>assessment fitting 1 aid &amp; f/up &amp; including 3 years aftercare and 4th review</a:t>
                      </a:r>
                      <a:endParaRPr lang="en-GB" sz="1400" b="1" i="0" u="none" strike="noStrike" baseline="0" dirty="0">
                        <a:solidFill>
                          <a:srgbClr val="000000"/>
                        </a:solidFill>
                        <a:effectLst/>
                        <a:latin typeface="Arial" panose="020B0604020202020204" pitchFamily="34" charset="0"/>
                        <a:cs typeface="Arial" panose="020B0604020202020204" pitchFamily="34" charset="0"/>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u="none" strike="noStrike" baseline="0" dirty="0">
                          <a:effectLst/>
                          <a:latin typeface="Arial" panose="020B0604020202020204" pitchFamily="34" charset="0"/>
                          <a:cs typeface="Arial" panose="020B0604020202020204" pitchFamily="34" charset="0"/>
                        </a:rPr>
                        <a:t>207.00</a:t>
                      </a:r>
                      <a:endParaRPr lang="en-GB" sz="1400" b="1" i="0" u="none" strike="noStrike" baseline="0" dirty="0">
                        <a:solidFill>
                          <a:srgbClr val="000000"/>
                        </a:solidFill>
                        <a:effectLst/>
                        <a:latin typeface="Arial" panose="020B0604020202020204" pitchFamily="34" charset="0"/>
                        <a:cs typeface="Arial" panose="020B0604020202020204" pitchFamily="34" charset="0"/>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3"/>
                  </a:ext>
                </a:extLst>
              </a:tr>
              <a:tr h="793605">
                <a:tc>
                  <a:txBody>
                    <a:bodyPr/>
                    <a:lstStyle/>
                    <a:p>
                      <a:pPr algn="ctr" fontAlgn="b"/>
                      <a:r>
                        <a:rPr lang="en-GB" sz="1400" b="1" i="0" u="none" strike="noStrike" baseline="0" dirty="0">
                          <a:solidFill>
                            <a:srgbClr val="000000"/>
                          </a:solidFill>
                          <a:effectLst/>
                          <a:latin typeface="Arial" panose="020B0604020202020204" pitchFamily="34" charset="0"/>
                          <a:cs typeface="Arial" panose="020B0604020202020204" pitchFamily="34" charset="0"/>
                        </a:rPr>
                        <a:t>4.</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u="none" strike="noStrike" baseline="0" dirty="0">
                          <a:effectLst/>
                          <a:latin typeface="Arial" panose="020B0604020202020204" pitchFamily="34" charset="0"/>
                          <a:cs typeface="Arial" panose="020B0604020202020204" pitchFamily="34" charset="0"/>
                        </a:rPr>
                        <a:t>assessment fitting 2 aid &amp; f/up &amp; including 3 years aftercare and 4th year review</a:t>
                      </a:r>
                      <a:endParaRPr lang="en-GB" sz="1400" b="1" i="0" u="none" strike="noStrike" baseline="0" dirty="0">
                        <a:solidFill>
                          <a:srgbClr val="000000"/>
                        </a:solidFill>
                        <a:effectLst/>
                        <a:latin typeface="Arial" panose="020B0604020202020204" pitchFamily="34" charset="0"/>
                        <a:cs typeface="Arial" panose="020B0604020202020204" pitchFamily="34" charset="0"/>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u="none" strike="noStrike" baseline="0" dirty="0">
                          <a:effectLst/>
                          <a:latin typeface="Arial" panose="020B0604020202020204" pitchFamily="34" charset="0"/>
                          <a:cs typeface="Arial" panose="020B0604020202020204" pitchFamily="34" charset="0"/>
                        </a:rPr>
                        <a:t>284.00</a:t>
                      </a:r>
                      <a:endParaRPr lang="en-GB" sz="1400" b="1" i="0" u="none" strike="noStrike" baseline="0" dirty="0">
                        <a:solidFill>
                          <a:srgbClr val="000000"/>
                        </a:solidFill>
                        <a:effectLst/>
                        <a:latin typeface="Arial" panose="020B0604020202020204" pitchFamily="34" charset="0"/>
                        <a:cs typeface="Arial" panose="020B0604020202020204" pitchFamily="34" charset="0"/>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4"/>
                  </a:ext>
                </a:extLst>
              </a:tr>
            </a:tbl>
          </a:graphicData>
        </a:graphic>
      </p:graphicFrame>
      <p:sp>
        <p:nvSpPr>
          <p:cNvPr id="5" name="Rectangle 4"/>
          <p:cNvSpPr/>
          <p:nvPr/>
        </p:nvSpPr>
        <p:spPr>
          <a:xfrm>
            <a:off x="251520" y="1340768"/>
            <a:ext cx="8456190" cy="1815882"/>
          </a:xfrm>
          <a:prstGeom prst="rect">
            <a:avLst/>
          </a:prstGeom>
        </p:spPr>
        <p:txBody>
          <a:bodyPr wrap="square">
            <a:spAutoFit/>
          </a:bodyPr>
          <a:lstStyle/>
          <a:p>
            <a:pPr marL="457200" indent="-457200">
              <a:buFont typeface="Arial" panose="020B0604020202020204" pitchFamily="34" charset="0"/>
              <a:buChar char="•"/>
            </a:pPr>
            <a:r>
              <a:rPr lang="en-GB" sz="2800" dirty="0"/>
              <a:t>Contract value of approx. £2.5 million per annum (Pan Lancashire)</a:t>
            </a:r>
          </a:p>
          <a:p>
            <a:pPr marL="457200" indent="-457200">
              <a:buFont typeface="Arial" panose="020B0604020202020204" pitchFamily="34" charset="0"/>
              <a:buChar char="•"/>
            </a:pPr>
            <a:r>
              <a:rPr lang="en-GB" sz="2800" dirty="0"/>
              <a:t>Local CCG areas have agreed a financial envelope per ‘local lot’ </a:t>
            </a:r>
          </a:p>
        </p:txBody>
      </p:sp>
      <p:pic>
        <p:nvPicPr>
          <p:cNvPr id="6" name="Picture 4" descr="cid:image001.jpg@01D2CFE6.CF016AD0"/>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812360" y="290557"/>
            <a:ext cx="895350" cy="361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0700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GB" dirty="0"/>
            </a:br>
            <a:r>
              <a:rPr lang="en-GB" dirty="0"/>
              <a:t>Anticipated activity levels per CCG</a:t>
            </a:r>
            <a:br>
              <a:rPr lang="en-GB" dirty="0"/>
            </a:br>
            <a:r>
              <a:rPr lang="en-GB" dirty="0"/>
              <a:t>Estimated AQP (55 years plus)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897423101"/>
              </p:ext>
            </p:extLst>
          </p:nvPr>
        </p:nvGraphicFramePr>
        <p:xfrm>
          <a:off x="683568" y="2204864"/>
          <a:ext cx="7776864" cy="4377443"/>
        </p:xfrm>
        <a:graphic>
          <a:graphicData uri="http://schemas.openxmlformats.org/drawingml/2006/table">
            <a:tbl>
              <a:tblPr>
                <a:tableStyleId>{5C22544A-7EE6-4342-B048-85BDC9FD1C3A}</a:tableStyleId>
              </a:tblPr>
              <a:tblGrid>
                <a:gridCol w="1446347">
                  <a:extLst>
                    <a:ext uri="{9D8B030D-6E8A-4147-A177-3AD203B41FA5}">
                      <a16:colId xmlns:a16="http://schemas.microsoft.com/office/drawing/2014/main" val="20000"/>
                    </a:ext>
                  </a:extLst>
                </a:gridCol>
                <a:gridCol w="1335620">
                  <a:extLst>
                    <a:ext uri="{9D8B030D-6E8A-4147-A177-3AD203B41FA5}">
                      <a16:colId xmlns:a16="http://schemas.microsoft.com/office/drawing/2014/main" val="20001"/>
                    </a:ext>
                  </a:extLst>
                </a:gridCol>
                <a:gridCol w="1011624">
                  <a:extLst>
                    <a:ext uri="{9D8B030D-6E8A-4147-A177-3AD203B41FA5}">
                      <a16:colId xmlns:a16="http://schemas.microsoft.com/office/drawing/2014/main" val="20002"/>
                    </a:ext>
                  </a:extLst>
                </a:gridCol>
                <a:gridCol w="1327757">
                  <a:extLst>
                    <a:ext uri="{9D8B030D-6E8A-4147-A177-3AD203B41FA5}">
                      <a16:colId xmlns:a16="http://schemas.microsoft.com/office/drawing/2014/main" val="20003"/>
                    </a:ext>
                  </a:extLst>
                </a:gridCol>
                <a:gridCol w="1327758">
                  <a:extLst>
                    <a:ext uri="{9D8B030D-6E8A-4147-A177-3AD203B41FA5}">
                      <a16:colId xmlns:a16="http://schemas.microsoft.com/office/drawing/2014/main" val="20004"/>
                    </a:ext>
                  </a:extLst>
                </a:gridCol>
                <a:gridCol w="1327758">
                  <a:extLst>
                    <a:ext uri="{9D8B030D-6E8A-4147-A177-3AD203B41FA5}">
                      <a16:colId xmlns:a16="http://schemas.microsoft.com/office/drawing/2014/main" val="20005"/>
                    </a:ext>
                  </a:extLst>
                </a:gridCol>
              </a:tblGrid>
              <a:tr h="864364">
                <a:tc>
                  <a:txBody>
                    <a:bodyPr/>
                    <a:lstStyle/>
                    <a:p>
                      <a:pPr algn="ctr" fontAlgn="b"/>
                      <a:r>
                        <a:rPr lang="en-GB" sz="1400" b="1" u="none" strike="noStrike" baseline="0" dirty="0">
                          <a:solidFill>
                            <a:schemeClr val="tx1"/>
                          </a:solidFill>
                          <a:effectLst/>
                        </a:rPr>
                        <a:t>CCG Area</a:t>
                      </a:r>
                      <a:endParaRPr lang="en-GB" sz="1400" b="1" i="0" u="none" strike="noStrike" baseline="0" dirty="0">
                        <a:solidFill>
                          <a:schemeClr val="tx1"/>
                        </a:solidFill>
                        <a:effectLst/>
                        <a:latin typeface="Calibri"/>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baseline="0" dirty="0">
                          <a:solidFill>
                            <a:schemeClr val="tx1"/>
                          </a:solidFill>
                          <a:effectLst/>
                          <a:latin typeface="+mn-lt"/>
                        </a:rPr>
                        <a:t>Year 1</a:t>
                      </a:r>
                    </a:p>
                    <a:p>
                      <a:pPr marL="0" marR="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baseline="0" dirty="0">
                          <a:solidFill>
                            <a:schemeClr val="tx1"/>
                          </a:solidFill>
                          <a:effectLst/>
                          <a:latin typeface="+mn-lt"/>
                        </a:rPr>
                        <a:t>2019-20</a:t>
                      </a:r>
                    </a:p>
                    <a:p>
                      <a:pPr algn="ctr" fontAlgn="b"/>
                      <a:endParaRPr lang="en-GB" sz="1400" b="1" i="0" u="none" strike="noStrike" baseline="0" dirty="0">
                        <a:solidFill>
                          <a:schemeClr val="tx1"/>
                        </a:solidFill>
                        <a:effectLst/>
                        <a:latin typeface="Calibri"/>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baseline="0" dirty="0">
                          <a:solidFill>
                            <a:schemeClr val="tx1"/>
                          </a:solidFill>
                          <a:effectLst/>
                          <a:latin typeface="+mn-lt"/>
                        </a:rPr>
                        <a:t>Year 2</a:t>
                      </a:r>
                    </a:p>
                    <a:p>
                      <a:pPr marL="0" marR="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baseline="0" dirty="0">
                          <a:solidFill>
                            <a:schemeClr val="tx1"/>
                          </a:solidFill>
                          <a:effectLst/>
                          <a:latin typeface="+mn-lt"/>
                        </a:rPr>
                        <a:t>2020-21</a:t>
                      </a:r>
                    </a:p>
                    <a:p>
                      <a:pPr algn="ctr" fontAlgn="b"/>
                      <a:endParaRPr lang="en-GB" sz="1400" b="1" i="0" u="none" strike="noStrike" baseline="0" dirty="0">
                        <a:solidFill>
                          <a:schemeClr val="tx1"/>
                        </a:solidFill>
                        <a:effectLst/>
                        <a:latin typeface="Calibri"/>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baseline="0" dirty="0">
                          <a:solidFill>
                            <a:schemeClr val="tx1"/>
                          </a:solidFill>
                          <a:effectLst/>
                          <a:latin typeface="+mn-lt"/>
                        </a:rPr>
                        <a:t>Year 3</a:t>
                      </a:r>
                    </a:p>
                    <a:p>
                      <a:pPr marL="0" marR="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baseline="0" dirty="0">
                          <a:solidFill>
                            <a:schemeClr val="tx1"/>
                          </a:solidFill>
                          <a:effectLst/>
                          <a:latin typeface="+mn-lt"/>
                        </a:rPr>
                        <a:t>2021-22</a:t>
                      </a:r>
                    </a:p>
                    <a:p>
                      <a:pPr algn="ctr" fontAlgn="b"/>
                      <a:endParaRPr lang="en-GB" sz="1400" b="1" i="0" u="none" strike="noStrike" baseline="0" dirty="0">
                        <a:solidFill>
                          <a:schemeClr val="tx1"/>
                        </a:solidFill>
                        <a:effectLst/>
                        <a:latin typeface="Calibri"/>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baseline="0" dirty="0">
                          <a:solidFill>
                            <a:schemeClr val="tx1"/>
                          </a:solidFill>
                          <a:effectLst/>
                          <a:latin typeface="+mn-lt"/>
                        </a:rPr>
                        <a:t>Year 4 </a:t>
                      </a:r>
                    </a:p>
                    <a:p>
                      <a:pPr marL="0" marR="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baseline="0" dirty="0">
                          <a:solidFill>
                            <a:schemeClr val="tx1"/>
                          </a:solidFill>
                          <a:effectLst/>
                          <a:latin typeface="+mn-lt"/>
                        </a:rPr>
                        <a:t>2022-23</a:t>
                      </a:r>
                    </a:p>
                    <a:p>
                      <a:pPr algn="ctr" fontAlgn="b"/>
                      <a:endParaRPr lang="en-GB" sz="1400" b="1" i="0" u="none" strike="noStrike" baseline="0" dirty="0">
                        <a:solidFill>
                          <a:schemeClr val="tx1"/>
                        </a:solidFill>
                        <a:effectLst/>
                        <a:latin typeface="Calibri"/>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Total</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0"/>
                  </a:ext>
                </a:extLst>
              </a:tr>
              <a:tr h="438235">
                <a:tc>
                  <a:txBody>
                    <a:bodyPr/>
                    <a:lstStyle/>
                    <a:p>
                      <a:pPr algn="ctr" fontAlgn="b"/>
                      <a:r>
                        <a:rPr lang="en-GB" sz="1400" b="1" u="none" strike="noStrike" baseline="0" dirty="0">
                          <a:solidFill>
                            <a:schemeClr val="tx1"/>
                          </a:solidFill>
                          <a:effectLst/>
                        </a:rPr>
                        <a:t>NHS Blackburn with Darwen CCG</a:t>
                      </a:r>
                      <a:endParaRPr lang="en-GB" sz="1400" b="1" i="0" u="none" strike="noStrike" baseline="0" dirty="0">
                        <a:solidFill>
                          <a:schemeClr val="tx1"/>
                        </a:solidFill>
                        <a:effectLst/>
                        <a:latin typeface="Calibri"/>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978</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992</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1006</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1021</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3997</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1"/>
                  </a:ext>
                </a:extLst>
              </a:tr>
              <a:tr h="230612">
                <a:tc>
                  <a:txBody>
                    <a:bodyPr/>
                    <a:lstStyle/>
                    <a:p>
                      <a:pPr algn="ctr" fontAlgn="b"/>
                      <a:r>
                        <a:rPr lang="en-GB" sz="1400" b="1" u="none" strike="noStrike" baseline="0" dirty="0">
                          <a:solidFill>
                            <a:schemeClr val="tx1"/>
                          </a:solidFill>
                          <a:effectLst/>
                        </a:rPr>
                        <a:t>NHS Blackpool CCG</a:t>
                      </a:r>
                      <a:endParaRPr lang="en-GB" sz="1400" b="1" i="0" u="none" strike="noStrike" baseline="0" dirty="0">
                        <a:solidFill>
                          <a:schemeClr val="tx1"/>
                        </a:solidFill>
                        <a:effectLst/>
                        <a:latin typeface="Calibri"/>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TBC</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TBC</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TBC</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TBC</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TBC</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2"/>
                  </a:ext>
                </a:extLst>
              </a:tr>
              <a:tr h="438235">
                <a:tc>
                  <a:txBody>
                    <a:bodyPr/>
                    <a:lstStyle/>
                    <a:p>
                      <a:pPr algn="ctr" fontAlgn="b"/>
                      <a:r>
                        <a:rPr lang="en-GB" sz="1400" b="1" u="none" strike="noStrike" baseline="0" dirty="0">
                          <a:solidFill>
                            <a:schemeClr val="tx1"/>
                          </a:solidFill>
                          <a:effectLst/>
                        </a:rPr>
                        <a:t>NHS East Lancashire CCG</a:t>
                      </a:r>
                      <a:endParaRPr lang="en-GB" sz="1400" b="1" i="0" u="none" strike="noStrike" baseline="0" dirty="0">
                        <a:solidFill>
                          <a:schemeClr val="tx1"/>
                        </a:solidFill>
                        <a:effectLst/>
                        <a:latin typeface="Calibri"/>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2350</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2385</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2420</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2456</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9611</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3"/>
                  </a:ext>
                </a:extLst>
              </a:tr>
              <a:tr h="230612">
                <a:tc>
                  <a:txBody>
                    <a:bodyPr/>
                    <a:lstStyle/>
                    <a:p>
                      <a:pPr algn="ctr" fontAlgn="b"/>
                      <a:r>
                        <a:rPr lang="en-GB" sz="1400" b="1" u="none" strike="noStrike" baseline="0" dirty="0">
                          <a:solidFill>
                            <a:schemeClr val="tx1"/>
                          </a:solidFill>
                          <a:effectLst/>
                        </a:rPr>
                        <a:t>NHS Fylde &amp; Wyre CCG</a:t>
                      </a:r>
                      <a:endParaRPr lang="en-GB" sz="1400" b="1" i="0" u="none" strike="noStrike" baseline="0" dirty="0">
                        <a:solidFill>
                          <a:schemeClr val="tx1"/>
                        </a:solidFill>
                        <a:effectLst/>
                        <a:latin typeface="Calibri"/>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2398</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2434</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2470</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2507</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9809</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4"/>
                  </a:ext>
                </a:extLst>
              </a:tr>
              <a:tr h="651300">
                <a:tc>
                  <a:txBody>
                    <a:bodyPr/>
                    <a:lstStyle/>
                    <a:p>
                      <a:pPr algn="ctr" fontAlgn="b"/>
                      <a:r>
                        <a:rPr lang="en-GB" sz="1400" b="1" u="none" strike="noStrike" baseline="0" dirty="0">
                          <a:solidFill>
                            <a:schemeClr val="tx1"/>
                          </a:solidFill>
                          <a:effectLst/>
                        </a:rPr>
                        <a:t>NHS Greater Preston, Chorley &amp; South Ribble CCG</a:t>
                      </a:r>
                      <a:endParaRPr lang="en-GB" sz="1400" b="1" i="0" u="none" strike="noStrike" baseline="0" dirty="0">
                        <a:solidFill>
                          <a:schemeClr val="tx1"/>
                        </a:solidFill>
                        <a:effectLst/>
                        <a:latin typeface="Calibri"/>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3291</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3341</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3391</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3443</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13,466</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5"/>
                  </a:ext>
                </a:extLst>
              </a:tr>
              <a:tr h="438235">
                <a:tc>
                  <a:txBody>
                    <a:bodyPr/>
                    <a:lstStyle/>
                    <a:p>
                      <a:pPr algn="ctr" fontAlgn="b"/>
                      <a:r>
                        <a:rPr lang="en-GB" sz="1400" b="1" u="none" strike="noStrike" baseline="0" dirty="0">
                          <a:solidFill>
                            <a:schemeClr val="tx1"/>
                          </a:solidFill>
                          <a:effectLst/>
                        </a:rPr>
                        <a:t>NHS Morecambe Bay (</a:t>
                      </a:r>
                      <a:r>
                        <a:rPr lang="en-GB" sz="1400" b="1" u="none" strike="noStrike" baseline="0" dirty="0" err="1">
                          <a:solidFill>
                            <a:schemeClr val="tx1"/>
                          </a:solidFill>
                          <a:effectLst/>
                        </a:rPr>
                        <a:t>inc.</a:t>
                      </a:r>
                      <a:r>
                        <a:rPr lang="en-GB" sz="1400" b="1" u="none" strike="noStrike" baseline="0" dirty="0">
                          <a:solidFill>
                            <a:schemeClr val="tx1"/>
                          </a:solidFill>
                          <a:effectLst/>
                        </a:rPr>
                        <a:t> South Cumbria) CCG</a:t>
                      </a:r>
                      <a:endParaRPr lang="en-GB" sz="1400" b="1" i="0" u="none" strike="noStrike" baseline="0" dirty="0">
                        <a:solidFill>
                          <a:schemeClr val="tx1"/>
                        </a:solidFill>
                        <a:effectLst/>
                        <a:latin typeface="Calibri"/>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3243</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3291</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3340</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3390</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13,264</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6"/>
                  </a:ext>
                </a:extLst>
              </a:tr>
              <a:tr h="438235">
                <a:tc>
                  <a:txBody>
                    <a:bodyPr/>
                    <a:lstStyle/>
                    <a:p>
                      <a:pPr algn="ctr" fontAlgn="b"/>
                      <a:r>
                        <a:rPr lang="en-GB" sz="1400" b="1" u="none" strike="noStrike" baseline="0" dirty="0">
                          <a:solidFill>
                            <a:schemeClr val="tx1"/>
                          </a:solidFill>
                          <a:effectLst/>
                        </a:rPr>
                        <a:t>NHS West Lancashire CCG</a:t>
                      </a:r>
                      <a:endParaRPr lang="en-GB" sz="1400" b="1" i="0" u="none" strike="noStrike" baseline="0" dirty="0">
                        <a:solidFill>
                          <a:schemeClr val="tx1"/>
                        </a:solidFill>
                        <a:effectLst/>
                        <a:latin typeface="Calibri"/>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843</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856</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869</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882</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3,450</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7"/>
                  </a:ext>
                </a:extLst>
              </a:tr>
              <a:tr h="230612">
                <a:tc>
                  <a:txBody>
                    <a:bodyPr/>
                    <a:lstStyle/>
                    <a:p>
                      <a:pPr algn="ctr" fontAlgn="b"/>
                      <a:r>
                        <a:rPr lang="en-GB" sz="1400" b="1" u="none" strike="noStrike" baseline="0">
                          <a:solidFill>
                            <a:schemeClr val="tx1"/>
                          </a:solidFill>
                          <a:effectLst/>
                        </a:rPr>
                        <a:t>Grand Total</a:t>
                      </a:r>
                      <a:endParaRPr lang="en-GB" sz="1400" b="1" i="0" u="none" strike="noStrike" baseline="0">
                        <a:solidFill>
                          <a:schemeClr val="tx1"/>
                        </a:solidFill>
                        <a:effectLst/>
                        <a:latin typeface="Calibri"/>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endParaRPr lang="en-GB" sz="1400" b="1" i="0" u="none" strike="noStrike" baseline="0" dirty="0">
                        <a:solidFill>
                          <a:schemeClr val="tx1"/>
                        </a:solidFill>
                        <a:effectLst/>
                        <a:latin typeface="Calibri"/>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endParaRPr lang="en-GB" sz="1400" b="1" i="0" u="none" strike="noStrike" baseline="0" dirty="0">
                        <a:solidFill>
                          <a:schemeClr val="tx1"/>
                        </a:solidFill>
                        <a:effectLst/>
                        <a:latin typeface="Calibri"/>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endParaRPr lang="en-GB" sz="1400" b="1" i="0" u="none" strike="noStrike" baseline="0" dirty="0">
                        <a:solidFill>
                          <a:schemeClr val="tx1"/>
                        </a:solidFill>
                        <a:effectLst/>
                        <a:latin typeface="Calibri"/>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endParaRPr lang="en-GB" sz="1400" b="1" i="0" u="none" strike="noStrike" baseline="0" dirty="0">
                        <a:solidFill>
                          <a:schemeClr val="tx1"/>
                        </a:solidFill>
                        <a:effectLst/>
                        <a:latin typeface="Calibri"/>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53,597</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8"/>
                  </a:ext>
                </a:extLst>
              </a:tr>
            </a:tbl>
          </a:graphicData>
        </a:graphic>
      </p:graphicFrame>
      <p:pic>
        <p:nvPicPr>
          <p:cNvPr id="4" name="Picture 4" descr="cid:image001.jpg@01D2CFE6.CF016AD0"/>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812360" y="290557"/>
            <a:ext cx="895350" cy="361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072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GB" dirty="0"/>
            </a:br>
            <a:r>
              <a:rPr lang="en-GB" dirty="0"/>
              <a:t>Anticipated activity levels per CCG</a:t>
            </a:r>
            <a:br>
              <a:rPr lang="en-GB" dirty="0"/>
            </a:br>
            <a:r>
              <a:rPr lang="en-GB" sz="3600" dirty="0"/>
              <a:t>Estimated Non – AQP ( 50 plus years) </a:t>
            </a:r>
            <a:br>
              <a:rPr lang="en-GB" sz="3600" dirty="0"/>
            </a:br>
            <a:r>
              <a:rPr lang="en-GB" sz="3600" dirty="0"/>
              <a:t>‘in scope’</a:t>
            </a:r>
            <a:br>
              <a:rPr lang="en-GB" sz="3600" dirty="0"/>
            </a:br>
            <a:endParaRPr lang="en-GB" sz="3600" dirty="0"/>
          </a:p>
        </p:txBody>
      </p:sp>
      <p:pic>
        <p:nvPicPr>
          <p:cNvPr id="4" name="Picture 4" descr="cid:image001.jpg@01D2CFE6.CF016AD0"/>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812360" y="290557"/>
            <a:ext cx="895350" cy="36195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8" name="Content Placeholder 4"/>
          <p:cNvGraphicFramePr>
            <a:graphicFrameLocks/>
          </p:cNvGraphicFramePr>
          <p:nvPr>
            <p:extLst>
              <p:ext uri="{D42A27DB-BD31-4B8C-83A1-F6EECF244321}">
                <p14:modId xmlns:p14="http://schemas.microsoft.com/office/powerpoint/2010/main" val="2459675714"/>
              </p:ext>
            </p:extLst>
          </p:nvPr>
        </p:nvGraphicFramePr>
        <p:xfrm>
          <a:off x="539552" y="1844824"/>
          <a:ext cx="7776864" cy="2622746"/>
        </p:xfrm>
        <a:graphic>
          <a:graphicData uri="http://schemas.openxmlformats.org/drawingml/2006/table">
            <a:tbl>
              <a:tblPr>
                <a:tableStyleId>{5C22544A-7EE6-4342-B048-85BDC9FD1C3A}</a:tableStyleId>
              </a:tblPr>
              <a:tblGrid>
                <a:gridCol w="1744124">
                  <a:extLst>
                    <a:ext uri="{9D8B030D-6E8A-4147-A177-3AD203B41FA5}">
                      <a16:colId xmlns:a16="http://schemas.microsoft.com/office/drawing/2014/main" val="20000"/>
                    </a:ext>
                  </a:extLst>
                </a:gridCol>
                <a:gridCol w="1610601">
                  <a:extLst>
                    <a:ext uri="{9D8B030D-6E8A-4147-A177-3AD203B41FA5}">
                      <a16:colId xmlns:a16="http://schemas.microsoft.com/office/drawing/2014/main" val="20001"/>
                    </a:ext>
                  </a:extLst>
                </a:gridCol>
                <a:gridCol w="1219900">
                  <a:extLst>
                    <a:ext uri="{9D8B030D-6E8A-4147-A177-3AD203B41FA5}">
                      <a16:colId xmlns:a16="http://schemas.microsoft.com/office/drawing/2014/main" val="20002"/>
                    </a:ext>
                  </a:extLst>
                </a:gridCol>
                <a:gridCol w="1601119">
                  <a:extLst>
                    <a:ext uri="{9D8B030D-6E8A-4147-A177-3AD203B41FA5}">
                      <a16:colId xmlns:a16="http://schemas.microsoft.com/office/drawing/2014/main" val="20003"/>
                    </a:ext>
                  </a:extLst>
                </a:gridCol>
                <a:gridCol w="1601120">
                  <a:extLst>
                    <a:ext uri="{9D8B030D-6E8A-4147-A177-3AD203B41FA5}">
                      <a16:colId xmlns:a16="http://schemas.microsoft.com/office/drawing/2014/main" val="20004"/>
                    </a:ext>
                  </a:extLst>
                </a:gridCol>
              </a:tblGrid>
              <a:tr h="864364">
                <a:tc>
                  <a:txBody>
                    <a:bodyPr/>
                    <a:lstStyle/>
                    <a:p>
                      <a:pPr algn="ctr" fontAlgn="b"/>
                      <a:r>
                        <a:rPr lang="en-GB" sz="1400" b="1" u="none" strike="noStrike" baseline="0" dirty="0">
                          <a:solidFill>
                            <a:schemeClr val="tx1"/>
                          </a:solidFill>
                          <a:effectLst/>
                        </a:rPr>
                        <a:t>CCG Area</a:t>
                      </a:r>
                      <a:endParaRPr lang="en-GB" sz="1400" b="1" i="0" u="none" strike="noStrike" baseline="0" dirty="0">
                        <a:solidFill>
                          <a:schemeClr val="tx1"/>
                        </a:solidFill>
                        <a:effectLst/>
                        <a:latin typeface="Calibri"/>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Year 1</a:t>
                      </a:r>
                    </a:p>
                    <a:p>
                      <a:pPr algn="ctr" fontAlgn="b"/>
                      <a:r>
                        <a:rPr lang="en-GB" sz="1400" b="1" i="0" u="none" strike="noStrike" baseline="0" dirty="0">
                          <a:solidFill>
                            <a:schemeClr val="tx1"/>
                          </a:solidFill>
                          <a:effectLst/>
                          <a:latin typeface="Calibri"/>
                        </a:rPr>
                        <a:t>2019-2020</a:t>
                      </a:r>
                    </a:p>
                    <a:p>
                      <a:pPr algn="ctr" fontAlgn="b"/>
                      <a:endParaRPr lang="en-GB" sz="1400" b="1" i="0" u="none" strike="noStrike" baseline="0" dirty="0">
                        <a:solidFill>
                          <a:schemeClr val="tx1"/>
                        </a:solidFill>
                        <a:effectLst/>
                        <a:latin typeface="Calibri"/>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baseline="0" dirty="0">
                          <a:solidFill>
                            <a:schemeClr val="tx1"/>
                          </a:solidFill>
                          <a:effectLst/>
                          <a:latin typeface="+mn-lt"/>
                        </a:rPr>
                        <a:t>Year 2</a:t>
                      </a:r>
                    </a:p>
                    <a:p>
                      <a:pPr marL="0" marR="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baseline="0" dirty="0">
                          <a:solidFill>
                            <a:schemeClr val="tx1"/>
                          </a:solidFill>
                          <a:effectLst/>
                          <a:latin typeface="+mn-lt"/>
                        </a:rPr>
                        <a:t>2020-21</a:t>
                      </a:r>
                    </a:p>
                    <a:p>
                      <a:pPr algn="ctr" fontAlgn="b"/>
                      <a:endParaRPr lang="en-GB" sz="1400" b="1" i="0" u="none" strike="noStrike" baseline="0" dirty="0">
                        <a:solidFill>
                          <a:schemeClr val="tx1"/>
                        </a:solidFill>
                        <a:effectLst/>
                        <a:latin typeface="Calibri"/>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baseline="0" dirty="0">
                          <a:solidFill>
                            <a:schemeClr val="tx1"/>
                          </a:solidFill>
                          <a:effectLst/>
                          <a:latin typeface="+mn-lt"/>
                        </a:rPr>
                        <a:t>Year 3</a:t>
                      </a:r>
                    </a:p>
                    <a:p>
                      <a:pPr marL="0" marR="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baseline="0" dirty="0">
                          <a:solidFill>
                            <a:schemeClr val="tx1"/>
                          </a:solidFill>
                          <a:effectLst/>
                          <a:latin typeface="+mn-lt"/>
                        </a:rPr>
                        <a:t>2021-22</a:t>
                      </a:r>
                    </a:p>
                    <a:p>
                      <a:pPr algn="ctr" fontAlgn="b"/>
                      <a:endParaRPr lang="en-GB" sz="1400" b="1" i="0" u="none" strike="noStrike" baseline="0" dirty="0">
                        <a:solidFill>
                          <a:schemeClr val="tx1"/>
                        </a:solidFill>
                        <a:effectLst/>
                        <a:latin typeface="Calibri"/>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baseline="0" dirty="0">
                          <a:solidFill>
                            <a:schemeClr val="tx1"/>
                          </a:solidFill>
                          <a:effectLst/>
                          <a:latin typeface="+mn-lt"/>
                        </a:rPr>
                        <a:t>Year 4 </a:t>
                      </a:r>
                    </a:p>
                    <a:p>
                      <a:pPr marL="0" marR="0" indent="0" algn="ctr" defTabSz="914400" rtl="0" eaLnBrk="1" fontAlgn="b" latinLnBrk="0" hangingPunct="1">
                        <a:lnSpc>
                          <a:spcPct val="100000"/>
                        </a:lnSpc>
                        <a:spcBef>
                          <a:spcPts val="0"/>
                        </a:spcBef>
                        <a:spcAft>
                          <a:spcPts val="0"/>
                        </a:spcAft>
                        <a:buClrTx/>
                        <a:buSzTx/>
                        <a:buFontTx/>
                        <a:buNone/>
                        <a:tabLst/>
                        <a:defRPr/>
                      </a:pPr>
                      <a:r>
                        <a:rPr lang="en-GB" sz="1400" b="1" i="0" u="none" strike="noStrike" baseline="0" dirty="0">
                          <a:solidFill>
                            <a:schemeClr val="tx1"/>
                          </a:solidFill>
                          <a:effectLst/>
                          <a:latin typeface="+mn-lt"/>
                        </a:rPr>
                        <a:t>2022-23</a:t>
                      </a:r>
                    </a:p>
                    <a:p>
                      <a:pPr algn="ctr" fontAlgn="b"/>
                      <a:endParaRPr lang="en-GB" sz="1400" b="1" i="0" u="none" strike="noStrike" baseline="0" dirty="0">
                        <a:solidFill>
                          <a:schemeClr val="tx1"/>
                        </a:solidFill>
                        <a:effectLst/>
                        <a:latin typeface="Calibri"/>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0"/>
                  </a:ext>
                </a:extLst>
              </a:tr>
              <a:tr h="438235">
                <a:tc>
                  <a:txBody>
                    <a:bodyPr/>
                    <a:lstStyle/>
                    <a:p>
                      <a:pPr algn="ctr" fontAlgn="b"/>
                      <a:r>
                        <a:rPr lang="en-GB" sz="1400" b="1" u="none" strike="noStrike" baseline="0" dirty="0">
                          <a:solidFill>
                            <a:schemeClr val="tx1"/>
                          </a:solidFill>
                          <a:effectLst/>
                        </a:rPr>
                        <a:t>NHS Blackburn with Darwen CCG</a:t>
                      </a:r>
                      <a:endParaRPr lang="en-GB" sz="1400" b="1" i="0" u="none" strike="noStrike" baseline="0" dirty="0">
                        <a:solidFill>
                          <a:schemeClr val="tx1"/>
                        </a:solidFill>
                        <a:effectLst/>
                        <a:latin typeface="Calibri"/>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4291</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4354</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4419</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4485</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1"/>
                  </a:ext>
                </a:extLst>
              </a:tr>
              <a:tr h="438235">
                <a:tc>
                  <a:txBody>
                    <a:bodyPr/>
                    <a:lstStyle/>
                    <a:p>
                      <a:pPr algn="ctr" fontAlgn="b"/>
                      <a:r>
                        <a:rPr lang="en-GB" sz="1400" b="1" u="none" strike="noStrike" baseline="0" dirty="0">
                          <a:solidFill>
                            <a:schemeClr val="tx1"/>
                          </a:solidFill>
                          <a:effectLst/>
                        </a:rPr>
                        <a:t>NHS East Lancashire CCG</a:t>
                      </a:r>
                      <a:endParaRPr lang="en-GB" sz="1400" b="1" i="0" u="none" strike="noStrike" baseline="0" dirty="0">
                        <a:solidFill>
                          <a:schemeClr val="tx1"/>
                        </a:solidFill>
                        <a:effectLst/>
                        <a:latin typeface="Calibri"/>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565</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573</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581</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590</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2"/>
                  </a:ext>
                </a:extLst>
              </a:tr>
              <a:tr h="230612">
                <a:tc>
                  <a:txBody>
                    <a:bodyPr/>
                    <a:lstStyle/>
                    <a:p>
                      <a:pPr algn="ctr" fontAlgn="b"/>
                      <a:r>
                        <a:rPr lang="en-GB" sz="1400" b="1" u="none" strike="noStrike" baseline="0" dirty="0">
                          <a:solidFill>
                            <a:schemeClr val="tx1"/>
                          </a:solidFill>
                          <a:effectLst/>
                        </a:rPr>
                        <a:t>NHS Fylde &amp; Wyre CCG</a:t>
                      </a:r>
                      <a:endParaRPr lang="en-GB" sz="1400" b="1" i="0" u="none" strike="noStrike" baseline="0" dirty="0">
                        <a:solidFill>
                          <a:schemeClr val="tx1"/>
                        </a:solidFill>
                        <a:effectLst/>
                        <a:latin typeface="Calibri"/>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TBC</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TBC</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TBC</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TBC</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3"/>
                  </a:ext>
                </a:extLst>
              </a:tr>
              <a:tr h="651300">
                <a:tc>
                  <a:txBody>
                    <a:bodyPr/>
                    <a:lstStyle/>
                    <a:p>
                      <a:pPr algn="ctr" fontAlgn="b"/>
                      <a:r>
                        <a:rPr lang="en-GB" sz="1400" b="1" u="none" strike="noStrike" baseline="0" dirty="0">
                          <a:solidFill>
                            <a:schemeClr val="tx1"/>
                          </a:solidFill>
                          <a:effectLst/>
                        </a:rPr>
                        <a:t>NHS Greater Preston, Chorley &amp; South Ribble CCG</a:t>
                      </a:r>
                      <a:endParaRPr lang="en-GB" sz="1400" b="1" i="0" u="none" strike="noStrike" baseline="0" dirty="0">
                        <a:solidFill>
                          <a:schemeClr val="tx1"/>
                        </a:solidFill>
                        <a:effectLst/>
                        <a:latin typeface="Calibri"/>
                      </a:endParaRP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11,902</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12,079</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12,259</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algn="ctr" fontAlgn="b"/>
                      <a:r>
                        <a:rPr lang="en-GB" sz="1400" b="1" i="0" u="none" strike="noStrike" baseline="0" dirty="0">
                          <a:solidFill>
                            <a:schemeClr val="tx1"/>
                          </a:solidFill>
                          <a:effectLst/>
                          <a:latin typeface="Calibri"/>
                        </a:rPr>
                        <a:t>12,441</a:t>
                      </a:r>
                    </a:p>
                  </a:txBody>
                  <a:tcPr marL="9525" marR="9525" marT="9525" marB="0" anchor="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extLst>
                  <a:ext uri="{0D108BD9-81ED-4DB2-BD59-A6C34878D82A}">
                    <a16:rowId xmlns:a16="http://schemas.microsoft.com/office/drawing/2014/main" val="10004"/>
                  </a:ext>
                </a:extLst>
              </a:tr>
            </a:tbl>
          </a:graphicData>
        </a:graphic>
      </p:graphicFrame>
      <p:sp>
        <p:nvSpPr>
          <p:cNvPr id="7" name="TextBox 6"/>
          <p:cNvSpPr txBox="1"/>
          <p:nvPr/>
        </p:nvSpPr>
        <p:spPr>
          <a:xfrm>
            <a:off x="755576" y="5013176"/>
            <a:ext cx="7504459" cy="923330"/>
          </a:xfrm>
          <a:prstGeom prst="rect">
            <a:avLst/>
          </a:prstGeom>
          <a:noFill/>
        </p:spPr>
        <p:txBody>
          <a:bodyPr wrap="square" rtlCol="0">
            <a:spAutoFit/>
          </a:bodyPr>
          <a:lstStyle/>
          <a:p>
            <a:pPr marL="285750" indent="-285750">
              <a:buFont typeface="Arial" panose="020B0604020202020204" pitchFamily="34" charset="0"/>
              <a:buChar char="•"/>
            </a:pPr>
            <a:r>
              <a:rPr lang="en-GB" dirty="0"/>
              <a:t>The above identifies the potential number of patients who are 50 plus years and we estimate up to 25% of this activity could be part of the contract activity </a:t>
            </a:r>
          </a:p>
        </p:txBody>
      </p:sp>
    </p:spTree>
    <p:extLst>
      <p:ext uri="{BB962C8B-B14F-4D97-AF65-F5344CB8AC3E}">
        <p14:creationId xmlns:p14="http://schemas.microsoft.com/office/powerpoint/2010/main" val="3617095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4704"/>
            <a:ext cx="8229600" cy="864096"/>
          </a:xfrm>
        </p:spPr>
        <p:txBody>
          <a:bodyPr>
            <a:normAutofit fontScale="90000"/>
          </a:bodyPr>
          <a:lstStyle/>
          <a:p>
            <a:r>
              <a:rPr lang="en-GB" dirty="0"/>
              <a:t>Overview of proposed model and </a:t>
            </a:r>
            <a:br>
              <a:rPr lang="en-GB" dirty="0"/>
            </a:br>
            <a:r>
              <a:rPr lang="en-GB" dirty="0"/>
              <a:t>Pan Lancashire specification</a:t>
            </a:r>
          </a:p>
        </p:txBody>
      </p:sp>
      <p:sp>
        <p:nvSpPr>
          <p:cNvPr id="3" name="Content Placeholder 2"/>
          <p:cNvSpPr>
            <a:spLocks noGrp="1"/>
          </p:cNvSpPr>
          <p:nvPr>
            <p:ph idx="1"/>
          </p:nvPr>
        </p:nvSpPr>
        <p:spPr>
          <a:xfrm>
            <a:off x="457200" y="2276872"/>
            <a:ext cx="8229600" cy="3849291"/>
          </a:xfrm>
        </p:spPr>
        <p:txBody>
          <a:bodyPr/>
          <a:lstStyle/>
          <a:p>
            <a:r>
              <a:rPr lang="en-GB" dirty="0"/>
              <a:t>Outcome focussed core specification and model</a:t>
            </a:r>
          </a:p>
          <a:p>
            <a:r>
              <a:rPr lang="en-GB" dirty="0"/>
              <a:t>Availability of local lots to meet and reflect the needs of individual geographical areas across Lancashire</a:t>
            </a:r>
          </a:p>
          <a:p>
            <a:endParaRPr lang="en-GB" dirty="0"/>
          </a:p>
        </p:txBody>
      </p:sp>
      <p:pic>
        <p:nvPicPr>
          <p:cNvPr id="4" name="Picture 4" descr="cid:image001.jpg@01D2CFE6.CF016AD0"/>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7812360" y="290557"/>
            <a:ext cx="895350" cy="361950"/>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35896" y="5085184"/>
            <a:ext cx="1659632" cy="1659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169758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12819eb2-9bf4-42fd-bb60-dc9256fca03b">PROC-2118199807-72695</_dlc_DocId>
    <_dlc_DocIdUrl xmlns="12819eb2-9bf4-42fd-bb60-dc9256fca03b">
      <Url>https://csucloudservices.sharepoint.com/teams/proc/_layouts/15/DocIdRedir.aspx?ID=PROC-2118199807-72695</Url>
      <Description>PROC-2118199807-72695</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 ma:contentTypeID="0x010100AE99ACE661E8E24A9A7DCF3FDACBFEC3" ma:contentTypeVersion="42" ma:contentTypeDescription="Create a new document." ma:contentTypeScope="" ma:versionID="ade9e9c6a1c40738efaf686cf7068f80">
  <xsd:schema xmlns:xsd="http://www.w3.org/2001/XMLSchema" xmlns:xs="http://www.w3.org/2001/XMLSchema" xmlns:p="http://schemas.microsoft.com/office/2006/metadata/properties" xmlns:ns2="12819eb2-9bf4-42fd-bb60-dc9256fca03b" xmlns:ns3="2d7974c0-6896-4262-a8a4-c38e3b4b8c1f" targetNamespace="http://schemas.microsoft.com/office/2006/metadata/properties" ma:root="true" ma:fieldsID="3f75c2710fb24d7dca8387837c1b7dd9" ns2:_="" ns3:_="">
    <xsd:import namespace="12819eb2-9bf4-42fd-bb60-dc9256fca03b"/>
    <xsd:import namespace="2d7974c0-6896-4262-a8a4-c38e3b4b8c1f"/>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819eb2-9bf4-42fd-bb60-dc9256fca03b"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d7974c0-6896-4262-a8a4-c38e3b4b8c1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MediaServic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BAD2D1E-095D-4F04-B481-BEA5DC8A9543}">
  <ds:schemaRefs>
    <ds:schemaRef ds:uri="http://www.w3.org/XML/1998/namespace"/>
    <ds:schemaRef ds:uri="http://schemas.microsoft.com/office/2006/documentManagement/types"/>
    <ds:schemaRef ds:uri="12819eb2-9bf4-42fd-bb60-dc9256fca03b"/>
    <ds:schemaRef ds:uri="http://purl.org/dc/terms/"/>
    <ds:schemaRef ds:uri="http://purl.org/dc/dcmitype/"/>
    <ds:schemaRef ds:uri="http://schemas.microsoft.com/office/2006/metadata/properties"/>
    <ds:schemaRef ds:uri="http://purl.org/dc/elements/1.1/"/>
    <ds:schemaRef ds:uri="http://schemas.microsoft.com/office/infopath/2007/PartnerControls"/>
    <ds:schemaRef ds:uri="http://schemas.openxmlformats.org/package/2006/metadata/core-properties"/>
    <ds:schemaRef ds:uri="2d7974c0-6896-4262-a8a4-c38e3b4b8c1f"/>
  </ds:schemaRefs>
</ds:datastoreItem>
</file>

<file path=customXml/itemProps2.xml><?xml version="1.0" encoding="utf-8"?>
<ds:datastoreItem xmlns:ds="http://schemas.openxmlformats.org/officeDocument/2006/customXml" ds:itemID="{9D1BBF94-FC24-4934-9058-86E407F38A29}">
  <ds:schemaRefs>
    <ds:schemaRef ds:uri="http://schemas.microsoft.com/sharepoint/v3/contenttype/forms"/>
  </ds:schemaRefs>
</ds:datastoreItem>
</file>

<file path=customXml/itemProps3.xml><?xml version="1.0" encoding="utf-8"?>
<ds:datastoreItem xmlns:ds="http://schemas.openxmlformats.org/officeDocument/2006/customXml" ds:itemID="{E9E55CBD-4AF4-4427-B855-DAD95A6816E9}">
  <ds:schemaRefs>
    <ds:schemaRef ds:uri="http://schemas.microsoft.com/sharepoint/events"/>
  </ds:schemaRefs>
</ds:datastoreItem>
</file>

<file path=customXml/itemProps4.xml><?xml version="1.0" encoding="utf-8"?>
<ds:datastoreItem xmlns:ds="http://schemas.openxmlformats.org/officeDocument/2006/customXml" ds:itemID="{2383D2DE-067B-4D9F-8A31-F45BA39098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819eb2-9bf4-42fd-bb60-dc9256fca03b"/>
    <ds:schemaRef ds:uri="2d7974c0-6896-4262-a8a4-c38e3b4b8c1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763</TotalTime>
  <Words>979</Words>
  <Application>Microsoft Office PowerPoint</Application>
  <PresentationFormat>On-screen Show (4:3)</PresentationFormat>
  <Paragraphs>228</Paragraphs>
  <Slides>13</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  Welcome to the Pan Lancashire Audiology Provider  Market Open Day Event   11th June 2018  </vt:lpstr>
      <vt:lpstr>Agenda</vt:lpstr>
      <vt:lpstr>Current Position and Future Plan</vt:lpstr>
      <vt:lpstr>Clinical Perspective</vt:lpstr>
      <vt:lpstr>Aims of the Future Contract</vt:lpstr>
      <vt:lpstr>Contract &amp; Finance</vt:lpstr>
      <vt:lpstr> Anticipated activity levels per CCG Estimated AQP (55 years plus)</vt:lpstr>
      <vt:lpstr> Anticipated activity levels per CCG Estimated Non – AQP ( 50 plus years)  ‘in scope’ </vt:lpstr>
      <vt:lpstr>Overview of proposed model and  Pan Lancashire specification</vt:lpstr>
      <vt:lpstr>Stakeholder engagement  to date</vt:lpstr>
      <vt:lpstr>Engagement</vt:lpstr>
      <vt:lpstr>Next Steps</vt:lpstr>
      <vt:lpstr>Summary</vt:lpstr>
    </vt:vector>
  </TitlesOfParts>
  <Company>NHS Central Lancashire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NHS Central Lancashire</dc:creator>
  <cp:lastModifiedBy>Rachel Roocroft (MLCSU)</cp:lastModifiedBy>
  <cp:revision>63</cp:revision>
  <cp:lastPrinted>2018-06-07T11:28:55Z</cp:lastPrinted>
  <dcterms:created xsi:type="dcterms:W3CDTF">2017-06-05T14:28:45Z</dcterms:created>
  <dcterms:modified xsi:type="dcterms:W3CDTF">2018-06-14T13:02:12Z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0x010100AE99ACE661E8E24A9A7DCF3FDACBFEC3</vt:lpwstr>
  </property>
  <property fmtid="{D5CDD505-2E9C-101B-9397-08002B2CF9AE}" pid="3" name="Order">
    <vt:r8>100</vt:r8>
  </property>
  <property fmtid="{D5CDD505-2E9C-101B-9397-08002B2CF9AE}" pid="4" name="_dlc_DocIdItemGuid">
    <vt:lpwstr>2ec127b6-ee63-4956-b090-fe2e42f5e424</vt:lpwstr>
  </property>
</Properties>
</file>