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74" r:id="rId6"/>
    <p:sldId id="275" r:id="rId7"/>
    <p:sldId id="319" r:id="rId8"/>
    <p:sldId id="3090" r:id="rId9"/>
    <p:sldId id="317" r:id="rId10"/>
    <p:sldId id="3084" r:id="rId11"/>
    <p:sldId id="281" r:id="rId12"/>
    <p:sldId id="288" r:id="rId13"/>
    <p:sldId id="286" r:id="rId14"/>
    <p:sldId id="268" r:id="rId15"/>
    <p:sldId id="276" r:id="rId16"/>
    <p:sldId id="269" r:id="rId17"/>
    <p:sldId id="279" r:id="rId18"/>
    <p:sldId id="3091" r:id="rId19"/>
    <p:sldId id="267" r:id="rId20"/>
    <p:sldId id="287" r:id="rId21"/>
    <p:sldId id="285" r:id="rId22"/>
    <p:sldId id="499" r:id="rId23"/>
    <p:sldId id="271" r:id="rId24"/>
    <p:sldId id="284"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98"/>
    <a:srgbClr val="E72A80"/>
    <a:srgbClr val="1A679D"/>
    <a:srgbClr val="F52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17AC35-FA3E-415F-B4DF-6DD590DD1305}" v="3" dt="2023-12-07T10:11:41.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104" d="100"/>
          <a:sy n="104" d="100"/>
        </p:scale>
        <p:origin x="25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0A7A4-6457-44A5-AD30-48D3493A5CD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E9FC6BE9-1DA8-4DB9-8345-8C079B66634C}">
      <dgm:prSet phldrT="[Text]"/>
      <dgm:spPr>
        <a:solidFill>
          <a:schemeClr val="accent3">
            <a:lumMod val="60000"/>
            <a:lumOff val="40000"/>
          </a:schemeClr>
        </a:solidFill>
      </dgm:spPr>
      <dgm:t>
        <a:bodyPr/>
        <a:lstStyle/>
        <a:p>
          <a:r>
            <a:rPr lang="en-GB" dirty="0"/>
            <a:t>Full needs assessment in place</a:t>
          </a:r>
        </a:p>
      </dgm:t>
    </dgm:pt>
    <dgm:pt modelId="{CD8AB5EC-9853-4EEC-AB4B-D30924866522}" type="parTrans" cxnId="{7D280459-07BD-4672-9082-04E6882A76CD}">
      <dgm:prSet/>
      <dgm:spPr/>
      <dgm:t>
        <a:bodyPr/>
        <a:lstStyle/>
        <a:p>
          <a:endParaRPr lang="en-GB"/>
        </a:p>
      </dgm:t>
    </dgm:pt>
    <dgm:pt modelId="{CC44FC01-68F2-4CDB-8976-279BAD03F483}" type="sibTrans" cxnId="{7D280459-07BD-4672-9082-04E6882A76CD}">
      <dgm:prSet/>
      <dgm:spPr/>
      <dgm:t>
        <a:bodyPr/>
        <a:lstStyle/>
        <a:p>
          <a:endParaRPr lang="en-GB"/>
        </a:p>
      </dgm:t>
    </dgm:pt>
    <dgm:pt modelId="{9C4B443F-4D60-481D-9381-D55724DD2500}">
      <dgm:prSet phldrT="[Text]"/>
      <dgm:spPr>
        <a:solidFill>
          <a:schemeClr val="accent3">
            <a:lumMod val="60000"/>
            <a:lumOff val="40000"/>
          </a:schemeClr>
        </a:solidFill>
      </dgm:spPr>
      <dgm:t>
        <a:bodyPr/>
        <a:lstStyle/>
        <a:p>
          <a:r>
            <a:rPr lang="en-GB" dirty="0"/>
            <a:t>Programme objectives/ strategy</a:t>
          </a:r>
        </a:p>
      </dgm:t>
    </dgm:pt>
    <dgm:pt modelId="{2042F583-A8AF-4365-9105-687EF2201016}" type="parTrans" cxnId="{FE3D2CD5-F3C5-4F7F-86DA-425CB08BAD79}">
      <dgm:prSet/>
      <dgm:spPr/>
      <dgm:t>
        <a:bodyPr/>
        <a:lstStyle/>
        <a:p>
          <a:endParaRPr lang="en-GB"/>
        </a:p>
      </dgm:t>
    </dgm:pt>
    <dgm:pt modelId="{A4731949-776F-4130-AB47-27461AE776FD}" type="sibTrans" cxnId="{FE3D2CD5-F3C5-4F7F-86DA-425CB08BAD79}">
      <dgm:prSet/>
      <dgm:spPr/>
      <dgm:t>
        <a:bodyPr/>
        <a:lstStyle/>
        <a:p>
          <a:endParaRPr lang="en-GB"/>
        </a:p>
      </dgm:t>
    </dgm:pt>
    <dgm:pt modelId="{304C3B0E-1177-4C0C-8525-3AD5B1865DF8}">
      <dgm:prSet phldrT="[Text]"/>
      <dgm:spPr>
        <a:solidFill>
          <a:schemeClr val="accent3">
            <a:lumMod val="60000"/>
            <a:lumOff val="40000"/>
          </a:schemeClr>
        </a:solidFill>
      </dgm:spPr>
      <dgm:t>
        <a:bodyPr/>
        <a:lstStyle/>
        <a:p>
          <a:r>
            <a:rPr lang="en-GB" dirty="0"/>
            <a:t>Commissioning decisions based on identified need/ strategy</a:t>
          </a:r>
        </a:p>
      </dgm:t>
    </dgm:pt>
    <dgm:pt modelId="{61B18E98-E2D9-4D43-A1B8-4EB359C6DD1C}" type="parTrans" cxnId="{C231A488-65AF-4AAA-9426-0CCBE499F58B}">
      <dgm:prSet/>
      <dgm:spPr/>
      <dgm:t>
        <a:bodyPr/>
        <a:lstStyle/>
        <a:p>
          <a:endParaRPr lang="en-GB"/>
        </a:p>
      </dgm:t>
    </dgm:pt>
    <dgm:pt modelId="{8450146E-3EDD-4436-B6C5-CE3B5348FC7D}" type="sibTrans" cxnId="{C231A488-65AF-4AAA-9426-0CCBE499F58B}">
      <dgm:prSet/>
      <dgm:spPr/>
      <dgm:t>
        <a:bodyPr/>
        <a:lstStyle/>
        <a:p>
          <a:endParaRPr lang="en-GB"/>
        </a:p>
      </dgm:t>
    </dgm:pt>
    <dgm:pt modelId="{E2DA76D9-388D-401E-9EF3-0EB898DF0470}">
      <dgm:prSet phldrT="[Text]"/>
      <dgm:spPr>
        <a:solidFill>
          <a:schemeClr val="accent3">
            <a:lumMod val="60000"/>
            <a:lumOff val="40000"/>
          </a:schemeClr>
        </a:solidFill>
      </dgm:spPr>
      <dgm:t>
        <a:bodyPr/>
        <a:lstStyle/>
        <a:p>
          <a:r>
            <a:rPr lang="en-GB" dirty="0"/>
            <a:t>1. Starting point/ baseline/ research</a:t>
          </a:r>
        </a:p>
      </dgm:t>
    </dgm:pt>
    <dgm:pt modelId="{60306A5F-1EA2-44D0-AE60-A82C1FC8697B}" type="parTrans" cxnId="{8E04E408-E0F4-4058-8C0E-758C43238C69}">
      <dgm:prSet/>
      <dgm:spPr/>
      <dgm:t>
        <a:bodyPr/>
        <a:lstStyle/>
        <a:p>
          <a:endParaRPr lang="en-GB"/>
        </a:p>
      </dgm:t>
    </dgm:pt>
    <dgm:pt modelId="{5576BF36-1FA5-4F00-9995-E62995695325}" type="sibTrans" cxnId="{8E04E408-E0F4-4058-8C0E-758C43238C69}">
      <dgm:prSet/>
      <dgm:spPr/>
      <dgm:t>
        <a:bodyPr/>
        <a:lstStyle/>
        <a:p>
          <a:endParaRPr lang="en-GB"/>
        </a:p>
      </dgm:t>
    </dgm:pt>
    <dgm:pt modelId="{865F39EB-7B31-4E35-A8C8-409A464C1DE3}" type="pres">
      <dgm:prSet presAssocID="{E0C0A7A4-6457-44A5-AD30-48D3493A5CDF}" presName="cycle" presStyleCnt="0">
        <dgm:presLayoutVars>
          <dgm:dir/>
          <dgm:resizeHandles val="exact"/>
        </dgm:presLayoutVars>
      </dgm:prSet>
      <dgm:spPr/>
    </dgm:pt>
    <dgm:pt modelId="{A5EDF696-9F02-4ADE-90FC-C5E25F5AE97C}" type="pres">
      <dgm:prSet presAssocID="{E9FC6BE9-1DA8-4DB9-8345-8C079B66634C}" presName="node" presStyleLbl="node1" presStyleIdx="0" presStyleCnt="4">
        <dgm:presLayoutVars>
          <dgm:bulletEnabled val="1"/>
        </dgm:presLayoutVars>
      </dgm:prSet>
      <dgm:spPr/>
    </dgm:pt>
    <dgm:pt modelId="{2FCAA550-6478-4C3A-A8B8-29F21C7D68A9}" type="pres">
      <dgm:prSet presAssocID="{E9FC6BE9-1DA8-4DB9-8345-8C079B66634C}" presName="spNode" presStyleCnt="0"/>
      <dgm:spPr/>
    </dgm:pt>
    <dgm:pt modelId="{3E3E5A6C-262B-4334-A462-19F6F448F36E}" type="pres">
      <dgm:prSet presAssocID="{CC44FC01-68F2-4CDB-8976-279BAD03F483}" presName="sibTrans" presStyleLbl="sibTrans1D1" presStyleIdx="0" presStyleCnt="4"/>
      <dgm:spPr/>
    </dgm:pt>
    <dgm:pt modelId="{B1FD77C4-E221-4487-8F15-A5C2AD538502}" type="pres">
      <dgm:prSet presAssocID="{9C4B443F-4D60-481D-9381-D55724DD2500}" presName="node" presStyleLbl="node1" presStyleIdx="1" presStyleCnt="4">
        <dgm:presLayoutVars>
          <dgm:bulletEnabled val="1"/>
        </dgm:presLayoutVars>
      </dgm:prSet>
      <dgm:spPr/>
    </dgm:pt>
    <dgm:pt modelId="{BF33B1B0-49AA-47E3-9ED8-B5C5615168F2}" type="pres">
      <dgm:prSet presAssocID="{9C4B443F-4D60-481D-9381-D55724DD2500}" presName="spNode" presStyleCnt="0"/>
      <dgm:spPr/>
    </dgm:pt>
    <dgm:pt modelId="{037899EE-20DB-4C48-B3D0-53523C41DC27}" type="pres">
      <dgm:prSet presAssocID="{A4731949-776F-4130-AB47-27461AE776FD}" presName="sibTrans" presStyleLbl="sibTrans1D1" presStyleIdx="1" presStyleCnt="4"/>
      <dgm:spPr/>
    </dgm:pt>
    <dgm:pt modelId="{212F48A7-36EA-4C81-8872-9017D2192521}" type="pres">
      <dgm:prSet presAssocID="{304C3B0E-1177-4C0C-8525-3AD5B1865DF8}" presName="node" presStyleLbl="node1" presStyleIdx="2" presStyleCnt="4">
        <dgm:presLayoutVars>
          <dgm:bulletEnabled val="1"/>
        </dgm:presLayoutVars>
      </dgm:prSet>
      <dgm:spPr/>
    </dgm:pt>
    <dgm:pt modelId="{9F1B5085-17D2-4178-9E6D-0B883CEAB434}" type="pres">
      <dgm:prSet presAssocID="{304C3B0E-1177-4C0C-8525-3AD5B1865DF8}" presName="spNode" presStyleCnt="0"/>
      <dgm:spPr/>
    </dgm:pt>
    <dgm:pt modelId="{B8B09619-E724-4A31-9120-729720B231D8}" type="pres">
      <dgm:prSet presAssocID="{8450146E-3EDD-4436-B6C5-CE3B5348FC7D}" presName="sibTrans" presStyleLbl="sibTrans1D1" presStyleIdx="2" presStyleCnt="4"/>
      <dgm:spPr/>
    </dgm:pt>
    <dgm:pt modelId="{174EB068-8226-4087-A5FB-EE8B32E5F2AA}" type="pres">
      <dgm:prSet presAssocID="{E2DA76D9-388D-401E-9EF3-0EB898DF0470}" presName="node" presStyleLbl="node1" presStyleIdx="3" presStyleCnt="4">
        <dgm:presLayoutVars>
          <dgm:bulletEnabled val="1"/>
        </dgm:presLayoutVars>
      </dgm:prSet>
      <dgm:spPr/>
    </dgm:pt>
    <dgm:pt modelId="{27CE8B32-BFD1-40D1-8247-6B29D4F639A3}" type="pres">
      <dgm:prSet presAssocID="{E2DA76D9-388D-401E-9EF3-0EB898DF0470}" presName="spNode" presStyleCnt="0"/>
      <dgm:spPr/>
    </dgm:pt>
    <dgm:pt modelId="{AB191EC1-184F-4E15-B841-51147B66F905}" type="pres">
      <dgm:prSet presAssocID="{5576BF36-1FA5-4F00-9995-E62995695325}" presName="sibTrans" presStyleLbl="sibTrans1D1" presStyleIdx="3" presStyleCnt="4"/>
      <dgm:spPr/>
    </dgm:pt>
  </dgm:ptLst>
  <dgm:cxnLst>
    <dgm:cxn modelId="{B6EFD404-28C5-4B14-BC44-FA344E528253}" type="presOf" srcId="{8450146E-3EDD-4436-B6C5-CE3B5348FC7D}" destId="{B8B09619-E724-4A31-9120-729720B231D8}" srcOrd="0" destOrd="0" presId="urn:microsoft.com/office/officeart/2005/8/layout/cycle5"/>
    <dgm:cxn modelId="{8E04E408-E0F4-4058-8C0E-758C43238C69}" srcId="{E0C0A7A4-6457-44A5-AD30-48D3493A5CDF}" destId="{E2DA76D9-388D-401E-9EF3-0EB898DF0470}" srcOrd="3" destOrd="0" parTransId="{60306A5F-1EA2-44D0-AE60-A82C1FC8697B}" sibTransId="{5576BF36-1FA5-4F00-9995-E62995695325}"/>
    <dgm:cxn modelId="{F700F923-A90C-4544-A083-1A2623471F4B}" type="presOf" srcId="{304C3B0E-1177-4C0C-8525-3AD5B1865DF8}" destId="{212F48A7-36EA-4C81-8872-9017D2192521}" srcOrd="0" destOrd="0" presId="urn:microsoft.com/office/officeart/2005/8/layout/cycle5"/>
    <dgm:cxn modelId="{49EAF369-099E-42AD-9F21-B1187092BFCB}" type="presOf" srcId="{CC44FC01-68F2-4CDB-8976-279BAD03F483}" destId="{3E3E5A6C-262B-4334-A462-19F6F448F36E}" srcOrd="0" destOrd="0" presId="urn:microsoft.com/office/officeart/2005/8/layout/cycle5"/>
    <dgm:cxn modelId="{7D280459-07BD-4672-9082-04E6882A76CD}" srcId="{E0C0A7A4-6457-44A5-AD30-48D3493A5CDF}" destId="{E9FC6BE9-1DA8-4DB9-8345-8C079B66634C}" srcOrd="0" destOrd="0" parTransId="{CD8AB5EC-9853-4EEC-AB4B-D30924866522}" sibTransId="{CC44FC01-68F2-4CDB-8976-279BAD03F483}"/>
    <dgm:cxn modelId="{AA8CBA7E-C170-4240-B9DE-7A2229EA0110}" type="presOf" srcId="{A4731949-776F-4130-AB47-27461AE776FD}" destId="{037899EE-20DB-4C48-B3D0-53523C41DC27}" srcOrd="0" destOrd="0" presId="urn:microsoft.com/office/officeart/2005/8/layout/cycle5"/>
    <dgm:cxn modelId="{C231A488-65AF-4AAA-9426-0CCBE499F58B}" srcId="{E0C0A7A4-6457-44A5-AD30-48D3493A5CDF}" destId="{304C3B0E-1177-4C0C-8525-3AD5B1865DF8}" srcOrd="2" destOrd="0" parTransId="{61B18E98-E2D9-4D43-A1B8-4EB359C6DD1C}" sibTransId="{8450146E-3EDD-4436-B6C5-CE3B5348FC7D}"/>
    <dgm:cxn modelId="{CECEB1A6-B4D1-4188-BABB-F3D737BAEFC9}" type="presOf" srcId="{9C4B443F-4D60-481D-9381-D55724DD2500}" destId="{B1FD77C4-E221-4487-8F15-A5C2AD538502}" srcOrd="0" destOrd="0" presId="urn:microsoft.com/office/officeart/2005/8/layout/cycle5"/>
    <dgm:cxn modelId="{B03AA1B4-5C55-4E83-AC94-A2D3F096753E}" type="presOf" srcId="{5576BF36-1FA5-4F00-9995-E62995695325}" destId="{AB191EC1-184F-4E15-B841-51147B66F905}" srcOrd="0" destOrd="0" presId="urn:microsoft.com/office/officeart/2005/8/layout/cycle5"/>
    <dgm:cxn modelId="{F26797B6-7173-415F-B7AE-3AC97DC78181}" type="presOf" srcId="{E0C0A7A4-6457-44A5-AD30-48D3493A5CDF}" destId="{865F39EB-7B31-4E35-A8C8-409A464C1DE3}" srcOrd="0" destOrd="0" presId="urn:microsoft.com/office/officeart/2005/8/layout/cycle5"/>
    <dgm:cxn modelId="{FE3D2CD5-F3C5-4F7F-86DA-425CB08BAD79}" srcId="{E0C0A7A4-6457-44A5-AD30-48D3493A5CDF}" destId="{9C4B443F-4D60-481D-9381-D55724DD2500}" srcOrd="1" destOrd="0" parTransId="{2042F583-A8AF-4365-9105-687EF2201016}" sibTransId="{A4731949-776F-4130-AB47-27461AE776FD}"/>
    <dgm:cxn modelId="{62A334E1-C18A-4AD9-9FFC-77427D18DA14}" type="presOf" srcId="{E9FC6BE9-1DA8-4DB9-8345-8C079B66634C}" destId="{A5EDF696-9F02-4ADE-90FC-C5E25F5AE97C}" srcOrd="0" destOrd="0" presId="urn:microsoft.com/office/officeart/2005/8/layout/cycle5"/>
    <dgm:cxn modelId="{01B05FE9-6F4E-45E7-840C-6E2AC4309262}" type="presOf" srcId="{E2DA76D9-388D-401E-9EF3-0EB898DF0470}" destId="{174EB068-8226-4087-A5FB-EE8B32E5F2AA}" srcOrd="0" destOrd="0" presId="urn:microsoft.com/office/officeart/2005/8/layout/cycle5"/>
    <dgm:cxn modelId="{676D75A0-2DED-475B-9B6A-BCE579AA2637}" type="presParOf" srcId="{865F39EB-7B31-4E35-A8C8-409A464C1DE3}" destId="{A5EDF696-9F02-4ADE-90FC-C5E25F5AE97C}" srcOrd="0" destOrd="0" presId="urn:microsoft.com/office/officeart/2005/8/layout/cycle5"/>
    <dgm:cxn modelId="{69C356DF-B473-474B-A492-393EA113BD31}" type="presParOf" srcId="{865F39EB-7B31-4E35-A8C8-409A464C1DE3}" destId="{2FCAA550-6478-4C3A-A8B8-29F21C7D68A9}" srcOrd="1" destOrd="0" presId="urn:microsoft.com/office/officeart/2005/8/layout/cycle5"/>
    <dgm:cxn modelId="{5B24296E-34ED-43C3-808C-0F968DFDA21C}" type="presParOf" srcId="{865F39EB-7B31-4E35-A8C8-409A464C1DE3}" destId="{3E3E5A6C-262B-4334-A462-19F6F448F36E}" srcOrd="2" destOrd="0" presId="urn:microsoft.com/office/officeart/2005/8/layout/cycle5"/>
    <dgm:cxn modelId="{F3ED974A-631B-416B-8D1D-1D33674E9B78}" type="presParOf" srcId="{865F39EB-7B31-4E35-A8C8-409A464C1DE3}" destId="{B1FD77C4-E221-4487-8F15-A5C2AD538502}" srcOrd="3" destOrd="0" presId="urn:microsoft.com/office/officeart/2005/8/layout/cycle5"/>
    <dgm:cxn modelId="{12D6F97D-D234-412C-B430-8157159A540C}" type="presParOf" srcId="{865F39EB-7B31-4E35-A8C8-409A464C1DE3}" destId="{BF33B1B0-49AA-47E3-9ED8-B5C5615168F2}" srcOrd="4" destOrd="0" presId="urn:microsoft.com/office/officeart/2005/8/layout/cycle5"/>
    <dgm:cxn modelId="{5377CA95-3855-4ED5-9A7F-EA95F6B00875}" type="presParOf" srcId="{865F39EB-7B31-4E35-A8C8-409A464C1DE3}" destId="{037899EE-20DB-4C48-B3D0-53523C41DC27}" srcOrd="5" destOrd="0" presId="urn:microsoft.com/office/officeart/2005/8/layout/cycle5"/>
    <dgm:cxn modelId="{87672477-B0D2-465B-88F0-75F36E80EADC}" type="presParOf" srcId="{865F39EB-7B31-4E35-A8C8-409A464C1DE3}" destId="{212F48A7-36EA-4C81-8872-9017D2192521}" srcOrd="6" destOrd="0" presId="urn:microsoft.com/office/officeart/2005/8/layout/cycle5"/>
    <dgm:cxn modelId="{3F7F0AE0-45ED-4F78-8857-15CAC8E26BE3}" type="presParOf" srcId="{865F39EB-7B31-4E35-A8C8-409A464C1DE3}" destId="{9F1B5085-17D2-4178-9E6D-0B883CEAB434}" srcOrd="7" destOrd="0" presId="urn:microsoft.com/office/officeart/2005/8/layout/cycle5"/>
    <dgm:cxn modelId="{19E21E0A-1175-4DCC-A869-BF6A67B3A71D}" type="presParOf" srcId="{865F39EB-7B31-4E35-A8C8-409A464C1DE3}" destId="{B8B09619-E724-4A31-9120-729720B231D8}" srcOrd="8" destOrd="0" presId="urn:microsoft.com/office/officeart/2005/8/layout/cycle5"/>
    <dgm:cxn modelId="{2CB0755C-CA67-481F-888D-F5987E9F666F}" type="presParOf" srcId="{865F39EB-7B31-4E35-A8C8-409A464C1DE3}" destId="{174EB068-8226-4087-A5FB-EE8B32E5F2AA}" srcOrd="9" destOrd="0" presId="urn:microsoft.com/office/officeart/2005/8/layout/cycle5"/>
    <dgm:cxn modelId="{1CAD6244-D29F-43C9-A9AC-4766D62A6D05}" type="presParOf" srcId="{865F39EB-7B31-4E35-A8C8-409A464C1DE3}" destId="{27CE8B32-BFD1-40D1-8247-6B29D4F639A3}" srcOrd="10" destOrd="0" presId="urn:microsoft.com/office/officeart/2005/8/layout/cycle5"/>
    <dgm:cxn modelId="{BCE837B5-8EB5-4226-B4E2-59D4B4F1400F}" type="presParOf" srcId="{865F39EB-7B31-4E35-A8C8-409A464C1DE3}" destId="{AB191EC1-184F-4E15-B841-51147B66F905}"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7BB27-731B-4DFA-86D5-A35B2CD0891F}" type="doc">
      <dgm:prSet loTypeId="urn:microsoft.com/office/officeart/2005/8/layout/hProcess11" loCatId="process" qsTypeId="urn:microsoft.com/office/officeart/2005/8/quickstyle/simple1" qsCatId="simple" csTypeId="urn:microsoft.com/office/officeart/2005/8/colors/accent1_2" csCatId="accent1" phldr="1"/>
      <dgm:spPr/>
    </dgm:pt>
    <dgm:pt modelId="{BF9EEB8E-28B2-4C48-A8D6-2A13F203A3C1}">
      <dgm:prSet phldrT="[Text]"/>
      <dgm:spPr/>
      <dgm:t>
        <a:bodyPr/>
        <a:lstStyle/>
        <a:p>
          <a:r>
            <a:rPr lang="en-GB" dirty="0"/>
            <a:t>January 2024 </a:t>
          </a:r>
        </a:p>
      </dgm:t>
    </dgm:pt>
    <dgm:pt modelId="{3EF71D1F-F432-45CD-A003-B006A103D26D}" type="parTrans" cxnId="{BB293E0B-EEA4-43D8-B6A5-A60EF889015F}">
      <dgm:prSet/>
      <dgm:spPr/>
      <dgm:t>
        <a:bodyPr/>
        <a:lstStyle/>
        <a:p>
          <a:endParaRPr lang="en-GB"/>
        </a:p>
      </dgm:t>
    </dgm:pt>
    <dgm:pt modelId="{4DB41263-0B86-45F1-BB61-711988AA76D1}" type="sibTrans" cxnId="{BB293E0B-EEA4-43D8-B6A5-A60EF889015F}">
      <dgm:prSet/>
      <dgm:spPr/>
      <dgm:t>
        <a:bodyPr/>
        <a:lstStyle/>
        <a:p>
          <a:endParaRPr lang="en-GB"/>
        </a:p>
      </dgm:t>
    </dgm:pt>
    <dgm:pt modelId="{677DC533-CB85-48C8-AF60-7AEEF8995A6C}">
      <dgm:prSet phldrT="[Text]"/>
      <dgm:spPr/>
      <dgm:t>
        <a:bodyPr/>
        <a:lstStyle/>
        <a:p>
          <a:r>
            <a:rPr lang="en-GB" dirty="0"/>
            <a:t>April</a:t>
          </a:r>
        </a:p>
      </dgm:t>
    </dgm:pt>
    <dgm:pt modelId="{AD984DED-7346-47BC-AA39-2151B2F400AE}" type="parTrans" cxnId="{FA0CE46B-BA76-4F84-B807-85EB28A00C8E}">
      <dgm:prSet/>
      <dgm:spPr/>
      <dgm:t>
        <a:bodyPr/>
        <a:lstStyle/>
        <a:p>
          <a:endParaRPr lang="en-GB"/>
        </a:p>
      </dgm:t>
    </dgm:pt>
    <dgm:pt modelId="{DA250E36-15D9-4192-8D66-8C00404744E5}" type="sibTrans" cxnId="{FA0CE46B-BA76-4F84-B807-85EB28A00C8E}">
      <dgm:prSet/>
      <dgm:spPr/>
      <dgm:t>
        <a:bodyPr/>
        <a:lstStyle/>
        <a:p>
          <a:endParaRPr lang="en-GB"/>
        </a:p>
      </dgm:t>
    </dgm:pt>
    <dgm:pt modelId="{051E41B5-1398-4DF5-BB6F-C49A87A42EAA}">
      <dgm:prSet phldrT="[Text]"/>
      <dgm:spPr/>
      <dgm:t>
        <a:bodyPr/>
        <a:lstStyle/>
        <a:p>
          <a:r>
            <a:rPr lang="en-GB" dirty="0"/>
            <a:t>December 2026</a:t>
          </a:r>
        </a:p>
      </dgm:t>
    </dgm:pt>
    <dgm:pt modelId="{DF2E714B-445F-46F0-AECA-7120AD39EA22}" type="parTrans" cxnId="{8ACB2513-8CEE-4AB7-8C4E-3A3DAD531218}">
      <dgm:prSet/>
      <dgm:spPr/>
      <dgm:t>
        <a:bodyPr/>
        <a:lstStyle/>
        <a:p>
          <a:endParaRPr lang="en-GB"/>
        </a:p>
      </dgm:t>
    </dgm:pt>
    <dgm:pt modelId="{57B26810-7BF3-4DFF-89A3-5B46A52E201A}" type="sibTrans" cxnId="{8ACB2513-8CEE-4AB7-8C4E-3A3DAD531218}">
      <dgm:prSet/>
      <dgm:spPr/>
      <dgm:t>
        <a:bodyPr/>
        <a:lstStyle/>
        <a:p>
          <a:endParaRPr lang="en-GB"/>
        </a:p>
      </dgm:t>
    </dgm:pt>
    <dgm:pt modelId="{CAA97263-5853-495B-B8E3-C310B0B272E3}" type="pres">
      <dgm:prSet presAssocID="{D017BB27-731B-4DFA-86D5-A35B2CD0891F}" presName="Name0" presStyleCnt="0">
        <dgm:presLayoutVars>
          <dgm:dir/>
          <dgm:resizeHandles val="exact"/>
        </dgm:presLayoutVars>
      </dgm:prSet>
      <dgm:spPr/>
    </dgm:pt>
    <dgm:pt modelId="{6C7DA38C-C205-4CD4-8BBB-1AAC65954F20}" type="pres">
      <dgm:prSet presAssocID="{D017BB27-731B-4DFA-86D5-A35B2CD0891F}" presName="arrow" presStyleLbl="bgShp" presStyleIdx="0" presStyleCnt="1"/>
      <dgm:spPr/>
    </dgm:pt>
    <dgm:pt modelId="{04B35C92-4C77-43F5-AC5F-7D91F70FB29A}" type="pres">
      <dgm:prSet presAssocID="{D017BB27-731B-4DFA-86D5-A35B2CD0891F}" presName="points" presStyleCnt="0"/>
      <dgm:spPr/>
    </dgm:pt>
    <dgm:pt modelId="{7DBBE5BF-3E80-4DFB-B078-92C7A4DA017B}" type="pres">
      <dgm:prSet presAssocID="{BF9EEB8E-28B2-4C48-A8D6-2A13F203A3C1}" presName="compositeA" presStyleCnt="0"/>
      <dgm:spPr/>
    </dgm:pt>
    <dgm:pt modelId="{78DA5404-8732-4935-A990-42FE61F20700}" type="pres">
      <dgm:prSet presAssocID="{BF9EEB8E-28B2-4C48-A8D6-2A13F203A3C1}" presName="textA" presStyleLbl="revTx" presStyleIdx="0" presStyleCnt="3">
        <dgm:presLayoutVars>
          <dgm:bulletEnabled val="1"/>
        </dgm:presLayoutVars>
      </dgm:prSet>
      <dgm:spPr/>
    </dgm:pt>
    <dgm:pt modelId="{BBD981C8-117D-4EC1-A9A7-B0C7E59C1B02}" type="pres">
      <dgm:prSet presAssocID="{BF9EEB8E-28B2-4C48-A8D6-2A13F203A3C1}" presName="circleA" presStyleLbl="node1" presStyleIdx="0" presStyleCnt="3"/>
      <dgm:spPr/>
    </dgm:pt>
    <dgm:pt modelId="{B5828C24-0446-49C3-8EB5-BC9F5F701AF4}" type="pres">
      <dgm:prSet presAssocID="{BF9EEB8E-28B2-4C48-A8D6-2A13F203A3C1}" presName="spaceA" presStyleCnt="0"/>
      <dgm:spPr/>
    </dgm:pt>
    <dgm:pt modelId="{06033744-0420-4808-9E1B-77C01BD7BDA8}" type="pres">
      <dgm:prSet presAssocID="{4DB41263-0B86-45F1-BB61-711988AA76D1}" presName="space" presStyleCnt="0"/>
      <dgm:spPr/>
    </dgm:pt>
    <dgm:pt modelId="{339E665D-E0C3-4591-90CC-5C0C30DD2FA7}" type="pres">
      <dgm:prSet presAssocID="{677DC533-CB85-48C8-AF60-7AEEF8995A6C}" presName="compositeB" presStyleCnt="0"/>
      <dgm:spPr/>
    </dgm:pt>
    <dgm:pt modelId="{43856FDE-EA59-4DE9-A130-D56792944D3C}" type="pres">
      <dgm:prSet presAssocID="{677DC533-CB85-48C8-AF60-7AEEF8995A6C}" presName="textB" presStyleLbl="revTx" presStyleIdx="1" presStyleCnt="3">
        <dgm:presLayoutVars>
          <dgm:bulletEnabled val="1"/>
        </dgm:presLayoutVars>
      </dgm:prSet>
      <dgm:spPr/>
    </dgm:pt>
    <dgm:pt modelId="{D7748500-B8E0-47C3-BEF1-CAE4383090DB}" type="pres">
      <dgm:prSet presAssocID="{677DC533-CB85-48C8-AF60-7AEEF8995A6C}" presName="circleB" presStyleLbl="node1" presStyleIdx="1" presStyleCnt="3"/>
      <dgm:spPr/>
    </dgm:pt>
    <dgm:pt modelId="{7A9B8DA6-6DA8-4E4D-8860-93C046DE20BE}" type="pres">
      <dgm:prSet presAssocID="{677DC533-CB85-48C8-AF60-7AEEF8995A6C}" presName="spaceB" presStyleCnt="0"/>
      <dgm:spPr/>
    </dgm:pt>
    <dgm:pt modelId="{2EEB4AED-8764-4571-8CDB-8E4EBAFEC6D3}" type="pres">
      <dgm:prSet presAssocID="{DA250E36-15D9-4192-8D66-8C00404744E5}" presName="space" presStyleCnt="0"/>
      <dgm:spPr/>
    </dgm:pt>
    <dgm:pt modelId="{44BD7745-AAA7-4477-99E1-6B4D62991E43}" type="pres">
      <dgm:prSet presAssocID="{051E41B5-1398-4DF5-BB6F-C49A87A42EAA}" presName="compositeA" presStyleCnt="0"/>
      <dgm:spPr/>
    </dgm:pt>
    <dgm:pt modelId="{587AAFEF-60CC-41EB-B6B4-3D0921560981}" type="pres">
      <dgm:prSet presAssocID="{051E41B5-1398-4DF5-BB6F-C49A87A42EAA}" presName="textA" presStyleLbl="revTx" presStyleIdx="2" presStyleCnt="3">
        <dgm:presLayoutVars>
          <dgm:bulletEnabled val="1"/>
        </dgm:presLayoutVars>
      </dgm:prSet>
      <dgm:spPr/>
    </dgm:pt>
    <dgm:pt modelId="{5C24BE53-3782-4962-8B95-489DE1B2A688}" type="pres">
      <dgm:prSet presAssocID="{051E41B5-1398-4DF5-BB6F-C49A87A42EAA}" presName="circleA" presStyleLbl="node1" presStyleIdx="2" presStyleCnt="3"/>
      <dgm:spPr/>
    </dgm:pt>
    <dgm:pt modelId="{CB061C90-5114-4D4E-A8F4-4CE617969E47}" type="pres">
      <dgm:prSet presAssocID="{051E41B5-1398-4DF5-BB6F-C49A87A42EAA}" presName="spaceA" presStyleCnt="0"/>
      <dgm:spPr/>
    </dgm:pt>
  </dgm:ptLst>
  <dgm:cxnLst>
    <dgm:cxn modelId="{3B753C05-66CE-4569-B418-34C436FAD34A}" type="presOf" srcId="{677DC533-CB85-48C8-AF60-7AEEF8995A6C}" destId="{43856FDE-EA59-4DE9-A130-D56792944D3C}" srcOrd="0" destOrd="0" presId="urn:microsoft.com/office/officeart/2005/8/layout/hProcess11"/>
    <dgm:cxn modelId="{BB293E0B-EEA4-43D8-B6A5-A60EF889015F}" srcId="{D017BB27-731B-4DFA-86D5-A35B2CD0891F}" destId="{BF9EEB8E-28B2-4C48-A8D6-2A13F203A3C1}" srcOrd="0" destOrd="0" parTransId="{3EF71D1F-F432-45CD-A003-B006A103D26D}" sibTransId="{4DB41263-0B86-45F1-BB61-711988AA76D1}"/>
    <dgm:cxn modelId="{8ACB2513-8CEE-4AB7-8C4E-3A3DAD531218}" srcId="{D017BB27-731B-4DFA-86D5-A35B2CD0891F}" destId="{051E41B5-1398-4DF5-BB6F-C49A87A42EAA}" srcOrd="2" destOrd="0" parTransId="{DF2E714B-445F-46F0-AECA-7120AD39EA22}" sibTransId="{57B26810-7BF3-4DFF-89A3-5B46A52E201A}"/>
    <dgm:cxn modelId="{FA0CE46B-BA76-4F84-B807-85EB28A00C8E}" srcId="{D017BB27-731B-4DFA-86D5-A35B2CD0891F}" destId="{677DC533-CB85-48C8-AF60-7AEEF8995A6C}" srcOrd="1" destOrd="0" parTransId="{AD984DED-7346-47BC-AA39-2151B2F400AE}" sibTransId="{DA250E36-15D9-4192-8D66-8C00404744E5}"/>
    <dgm:cxn modelId="{677D4874-298F-40C0-856E-C39BD689A3B4}" type="presOf" srcId="{D017BB27-731B-4DFA-86D5-A35B2CD0891F}" destId="{CAA97263-5853-495B-B8E3-C310B0B272E3}" srcOrd="0" destOrd="0" presId="urn:microsoft.com/office/officeart/2005/8/layout/hProcess11"/>
    <dgm:cxn modelId="{9198BD91-1A5D-4147-A7A8-29DD3D7B16CA}" type="presOf" srcId="{051E41B5-1398-4DF5-BB6F-C49A87A42EAA}" destId="{587AAFEF-60CC-41EB-B6B4-3D0921560981}" srcOrd="0" destOrd="0" presId="urn:microsoft.com/office/officeart/2005/8/layout/hProcess11"/>
    <dgm:cxn modelId="{255A41B6-A7E1-4F80-A7D2-F705B366ED1B}" type="presOf" srcId="{BF9EEB8E-28B2-4C48-A8D6-2A13F203A3C1}" destId="{78DA5404-8732-4935-A990-42FE61F20700}" srcOrd="0" destOrd="0" presId="urn:microsoft.com/office/officeart/2005/8/layout/hProcess11"/>
    <dgm:cxn modelId="{3189AD1A-5A6D-4057-B99A-FAC0DD808BC6}" type="presParOf" srcId="{CAA97263-5853-495B-B8E3-C310B0B272E3}" destId="{6C7DA38C-C205-4CD4-8BBB-1AAC65954F20}" srcOrd="0" destOrd="0" presId="urn:microsoft.com/office/officeart/2005/8/layout/hProcess11"/>
    <dgm:cxn modelId="{8F5FD97F-DE61-4FAF-8CDE-24C4C473B1AE}" type="presParOf" srcId="{CAA97263-5853-495B-B8E3-C310B0B272E3}" destId="{04B35C92-4C77-43F5-AC5F-7D91F70FB29A}" srcOrd="1" destOrd="0" presId="urn:microsoft.com/office/officeart/2005/8/layout/hProcess11"/>
    <dgm:cxn modelId="{6A39D801-4BBB-4F35-8AA5-A65DE30E4EFA}" type="presParOf" srcId="{04B35C92-4C77-43F5-AC5F-7D91F70FB29A}" destId="{7DBBE5BF-3E80-4DFB-B078-92C7A4DA017B}" srcOrd="0" destOrd="0" presId="urn:microsoft.com/office/officeart/2005/8/layout/hProcess11"/>
    <dgm:cxn modelId="{8BBA702B-DC61-4491-A325-FE99DC0CC5AC}" type="presParOf" srcId="{7DBBE5BF-3E80-4DFB-B078-92C7A4DA017B}" destId="{78DA5404-8732-4935-A990-42FE61F20700}" srcOrd="0" destOrd="0" presId="urn:microsoft.com/office/officeart/2005/8/layout/hProcess11"/>
    <dgm:cxn modelId="{9351958C-9FEA-4BD9-B991-49429D8BD818}" type="presParOf" srcId="{7DBBE5BF-3E80-4DFB-B078-92C7A4DA017B}" destId="{BBD981C8-117D-4EC1-A9A7-B0C7E59C1B02}" srcOrd="1" destOrd="0" presId="urn:microsoft.com/office/officeart/2005/8/layout/hProcess11"/>
    <dgm:cxn modelId="{E94B8EF2-C9C7-4C0B-9867-8CF06371C23E}" type="presParOf" srcId="{7DBBE5BF-3E80-4DFB-B078-92C7A4DA017B}" destId="{B5828C24-0446-49C3-8EB5-BC9F5F701AF4}" srcOrd="2" destOrd="0" presId="urn:microsoft.com/office/officeart/2005/8/layout/hProcess11"/>
    <dgm:cxn modelId="{BB5472CC-A202-43E6-9D07-2CCCC4258AFC}" type="presParOf" srcId="{04B35C92-4C77-43F5-AC5F-7D91F70FB29A}" destId="{06033744-0420-4808-9E1B-77C01BD7BDA8}" srcOrd="1" destOrd="0" presId="urn:microsoft.com/office/officeart/2005/8/layout/hProcess11"/>
    <dgm:cxn modelId="{D0CD836B-045A-4E53-8A8D-0166EFB19095}" type="presParOf" srcId="{04B35C92-4C77-43F5-AC5F-7D91F70FB29A}" destId="{339E665D-E0C3-4591-90CC-5C0C30DD2FA7}" srcOrd="2" destOrd="0" presId="urn:microsoft.com/office/officeart/2005/8/layout/hProcess11"/>
    <dgm:cxn modelId="{E684B838-139C-4CA6-9679-36E4C8E1B916}" type="presParOf" srcId="{339E665D-E0C3-4591-90CC-5C0C30DD2FA7}" destId="{43856FDE-EA59-4DE9-A130-D56792944D3C}" srcOrd="0" destOrd="0" presId="urn:microsoft.com/office/officeart/2005/8/layout/hProcess11"/>
    <dgm:cxn modelId="{020E1F6A-CC72-4246-B4D8-9CF1DEFDC289}" type="presParOf" srcId="{339E665D-E0C3-4591-90CC-5C0C30DD2FA7}" destId="{D7748500-B8E0-47C3-BEF1-CAE4383090DB}" srcOrd="1" destOrd="0" presId="urn:microsoft.com/office/officeart/2005/8/layout/hProcess11"/>
    <dgm:cxn modelId="{E64D5B8A-FFA3-42B3-A2A0-D70AC8CD6C5D}" type="presParOf" srcId="{339E665D-E0C3-4591-90CC-5C0C30DD2FA7}" destId="{7A9B8DA6-6DA8-4E4D-8860-93C046DE20BE}" srcOrd="2" destOrd="0" presId="urn:microsoft.com/office/officeart/2005/8/layout/hProcess11"/>
    <dgm:cxn modelId="{FF3BFD41-5C96-47DE-B7C7-FD8039F4A917}" type="presParOf" srcId="{04B35C92-4C77-43F5-AC5F-7D91F70FB29A}" destId="{2EEB4AED-8764-4571-8CDB-8E4EBAFEC6D3}" srcOrd="3" destOrd="0" presId="urn:microsoft.com/office/officeart/2005/8/layout/hProcess11"/>
    <dgm:cxn modelId="{BF8185C9-BC0B-4CC6-9E92-76C42DD46F3F}" type="presParOf" srcId="{04B35C92-4C77-43F5-AC5F-7D91F70FB29A}" destId="{44BD7745-AAA7-4477-99E1-6B4D62991E43}" srcOrd="4" destOrd="0" presId="urn:microsoft.com/office/officeart/2005/8/layout/hProcess11"/>
    <dgm:cxn modelId="{297D4B08-9085-4D5E-B68B-6E6A8B2EAA1E}" type="presParOf" srcId="{44BD7745-AAA7-4477-99E1-6B4D62991E43}" destId="{587AAFEF-60CC-41EB-B6B4-3D0921560981}" srcOrd="0" destOrd="0" presId="urn:microsoft.com/office/officeart/2005/8/layout/hProcess11"/>
    <dgm:cxn modelId="{913B0778-7D2C-48A8-8CEF-2CA23EA34A13}" type="presParOf" srcId="{44BD7745-AAA7-4477-99E1-6B4D62991E43}" destId="{5C24BE53-3782-4962-8B95-489DE1B2A688}" srcOrd="1" destOrd="0" presId="urn:microsoft.com/office/officeart/2005/8/layout/hProcess11"/>
    <dgm:cxn modelId="{AA421612-8234-4E80-B471-94317BEB07FF}" type="presParOf" srcId="{44BD7745-AAA7-4477-99E1-6B4D62991E43}" destId="{CB061C90-5114-4D4E-A8F4-4CE617969E4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DF696-9F02-4ADE-90FC-C5E25F5AE97C}">
      <dsp:nvSpPr>
        <dsp:cNvPr id="0" name=""/>
        <dsp:cNvSpPr/>
      </dsp:nvSpPr>
      <dsp:spPr>
        <a:xfrm>
          <a:off x="2092633" y="703"/>
          <a:ext cx="1621932" cy="1054256"/>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Full needs assessment in place</a:t>
          </a:r>
        </a:p>
      </dsp:txBody>
      <dsp:txXfrm>
        <a:off x="2144098" y="52168"/>
        <a:ext cx="1519002" cy="951326"/>
      </dsp:txXfrm>
    </dsp:sp>
    <dsp:sp modelId="{3E3E5A6C-262B-4334-A462-19F6F448F36E}">
      <dsp:nvSpPr>
        <dsp:cNvPr id="0" name=""/>
        <dsp:cNvSpPr/>
      </dsp:nvSpPr>
      <dsp:spPr>
        <a:xfrm>
          <a:off x="1163178" y="527831"/>
          <a:ext cx="3480842" cy="3480842"/>
        </a:xfrm>
        <a:custGeom>
          <a:avLst/>
          <a:gdLst/>
          <a:ahLst/>
          <a:cxnLst/>
          <a:rect l="0" t="0" r="0" b="0"/>
          <a:pathLst>
            <a:path>
              <a:moveTo>
                <a:pt x="2774890" y="340800"/>
              </a:moveTo>
              <a:arcTo wR="1740421" hR="1740421" stAng="18388102" swAng="163232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1FD77C4-E221-4487-8F15-A5C2AD538502}">
      <dsp:nvSpPr>
        <dsp:cNvPr id="0" name=""/>
        <dsp:cNvSpPr/>
      </dsp:nvSpPr>
      <dsp:spPr>
        <a:xfrm>
          <a:off x="3833054" y="1741124"/>
          <a:ext cx="1621932" cy="1054256"/>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Programme objectives/ strategy</a:t>
          </a:r>
        </a:p>
      </dsp:txBody>
      <dsp:txXfrm>
        <a:off x="3884519" y="1792589"/>
        <a:ext cx="1519002" cy="951326"/>
      </dsp:txXfrm>
    </dsp:sp>
    <dsp:sp modelId="{037899EE-20DB-4C48-B3D0-53523C41DC27}">
      <dsp:nvSpPr>
        <dsp:cNvPr id="0" name=""/>
        <dsp:cNvSpPr/>
      </dsp:nvSpPr>
      <dsp:spPr>
        <a:xfrm>
          <a:off x="1163178" y="527831"/>
          <a:ext cx="3480842" cy="3480842"/>
        </a:xfrm>
        <a:custGeom>
          <a:avLst/>
          <a:gdLst/>
          <a:ahLst/>
          <a:cxnLst/>
          <a:rect l="0" t="0" r="0" b="0"/>
          <a:pathLst>
            <a:path>
              <a:moveTo>
                <a:pt x="3300331" y="2512267"/>
              </a:moveTo>
              <a:arcTo wR="1740421" hR="1740421" stAng="1579578" swAng="163232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2F48A7-36EA-4C81-8872-9017D2192521}">
      <dsp:nvSpPr>
        <dsp:cNvPr id="0" name=""/>
        <dsp:cNvSpPr/>
      </dsp:nvSpPr>
      <dsp:spPr>
        <a:xfrm>
          <a:off x="2092633" y="3481546"/>
          <a:ext cx="1621932" cy="1054256"/>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Commissioning decisions based on identified need/ strategy</a:t>
          </a:r>
        </a:p>
      </dsp:txBody>
      <dsp:txXfrm>
        <a:off x="2144098" y="3533011"/>
        <a:ext cx="1519002" cy="951326"/>
      </dsp:txXfrm>
    </dsp:sp>
    <dsp:sp modelId="{B8B09619-E724-4A31-9120-729720B231D8}">
      <dsp:nvSpPr>
        <dsp:cNvPr id="0" name=""/>
        <dsp:cNvSpPr/>
      </dsp:nvSpPr>
      <dsp:spPr>
        <a:xfrm>
          <a:off x="1163178" y="527831"/>
          <a:ext cx="3480842" cy="3480842"/>
        </a:xfrm>
        <a:custGeom>
          <a:avLst/>
          <a:gdLst/>
          <a:ahLst/>
          <a:cxnLst/>
          <a:rect l="0" t="0" r="0" b="0"/>
          <a:pathLst>
            <a:path>
              <a:moveTo>
                <a:pt x="705951" y="3140042"/>
              </a:moveTo>
              <a:arcTo wR="1740421" hR="1740421" stAng="7588102" swAng="163232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74EB068-8226-4087-A5FB-EE8B32E5F2AA}">
      <dsp:nvSpPr>
        <dsp:cNvPr id="0" name=""/>
        <dsp:cNvSpPr/>
      </dsp:nvSpPr>
      <dsp:spPr>
        <a:xfrm>
          <a:off x="352212" y="1741124"/>
          <a:ext cx="1621932" cy="1054256"/>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1. Starting point/ baseline/ research</a:t>
          </a:r>
        </a:p>
      </dsp:txBody>
      <dsp:txXfrm>
        <a:off x="403677" y="1792589"/>
        <a:ext cx="1519002" cy="951326"/>
      </dsp:txXfrm>
    </dsp:sp>
    <dsp:sp modelId="{AB191EC1-184F-4E15-B841-51147B66F905}">
      <dsp:nvSpPr>
        <dsp:cNvPr id="0" name=""/>
        <dsp:cNvSpPr/>
      </dsp:nvSpPr>
      <dsp:spPr>
        <a:xfrm>
          <a:off x="1163178" y="527831"/>
          <a:ext cx="3480842" cy="3480842"/>
        </a:xfrm>
        <a:custGeom>
          <a:avLst/>
          <a:gdLst/>
          <a:ahLst/>
          <a:cxnLst/>
          <a:rect l="0" t="0" r="0" b="0"/>
          <a:pathLst>
            <a:path>
              <a:moveTo>
                <a:pt x="180511" y="968574"/>
              </a:moveTo>
              <a:arcTo wR="1740421" hR="1740421" stAng="12379578" swAng="163232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DA38C-C205-4CD4-8BBB-1AAC65954F20}">
      <dsp:nvSpPr>
        <dsp:cNvPr id="0" name=""/>
        <dsp:cNvSpPr/>
      </dsp:nvSpPr>
      <dsp:spPr>
        <a:xfrm>
          <a:off x="0" y="1392278"/>
          <a:ext cx="8664639" cy="185637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DA5404-8732-4935-A990-42FE61F20700}">
      <dsp:nvSpPr>
        <dsp:cNvPr id="0" name=""/>
        <dsp:cNvSpPr/>
      </dsp:nvSpPr>
      <dsp:spPr>
        <a:xfrm>
          <a:off x="3807" y="0"/>
          <a:ext cx="2513083" cy="1856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b" anchorCtr="0">
          <a:noAutofit/>
        </a:bodyPr>
        <a:lstStyle/>
        <a:p>
          <a:pPr marL="0" lvl="0" indent="0" algn="ctr" defTabSz="1644650">
            <a:lnSpc>
              <a:spcPct val="90000"/>
            </a:lnSpc>
            <a:spcBef>
              <a:spcPct val="0"/>
            </a:spcBef>
            <a:spcAft>
              <a:spcPct val="35000"/>
            </a:spcAft>
            <a:buNone/>
          </a:pPr>
          <a:r>
            <a:rPr lang="en-GB" sz="3700" kern="1200" dirty="0"/>
            <a:t>January 2024 </a:t>
          </a:r>
        </a:p>
      </dsp:txBody>
      <dsp:txXfrm>
        <a:off x="3807" y="0"/>
        <a:ext cx="2513083" cy="1856370"/>
      </dsp:txXfrm>
    </dsp:sp>
    <dsp:sp modelId="{BBD981C8-117D-4EC1-A9A7-B0C7E59C1B02}">
      <dsp:nvSpPr>
        <dsp:cNvPr id="0" name=""/>
        <dsp:cNvSpPr/>
      </dsp:nvSpPr>
      <dsp:spPr>
        <a:xfrm>
          <a:off x="1028303" y="2088417"/>
          <a:ext cx="464092" cy="4640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56FDE-EA59-4DE9-A130-D56792944D3C}">
      <dsp:nvSpPr>
        <dsp:cNvPr id="0" name=""/>
        <dsp:cNvSpPr/>
      </dsp:nvSpPr>
      <dsp:spPr>
        <a:xfrm>
          <a:off x="2642545" y="2784556"/>
          <a:ext cx="2513083" cy="1856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r>
            <a:rPr lang="en-GB" sz="3700" kern="1200" dirty="0"/>
            <a:t>April</a:t>
          </a:r>
        </a:p>
      </dsp:txBody>
      <dsp:txXfrm>
        <a:off x="2642545" y="2784556"/>
        <a:ext cx="2513083" cy="1856370"/>
      </dsp:txXfrm>
    </dsp:sp>
    <dsp:sp modelId="{D7748500-B8E0-47C3-BEF1-CAE4383090DB}">
      <dsp:nvSpPr>
        <dsp:cNvPr id="0" name=""/>
        <dsp:cNvSpPr/>
      </dsp:nvSpPr>
      <dsp:spPr>
        <a:xfrm>
          <a:off x="3667041" y="2088417"/>
          <a:ext cx="464092" cy="4640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AAFEF-60CC-41EB-B6B4-3D0921560981}">
      <dsp:nvSpPr>
        <dsp:cNvPr id="0" name=""/>
        <dsp:cNvSpPr/>
      </dsp:nvSpPr>
      <dsp:spPr>
        <a:xfrm>
          <a:off x="5281283" y="0"/>
          <a:ext cx="2513083" cy="1856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b" anchorCtr="0">
          <a:noAutofit/>
        </a:bodyPr>
        <a:lstStyle/>
        <a:p>
          <a:pPr marL="0" lvl="0" indent="0" algn="ctr" defTabSz="1644650">
            <a:lnSpc>
              <a:spcPct val="90000"/>
            </a:lnSpc>
            <a:spcBef>
              <a:spcPct val="0"/>
            </a:spcBef>
            <a:spcAft>
              <a:spcPct val="35000"/>
            </a:spcAft>
            <a:buNone/>
          </a:pPr>
          <a:r>
            <a:rPr lang="en-GB" sz="3700" kern="1200" dirty="0"/>
            <a:t>December 2026</a:t>
          </a:r>
        </a:p>
      </dsp:txBody>
      <dsp:txXfrm>
        <a:off x="5281283" y="0"/>
        <a:ext cx="2513083" cy="1856370"/>
      </dsp:txXfrm>
    </dsp:sp>
    <dsp:sp modelId="{5C24BE53-3782-4962-8B95-489DE1B2A688}">
      <dsp:nvSpPr>
        <dsp:cNvPr id="0" name=""/>
        <dsp:cNvSpPr/>
      </dsp:nvSpPr>
      <dsp:spPr>
        <a:xfrm>
          <a:off x="6305779" y="2088417"/>
          <a:ext cx="464092" cy="4640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9094721-4B50-1A49-A278-0BAC9BF2D2E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58E4-CBFC-7F49-8FCB-52B299227490}" type="slidenum">
              <a:rPr lang="en-US" smtClean="0"/>
              <a:t>‹#›</a:t>
            </a:fld>
            <a:endParaRPr lang="en-US"/>
          </a:p>
        </p:txBody>
      </p:sp>
    </p:spTree>
    <p:extLst>
      <p:ext uri="{BB962C8B-B14F-4D97-AF65-F5344CB8AC3E}">
        <p14:creationId xmlns:p14="http://schemas.microsoft.com/office/powerpoint/2010/main" val="307204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9094721-4B50-1A49-A278-0BAC9BF2D2E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58E4-CBFC-7F49-8FCB-52B299227490}" type="slidenum">
              <a:rPr lang="en-US" smtClean="0"/>
              <a:t>‹#›</a:t>
            </a:fld>
            <a:endParaRPr lang="en-US"/>
          </a:p>
        </p:txBody>
      </p:sp>
    </p:spTree>
    <p:extLst>
      <p:ext uri="{BB962C8B-B14F-4D97-AF65-F5344CB8AC3E}">
        <p14:creationId xmlns:p14="http://schemas.microsoft.com/office/powerpoint/2010/main" val="341016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9094721-4B50-1A49-A278-0BAC9BF2D2E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58E4-CBFC-7F49-8FCB-52B299227490}" type="slidenum">
              <a:rPr lang="en-US" smtClean="0"/>
              <a:t>‹#›</a:t>
            </a:fld>
            <a:endParaRPr lang="en-US"/>
          </a:p>
        </p:txBody>
      </p:sp>
    </p:spTree>
    <p:extLst>
      <p:ext uri="{BB962C8B-B14F-4D97-AF65-F5344CB8AC3E}">
        <p14:creationId xmlns:p14="http://schemas.microsoft.com/office/powerpoint/2010/main" val="2156425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88451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9094721-4B50-1A49-A278-0BAC9BF2D2E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58E4-CBFC-7F49-8FCB-52B299227490}" type="slidenum">
              <a:rPr lang="en-US" smtClean="0"/>
              <a:t>‹#›</a:t>
            </a:fld>
            <a:endParaRPr lang="en-US"/>
          </a:p>
        </p:txBody>
      </p:sp>
    </p:spTree>
    <p:extLst>
      <p:ext uri="{BB962C8B-B14F-4D97-AF65-F5344CB8AC3E}">
        <p14:creationId xmlns:p14="http://schemas.microsoft.com/office/powerpoint/2010/main" val="324103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9094721-4B50-1A49-A278-0BAC9BF2D2E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58E4-CBFC-7F49-8FCB-52B299227490}" type="slidenum">
              <a:rPr lang="en-US" smtClean="0"/>
              <a:t>‹#›</a:t>
            </a:fld>
            <a:endParaRPr lang="en-US"/>
          </a:p>
        </p:txBody>
      </p:sp>
    </p:spTree>
    <p:extLst>
      <p:ext uri="{BB962C8B-B14F-4D97-AF65-F5344CB8AC3E}">
        <p14:creationId xmlns:p14="http://schemas.microsoft.com/office/powerpoint/2010/main" val="359373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9094721-4B50-1A49-A278-0BAC9BF2D2E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58E4-CBFC-7F49-8FCB-52B299227490}" type="slidenum">
              <a:rPr lang="en-US" smtClean="0"/>
              <a:t>‹#›</a:t>
            </a:fld>
            <a:endParaRPr lang="en-US"/>
          </a:p>
        </p:txBody>
      </p:sp>
    </p:spTree>
    <p:extLst>
      <p:ext uri="{BB962C8B-B14F-4D97-AF65-F5344CB8AC3E}">
        <p14:creationId xmlns:p14="http://schemas.microsoft.com/office/powerpoint/2010/main" val="109922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9094721-4B50-1A49-A278-0BAC9BF2D2E2}"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158E4-CBFC-7F49-8FCB-52B299227490}" type="slidenum">
              <a:rPr lang="en-US" smtClean="0"/>
              <a:t>‹#›</a:t>
            </a:fld>
            <a:endParaRPr lang="en-US"/>
          </a:p>
        </p:txBody>
      </p:sp>
    </p:spTree>
    <p:extLst>
      <p:ext uri="{BB962C8B-B14F-4D97-AF65-F5344CB8AC3E}">
        <p14:creationId xmlns:p14="http://schemas.microsoft.com/office/powerpoint/2010/main" val="351707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9094721-4B50-1A49-A278-0BAC9BF2D2E2}"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158E4-CBFC-7F49-8FCB-52B299227490}" type="slidenum">
              <a:rPr lang="en-US" smtClean="0"/>
              <a:t>‹#›</a:t>
            </a:fld>
            <a:endParaRPr lang="en-US"/>
          </a:p>
        </p:txBody>
      </p:sp>
    </p:spTree>
    <p:extLst>
      <p:ext uri="{BB962C8B-B14F-4D97-AF65-F5344CB8AC3E}">
        <p14:creationId xmlns:p14="http://schemas.microsoft.com/office/powerpoint/2010/main" val="383086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94721-4B50-1A49-A278-0BAC9BF2D2E2}"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158E4-CBFC-7F49-8FCB-52B299227490}" type="slidenum">
              <a:rPr lang="en-US" smtClean="0"/>
              <a:t>‹#›</a:t>
            </a:fld>
            <a:endParaRPr lang="en-US"/>
          </a:p>
        </p:txBody>
      </p:sp>
    </p:spTree>
    <p:extLst>
      <p:ext uri="{BB962C8B-B14F-4D97-AF65-F5344CB8AC3E}">
        <p14:creationId xmlns:p14="http://schemas.microsoft.com/office/powerpoint/2010/main" val="93260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9094721-4B50-1A49-A278-0BAC9BF2D2E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58E4-CBFC-7F49-8FCB-52B299227490}" type="slidenum">
              <a:rPr lang="en-US" smtClean="0"/>
              <a:t>‹#›</a:t>
            </a:fld>
            <a:endParaRPr lang="en-US"/>
          </a:p>
        </p:txBody>
      </p:sp>
    </p:spTree>
    <p:extLst>
      <p:ext uri="{BB962C8B-B14F-4D97-AF65-F5344CB8AC3E}">
        <p14:creationId xmlns:p14="http://schemas.microsoft.com/office/powerpoint/2010/main" val="258098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9094721-4B50-1A49-A278-0BAC9BF2D2E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58E4-CBFC-7F49-8FCB-52B299227490}" type="slidenum">
              <a:rPr lang="en-US" smtClean="0"/>
              <a:t>‹#›</a:t>
            </a:fld>
            <a:endParaRPr lang="en-US"/>
          </a:p>
        </p:txBody>
      </p:sp>
    </p:spTree>
    <p:extLst>
      <p:ext uri="{BB962C8B-B14F-4D97-AF65-F5344CB8AC3E}">
        <p14:creationId xmlns:p14="http://schemas.microsoft.com/office/powerpoint/2010/main" val="420316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94721-4B50-1A49-A278-0BAC9BF2D2E2}" type="datetimeFigureOut">
              <a:rPr lang="en-US" smtClean="0"/>
              <a:t>2/23/2024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158E4-CBFC-7F49-8FCB-52B299227490}" type="slidenum">
              <a:rPr lang="en-US" smtClean="0"/>
              <a:t>‹#›</a:t>
            </a:fld>
            <a:endParaRPr lang="en-US"/>
          </a:p>
        </p:txBody>
      </p:sp>
    </p:spTree>
    <p:extLst>
      <p:ext uri="{BB962C8B-B14F-4D97-AF65-F5344CB8AC3E}">
        <p14:creationId xmlns:p14="http://schemas.microsoft.com/office/powerpoint/2010/main" val="316348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5035E5B-BE04-6F97-9DE6-6A0381EFC990}"/>
              </a:ext>
            </a:extLst>
          </p:cNvPr>
          <p:cNvGrpSpPr/>
          <p:nvPr/>
        </p:nvGrpSpPr>
        <p:grpSpPr>
          <a:xfrm>
            <a:off x="0" y="-8865"/>
            <a:ext cx="4036463" cy="6876090"/>
            <a:chOff x="0" y="-8865"/>
            <a:chExt cx="4036463" cy="6876090"/>
          </a:xfrm>
        </p:grpSpPr>
        <p:sp>
          <p:nvSpPr>
            <p:cNvPr id="3" name="Freeform: Shape 2">
              <a:extLst>
                <a:ext uri="{FF2B5EF4-FFF2-40B4-BE49-F238E27FC236}">
                  <a16:creationId xmlns:a16="http://schemas.microsoft.com/office/drawing/2014/main" id="{A96DA27E-48D1-3EE4-35CF-B3AC36D52EC2}"/>
                </a:ext>
              </a:extLst>
            </p:cNvPr>
            <p:cNvSpPr/>
            <p:nvPr/>
          </p:nvSpPr>
          <p:spPr>
            <a:xfrm>
              <a:off x="2643032" y="-8865"/>
              <a:ext cx="1393431" cy="2706386"/>
            </a:xfrm>
            <a:custGeom>
              <a:avLst/>
              <a:gdLst>
                <a:gd name="connsiteX0" fmla="*/ 1393432 w 1393431"/>
                <a:gd name="connsiteY0" fmla="*/ 0 h 2706386"/>
                <a:gd name="connsiteX1" fmla="*/ 976898 w 1393431"/>
                <a:gd name="connsiteY1" fmla="*/ 0 h 2706386"/>
                <a:gd name="connsiteX2" fmla="*/ 0 w 1393431"/>
                <a:gd name="connsiteY2" fmla="*/ 2706387 h 2706386"/>
                <a:gd name="connsiteX3" fmla="*/ 1393432 w 1393431"/>
                <a:gd name="connsiteY3" fmla="*/ 0 h 2706386"/>
              </a:gdLst>
              <a:ahLst/>
              <a:cxnLst>
                <a:cxn ang="0">
                  <a:pos x="connsiteX0" y="connsiteY0"/>
                </a:cxn>
                <a:cxn ang="0">
                  <a:pos x="connsiteX1" y="connsiteY1"/>
                </a:cxn>
                <a:cxn ang="0">
                  <a:pos x="connsiteX2" y="connsiteY2"/>
                </a:cxn>
                <a:cxn ang="0">
                  <a:pos x="connsiteX3" y="connsiteY3"/>
                </a:cxn>
              </a:cxnLst>
              <a:rect l="l" t="t" r="r" b="b"/>
              <a:pathLst>
                <a:path w="1393431" h="2706386">
                  <a:moveTo>
                    <a:pt x="1393432" y="0"/>
                  </a:moveTo>
                  <a:lnTo>
                    <a:pt x="976898" y="0"/>
                  </a:lnTo>
                  <a:cubicBezTo>
                    <a:pt x="926270" y="446260"/>
                    <a:pt x="731810" y="1399895"/>
                    <a:pt x="0" y="2706387"/>
                  </a:cubicBezTo>
                  <a:cubicBezTo>
                    <a:pt x="867587" y="1508289"/>
                    <a:pt x="1236944" y="556960"/>
                    <a:pt x="1393432" y="0"/>
                  </a:cubicBezTo>
                  <a:close/>
                </a:path>
              </a:pathLst>
            </a:custGeom>
            <a:solidFill>
              <a:srgbClr val="326198"/>
            </a:solidFill>
            <a:ln w="11487"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4F3B92DB-6B1A-4551-70E5-C82FD19B34CC}"/>
                </a:ext>
              </a:extLst>
            </p:cNvPr>
            <p:cNvSpPr/>
            <p:nvPr/>
          </p:nvSpPr>
          <p:spPr>
            <a:xfrm>
              <a:off x="1872540" y="-8865"/>
              <a:ext cx="1748541" cy="6876090"/>
            </a:xfrm>
            <a:custGeom>
              <a:avLst/>
              <a:gdLst>
                <a:gd name="connsiteX0" fmla="*/ 771643 w 1748541"/>
                <a:gd name="connsiteY0" fmla="*/ 2706387 h 6876090"/>
                <a:gd name="connsiteX1" fmla="*/ 1748541 w 1748541"/>
                <a:gd name="connsiteY1" fmla="*/ 0 h 6876090"/>
                <a:gd name="connsiteX2" fmla="*/ 1734733 w 1748541"/>
                <a:gd name="connsiteY2" fmla="*/ 0 h 6876090"/>
                <a:gd name="connsiteX3" fmla="*/ 440257 w 1748541"/>
                <a:gd name="connsiteY3" fmla="*/ 3051172 h 6876090"/>
                <a:gd name="connsiteX4" fmla="*/ 693399 w 1748541"/>
                <a:gd name="connsiteY4" fmla="*/ 6876091 h 6876090"/>
                <a:gd name="connsiteX5" fmla="*/ 981060 w 1748541"/>
                <a:gd name="connsiteY5" fmla="*/ 6876091 h 6876090"/>
                <a:gd name="connsiteX6" fmla="*/ 582937 w 1748541"/>
                <a:gd name="connsiteY6" fmla="*/ 3032722 h 6876090"/>
                <a:gd name="connsiteX7" fmla="*/ 771643 w 1748541"/>
                <a:gd name="connsiteY7" fmla="*/ 2706387 h 687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541" h="6876090">
                  <a:moveTo>
                    <a:pt x="771643" y="2706387"/>
                  </a:moveTo>
                  <a:cubicBezTo>
                    <a:pt x="1503453" y="1401048"/>
                    <a:pt x="1697912" y="447413"/>
                    <a:pt x="1748541" y="0"/>
                  </a:cubicBezTo>
                  <a:lnTo>
                    <a:pt x="1734733" y="0"/>
                  </a:lnTo>
                  <a:cubicBezTo>
                    <a:pt x="1699063" y="342478"/>
                    <a:pt x="1504604" y="1465623"/>
                    <a:pt x="440257" y="3051172"/>
                  </a:cubicBezTo>
                  <a:cubicBezTo>
                    <a:pt x="-548148" y="4523714"/>
                    <a:pt x="394231" y="6365256"/>
                    <a:pt x="693399" y="6876091"/>
                  </a:cubicBezTo>
                  <a:lnTo>
                    <a:pt x="981060" y="6876091"/>
                  </a:lnTo>
                  <a:cubicBezTo>
                    <a:pt x="604799" y="6275312"/>
                    <a:pt x="-318018" y="4524867"/>
                    <a:pt x="582937" y="3032722"/>
                  </a:cubicBezTo>
                  <a:cubicBezTo>
                    <a:pt x="648524" y="2920868"/>
                    <a:pt x="711809" y="2812474"/>
                    <a:pt x="771643" y="2706387"/>
                  </a:cubicBezTo>
                  <a:close/>
                </a:path>
              </a:pathLst>
            </a:custGeom>
            <a:solidFill>
              <a:srgbClr val="E72A80"/>
            </a:solidFill>
            <a:ln w="11487"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3F46359D-5164-5244-A25D-853D12345633}"/>
                </a:ext>
              </a:extLst>
            </p:cNvPr>
            <p:cNvSpPr/>
            <p:nvPr/>
          </p:nvSpPr>
          <p:spPr>
            <a:xfrm>
              <a:off x="0" y="-8865"/>
              <a:ext cx="3606123" cy="6876090"/>
            </a:xfrm>
            <a:custGeom>
              <a:avLst/>
              <a:gdLst>
                <a:gd name="connsiteX0" fmla="*/ 2311647 w 3606123"/>
                <a:gd name="connsiteY0" fmla="*/ 3051172 h 6876090"/>
                <a:gd name="connsiteX1" fmla="*/ 3606123 w 3606123"/>
                <a:gd name="connsiteY1" fmla="*/ 0 h 6876090"/>
                <a:gd name="connsiteX2" fmla="*/ 0 w 3606123"/>
                <a:gd name="connsiteY2" fmla="*/ 0 h 6876090"/>
                <a:gd name="connsiteX3" fmla="*/ 0 w 3606123"/>
                <a:gd name="connsiteY3" fmla="*/ 6876091 h 6876090"/>
                <a:gd name="connsiteX4" fmla="*/ 2564789 w 3606123"/>
                <a:gd name="connsiteY4" fmla="*/ 6876091 h 6876090"/>
                <a:gd name="connsiteX5" fmla="*/ 2311647 w 3606123"/>
                <a:gd name="connsiteY5" fmla="*/ 3051172 h 687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6123" h="6876090">
                  <a:moveTo>
                    <a:pt x="2311647" y="3051172"/>
                  </a:moveTo>
                  <a:cubicBezTo>
                    <a:pt x="3375994" y="1464470"/>
                    <a:pt x="3570453" y="341325"/>
                    <a:pt x="3606123" y="0"/>
                  </a:cubicBezTo>
                  <a:lnTo>
                    <a:pt x="0" y="0"/>
                  </a:lnTo>
                  <a:lnTo>
                    <a:pt x="0" y="6876091"/>
                  </a:lnTo>
                  <a:lnTo>
                    <a:pt x="2564789" y="6876091"/>
                  </a:lnTo>
                  <a:cubicBezTo>
                    <a:pt x="2265621" y="6366409"/>
                    <a:pt x="1323242" y="4523714"/>
                    <a:pt x="2311647" y="3051172"/>
                  </a:cubicBezTo>
                  <a:close/>
                </a:path>
              </a:pathLst>
            </a:custGeom>
            <a:solidFill>
              <a:srgbClr val="E72A80">
                <a:alpha val="69804"/>
              </a:srgbClr>
            </a:solidFill>
            <a:ln w="11487" cap="flat">
              <a:noFill/>
              <a:prstDash val="solid"/>
              <a:miter/>
            </a:ln>
          </p:spPr>
          <p:txBody>
            <a:bodyPr rtlCol="0" anchor="ctr"/>
            <a:lstStyle/>
            <a:p>
              <a:endParaRPr lang="en-GB"/>
            </a:p>
          </p:txBody>
        </p:sp>
      </p:grpSp>
      <p:pic>
        <p:nvPicPr>
          <p:cNvPr id="20" name="Graphic 19">
            <a:extLst>
              <a:ext uri="{FF2B5EF4-FFF2-40B4-BE49-F238E27FC236}">
                <a16:creationId xmlns:a16="http://schemas.microsoft.com/office/drawing/2014/main" id="{B9091B7F-D9C8-8214-32AE-DAB7652A6A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3630" y="344433"/>
            <a:ext cx="2725902" cy="1367145"/>
          </a:xfrm>
          <a:prstGeom prst="rect">
            <a:avLst/>
          </a:prstGeom>
        </p:spPr>
      </p:pic>
      <p:sp>
        <p:nvSpPr>
          <p:cNvPr id="33" name="Subtitle 4">
            <a:extLst>
              <a:ext uri="{FF2B5EF4-FFF2-40B4-BE49-F238E27FC236}">
                <a16:creationId xmlns:a16="http://schemas.microsoft.com/office/drawing/2014/main" id="{2AA03509-546C-2128-9C85-1D9A007E5D11}"/>
              </a:ext>
            </a:extLst>
          </p:cNvPr>
          <p:cNvSpPr txBox="1">
            <a:spLocks/>
          </p:cNvSpPr>
          <p:nvPr/>
        </p:nvSpPr>
        <p:spPr>
          <a:xfrm>
            <a:off x="353630" y="2721586"/>
            <a:ext cx="12192000" cy="109544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sz="4500" b="1" dirty="0">
                <a:solidFill>
                  <a:srgbClr val="090728"/>
                </a:solidFill>
                <a:latin typeface="Axiforma Black" pitchFamily="2" charset="77"/>
              </a:rPr>
              <a:t>North Northants Family Hubs</a:t>
            </a:r>
          </a:p>
          <a:p>
            <a:pPr marL="0" indent="0" algn="ctr">
              <a:buNone/>
            </a:pPr>
            <a:r>
              <a:rPr lang="en-GB" sz="4500" b="1" dirty="0">
                <a:solidFill>
                  <a:srgbClr val="090728"/>
                </a:solidFill>
                <a:latin typeface="Axiforma Black" pitchFamily="2" charset="77"/>
              </a:rPr>
              <a:t>Volunteer Academy</a:t>
            </a:r>
          </a:p>
        </p:txBody>
      </p:sp>
      <p:sp>
        <p:nvSpPr>
          <p:cNvPr id="34" name="Subtitle 4">
            <a:extLst>
              <a:ext uri="{FF2B5EF4-FFF2-40B4-BE49-F238E27FC236}">
                <a16:creationId xmlns:a16="http://schemas.microsoft.com/office/drawing/2014/main" id="{BAA9116F-D22C-30B7-1877-0CA5D6869CFB}"/>
              </a:ext>
            </a:extLst>
          </p:cNvPr>
          <p:cNvSpPr txBox="1">
            <a:spLocks/>
          </p:cNvSpPr>
          <p:nvPr/>
        </p:nvSpPr>
        <p:spPr>
          <a:xfrm>
            <a:off x="227066" y="3841093"/>
            <a:ext cx="12192000" cy="10954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sz="3500" b="1" dirty="0">
                <a:solidFill>
                  <a:srgbClr val="090728"/>
                </a:solidFill>
                <a:latin typeface="Avenir Book" panose="02000503020000020003" pitchFamily="2" charset="0"/>
              </a:rPr>
              <a:t>Market Engagement Session</a:t>
            </a:r>
          </a:p>
        </p:txBody>
      </p:sp>
    </p:spTree>
    <p:extLst>
      <p:ext uri="{BB962C8B-B14F-4D97-AF65-F5344CB8AC3E}">
        <p14:creationId xmlns:p14="http://schemas.microsoft.com/office/powerpoint/2010/main" val="113661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0809-3052-4AB6-2F89-6E236A0D96D5}"/>
              </a:ext>
            </a:extLst>
          </p:cNvPr>
          <p:cNvSpPr txBox="1">
            <a:spLocks/>
          </p:cNvSpPr>
          <p:nvPr/>
        </p:nvSpPr>
        <p:spPr>
          <a:xfrm>
            <a:off x="838200" y="50627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Axiforma Black" panose="00000900000000000000" pitchFamily="50" charset="0"/>
              </a:rPr>
              <a:t>Our commitment to grow and develop peer support networks</a:t>
            </a:r>
          </a:p>
        </p:txBody>
      </p:sp>
      <p:sp>
        <p:nvSpPr>
          <p:cNvPr id="3" name="TextBox 2">
            <a:extLst>
              <a:ext uri="{FF2B5EF4-FFF2-40B4-BE49-F238E27FC236}">
                <a16:creationId xmlns:a16="http://schemas.microsoft.com/office/drawing/2014/main" id="{78FC73F6-D07D-8639-85F7-6ADC096922CC}"/>
              </a:ext>
            </a:extLst>
          </p:cNvPr>
          <p:cNvSpPr txBox="1"/>
          <p:nvPr/>
        </p:nvSpPr>
        <p:spPr>
          <a:xfrm>
            <a:off x="838200" y="1997839"/>
            <a:ext cx="9874293" cy="3693319"/>
          </a:xfrm>
          <a:prstGeom prst="rect">
            <a:avLst/>
          </a:prstGeom>
          <a:noFill/>
        </p:spPr>
        <p:txBody>
          <a:bodyPr wrap="square" rtlCol="0">
            <a:spAutoFit/>
          </a:bodyPr>
          <a:lstStyle/>
          <a:p>
            <a:pPr marL="285750" indent="-285750">
              <a:buFont typeface="Arial" panose="020B0604020202020204" pitchFamily="34" charset="0"/>
              <a:buChar char="•"/>
            </a:pPr>
            <a:r>
              <a:rPr lang="en-GB" dirty="0"/>
              <a:t>We understand that Peer support and community outreach are effective interventions in supporting new parents and signposting to more targeted interventions</a:t>
            </a:r>
          </a:p>
          <a:p>
            <a:endParaRPr lang="en-GB" dirty="0"/>
          </a:p>
          <a:p>
            <a:pPr marL="285750" indent="-285750">
              <a:buFont typeface="Arial" panose="020B0604020202020204" pitchFamily="34" charset="0"/>
              <a:buChar char="•"/>
            </a:pPr>
            <a:r>
              <a:rPr lang="en-GB" dirty="0"/>
              <a:t>We understand that Peer support is an effective intervention in supporting parents with mild mental health difficulties. Peer supporters can provide one and/or group support for parents experiencing mild challenges, such as anxiety or low mood, or parent–infant relationship difficulties.</a:t>
            </a:r>
          </a:p>
          <a:p>
            <a:endParaRPr lang="en-GB" dirty="0"/>
          </a:p>
          <a:p>
            <a:pPr marL="285750" indent="-285750">
              <a:buFont typeface="Arial" panose="020B0604020202020204" pitchFamily="34" charset="0"/>
              <a:buChar char="•"/>
            </a:pPr>
            <a:r>
              <a:rPr lang="en-GB" dirty="0"/>
              <a:t>A good quality peer support programme can provide one-to-one and/or tailored group support for a diverse range of parents and carers (e.g., fathers, families with SEND, LGBTQI+ families and those from culturally diverse backgrounds).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are keen to develop or expand peer support services with regular high-quality training and clear supervision structures in place</a:t>
            </a:r>
          </a:p>
        </p:txBody>
      </p:sp>
    </p:spTree>
    <p:extLst>
      <p:ext uri="{BB962C8B-B14F-4D97-AF65-F5344CB8AC3E}">
        <p14:creationId xmlns:p14="http://schemas.microsoft.com/office/powerpoint/2010/main" val="760131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27C57-9D6F-B626-7159-4FA74A37A22E}"/>
              </a:ext>
            </a:extLst>
          </p:cNvPr>
          <p:cNvSpPr/>
          <p:nvPr/>
        </p:nvSpPr>
        <p:spPr>
          <a:xfrm>
            <a:off x="0" y="0"/>
            <a:ext cx="12192000" cy="6858000"/>
          </a:xfrm>
          <a:prstGeom prst="rect">
            <a:avLst/>
          </a:prstGeom>
          <a:solidFill>
            <a:srgbClr val="1A6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Subtitle 4">
            <a:extLst>
              <a:ext uri="{FF2B5EF4-FFF2-40B4-BE49-F238E27FC236}">
                <a16:creationId xmlns:a16="http://schemas.microsoft.com/office/drawing/2014/main" id="{1A91F175-7F69-03BD-FE39-BB32BAA26BCB}"/>
              </a:ext>
            </a:extLst>
          </p:cNvPr>
          <p:cNvSpPr txBox="1">
            <a:spLocks/>
          </p:cNvSpPr>
          <p:nvPr/>
        </p:nvSpPr>
        <p:spPr>
          <a:xfrm>
            <a:off x="840757" y="2926377"/>
            <a:ext cx="9027399" cy="109544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sz="4800" b="0" dirty="0">
                <a:solidFill>
                  <a:schemeClr val="bg1"/>
                </a:solidFill>
                <a:latin typeface="Axiforma Black" panose="00000900000000000000" pitchFamily="50" charset="0"/>
              </a:rPr>
              <a:t>Volunteer Support </a:t>
            </a:r>
          </a:p>
          <a:p>
            <a:pPr marL="0" indent="0" algn="ctr">
              <a:buNone/>
            </a:pPr>
            <a:r>
              <a:rPr lang="en-GB" sz="4800" b="0" dirty="0">
                <a:solidFill>
                  <a:schemeClr val="bg1"/>
                </a:solidFill>
                <a:latin typeface="Axiforma Black" panose="00000900000000000000" pitchFamily="50" charset="0"/>
              </a:rPr>
              <a:t>Service Model</a:t>
            </a:r>
          </a:p>
        </p:txBody>
      </p:sp>
      <p:grpSp>
        <p:nvGrpSpPr>
          <p:cNvPr id="9" name="Group 8">
            <a:extLst>
              <a:ext uri="{FF2B5EF4-FFF2-40B4-BE49-F238E27FC236}">
                <a16:creationId xmlns:a16="http://schemas.microsoft.com/office/drawing/2014/main" id="{B9956771-4160-5DC4-BDFA-8D78536B781F}"/>
              </a:ext>
            </a:extLst>
          </p:cNvPr>
          <p:cNvGrpSpPr/>
          <p:nvPr/>
        </p:nvGrpSpPr>
        <p:grpSpPr>
          <a:xfrm flipH="1">
            <a:off x="8107053" y="-8864"/>
            <a:ext cx="4084947" cy="6876089"/>
            <a:chOff x="7940513" y="-8864"/>
            <a:chExt cx="4041792" cy="6876089"/>
          </a:xfrm>
        </p:grpSpPr>
        <p:sp>
          <p:nvSpPr>
            <p:cNvPr id="6" name="Freeform: Shape 5">
              <a:extLst>
                <a:ext uri="{FF2B5EF4-FFF2-40B4-BE49-F238E27FC236}">
                  <a16:creationId xmlns:a16="http://schemas.microsoft.com/office/drawing/2014/main" id="{EBE2A956-69EE-21BF-CB32-A9ACEFD91F8A}"/>
                </a:ext>
              </a:extLst>
            </p:cNvPr>
            <p:cNvSpPr/>
            <p:nvPr/>
          </p:nvSpPr>
          <p:spPr>
            <a:xfrm>
              <a:off x="10587034" y="-8864"/>
              <a:ext cx="1395271" cy="2706386"/>
            </a:xfrm>
            <a:custGeom>
              <a:avLst/>
              <a:gdLst>
                <a:gd name="connsiteX0" fmla="*/ 1395271 w 1395271"/>
                <a:gd name="connsiteY0" fmla="*/ 0 h 2706386"/>
                <a:gd name="connsiteX1" fmla="*/ 978188 w 1395271"/>
                <a:gd name="connsiteY1" fmla="*/ 0 h 2706386"/>
                <a:gd name="connsiteX2" fmla="*/ 0 w 1395271"/>
                <a:gd name="connsiteY2" fmla="*/ 2706387 h 2706386"/>
                <a:gd name="connsiteX3" fmla="*/ 1395271 w 1395271"/>
                <a:gd name="connsiteY3" fmla="*/ 0 h 2706386"/>
              </a:gdLst>
              <a:ahLst/>
              <a:cxnLst>
                <a:cxn ang="0">
                  <a:pos x="connsiteX0" y="connsiteY0"/>
                </a:cxn>
                <a:cxn ang="0">
                  <a:pos x="connsiteX1" y="connsiteY1"/>
                </a:cxn>
                <a:cxn ang="0">
                  <a:pos x="connsiteX2" y="connsiteY2"/>
                </a:cxn>
                <a:cxn ang="0">
                  <a:pos x="connsiteX3" y="connsiteY3"/>
                </a:cxn>
              </a:cxnLst>
              <a:rect l="l" t="t" r="r" b="b"/>
              <a:pathLst>
                <a:path w="1395271" h="2706386">
                  <a:moveTo>
                    <a:pt x="1395271" y="0"/>
                  </a:moveTo>
                  <a:lnTo>
                    <a:pt x="978188" y="0"/>
                  </a:lnTo>
                  <a:cubicBezTo>
                    <a:pt x="927493" y="446260"/>
                    <a:pt x="732777" y="1399895"/>
                    <a:pt x="0" y="2706387"/>
                  </a:cubicBezTo>
                  <a:cubicBezTo>
                    <a:pt x="868732" y="1508289"/>
                    <a:pt x="1238577" y="556960"/>
                    <a:pt x="1395271" y="0"/>
                  </a:cubicBezTo>
                  <a:close/>
                </a:path>
              </a:pathLst>
            </a:custGeom>
            <a:solidFill>
              <a:srgbClr val="326198"/>
            </a:solidFill>
            <a:ln w="1151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5CD708-6017-5193-9263-6E8B9B19FD68}"/>
                </a:ext>
              </a:extLst>
            </p:cNvPr>
            <p:cNvSpPr/>
            <p:nvPr/>
          </p:nvSpPr>
          <p:spPr>
            <a:xfrm>
              <a:off x="9815525" y="-8864"/>
              <a:ext cx="1750849" cy="6876089"/>
            </a:xfrm>
            <a:custGeom>
              <a:avLst/>
              <a:gdLst>
                <a:gd name="connsiteX0" fmla="*/ 772662 w 1750849"/>
                <a:gd name="connsiteY0" fmla="*/ 2706387 h 6876089"/>
                <a:gd name="connsiteX1" fmla="*/ 1750849 w 1750849"/>
                <a:gd name="connsiteY1" fmla="*/ 0 h 6876089"/>
                <a:gd name="connsiteX2" fmla="*/ 1737023 w 1750849"/>
                <a:gd name="connsiteY2" fmla="*/ 0 h 6876089"/>
                <a:gd name="connsiteX3" fmla="*/ 440838 w 1750849"/>
                <a:gd name="connsiteY3" fmla="*/ 3051171 h 6876089"/>
                <a:gd name="connsiteX4" fmla="*/ 694314 w 1750849"/>
                <a:gd name="connsiteY4" fmla="*/ 6876090 h 6876089"/>
                <a:gd name="connsiteX5" fmla="*/ 982355 w 1750849"/>
                <a:gd name="connsiteY5" fmla="*/ 6876090 h 6876089"/>
                <a:gd name="connsiteX6" fmla="*/ 583707 w 1750849"/>
                <a:gd name="connsiteY6" fmla="*/ 3032721 h 6876089"/>
                <a:gd name="connsiteX7" fmla="*/ 772662 w 1750849"/>
                <a:gd name="connsiteY7" fmla="*/ 2706387 h 687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0849" h="6876089">
                  <a:moveTo>
                    <a:pt x="772662" y="2706387"/>
                  </a:moveTo>
                  <a:cubicBezTo>
                    <a:pt x="1505438" y="1401048"/>
                    <a:pt x="1700154" y="447413"/>
                    <a:pt x="1750849" y="0"/>
                  </a:cubicBezTo>
                  <a:lnTo>
                    <a:pt x="1737023" y="0"/>
                  </a:lnTo>
                  <a:cubicBezTo>
                    <a:pt x="1701306" y="342478"/>
                    <a:pt x="1506590" y="1465623"/>
                    <a:pt x="440838" y="3051171"/>
                  </a:cubicBezTo>
                  <a:cubicBezTo>
                    <a:pt x="-548871" y="4523713"/>
                    <a:pt x="394752" y="6365255"/>
                    <a:pt x="694314" y="6876090"/>
                  </a:cubicBezTo>
                  <a:lnTo>
                    <a:pt x="982355" y="6876090"/>
                  </a:lnTo>
                  <a:cubicBezTo>
                    <a:pt x="605598" y="6275311"/>
                    <a:pt x="-318438" y="4524866"/>
                    <a:pt x="583707" y="3032721"/>
                  </a:cubicBezTo>
                  <a:cubicBezTo>
                    <a:pt x="649380" y="2920868"/>
                    <a:pt x="712749" y="2812474"/>
                    <a:pt x="772662" y="2706387"/>
                  </a:cubicBezTo>
                  <a:close/>
                </a:path>
              </a:pathLst>
            </a:custGeom>
            <a:solidFill>
              <a:srgbClr val="E72A80"/>
            </a:solidFill>
            <a:ln w="1151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91ACAF3D-2F5C-0C43-F778-A1D416179D74}"/>
                </a:ext>
              </a:extLst>
            </p:cNvPr>
            <p:cNvSpPr/>
            <p:nvPr/>
          </p:nvSpPr>
          <p:spPr>
            <a:xfrm>
              <a:off x="7940513" y="-8864"/>
              <a:ext cx="3610883" cy="6876089"/>
            </a:xfrm>
            <a:custGeom>
              <a:avLst/>
              <a:gdLst>
                <a:gd name="connsiteX0" fmla="*/ 2314699 w 3610883"/>
                <a:gd name="connsiteY0" fmla="*/ 3051171 h 6876089"/>
                <a:gd name="connsiteX1" fmla="*/ 3610884 w 3610883"/>
                <a:gd name="connsiteY1" fmla="*/ 0 h 6876089"/>
                <a:gd name="connsiteX2" fmla="*/ 0 w 3610883"/>
                <a:gd name="connsiteY2" fmla="*/ 0 h 6876089"/>
                <a:gd name="connsiteX3" fmla="*/ 0 w 3610883"/>
                <a:gd name="connsiteY3" fmla="*/ 6876090 h 6876089"/>
                <a:gd name="connsiteX4" fmla="*/ 2568175 w 3610883"/>
                <a:gd name="connsiteY4" fmla="*/ 6876090 h 6876089"/>
                <a:gd name="connsiteX5" fmla="*/ 2314699 w 3610883"/>
                <a:gd name="connsiteY5" fmla="*/ 3051171 h 687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0883" h="6876089">
                  <a:moveTo>
                    <a:pt x="2314699" y="3051171"/>
                  </a:moveTo>
                  <a:cubicBezTo>
                    <a:pt x="3380451" y="1464470"/>
                    <a:pt x="3575166" y="341325"/>
                    <a:pt x="3610884" y="0"/>
                  </a:cubicBezTo>
                  <a:lnTo>
                    <a:pt x="0" y="0"/>
                  </a:lnTo>
                  <a:lnTo>
                    <a:pt x="0" y="6876090"/>
                  </a:lnTo>
                  <a:lnTo>
                    <a:pt x="2568175" y="6876090"/>
                  </a:lnTo>
                  <a:cubicBezTo>
                    <a:pt x="2268612" y="6366408"/>
                    <a:pt x="1324989" y="4523713"/>
                    <a:pt x="2314699" y="3051171"/>
                  </a:cubicBezTo>
                  <a:close/>
                </a:path>
              </a:pathLst>
            </a:custGeom>
            <a:solidFill>
              <a:schemeClr val="bg1"/>
            </a:solidFill>
            <a:ln w="11513" cap="flat">
              <a:noFill/>
              <a:prstDash val="solid"/>
              <a:miter/>
            </a:ln>
          </p:spPr>
          <p:txBody>
            <a:bodyPr rtlCol="0" anchor="ctr"/>
            <a:lstStyle/>
            <a:p>
              <a:endParaRPr lang="en-GB"/>
            </a:p>
          </p:txBody>
        </p:sp>
      </p:grpSp>
    </p:spTree>
    <p:extLst>
      <p:ext uri="{BB962C8B-B14F-4D97-AF65-F5344CB8AC3E}">
        <p14:creationId xmlns:p14="http://schemas.microsoft.com/office/powerpoint/2010/main" val="369396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70C7A8-B216-E53A-F5A7-DD1E2FCCC9BB}"/>
              </a:ext>
            </a:extLst>
          </p:cNvPr>
          <p:cNvSpPr txBox="1"/>
          <p:nvPr/>
        </p:nvSpPr>
        <p:spPr>
          <a:xfrm>
            <a:off x="405036" y="895989"/>
            <a:ext cx="10515600" cy="5262979"/>
          </a:xfrm>
          <a:prstGeom prst="rect">
            <a:avLst/>
          </a:prstGeom>
          <a:noFill/>
        </p:spPr>
        <p:txBody>
          <a:bodyPr wrap="square">
            <a:spAutoFit/>
          </a:bodyPr>
          <a:lstStyle/>
          <a:p>
            <a:pPr lvl="1"/>
            <a:r>
              <a:rPr lang="en-GB" sz="1600" dirty="0">
                <a:effectLst/>
                <a:latin typeface="Arial" panose="020B0604020202020204" pitchFamily="34" charset="0"/>
                <a:ea typeface="Times New Roman" panose="02020603050405020304" pitchFamily="18" charset="0"/>
                <a:cs typeface="Arial" panose="020B0604020202020204" pitchFamily="34" charset="0"/>
              </a:rPr>
              <a:t> </a:t>
            </a:r>
          </a:p>
          <a:p>
            <a:pPr marL="742950" lvl="1" indent="-285750">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Family Hubs Volunteer Academy will aim to create a structured and supportive environment for individuals</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develop skills, gain knowledge, and contribute meaningfully to their communities through volunteering. </a:t>
            </a:r>
            <a:b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endPar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Provider will play a key role in supporting people interested in volunteering to access local volunteer opportunities across the Family Hub Network, including the delivery of awareness-raising workshops and training and development sessions on communication skills, project management, teamwork, cultural sensitivity, and specific skills relevant to the Family Hubs Volunteering tasks, e.g.,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parenting support, PNMH (perinatal mental health), and PIR (parent-infant relationship support) and HLE (home learning environments). </a:t>
            </a:r>
          </a:p>
          <a:p>
            <a:pPr lvl="1"/>
            <a:endPar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Accessible information will enable everyone to understand what support is available and where it can be accessed, including less engaged groups such as traveller communities or groups where language is a barrier. </a:t>
            </a:r>
          </a:p>
          <a:p>
            <a:pPr lvl="1"/>
            <a:endParaRPr lang="en-GB" sz="16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Volunteers feel they are empowered to have a voice in the services they are working in methods to contributing</a:t>
            </a:r>
          </a:p>
          <a:p>
            <a:pPr lvl="1"/>
            <a:endParaRPr lang="en-GB" sz="1600" dirty="0">
              <a:solidFill>
                <a:srgbClr val="00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 new service will create pathways to support people in taking the first steps to explore different health and social care career opportunities.</a:t>
            </a:r>
            <a:endPar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itle 1">
            <a:extLst>
              <a:ext uri="{FF2B5EF4-FFF2-40B4-BE49-F238E27FC236}">
                <a16:creationId xmlns:a16="http://schemas.microsoft.com/office/drawing/2014/main" id="{D7279DDA-56FA-1830-0C28-CF96FCD0EF9A}"/>
              </a:ext>
            </a:extLst>
          </p:cNvPr>
          <p:cNvSpPr txBox="1">
            <a:spLocks/>
          </p:cNvSpPr>
          <p:nvPr/>
        </p:nvSpPr>
        <p:spPr>
          <a:xfrm>
            <a:off x="838200" y="365128"/>
            <a:ext cx="10515600" cy="6781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0" dirty="0">
                <a:latin typeface="Axiforma Black" panose="00000900000000000000" pitchFamily="50" charset="0"/>
              </a:rPr>
              <a:t>Volunteer Support Service Model</a:t>
            </a:r>
          </a:p>
        </p:txBody>
      </p:sp>
    </p:spTree>
    <p:extLst>
      <p:ext uri="{BB962C8B-B14F-4D97-AF65-F5344CB8AC3E}">
        <p14:creationId xmlns:p14="http://schemas.microsoft.com/office/powerpoint/2010/main" val="223685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27C57-9D6F-B626-7159-4FA74A37A22E}"/>
              </a:ext>
            </a:extLst>
          </p:cNvPr>
          <p:cNvSpPr/>
          <p:nvPr/>
        </p:nvSpPr>
        <p:spPr>
          <a:xfrm>
            <a:off x="0" y="0"/>
            <a:ext cx="12192000" cy="6858000"/>
          </a:xfrm>
          <a:prstGeom prst="rect">
            <a:avLst/>
          </a:prstGeom>
          <a:solidFill>
            <a:srgbClr val="F52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1A91F175-7F69-03BD-FE39-BB32BAA26BCB}"/>
              </a:ext>
            </a:extLst>
          </p:cNvPr>
          <p:cNvSpPr txBox="1">
            <a:spLocks/>
          </p:cNvSpPr>
          <p:nvPr/>
        </p:nvSpPr>
        <p:spPr>
          <a:xfrm>
            <a:off x="-920536" y="2881279"/>
            <a:ext cx="12192000" cy="109544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sz="4500" b="1" dirty="0">
                <a:solidFill>
                  <a:schemeClr val="bg1"/>
                </a:solidFill>
                <a:latin typeface="Axiforma Black" pitchFamily="2" charset="77"/>
              </a:rPr>
              <a:t>Support for North Northants</a:t>
            </a:r>
          </a:p>
          <a:p>
            <a:pPr marL="0" indent="0" algn="ctr">
              <a:buNone/>
            </a:pPr>
            <a:r>
              <a:rPr lang="en-GB" sz="4500" b="1" dirty="0">
                <a:solidFill>
                  <a:schemeClr val="bg1"/>
                </a:solidFill>
                <a:latin typeface="Axiforma Black" pitchFamily="2" charset="77"/>
              </a:rPr>
              <a:t>Organisations</a:t>
            </a:r>
          </a:p>
        </p:txBody>
      </p:sp>
      <p:grpSp>
        <p:nvGrpSpPr>
          <p:cNvPr id="4" name="Group 3">
            <a:extLst>
              <a:ext uri="{FF2B5EF4-FFF2-40B4-BE49-F238E27FC236}">
                <a16:creationId xmlns:a16="http://schemas.microsoft.com/office/drawing/2014/main" id="{2879FA58-3573-C2BF-1F62-3C1C63752043}"/>
              </a:ext>
            </a:extLst>
          </p:cNvPr>
          <p:cNvGrpSpPr/>
          <p:nvPr/>
        </p:nvGrpSpPr>
        <p:grpSpPr>
          <a:xfrm flipH="1">
            <a:off x="8107053" y="-8864"/>
            <a:ext cx="4084947" cy="6876089"/>
            <a:chOff x="7940513" y="-8864"/>
            <a:chExt cx="4041792" cy="6876089"/>
          </a:xfrm>
        </p:grpSpPr>
        <p:sp>
          <p:nvSpPr>
            <p:cNvPr id="5" name="Freeform: Shape 4">
              <a:extLst>
                <a:ext uri="{FF2B5EF4-FFF2-40B4-BE49-F238E27FC236}">
                  <a16:creationId xmlns:a16="http://schemas.microsoft.com/office/drawing/2014/main" id="{8FD095DC-6E52-D0F4-9143-F86E0B1D6458}"/>
                </a:ext>
              </a:extLst>
            </p:cNvPr>
            <p:cNvSpPr/>
            <p:nvPr/>
          </p:nvSpPr>
          <p:spPr>
            <a:xfrm>
              <a:off x="10587034" y="-8864"/>
              <a:ext cx="1395271" cy="2706386"/>
            </a:xfrm>
            <a:custGeom>
              <a:avLst/>
              <a:gdLst>
                <a:gd name="connsiteX0" fmla="*/ 1395271 w 1395271"/>
                <a:gd name="connsiteY0" fmla="*/ 0 h 2706386"/>
                <a:gd name="connsiteX1" fmla="*/ 978188 w 1395271"/>
                <a:gd name="connsiteY1" fmla="*/ 0 h 2706386"/>
                <a:gd name="connsiteX2" fmla="*/ 0 w 1395271"/>
                <a:gd name="connsiteY2" fmla="*/ 2706387 h 2706386"/>
                <a:gd name="connsiteX3" fmla="*/ 1395271 w 1395271"/>
                <a:gd name="connsiteY3" fmla="*/ 0 h 2706386"/>
              </a:gdLst>
              <a:ahLst/>
              <a:cxnLst>
                <a:cxn ang="0">
                  <a:pos x="connsiteX0" y="connsiteY0"/>
                </a:cxn>
                <a:cxn ang="0">
                  <a:pos x="connsiteX1" y="connsiteY1"/>
                </a:cxn>
                <a:cxn ang="0">
                  <a:pos x="connsiteX2" y="connsiteY2"/>
                </a:cxn>
                <a:cxn ang="0">
                  <a:pos x="connsiteX3" y="connsiteY3"/>
                </a:cxn>
              </a:cxnLst>
              <a:rect l="l" t="t" r="r" b="b"/>
              <a:pathLst>
                <a:path w="1395271" h="2706386">
                  <a:moveTo>
                    <a:pt x="1395271" y="0"/>
                  </a:moveTo>
                  <a:lnTo>
                    <a:pt x="978188" y="0"/>
                  </a:lnTo>
                  <a:cubicBezTo>
                    <a:pt x="927493" y="446260"/>
                    <a:pt x="732777" y="1399895"/>
                    <a:pt x="0" y="2706387"/>
                  </a:cubicBezTo>
                  <a:cubicBezTo>
                    <a:pt x="868732" y="1508289"/>
                    <a:pt x="1238577" y="556960"/>
                    <a:pt x="1395271" y="0"/>
                  </a:cubicBezTo>
                  <a:close/>
                </a:path>
              </a:pathLst>
            </a:custGeom>
            <a:solidFill>
              <a:srgbClr val="326198"/>
            </a:solidFill>
            <a:ln w="11513"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1A8062C4-D979-3E6B-BB39-5E0AC780B9E5}"/>
                </a:ext>
              </a:extLst>
            </p:cNvPr>
            <p:cNvSpPr/>
            <p:nvPr/>
          </p:nvSpPr>
          <p:spPr>
            <a:xfrm>
              <a:off x="9815525" y="-8864"/>
              <a:ext cx="1750849" cy="6876089"/>
            </a:xfrm>
            <a:custGeom>
              <a:avLst/>
              <a:gdLst>
                <a:gd name="connsiteX0" fmla="*/ 772662 w 1750849"/>
                <a:gd name="connsiteY0" fmla="*/ 2706387 h 6876089"/>
                <a:gd name="connsiteX1" fmla="*/ 1750849 w 1750849"/>
                <a:gd name="connsiteY1" fmla="*/ 0 h 6876089"/>
                <a:gd name="connsiteX2" fmla="*/ 1737023 w 1750849"/>
                <a:gd name="connsiteY2" fmla="*/ 0 h 6876089"/>
                <a:gd name="connsiteX3" fmla="*/ 440838 w 1750849"/>
                <a:gd name="connsiteY3" fmla="*/ 3051171 h 6876089"/>
                <a:gd name="connsiteX4" fmla="*/ 694314 w 1750849"/>
                <a:gd name="connsiteY4" fmla="*/ 6876090 h 6876089"/>
                <a:gd name="connsiteX5" fmla="*/ 982355 w 1750849"/>
                <a:gd name="connsiteY5" fmla="*/ 6876090 h 6876089"/>
                <a:gd name="connsiteX6" fmla="*/ 583707 w 1750849"/>
                <a:gd name="connsiteY6" fmla="*/ 3032721 h 6876089"/>
                <a:gd name="connsiteX7" fmla="*/ 772662 w 1750849"/>
                <a:gd name="connsiteY7" fmla="*/ 2706387 h 687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0849" h="6876089">
                  <a:moveTo>
                    <a:pt x="772662" y="2706387"/>
                  </a:moveTo>
                  <a:cubicBezTo>
                    <a:pt x="1505438" y="1401048"/>
                    <a:pt x="1700154" y="447413"/>
                    <a:pt x="1750849" y="0"/>
                  </a:cubicBezTo>
                  <a:lnTo>
                    <a:pt x="1737023" y="0"/>
                  </a:lnTo>
                  <a:cubicBezTo>
                    <a:pt x="1701306" y="342478"/>
                    <a:pt x="1506590" y="1465623"/>
                    <a:pt x="440838" y="3051171"/>
                  </a:cubicBezTo>
                  <a:cubicBezTo>
                    <a:pt x="-548871" y="4523713"/>
                    <a:pt x="394752" y="6365255"/>
                    <a:pt x="694314" y="6876090"/>
                  </a:cubicBezTo>
                  <a:lnTo>
                    <a:pt x="982355" y="6876090"/>
                  </a:lnTo>
                  <a:cubicBezTo>
                    <a:pt x="605598" y="6275311"/>
                    <a:pt x="-318438" y="4524866"/>
                    <a:pt x="583707" y="3032721"/>
                  </a:cubicBezTo>
                  <a:cubicBezTo>
                    <a:pt x="649380" y="2920868"/>
                    <a:pt x="712749" y="2812474"/>
                    <a:pt x="772662" y="2706387"/>
                  </a:cubicBezTo>
                  <a:close/>
                </a:path>
              </a:pathLst>
            </a:custGeom>
            <a:solidFill>
              <a:srgbClr val="E72A80"/>
            </a:solidFill>
            <a:ln w="1151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21F8C2-F913-C8FF-23BA-60857451B969}"/>
                </a:ext>
              </a:extLst>
            </p:cNvPr>
            <p:cNvSpPr/>
            <p:nvPr/>
          </p:nvSpPr>
          <p:spPr>
            <a:xfrm>
              <a:off x="7940513" y="-8864"/>
              <a:ext cx="3610883" cy="6876089"/>
            </a:xfrm>
            <a:custGeom>
              <a:avLst/>
              <a:gdLst>
                <a:gd name="connsiteX0" fmla="*/ 2314699 w 3610883"/>
                <a:gd name="connsiteY0" fmla="*/ 3051171 h 6876089"/>
                <a:gd name="connsiteX1" fmla="*/ 3610884 w 3610883"/>
                <a:gd name="connsiteY1" fmla="*/ 0 h 6876089"/>
                <a:gd name="connsiteX2" fmla="*/ 0 w 3610883"/>
                <a:gd name="connsiteY2" fmla="*/ 0 h 6876089"/>
                <a:gd name="connsiteX3" fmla="*/ 0 w 3610883"/>
                <a:gd name="connsiteY3" fmla="*/ 6876090 h 6876089"/>
                <a:gd name="connsiteX4" fmla="*/ 2568175 w 3610883"/>
                <a:gd name="connsiteY4" fmla="*/ 6876090 h 6876089"/>
                <a:gd name="connsiteX5" fmla="*/ 2314699 w 3610883"/>
                <a:gd name="connsiteY5" fmla="*/ 3051171 h 687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0883" h="6876089">
                  <a:moveTo>
                    <a:pt x="2314699" y="3051171"/>
                  </a:moveTo>
                  <a:cubicBezTo>
                    <a:pt x="3380451" y="1464470"/>
                    <a:pt x="3575166" y="341325"/>
                    <a:pt x="3610884" y="0"/>
                  </a:cubicBezTo>
                  <a:lnTo>
                    <a:pt x="0" y="0"/>
                  </a:lnTo>
                  <a:lnTo>
                    <a:pt x="0" y="6876090"/>
                  </a:lnTo>
                  <a:lnTo>
                    <a:pt x="2568175" y="6876090"/>
                  </a:lnTo>
                  <a:cubicBezTo>
                    <a:pt x="2268612" y="6366408"/>
                    <a:pt x="1324989" y="4523713"/>
                    <a:pt x="2314699" y="3051171"/>
                  </a:cubicBezTo>
                  <a:close/>
                </a:path>
              </a:pathLst>
            </a:custGeom>
            <a:solidFill>
              <a:schemeClr val="bg1"/>
            </a:solidFill>
            <a:ln w="11513" cap="flat">
              <a:noFill/>
              <a:prstDash val="solid"/>
              <a:miter/>
            </a:ln>
          </p:spPr>
          <p:txBody>
            <a:bodyPr rtlCol="0" anchor="ctr"/>
            <a:lstStyle/>
            <a:p>
              <a:endParaRPr lang="en-GB"/>
            </a:p>
          </p:txBody>
        </p:sp>
      </p:grpSp>
    </p:spTree>
    <p:extLst>
      <p:ext uri="{BB962C8B-B14F-4D97-AF65-F5344CB8AC3E}">
        <p14:creationId xmlns:p14="http://schemas.microsoft.com/office/powerpoint/2010/main" val="12142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2468C-2D79-48F5-28A2-13E3D6F75867}"/>
              </a:ext>
            </a:extLst>
          </p:cNvPr>
          <p:cNvSpPr txBox="1"/>
          <p:nvPr/>
        </p:nvSpPr>
        <p:spPr>
          <a:xfrm>
            <a:off x="411531" y="204526"/>
            <a:ext cx="11469406" cy="923330"/>
          </a:xfrm>
          <a:prstGeom prst="rect">
            <a:avLst/>
          </a:prstGeom>
          <a:noFill/>
        </p:spPr>
        <p:txBody>
          <a:bodyPr wrap="square">
            <a:spAutoFit/>
          </a:bodyPr>
          <a:lstStyle/>
          <a:p>
            <a:pPr algn="l"/>
            <a:r>
              <a:rPr lang="en-GB" b="1" i="0" dirty="0">
                <a:effectLst/>
                <a:latin typeface="Axiforma Black" panose="00000900000000000000" pitchFamily="50" charset="0"/>
              </a:rPr>
              <a:t>The successful provider will need to support organisations across North Northants to promote their volunteering opportunities and encourage good volunteer management practice.</a:t>
            </a:r>
          </a:p>
        </p:txBody>
      </p:sp>
      <p:sp>
        <p:nvSpPr>
          <p:cNvPr id="5" name="TextBox 4">
            <a:extLst>
              <a:ext uri="{FF2B5EF4-FFF2-40B4-BE49-F238E27FC236}">
                <a16:creationId xmlns:a16="http://schemas.microsoft.com/office/drawing/2014/main" id="{A13A1FA6-531C-9A1A-F8B7-55239682E735}"/>
              </a:ext>
            </a:extLst>
          </p:cNvPr>
          <p:cNvSpPr txBox="1"/>
          <p:nvPr/>
        </p:nvSpPr>
        <p:spPr>
          <a:xfrm>
            <a:off x="2010427" y="3606331"/>
            <a:ext cx="8931057" cy="646331"/>
          </a:xfrm>
          <a:prstGeom prst="rect">
            <a:avLst/>
          </a:prstGeom>
          <a:noFill/>
        </p:spPr>
        <p:txBody>
          <a:bodyPr wrap="square">
            <a:spAutoFit/>
          </a:bodyPr>
          <a:lstStyle/>
          <a:p>
            <a:pPr algn="l"/>
            <a:r>
              <a:rPr lang="en-GB" b="0" i="0" dirty="0">
                <a:solidFill>
                  <a:srgbClr val="000000"/>
                </a:solidFill>
                <a:effectLst/>
                <a:latin typeface="Open Sans" panose="020B0606030504020204" pitchFamily="34" charset="0"/>
              </a:rPr>
              <a:t>Upload and share volunteer opportunities to an online database so that  opportunities can be viewed by a wide-audience.</a:t>
            </a:r>
          </a:p>
        </p:txBody>
      </p:sp>
      <p:pic>
        <p:nvPicPr>
          <p:cNvPr id="6" name="Graphic 5">
            <a:extLst>
              <a:ext uri="{FF2B5EF4-FFF2-40B4-BE49-F238E27FC236}">
                <a16:creationId xmlns:a16="http://schemas.microsoft.com/office/drawing/2014/main" id="{64F91C8F-98EB-5366-DC45-977601BA63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7642" y="1454316"/>
            <a:ext cx="927616" cy="838422"/>
          </a:xfrm>
          <a:prstGeom prst="rect">
            <a:avLst/>
          </a:prstGeom>
        </p:spPr>
      </p:pic>
      <p:sp>
        <p:nvSpPr>
          <p:cNvPr id="8" name="TextBox 7">
            <a:extLst>
              <a:ext uri="{FF2B5EF4-FFF2-40B4-BE49-F238E27FC236}">
                <a16:creationId xmlns:a16="http://schemas.microsoft.com/office/drawing/2014/main" id="{E6EDE2F5-F79B-8BFF-1EEF-BE73918DDFAF}"/>
              </a:ext>
            </a:extLst>
          </p:cNvPr>
          <p:cNvSpPr txBox="1"/>
          <p:nvPr/>
        </p:nvSpPr>
        <p:spPr>
          <a:xfrm>
            <a:off x="1894771" y="1550361"/>
            <a:ext cx="9046713" cy="646331"/>
          </a:xfrm>
          <a:prstGeom prst="rect">
            <a:avLst/>
          </a:prstGeom>
          <a:noFill/>
        </p:spPr>
        <p:txBody>
          <a:bodyPr wrap="square">
            <a:spAutoFit/>
          </a:bodyPr>
          <a:lstStyle/>
          <a:p>
            <a:pPr algn="l"/>
            <a:r>
              <a:rPr lang="en-GB" b="0" i="0" dirty="0">
                <a:solidFill>
                  <a:srgbClr val="000000"/>
                </a:solidFill>
                <a:effectLst/>
                <a:latin typeface="Open Sans" panose="020B0606030504020204" pitchFamily="34" charset="0"/>
              </a:rPr>
              <a:t>Provide a Volunteer Charter and review kit, this includes a checklist of policies and procedures to check if you are ‘Volunteer-ready.</a:t>
            </a:r>
          </a:p>
        </p:txBody>
      </p:sp>
      <p:sp>
        <p:nvSpPr>
          <p:cNvPr id="10" name="TextBox 9">
            <a:extLst>
              <a:ext uri="{FF2B5EF4-FFF2-40B4-BE49-F238E27FC236}">
                <a16:creationId xmlns:a16="http://schemas.microsoft.com/office/drawing/2014/main" id="{2F81168B-7925-9C19-3DD8-FA5A46EE78A4}"/>
              </a:ext>
            </a:extLst>
          </p:cNvPr>
          <p:cNvSpPr txBox="1"/>
          <p:nvPr/>
        </p:nvSpPr>
        <p:spPr>
          <a:xfrm>
            <a:off x="1903826" y="2621626"/>
            <a:ext cx="8384347" cy="646331"/>
          </a:xfrm>
          <a:prstGeom prst="rect">
            <a:avLst/>
          </a:prstGeom>
          <a:noFill/>
        </p:spPr>
        <p:txBody>
          <a:bodyPr wrap="square">
            <a:spAutoFit/>
          </a:bodyPr>
          <a:lstStyle/>
          <a:p>
            <a:pPr algn="l"/>
            <a:r>
              <a:rPr lang="en-GB" b="0" i="0" dirty="0">
                <a:solidFill>
                  <a:srgbClr val="000000"/>
                </a:solidFill>
                <a:effectLst/>
                <a:latin typeface="Open Sans" panose="020B0606030504020204" pitchFamily="34" charset="0"/>
              </a:rPr>
              <a:t>Review </a:t>
            </a:r>
            <a:r>
              <a:rPr lang="en-GB" dirty="0">
                <a:solidFill>
                  <a:srgbClr val="000000"/>
                </a:solidFill>
                <a:latin typeface="Open Sans" panose="020B0606030504020204" pitchFamily="34" charset="0"/>
              </a:rPr>
              <a:t>volunteer </a:t>
            </a:r>
            <a:r>
              <a:rPr lang="en-GB" b="0" i="0" dirty="0">
                <a:solidFill>
                  <a:srgbClr val="000000"/>
                </a:solidFill>
                <a:effectLst/>
                <a:latin typeface="Open Sans" panose="020B0606030504020204" pitchFamily="34" charset="0"/>
              </a:rPr>
              <a:t>opportunities across North Northants to ensure they are appropriate and suitable for voluntary roles.</a:t>
            </a:r>
          </a:p>
        </p:txBody>
      </p:sp>
      <p:pic>
        <p:nvPicPr>
          <p:cNvPr id="11" name="Graphic 10">
            <a:extLst>
              <a:ext uri="{FF2B5EF4-FFF2-40B4-BE49-F238E27FC236}">
                <a16:creationId xmlns:a16="http://schemas.microsoft.com/office/drawing/2014/main" id="{4C3610A9-33DD-A005-11F9-F7A133094A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1784" y="2525581"/>
            <a:ext cx="749228" cy="838422"/>
          </a:xfrm>
          <a:prstGeom prst="rect">
            <a:avLst/>
          </a:prstGeom>
        </p:spPr>
      </p:pic>
      <p:pic>
        <p:nvPicPr>
          <p:cNvPr id="15" name="Graphic 14">
            <a:extLst>
              <a:ext uri="{FF2B5EF4-FFF2-40B4-BE49-F238E27FC236}">
                <a16:creationId xmlns:a16="http://schemas.microsoft.com/office/drawing/2014/main" id="{E76D8F11-8674-8E64-7CF3-269331732D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642" y="4701157"/>
            <a:ext cx="927616" cy="838422"/>
          </a:xfrm>
          <a:prstGeom prst="rect">
            <a:avLst/>
          </a:prstGeom>
        </p:spPr>
      </p:pic>
      <p:sp>
        <p:nvSpPr>
          <p:cNvPr id="17" name="TextBox 16">
            <a:extLst>
              <a:ext uri="{FF2B5EF4-FFF2-40B4-BE49-F238E27FC236}">
                <a16:creationId xmlns:a16="http://schemas.microsoft.com/office/drawing/2014/main" id="{B5781FB2-38AF-3BC0-19DC-36B5A23F28DC}"/>
              </a:ext>
            </a:extLst>
          </p:cNvPr>
          <p:cNvSpPr txBox="1"/>
          <p:nvPr/>
        </p:nvSpPr>
        <p:spPr>
          <a:xfrm>
            <a:off x="1903826" y="4616249"/>
            <a:ext cx="8931056" cy="646331"/>
          </a:xfrm>
          <a:prstGeom prst="rect">
            <a:avLst/>
          </a:prstGeom>
          <a:noFill/>
        </p:spPr>
        <p:txBody>
          <a:bodyPr wrap="square">
            <a:spAutoFit/>
          </a:bodyPr>
          <a:lstStyle/>
          <a:p>
            <a:r>
              <a:rPr lang="en-GB" b="0" i="0" dirty="0">
                <a:solidFill>
                  <a:srgbClr val="000000"/>
                </a:solidFill>
                <a:effectLst/>
                <a:latin typeface="Open Sans" panose="020B0606030504020204" pitchFamily="34" charset="0"/>
              </a:rPr>
              <a:t>Monitor volunteer data across the area – this is vital so that we can help create a picture, both locally and at national level of volunteer contribution.</a:t>
            </a:r>
          </a:p>
        </p:txBody>
      </p:sp>
      <p:sp>
        <p:nvSpPr>
          <p:cNvPr id="19" name="TextBox 18">
            <a:extLst>
              <a:ext uri="{FF2B5EF4-FFF2-40B4-BE49-F238E27FC236}">
                <a16:creationId xmlns:a16="http://schemas.microsoft.com/office/drawing/2014/main" id="{52D5371E-37A8-00A5-C323-7330D88FFBAA}"/>
              </a:ext>
            </a:extLst>
          </p:cNvPr>
          <p:cNvSpPr txBox="1"/>
          <p:nvPr/>
        </p:nvSpPr>
        <p:spPr>
          <a:xfrm>
            <a:off x="1894770" y="5647557"/>
            <a:ext cx="9510177" cy="923330"/>
          </a:xfrm>
          <a:prstGeom prst="rect">
            <a:avLst/>
          </a:prstGeom>
          <a:noFill/>
        </p:spPr>
        <p:txBody>
          <a:bodyPr wrap="square">
            <a:spAutoFit/>
          </a:bodyPr>
          <a:lstStyle/>
          <a:p>
            <a:r>
              <a:rPr lang="en-GB" dirty="0">
                <a:solidFill>
                  <a:srgbClr val="000000"/>
                </a:solidFill>
                <a:latin typeface="Open Sans" panose="020B0606030504020204" pitchFamily="34" charset="0"/>
              </a:rPr>
              <a:t>Preparing the employed workforce to work with the voluntary </a:t>
            </a:r>
            <a:r>
              <a:rPr lang="en-GB">
                <a:solidFill>
                  <a:srgbClr val="000000"/>
                </a:solidFill>
                <a:latin typeface="Open Sans" panose="020B0606030504020204" pitchFamily="34" charset="0"/>
              </a:rPr>
              <a:t>workforce to address culture </a:t>
            </a:r>
            <a:r>
              <a:rPr lang="en-GB" dirty="0">
                <a:solidFill>
                  <a:srgbClr val="000000"/>
                </a:solidFill>
                <a:latin typeface="Open Sans" panose="020B0606030504020204" pitchFamily="34" charset="0"/>
              </a:rPr>
              <a:t>and behaviours that may prevent them from utilising volunteering to deliver services. </a:t>
            </a:r>
          </a:p>
        </p:txBody>
      </p:sp>
      <p:pic>
        <p:nvPicPr>
          <p:cNvPr id="20" name="Graphic 19">
            <a:extLst>
              <a:ext uri="{FF2B5EF4-FFF2-40B4-BE49-F238E27FC236}">
                <a16:creationId xmlns:a16="http://schemas.microsoft.com/office/drawing/2014/main" id="{4DD2BD8F-4166-DC8B-D19A-9C79A073F4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1166" y="5647557"/>
            <a:ext cx="927616" cy="838422"/>
          </a:xfrm>
          <a:prstGeom prst="rect">
            <a:avLst/>
          </a:prstGeom>
        </p:spPr>
      </p:pic>
      <p:pic>
        <p:nvPicPr>
          <p:cNvPr id="4" name="Graphic 3">
            <a:extLst>
              <a:ext uri="{FF2B5EF4-FFF2-40B4-BE49-F238E27FC236}">
                <a16:creationId xmlns:a16="http://schemas.microsoft.com/office/drawing/2014/main" id="{3F9B4874-E709-F4E7-6A16-03EFB8FB851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1784" y="3596846"/>
            <a:ext cx="749228" cy="838422"/>
          </a:xfrm>
          <a:prstGeom prst="rect">
            <a:avLst/>
          </a:prstGeom>
        </p:spPr>
      </p:pic>
    </p:spTree>
    <p:extLst>
      <p:ext uri="{BB962C8B-B14F-4D97-AF65-F5344CB8AC3E}">
        <p14:creationId xmlns:p14="http://schemas.microsoft.com/office/powerpoint/2010/main" val="239077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4AFE-2913-C54A-3086-DBEC92B8C57B}"/>
              </a:ext>
            </a:extLst>
          </p:cNvPr>
          <p:cNvSpPr txBox="1">
            <a:spLocks/>
          </p:cNvSpPr>
          <p:nvPr/>
        </p:nvSpPr>
        <p:spPr>
          <a:xfrm>
            <a:off x="621629" y="640080"/>
            <a:ext cx="4225290" cy="55788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0" kern="1200" dirty="0">
                <a:solidFill>
                  <a:srgbClr val="FFFFFF"/>
                </a:solidFill>
                <a:latin typeface="+mj-lt"/>
                <a:ea typeface="+mj-ea"/>
                <a:cs typeface="+mj-cs"/>
              </a:rPr>
              <a:t>Outcomes</a:t>
            </a:r>
          </a:p>
        </p:txBody>
      </p:sp>
      <p:graphicFrame>
        <p:nvGraphicFramePr>
          <p:cNvPr id="3" name="Table 2">
            <a:extLst>
              <a:ext uri="{FF2B5EF4-FFF2-40B4-BE49-F238E27FC236}">
                <a16:creationId xmlns:a16="http://schemas.microsoft.com/office/drawing/2014/main" id="{C768C4ED-C9AE-87C2-F66A-45A0B5032861}"/>
              </a:ext>
            </a:extLst>
          </p:cNvPr>
          <p:cNvGraphicFramePr>
            <a:graphicFrameLocks noGrp="1"/>
          </p:cNvGraphicFramePr>
          <p:nvPr>
            <p:extLst>
              <p:ext uri="{D42A27DB-BD31-4B8C-83A1-F6EECF244321}">
                <p14:modId xmlns:p14="http://schemas.microsoft.com/office/powerpoint/2010/main" val="3234246101"/>
              </p:ext>
            </p:extLst>
          </p:nvPr>
        </p:nvGraphicFramePr>
        <p:xfrm>
          <a:off x="5702786" y="502571"/>
          <a:ext cx="5814100" cy="5984907"/>
        </p:xfrm>
        <a:graphic>
          <a:graphicData uri="http://schemas.openxmlformats.org/drawingml/2006/table">
            <a:tbl>
              <a:tblPr firstRow="1" firstCol="1" bandRow="1"/>
              <a:tblGrid>
                <a:gridCol w="2272838">
                  <a:extLst>
                    <a:ext uri="{9D8B030D-6E8A-4147-A177-3AD203B41FA5}">
                      <a16:colId xmlns:a16="http://schemas.microsoft.com/office/drawing/2014/main" val="1895816824"/>
                    </a:ext>
                  </a:extLst>
                </a:gridCol>
                <a:gridCol w="3541262">
                  <a:extLst>
                    <a:ext uri="{9D8B030D-6E8A-4147-A177-3AD203B41FA5}">
                      <a16:colId xmlns:a16="http://schemas.microsoft.com/office/drawing/2014/main" val="306369812"/>
                    </a:ext>
                  </a:extLst>
                </a:gridCol>
              </a:tblGrid>
              <a:tr h="538780">
                <a:tc>
                  <a:txBody>
                    <a:bodyPr/>
                    <a:lstStyle/>
                    <a:p>
                      <a:pPr algn="l" fontAlgn="t">
                        <a:spcBef>
                          <a:spcPts val="0"/>
                        </a:spcBef>
                        <a:spcAft>
                          <a:spcPts val="0"/>
                        </a:spcAft>
                      </a:pPr>
                      <a:r>
                        <a:rPr lang="en-GB" sz="1100" b="1" i="0" u="none" strike="noStrike" kern="100" dirty="0">
                          <a:effectLst/>
                          <a:latin typeface="Arial" panose="020B0604020202020204" pitchFamily="34" charset="0"/>
                          <a:ea typeface="Times New Roman" panose="02020603050405020304" pitchFamily="18" charset="0"/>
                          <a:cs typeface="Arial" panose="020B0604020202020204" pitchFamily="34" charset="0"/>
                        </a:rPr>
                        <a:t>           Hours Volunteered</a:t>
                      </a:r>
                      <a:endParaRPr lang="en-GB" sz="1100" b="0" i="0" u="none" strike="noStrike" dirty="0">
                        <a:effectLst/>
                        <a:latin typeface="Arial" panose="020B0604020202020204" pitchFamily="34" charset="0"/>
                        <a:cs typeface="Arial" panose="020B0604020202020204" pitchFamily="34" charset="0"/>
                      </a:endParaRPr>
                    </a:p>
                    <a:p>
                      <a:pPr algn="l" fontAlgn="t">
                        <a:spcBef>
                          <a:spcPts val="0"/>
                        </a:spcBef>
                        <a:spcAft>
                          <a:spcPts val="0"/>
                        </a:spcAft>
                      </a:pPr>
                      <a:r>
                        <a:rPr lang="en-GB" sz="1100" b="0" i="0" u="none" strike="noStrike" kern="100" dirty="0">
                          <a:effectLst/>
                          <a:latin typeface="Arial" panose="020B0604020202020204" pitchFamily="34" charset="0"/>
                          <a:ea typeface="Times New Roman" panose="02020603050405020304" pitchFamily="18" charset="0"/>
                          <a:cs typeface="Arial" panose="020B0604020202020204" pitchFamily="34" charset="0"/>
                        </a:rPr>
                        <a:t> </a:t>
                      </a:r>
                      <a:endParaRPr lang="en-GB" sz="1100" b="0" i="0" u="none" strike="noStrike" dirty="0">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a:effectLst/>
                          <a:latin typeface="Arial" panose="020B0604020202020204" pitchFamily="34" charset="0"/>
                          <a:ea typeface="Times New Roman" panose="02020603050405020304" pitchFamily="18" charset="0"/>
                          <a:cs typeface="Arial" panose="020B0604020202020204" pitchFamily="34" charset="0"/>
                        </a:rPr>
                        <a:t>Track the number of hours volunteers contribute to show the level of involvement and dedication across services. </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6287318"/>
                  </a:ext>
                </a:extLst>
              </a:tr>
              <a:tr h="870125">
                <a:tc>
                  <a:txBody>
                    <a:bodyPr/>
                    <a:lstStyle/>
                    <a:p>
                      <a:pPr marL="457200" algn="l" fontAlgn="t">
                        <a:spcBef>
                          <a:spcPts val="0"/>
                        </a:spcBef>
                        <a:spcAft>
                          <a:spcPts val="0"/>
                        </a:spcAft>
                        <a:tabLst>
                          <a:tab pos="4660900" algn="l"/>
                        </a:tabLst>
                      </a:pPr>
                      <a:r>
                        <a:rPr lang="en-GB" sz="1100" b="1" i="0" u="none" strike="noStrike" dirty="0">
                          <a:effectLst/>
                          <a:latin typeface="Arial" panose="020B0604020202020204" pitchFamily="34" charset="0"/>
                          <a:ea typeface="Times New Roman" panose="02020603050405020304" pitchFamily="18" charset="0"/>
                          <a:cs typeface="Arial" panose="020B0604020202020204" pitchFamily="34" charset="0"/>
                        </a:rPr>
                        <a:t>Impact on the Community</a:t>
                      </a:r>
                      <a:endParaRPr lang="en-GB" sz="1100" b="0" i="0" u="none" strike="noStrike" dirty="0">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dirty="0">
                          <a:effectLst/>
                          <a:latin typeface="Arial" panose="020B0604020202020204" pitchFamily="34" charset="0"/>
                          <a:ea typeface="Times New Roman" panose="02020603050405020304" pitchFamily="18" charset="0"/>
                          <a:cs typeface="Arial" panose="020B0604020202020204" pitchFamily="34" charset="0"/>
                        </a:rPr>
                        <a:t>Evaluate the tangible impact of volunteer efforts on the community. </a:t>
                      </a:r>
                      <a:endParaRPr lang="en-GB" sz="1100" b="0" i="0" u="none" strike="noStrike" dirty="0">
                        <a:effectLst/>
                        <a:latin typeface="Arial" panose="020B0604020202020204" pitchFamily="34" charset="0"/>
                        <a:ea typeface="+mn-ea"/>
                        <a:cs typeface="Arial" panose="020B0604020202020204" pitchFamily="34" charset="0"/>
                      </a:endParaRPr>
                    </a:p>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number of people served.</a:t>
                      </a:r>
                    </a:p>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resources provided.</a:t>
                      </a:r>
                      <a:endParaRPr lang="en-GB" sz="1100" b="0" i="0" u="none" strike="noStrike" dirty="0">
                        <a:effectLst/>
                        <a:latin typeface="Arial" panose="020B0604020202020204" pitchFamily="34" charset="0"/>
                        <a:ea typeface="+mn-ea"/>
                        <a:cs typeface="Arial" panose="020B0604020202020204" pitchFamily="34" charset="0"/>
                      </a:endParaRPr>
                    </a:p>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Positive changes achieved </a:t>
                      </a:r>
                      <a:endParaRPr lang="en-GB" sz="1100" b="0" i="0" u="none" strike="noStrike" dirty="0">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990961"/>
                  </a:ext>
                </a:extLst>
              </a:tr>
              <a:tr h="538780">
                <a:tc>
                  <a:txBody>
                    <a:bodyPr/>
                    <a:lstStyle/>
                    <a:p>
                      <a:pPr marL="457200" algn="l" fontAlgn="t">
                        <a:spcBef>
                          <a:spcPts val="0"/>
                        </a:spcBef>
                        <a:spcAft>
                          <a:spcPts val="0"/>
                        </a:spcAft>
                        <a:tabLst>
                          <a:tab pos="4660900" algn="l"/>
                        </a:tabLst>
                      </a:pPr>
                      <a:r>
                        <a:rPr lang="en-GB" sz="1100" b="1" i="0" u="none" strike="noStrike">
                          <a:effectLst/>
                          <a:latin typeface="Arial" panose="020B0604020202020204" pitchFamily="34" charset="0"/>
                          <a:ea typeface="Times New Roman" panose="02020603050405020304" pitchFamily="18" charset="0"/>
                          <a:cs typeface="Arial" panose="020B0604020202020204" pitchFamily="34" charset="0"/>
                        </a:rPr>
                        <a:t>Skill Development</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a:effectLst/>
                          <a:latin typeface="Arial" panose="020B0604020202020204" pitchFamily="34" charset="0"/>
                          <a:ea typeface="Times New Roman" panose="02020603050405020304" pitchFamily="18" charset="0"/>
                          <a:cs typeface="Arial" panose="020B0604020202020204" pitchFamily="34" charset="0"/>
                        </a:rPr>
                        <a:t>Measure the skills volunteers acquired or improve through their volunteer work e.g. technical skills, communication skills, leadership skills, and more.</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9761755"/>
                  </a:ext>
                </a:extLst>
              </a:tr>
              <a:tr h="538780">
                <a:tc>
                  <a:txBody>
                    <a:bodyPr/>
                    <a:lstStyle/>
                    <a:p>
                      <a:pPr marL="457200" algn="l" fontAlgn="t">
                        <a:spcBef>
                          <a:spcPts val="0"/>
                        </a:spcBef>
                        <a:spcAft>
                          <a:spcPts val="0"/>
                        </a:spcAft>
                        <a:tabLst>
                          <a:tab pos="4660900" algn="l"/>
                        </a:tabLst>
                      </a:pPr>
                      <a:r>
                        <a:rPr lang="en-GB" sz="1100" b="1" i="0" u="none" strike="noStrike">
                          <a:effectLst/>
                          <a:latin typeface="Arial" panose="020B0604020202020204" pitchFamily="34" charset="0"/>
                          <a:ea typeface="Times New Roman" panose="02020603050405020304" pitchFamily="18" charset="0"/>
                          <a:cs typeface="Arial" panose="020B0604020202020204" pitchFamily="34" charset="0"/>
                        </a:rPr>
                        <a:t>Personal Growth and Self-Esteem</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a:effectLst/>
                          <a:latin typeface="Arial" panose="020B0604020202020204" pitchFamily="34" charset="0"/>
                          <a:ea typeface="Times New Roman" panose="02020603050405020304" pitchFamily="18" charset="0"/>
                          <a:cs typeface="Arial" panose="020B0604020202020204" pitchFamily="34" charset="0"/>
                        </a:rPr>
                        <a:t>Determine whether volunteers experience personal growth, increased self-esteem, and a sense of accomplishment from their</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76488"/>
                  </a:ext>
                </a:extLst>
              </a:tr>
              <a:tr h="538780">
                <a:tc>
                  <a:txBody>
                    <a:bodyPr/>
                    <a:lstStyle/>
                    <a:p>
                      <a:pPr marL="457200" algn="l" fontAlgn="t">
                        <a:spcBef>
                          <a:spcPts val="0"/>
                        </a:spcBef>
                        <a:spcAft>
                          <a:spcPts val="0"/>
                        </a:spcAft>
                        <a:tabLst>
                          <a:tab pos="4660900" algn="l"/>
                        </a:tabLst>
                      </a:pPr>
                      <a:r>
                        <a:rPr lang="en-GB" sz="1100" b="1" i="0" u="none" strike="noStrike">
                          <a:effectLst/>
                          <a:latin typeface="Arial" panose="020B0604020202020204" pitchFamily="34" charset="0"/>
                          <a:ea typeface="Times New Roman" panose="02020603050405020304" pitchFamily="18" charset="0"/>
                          <a:cs typeface="Arial" panose="020B0604020202020204" pitchFamily="34" charset="0"/>
                        </a:rPr>
                        <a:t>Social Connections and Networks</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a:effectLst/>
                          <a:latin typeface="Arial" panose="020B0604020202020204" pitchFamily="34" charset="0"/>
                          <a:ea typeface="Times New Roman" panose="02020603050405020304" pitchFamily="18" charset="0"/>
                          <a:cs typeface="Arial" panose="020B0604020202020204" pitchFamily="34" charset="0"/>
                        </a:rPr>
                        <a:t>Evaluate whether volunteers build new social connections, networks, and friendships within organisations and communities.</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8745673"/>
                  </a:ext>
                </a:extLst>
              </a:tr>
              <a:tr h="538780">
                <a:tc>
                  <a:txBody>
                    <a:bodyPr/>
                    <a:lstStyle/>
                    <a:p>
                      <a:pPr marL="457200" algn="l" fontAlgn="t">
                        <a:spcBef>
                          <a:spcPts val="0"/>
                        </a:spcBef>
                        <a:spcAft>
                          <a:spcPts val="0"/>
                        </a:spcAft>
                        <a:tabLst>
                          <a:tab pos="4660900" algn="l"/>
                        </a:tabLst>
                      </a:pPr>
                      <a:r>
                        <a:rPr lang="en-GB" sz="1100" b="1" i="0" u="none" strike="noStrike">
                          <a:effectLst/>
                          <a:latin typeface="Arial" panose="020B0604020202020204" pitchFamily="34" charset="0"/>
                          <a:ea typeface="Times New Roman" panose="02020603050405020304" pitchFamily="18" charset="0"/>
                          <a:cs typeface="Arial" panose="020B0604020202020204" pitchFamily="34" charset="0"/>
                        </a:rPr>
                        <a:t>Retention and Satisfaction</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dirty="0">
                          <a:effectLst/>
                          <a:latin typeface="Arial" panose="020B0604020202020204" pitchFamily="34" charset="0"/>
                          <a:ea typeface="Times New Roman" panose="02020603050405020304" pitchFamily="18" charset="0"/>
                          <a:cs typeface="Arial" panose="020B0604020202020204" pitchFamily="34" charset="0"/>
                        </a:rPr>
                        <a:t>Measure volunteer satisfaction </a:t>
                      </a:r>
                      <a:endParaRPr lang="en-GB" sz="1100" b="0" i="0" u="none" strike="noStrike" dirty="0">
                        <a:effectLst/>
                        <a:latin typeface="Arial" panose="020B0604020202020204" pitchFamily="34" charset="0"/>
                        <a:ea typeface="+mn-ea"/>
                        <a:cs typeface="Arial" panose="020B0604020202020204" pitchFamily="34" charset="0"/>
                      </a:endParaRPr>
                    </a:p>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dirty="0">
                          <a:effectLst/>
                          <a:latin typeface="Arial" panose="020B0604020202020204" pitchFamily="34" charset="0"/>
                          <a:ea typeface="Times New Roman" panose="02020603050405020304" pitchFamily="18" charset="0"/>
                          <a:cs typeface="Arial" panose="020B0604020202020204" pitchFamily="34" charset="0"/>
                        </a:rPr>
                        <a:t>Measure volunteer's retention/intention to continue volunteering </a:t>
                      </a:r>
                      <a:endParaRPr lang="en-GB" sz="1100" b="0" i="0" u="none" strike="noStrike" dirty="0">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1857161"/>
                  </a:ext>
                </a:extLst>
              </a:tr>
              <a:tr h="801095">
                <a:tc>
                  <a:txBody>
                    <a:bodyPr/>
                    <a:lstStyle/>
                    <a:p>
                      <a:pPr marL="457200" algn="l" fontAlgn="t">
                        <a:spcBef>
                          <a:spcPts val="0"/>
                        </a:spcBef>
                        <a:spcAft>
                          <a:spcPts val="0"/>
                        </a:spcAft>
                        <a:tabLst>
                          <a:tab pos="4660900" algn="l"/>
                        </a:tabLst>
                      </a:pPr>
                      <a:r>
                        <a:rPr lang="en-GB" sz="1100" b="1" i="0" u="none" strike="noStrike">
                          <a:effectLst/>
                          <a:latin typeface="Arial" panose="020B0604020202020204" pitchFamily="34" charset="0"/>
                          <a:ea typeface="Times New Roman" panose="02020603050405020304" pitchFamily="18" charset="0"/>
                          <a:cs typeface="Arial" panose="020B0604020202020204" pitchFamily="34" charset="0"/>
                        </a:rPr>
                        <a:t>Training and Learning</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spcBef>
                          <a:spcPts val="0"/>
                        </a:spcBef>
                        <a:spcAft>
                          <a:spcPts val="0"/>
                        </a:spcAft>
                        <a:buClrTx/>
                        <a:buSzPts val="1100"/>
                        <a:buFont typeface="Symbol" panose="05050102010706020507" pitchFamily="18" charset="2"/>
                        <a:buChar char="·"/>
                      </a:pPr>
                      <a:r>
                        <a:rPr lang="en-GB" sz="1100" b="0" i="0" u="none" strike="noStrike" kern="100" dirty="0">
                          <a:effectLst/>
                          <a:latin typeface="Arial" panose="020B0604020202020204" pitchFamily="34" charset="0"/>
                          <a:ea typeface="Times New Roman" panose="02020603050405020304" pitchFamily="18" charset="0"/>
                          <a:cs typeface="Arial" panose="020B0604020202020204" pitchFamily="34" charset="0"/>
                        </a:rPr>
                        <a:t>Measure volunteers receiving training and opportunities for learning.</a:t>
                      </a:r>
                      <a:endParaRPr lang="en-GB" sz="1100" b="0" i="0" u="none" strike="noStrike" kern="1200" dirty="0">
                        <a:effectLst/>
                        <a:latin typeface="Arial" panose="020B0604020202020204" pitchFamily="34" charset="0"/>
                        <a:ea typeface="+mn-ea"/>
                        <a:cs typeface="Arial" panose="020B0604020202020204" pitchFamily="34" charset="0"/>
                      </a:endParaRPr>
                    </a:p>
                    <a:p>
                      <a:pPr marL="347472" indent="-347472" algn="l" fontAlgn="t">
                        <a:spcBef>
                          <a:spcPts val="0"/>
                        </a:spcBef>
                        <a:spcAft>
                          <a:spcPts val="0"/>
                        </a:spcAft>
                        <a:buClrTx/>
                        <a:buSzPts val="1100"/>
                        <a:buFont typeface="Symbol" panose="05050102010706020507" pitchFamily="18" charset="2"/>
                        <a:buChar char="·"/>
                      </a:pPr>
                      <a:r>
                        <a:rPr lang="en-GB" sz="1100" b="0" i="0" u="none" strike="noStrike" kern="100" dirty="0">
                          <a:effectLst/>
                          <a:latin typeface="Arial" panose="020B0604020202020204" pitchFamily="34" charset="0"/>
                          <a:ea typeface="Times New Roman" panose="02020603050405020304" pitchFamily="18" charset="0"/>
                          <a:cs typeface="Arial" panose="020B0604020202020204" pitchFamily="34" charset="0"/>
                        </a:rPr>
                        <a:t>Evaluate the perceived effectiveness of these training sessions.</a:t>
                      </a:r>
                      <a:endParaRPr lang="en-GB" sz="1100" b="0" i="0" u="none" strike="noStrike" dirty="0">
                        <a:effectLst/>
                        <a:latin typeface="Arial" panose="020B0604020202020204" pitchFamily="34" charset="0"/>
                        <a:cs typeface="Arial" panose="020B0604020202020204" pitchFamily="34" charset="0"/>
                      </a:endParaRPr>
                    </a:p>
                    <a:p>
                      <a:pPr marL="457200" algn="l" fontAlgn="t">
                        <a:spcBef>
                          <a:spcPts val="0"/>
                        </a:spcBef>
                        <a:spcAft>
                          <a:spcPts val="0"/>
                        </a:spcAft>
                        <a:tabLst>
                          <a:tab pos="4660900" algn="l"/>
                        </a:tabLst>
                      </a:pPr>
                      <a:r>
                        <a:rPr lang="en-GB" sz="1100" b="0" i="0" u="none" strike="noStrike" kern="100" dirty="0">
                          <a:effectLst/>
                          <a:latin typeface="Arial" panose="020B0604020202020204" pitchFamily="34" charset="0"/>
                          <a:ea typeface="Times New Roman" panose="02020603050405020304" pitchFamily="18" charset="0"/>
                          <a:cs typeface="Arial" panose="020B0604020202020204" pitchFamily="34" charset="0"/>
                        </a:rPr>
                        <a:t> </a:t>
                      </a:r>
                      <a:endParaRPr lang="en-GB" sz="1100" b="0" i="0" u="none" strike="noStrike" dirty="0">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1863701"/>
                  </a:ext>
                </a:extLst>
              </a:tr>
              <a:tr h="704452">
                <a:tc>
                  <a:txBody>
                    <a:bodyPr/>
                    <a:lstStyle/>
                    <a:p>
                      <a:pPr marL="457200" algn="l" fontAlgn="t">
                        <a:spcBef>
                          <a:spcPts val="0"/>
                        </a:spcBef>
                        <a:spcAft>
                          <a:spcPts val="0"/>
                        </a:spcAft>
                        <a:tabLst>
                          <a:tab pos="4660900" algn="l"/>
                        </a:tabLst>
                      </a:pPr>
                      <a:r>
                        <a:rPr lang="en-GB" sz="1100" b="1" i="0" u="none" strike="noStrike">
                          <a:effectLst/>
                          <a:latin typeface="Arial" panose="020B0604020202020204" pitchFamily="34" charset="0"/>
                          <a:ea typeface="Times New Roman" panose="02020603050405020304" pitchFamily="18" charset="0"/>
                          <a:cs typeface="Arial" panose="020B0604020202020204" pitchFamily="34" charset="0"/>
                        </a:rPr>
                        <a:t>Inclusion and Diversity</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a:effectLst/>
                          <a:latin typeface="Arial" panose="020B0604020202020204" pitchFamily="34" charset="0"/>
                          <a:ea typeface="Times New Roman" panose="02020603050405020304" pitchFamily="18" charset="0"/>
                          <a:cs typeface="Arial" panose="020B0604020202020204" pitchFamily="34" charset="0"/>
                        </a:rPr>
                        <a:t>Evaluate if the volunteer program effectively reaches and engages individuals from diverse backgrounds, fostering inclusivity and cultural sensitivity.</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63086"/>
                  </a:ext>
                </a:extLst>
              </a:tr>
              <a:tr h="870125">
                <a:tc>
                  <a:txBody>
                    <a:bodyPr/>
                    <a:lstStyle/>
                    <a:p>
                      <a:pPr marL="457200" algn="l" fontAlgn="t">
                        <a:spcBef>
                          <a:spcPts val="0"/>
                        </a:spcBef>
                        <a:spcAft>
                          <a:spcPts val="0"/>
                        </a:spcAft>
                        <a:tabLst>
                          <a:tab pos="4660900" algn="l"/>
                        </a:tabLst>
                      </a:pPr>
                      <a:r>
                        <a:rPr lang="en-GB" sz="1100" b="1" i="0" u="none" strike="noStrike">
                          <a:effectLst/>
                          <a:latin typeface="Arial" panose="020B0604020202020204" pitchFamily="34" charset="0"/>
                          <a:ea typeface="Times New Roman" panose="02020603050405020304" pitchFamily="18" charset="0"/>
                          <a:cs typeface="Arial" panose="020B0604020202020204" pitchFamily="34" charset="0"/>
                        </a:rPr>
                        <a:t>Long-Term Engagement</a:t>
                      </a:r>
                      <a:endParaRPr lang="en-GB" sz="1100" b="0" i="0" u="none" strike="noStrike">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spcBef>
                          <a:spcPts val="0"/>
                        </a:spcBef>
                        <a:spcAft>
                          <a:spcPts val="0"/>
                        </a:spcAft>
                        <a:buClrTx/>
                        <a:buSzPts val="1200"/>
                        <a:buFont typeface="Symbol" panose="05050102010706020507" pitchFamily="18" charset="2"/>
                        <a:buChar char="·"/>
                        <a:tabLst>
                          <a:tab pos="4660900" algn="l"/>
                        </a:tabLst>
                      </a:pPr>
                      <a:r>
                        <a:rPr lang="en-GB" sz="1100" b="0" i="0" u="none" strike="noStrike" dirty="0">
                          <a:effectLst/>
                          <a:latin typeface="Arial" panose="020B0604020202020204" pitchFamily="34" charset="0"/>
                          <a:ea typeface="Times New Roman" panose="02020603050405020304" pitchFamily="18" charset="0"/>
                          <a:cs typeface="Arial" panose="020B0604020202020204" pitchFamily="34" charset="0"/>
                        </a:rPr>
                        <a:t>Assess whether volunteers continue to stay engaged with the organisation beyond the initial volunteering experience, potentially becoming workers, board members, or other long-term supporters.</a:t>
                      </a:r>
                      <a:endParaRPr lang="en-GB" sz="1100" b="0" i="0" u="none" strike="noStrike" dirty="0">
                        <a:effectLst/>
                        <a:latin typeface="Arial" panose="020B0604020202020204" pitchFamily="34" charset="0"/>
                        <a:cs typeface="Arial" panose="020B0604020202020204" pitchFamily="34" charset="0"/>
                      </a:endParaRPr>
                    </a:p>
                  </a:txBody>
                  <a:tcPr marL="58352" marR="58352" marT="8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8039090"/>
                  </a:ext>
                </a:extLst>
              </a:tr>
            </a:tbl>
          </a:graphicData>
        </a:graphic>
      </p:graphicFrame>
      <p:sp>
        <p:nvSpPr>
          <p:cNvPr id="4" name="Arrow: Right 3">
            <a:extLst>
              <a:ext uri="{FF2B5EF4-FFF2-40B4-BE49-F238E27FC236}">
                <a16:creationId xmlns:a16="http://schemas.microsoft.com/office/drawing/2014/main" id="{EB9639DB-5C40-D647-7A1E-350740F37951}"/>
              </a:ext>
            </a:extLst>
          </p:cNvPr>
          <p:cNvSpPr/>
          <p:nvPr/>
        </p:nvSpPr>
        <p:spPr>
          <a:xfrm>
            <a:off x="822346" y="2203152"/>
            <a:ext cx="4443125" cy="1718335"/>
          </a:xfrm>
          <a:prstGeom prst="rightArrow">
            <a:avLst/>
          </a:prstGeom>
          <a:solidFill>
            <a:srgbClr val="E72A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latin typeface="Axiforma Black" panose="00000900000000000000" pitchFamily="50" charset="0"/>
              </a:rPr>
              <a:t>Outcomes</a:t>
            </a:r>
          </a:p>
        </p:txBody>
      </p:sp>
    </p:spTree>
    <p:extLst>
      <p:ext uri="{BB962C8B-B14F-4D97-AF65-F5344CB8AC3E}">
        <p14:creationId xmlns:p14="http://schemas.microsoft.com/office/powerpoint/2010/main" val="363857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19AD5B37-943A-D113-761C-BF1F54DA8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809" y="6327999"/>
            <a:ext cx="11843468" cy="788312"/>
          </a:xfrm>
          <a:prstGeom prst="rect">
            <a:avLst/>
          </a:prstGeom>
        </p:spPr>
      </p:pic>
      <p:sp>
        <p:nvSpPr>
          <p:cNvPr id="8" name="Subtitle 4">
            <a:extLst>
              <a:ext uri="{FF2B5EF4-FFF2-40B4-BE49-F238E27FC236}">
                <a16:creationId xmlns:a16="http://schemas.microsoft.com/office/drawing/2014/main" id="{B47EE6C3-5A2F-2AE2-E120-6028ECC87888}"/>
              </a:ext>
            </a:extLst>
          </p:cNvPr>
          <p:cNvSpPr txBox="1">
            <a:spLocks/>
          </p:cNvSpPr>
          <p:nvPr/>
        </p:nvSpPr>
        <p:spPr>
          <a:xfrm>
            <a:off x="6002844" y="2861282"/>
            <a:ext cx="5199471" cy="3178921"/>
          </a:xfrm>
          <a:prstGeom prst="rect">
            <a:avLst/>
          </a:prstGeom>
        </p:spPr>
        <p:txBody>
          <a:bodyPr lIns="9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0">
              <a:lnSpc>
                <a:spcPts val="1640"/>
              </a:lnSpc>
              <a:buClr>
                <a:srgbClr val="1A679D"/>
              </a:buClr>
            </a:pPr>
            <a:r>
              <a:rPr lang="en-GB" sz="2000" dirty="0">
                <a:latin typeface="Avenir Book" panose="02000503020000020003" pitchFamily="2" charset="0"/>
              </a:rPr>
              <a:t>Community partnerships with specialist organisations </a:t>
            </a:r>
          </a:p>
          <a:p>
            <a:pPr lvl="0">
              <a:lnSpc>
                <a:spcPts val="1640"/>
              </a:lnSpc>
              <a:buClr>
                <a:srgbClr val="1A679D"/>
              </a:buClr>
            </a:pPr>
            <a:r>
              <a:rPr lang="en-GB" sz="2000" dirty="0">
                <a:latin typeface="Avenir Book" panose="02000503020000020003" pitchFamily="2" charset="0"/>
              </a:rPr>
              <a:t>MDT inductions </a:t>
            </a:r>
          </a:p>
          <a:p>
            <a:pPr lvl="0">
              <a:lnSpc>
                <a:spcPts val="1640"/>
              </a:lnSpc>
              <a:buClr>
                <a:srgbClr val="1A679D"/>
              </a:buClr>
            </a:pPr>
            <a:r>
              <a:rPr lang="en-GB" sz="2000" dirty="0">
                <a:latin typeface="Avenir Book" panose="02000503020000020003" pitchFamily="2" charset="0"/>
              </a:rPr>
              <a:t>Ambassador programs </a:t>
            </a:r>
          </a:p>
          <a:p>
            <a:pPr lvl="0">
              <a:lnSpc>
                <a:spcPts val="1640"/>
              </a:lnSpc>
              <a:buClr>
                <a:srgbClr val="1A679D"/>
              </a:buClr>
            </a:pPr>
            <a:r>
              <a:rPr lang="en-GB" sz="2000" dirty="0">
                <a:latin typeface="Avenir Book" panose="02000503020000020003" pitchFamily="2" charset="0"/>
              </a:rPr>
              <a:t>Enhanced support/ supervision </a:t>
            </a:r>
          </a:p>
          <a:p>
            <a:pPr lvl="0">
              <a:lnSpc>
                <a:spcPts val="1640"/>
              </a:lnSpc>
              <a:buClr>
                <a:srgbClr val="1A679D"/>
              </a:buClr>
            </a:pPr>
            <a:r>
              <a:rPr lang="en-GB" sz="2000" dirty="0">
                <a:latin typeface="Avenir Book" panose="02000503020000020003" pitchFamily="2" charset="0"/>
              </a:rPr>
              <a:t>Lower commitment volunteering roles</a:t>
            </a:r>
          </a:p>
          <a:p>
            <a:pPr lvl="0">
              <a:lnSpc>
                <a:spcPts val="1640"/>
              </a:lnSpc>
              <a:buClr>
                <a:srgbClr val="1A679D"/>
              </a:buClr>
            </a:pPr>
            <a:r>
              <a:rPr lang="en-GB" sz="2000" dirty="0">
                <a:latin typeface="Avenir Book" panose="02000503020000020003" pitchFamily="2" charset="0"/>
              </a:rPr>
              <a:t>“It’s ok, to not be ok” – stigma</a:t>
            </a:r>
          </a:p>
          <a:p>
            <a:pPr>
              <a:lnSpc>
                <a:spcPts val="1640"/>
              </a:lnSpc>
              <a:buClr>
                <a:srgbClr val="1A679D"/>
              </a:buClr>
            </a:pPr>
            <a:r>
              <a:rPr lang="en-GB" sz="2000" dirty="0">
                <a:latin typeface="Avenir Book" panose="02000503020000020003" pitchFamily="2" charset="0"/>
              </a:rPr>
              <a:t>Representation</a:t>
            </a:r>
          </a:p>
          <a:p>
            <a:pPr>
              <a:lnSpc>
                <a:spcPts val="1640"/>
              </a:lnSpc>
              <a:buClr>
                <a:srgbClr val="1A679D"/>
              </a:buClr>
            </a:pPr>
            <a:r>
              <a:rPr lang="en-GB" sz="2000" dirty="0">
                <a:latin typeface="Avenir Book" panose="02000503020000020003" pitchFamily="2" charset="0"/>
              </a:rPr>
              <a:t>1:1 support </a:t>
            </a:r>
          </a:p>
          <a:p>
            <a:pPr lvl="0">
              <a:lnSpc>
                <a:spcPts val="1640"/>
              </a:lnSpc>
              <a:buClr>
                <a:srgbClr val="1A679D"/>
              </a:buClr>
            </a:pPr>
            <a:endParaRPr lang="en-GB" sz="2000" dirty="0">
              <a:latin typeface="Avenir Book" panose="02000503020000020003" pitchFamily="2" charset="0"/>
            </a:endParaRPr>
          </a:p>
        </p:txBody>
      </p:sp>
      <p:sp>
        <p:nvSpPr>
          <p:cNvPr id="20" name="Subtitle 4">
            <a:extLst>
              <a:ext uri="{FF2B5EF4-FFF2-40B4-BE49-F238E27FC236}">
                <a16:creationId xmlns:a16="http://schemas.microsoft.com/office/drawing/2014/main" id="{67FC6516-F181-3E4C-9EFD-4717B083CD40}"/>
              </a:ext>
            </a:extLst>
          </p:cNvPr>
          <p:cNvSpPr txBox="1">
            <a:spLocks/>
          </p:cNvSpPr>
          <p:nvPr/>
        </p:nvSpPr>
        <p:spPr>
          <a:xfrm>
            <a:off x="4675315" y="3969814"/>
            <a:ext cx="3023272" cy="2093887"/>
          </a:xfrm>
          <a:prstGeom prst="rect">
            <a:avLst/>
          </a:prstGeom>
        </p:spPr>
        <p:txBody>
          <a:bodyPr lIns="9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0">
              <a:lnSpc>
                <a:spcPts val="1640"/>
              </a:lnSpc>
              <a:buClr>
                <a:srgbClr val="1A679D"/>
              </a:buClr>
            </a:pPr>
            <a:endParaRPr lang="en-GB" sz="1500" dirty="0">
              <a:latin typeface="Avenir Book" panose="02000503020000020003" pitchFamily="2" charset="0"/>
            </a:endParaRPr>
          </a:p>
        </p:txBody>
      </p:sp>
      <p:sp>
        <p:nvSpPr>
          <p:cNvPr id="21" name="Rectangle 20">
            <a:extLst>
              <a:ext uri="{FF2B5EF4-FFF2-40B4-BE49-F238E27FC236}">
                <a16:creationId xmlns:a16="http://schemas.microsoft.com/office/drawing/2014/main" id="{BA58BD01-149D-FF30-6034-DF76118799CA}"/>
              </a:ext>
            </a:extLst>
          </p:cNvPr>
          <p:cNvSpPr/>
          <p:nvPr/>
        </p:nvSpPr>
        <p:spPr>
          <a:xfrm flipV="1">
            <a:off x="1124507" y="1467933"/>
            <a:ext cx="3550808" cy="4369720"/>
          </a:xfrm>
          <a:prstGeom prst="rect">
            <a:avLst/>
          </a:prstGeom>
          <a:solidFill>
            <a:srgbClr val="1A6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A679D"/>
              </a:solidFill>
            </a:endParaRPr>
          </a:p>
        </p:txBody>
      </p:sp>
      <p:sp>
        <p:nvSpPr>
          <p:cNvPr id="22" name="Subtitle 4">
            <a:extLst>
              <a:ext uri="{FF2B5EF4-FFF2-40B4-BE49-F238E27FC236}">
                <a16:creationId xmlns:a16="http://schemas.microsoft.com/office/drawing/2014/main" id="{CF53EC5C-246A-26FE-61D3-4DABC32EDE71}"/>
              </a:ext>
            </a:extLst>
          </p:cNvPr>
          <p:cNvSpPr txBox="1">
            <a:spLocks/>
          </p:cNvSpPr>
          <p:nvPr/>
        </p:nvSpPr>
        <p:spPr>
          <a:xfrm>
            <a:off x="8451821" y="3969814"/>
            <a:ext cx="3023272" cy="2093887"/>
          </a:xfrm>
          <a:prstGeom prst="rect">
            <a:avLst/>
          </a:prstGeom>
        </p:spPr>
        <p:txBody>
          <a:bodyPr lIns="9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lvl="0" indent="0">
              <a:lnSpc>
                <a:spcPts val="1640"/>
              </a:lnSpc>
              <a:buClr>
                <a:srgbClr val="1A679D"/>
              </a:buClr>
              <a:buNone/>
            </a:pPr>
            <a:endParaRPr lang="en-GB" sz="1500" dirty="0">
              <a:latin typeface="Avenir Book" panose="02000503020000020003" pitchFamily="2" charset="0"/>
            </a:endParaRPr>
          </a:p>
        </p:txBody>
      </p:sp>
      <p:sp>
        <p:nvSpPr>
          <p:cNvPr id="25" name="Subtitle 4">
            <a:extLst>
              <a:ext uri="{FF2B5EF4-FFF2-40B4-BE49-F238E27FC236}">
                <a16:creationId xmlns:a16="http://schemas.microsoft.com/office/drawing/2014/main" id="{1C2EB920-0252-9DA4-4B36-ED73FC81F1AA}"/>
              </a:ext>
            </a:extLst>
          </p:cNvPr>
          <p:cNvSpPr txBox="1">
            <a:spLocks/>
          </p:cNvSpPr>
          <p:nvPr/>
        </p:nvSpPr>
        <p:spPr>
          <a:xfrm>
            <a:off x="946475" y="461705"/>
            <a:ext cx="8093197" cy="78831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sz="3000" b="1" dirty="0">
                <a:solidFill>
                  <a:srgbClr val="090728"/>
                </a:solidFill>
                <a:latin typeface="Axiforma Black" pitchFamily="2" charset="77"/>
              </a:rPr>
              <a:t>How do we include and engage specific cohorts?  </a:t>
            </a:r>
          </a:p>
        </p:txBody>
      </p:sp>
      <p:pic>
        <p:nvPicPr>
          <p:cNvPr id="29" name="Graphic 28">
            <a:extLst>
              <a:ext uri="{FF2B5EF4-FFF2-40B4-BE49-F238E27FC236}">
                <a16:creationId xmlns:a16="http://schemas.microsoft.com/office/drawing/2014/main" id="{60AB3AF8-A88F-A0C1-955C-DD1E4A07C8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17723" y="80071"/>
            <a:ext cx="1963545" cy="1387862"/>
          </a:xfrm>
          <a:prstGeom prst="rect">
            <a:avLst/>
          </a:prstGeom>
        </p:spPr>
      </p:pic>
      <p:pic>
        <p:nvPicPr>
          <p:cNvPr id="2" name="Graphic 1">
            <a:extLst>
              <a:ext uri="{FF2B5EF4-FFF2-40B4-BE49-F238E27FC236}">
                <a16:creationId xmlns:a16="http://schemas.microsoft.com/office/drawing/2014/main" id="{494570F7-0CD2-05EF-0836-08B3292C98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1509" y="1133938"/>
            <a:ext cx="1543583" cy="1727344"/>
          </a:xfrm>
          <a:prstGeom prst="rect">
            <a:avLst/>
          </a:prstGeom>
        </p:spPr>
      </p:pic>
      <p:sp>
        <p:nvSpPr>
          <p:cNvPr id="3" name="Subtitle 4">
            <a:extLst>
              <a:ext uri="{FF2B5EF4-FFF2-40B4-BE49-F238E27FC236}">
                <a16:creationId xmlns:a16="http://schemas.microsoft.com/office/drawing/2014/main" id="{8F29C627-EE89-6BE0-C00F-3F65D3C9F6DD}"/>
              </a:ext>
            </a:extLst>
          </p:cNvPr>
          <p:cNvSpPr txBox="1">
            <a:spLocks/>
          </p:cNvSpPr>
          <p:nvPr/>
        </p:nvSpPr>
        <p:spPr>
          <a:xfrm>
            <a:off x="4750677" y="3914530"/>
            <a:ext cx="3023272" cy="2358185"/>
          </a:xfrm>
          <a:prstGeom prst="rect">
            <a:avLst/>
          </a:prstGeom>
        </p:spPr>
        <p:txBody>
          <a:bodyPr lIns="9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lvl="0" indent="0">
              <a:lnSpc>
                <a:spcPts val="1640"/>
              </a:lnSpc>
              <a:buClr>
                <a:srgbClr val="1A679D"/>
              </a:buClr>
              <a:buNone/>
            </a:pPr>
            <a:endParaRPr lang="en-GB" sz="1500" dirty="0">
              <a:latin typeface="Avenir Book" panose="02000503020000020003" pitchFamily="2" charset="0"/>
            </a:endParaRPr>
          </a:p>
        </p:txBody>
      </p:sp>
      <p:sp>
        <p:nvSpPr>
          <p:cNvPr id="4" name="Subtitle 4">
            <a:extLst>
              <a:ext uri="{FF2B5EF4-FFF2-40B4-BE49-F238E27FC236}">
                <a16:creationId xmlns:a16="http://schemas.microsoft.com/office/drawing/2014/main" id="{6C647385-735A-904D-BD90-11B0C08AA072}"/>
              </a:ext>
            </a:extLst>
          </p:cNvPr>
          <p:cNvSpPr txBox="1">
            <a:spLocks/>
          </p:cNvSpPr>
          <p:nvPr/>
        </p:nvSpPr>
        <p:spPr>
          <a:xfrm>
            <a:off x="1068535" y="1632419"/>
            <a:ext cx="3393107" cy="4289317"/>
          </a:xfrm>
          <a:prstGeom prst="rect">
            <a:avLst/>
          </a:prstGeom>
        </p:spPr>
        <p:txBody>
          <a:bodyPr lIns="9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nSpc>
                <a:spcPts val="1640"/>
              </a:lnSpc>
              <a:buClr>
                <a:srgbClr val="1A679D"/>
              </a:buClr>
            </a:pPr>
            <a:r>
              <a:rPr lang="en-GB" sz="2400" dirty="0">
                <a:solidFill>
                  <a:schemeClr val="bg1"/>
                </a:solidFill>
                <a:latin typeface="Avenir Book" panose="02000503020000020003" pitchFamily="2" charset="0"/>
              </a:rPr>
              <a:t>SEND </a:t>
            </a:r>
          </a:p>
          <a:p>
            <a:pPr>
              <a:lnSpc>
                <a:spcPts val="1640"/>
              </a:lnSpc>
              <a:buClr>
                <a:srgbClr val="1A679D"/>
              </a:buClr>
            </a:pPr>
            <a:endParaRPr lang="en-GB" sz="2400" dirty="0">
              <a:solidFill>
                <a:schemeClr val="bg1"/>
              </a:solidFill>
              <a:latin typeface="Avenir Book" panose="02000503020000020003" pitchFamily="2" charset="0"/>
            </a:endParaRPr>
          </a:p>
          <a:p>
            <a:pPr>
              <a:lnSpc>
                <a:spcPts val="1640"/>
              </a:lnSpc>
              <a:buClr>
                <a:srgbClr val="1A679D"/>
              </a:buClr>
            </a:pPr>
            <a:r>
              <a:rPr lang="en-GB" sz="2400" dirty="0">
                <a:solidFill>
                  <a:schemeClr val="bg1"/>
                </a:solidFill>
                <a:latin typeface="Avenir Book" panose="02000503020000020003" pitchFamily="2" charset="0"/>
              </a:rPr>
              <a:t>Young mums </a:t>
            </a:r>
          </a:p>
          <a:p>
            <a:pPr>
              <a:lnSpc>
                <a:spcPts val="1640"/>
              </a:lnSpc>
              <a:buClr>
                <a:srgbClr val="1A679D"/>
              </a:buClr>
            </a:pPr>
            <a:endParaRPr lang="en-GB" sz="2400" dirty="0">
              <a:solidFill>
                <a:schemeClr val="bg1"/>
              </a:solidFill>
              <a:latin typeface="Avenir Book" panose="02000503020000020003" pitchFamily="2" charset="0"/>
            </a:endParaRPr>
          </a:p>
          <a:p>
            <a:pPr>
              <a:lnSpc>
                <a:spcPts val="1640"/>
              </a:lnSpc>
              <a:buClr>
                <a:srgbClr val="1A679D"/>
              </a:buClr>
            </a:pPr>
            <a:r>
              <a:rPr lang="en-GB" sz="2400" dirty="0">
                <a:solidFill>
                  <a:schemeClr val="bg1"/>
                </a:solidFill>
                <a:latin typeface="Avenir Book" panose="02000503020000020003" pitchFamily="2" charset="0"/>
              </a:rPr>
              <a:t>Fathers and father figures</a:t>
            </a:r>
          </a:p>
          <a:p>
            <a:pPr>
              <a:lnSpc>
                <a:spcPts val="1640"/>
              </a:lnSpc>
              <a:buClr>
                <a:srgbClr val="1A679D"/>
              </a:buClr>
            </a:pPr>
            <a:endParaRPr lang="en-GB" sz="2400" dirty="0">
              <a:solidFill>
                <a:schemeClr val="bg1"/>
              </a:solidFill>
              <a:latin typeface="Avenir Book" panose="02000503020000020003" pitchFamily="2" charset="0"/>
            </a:endParaRPr>
          </a:p>
          <a:p>
            <a:pPr>
              <a:lnSpc>
                <a:spcPts val="1640"/>
              </a:lnSpc>
              <a:buClr>
                <a:srgbClr val="1A679D"/>
              </a:buClr>
            </a:pPr>
            <a:r>
              <a:rPr lang="en-GB" sz="2400" dirty="0">
                <a:solidFill>
                  <a:schemeClr val="bg1"/>
                </a:solidFill>
                <a:latin typeface="Avenir Book" panose="02000503020000020003" pitchFamily="2" charset="0"/>
              </a:rPr>
              <a:t>LGBTQI+ </a:t>
            </a:r>
          </a:p>
          <a:p>
            <a:pPr>
              <a:lnSpc>
                <a:spcPts val="1640"/>
              </a:lnSpc>
              <a:buClr>
                <a:srgbClr val="1A679D"/>
              </a:buClr>
            </a:pPr>
            <a:endParaRPr lang="en-GB" sz="2400" dirty="0">
              <a:solidFill>
                <a:schemeClr val="bg1"/>
              </a:solidFill>
              <a:latin typeface="Avenir Book" panose="02000503020000020003" pitchFamily="2" charset="0"/>
            </a:endParaRPr>
          </a:p>
          <a:p>
            <a:pPr>
              <a:lnSpc>
                <a:spcPts val="1640"/>
              </a:lnSpc>
              <a:buClr>
                <a:srgbClr val="1A679D"/>
              </a:buClr>
            </a:pPr>
            <a:r>
              <a:rPr lang="en-GB" sz="2400" dirty="0">
                <a:solidFill>
                  <a:schemeClr val="bg1"/>
                </a:solidFill>
                <a:latin typeface="Avenir Book" panose="02000503020000020003" pitchFamily="2" charset="0"/>
              </a:rPr>
              <a:t>Mental Health </a:t>
            </a:r>
          </a:p>
          <a:p>
            <a:pPr>
              <a:lnSpc>
                <a:spcPts val="1640"/>
              </a:lnSpc>
              <a:buClr>
                <a:srgbClr val="1A679D"/>
              </a:buClr>
            </a:pPr>
            <a:endParaRPr lang="en-GB" sz="2400" dirty="0">
              <a:solidFill>
                <a:schemeClr val="bg1"/>
              </a:solidFill>
              <a:latin typeface="Avenir Book" panose="02000503020000020003" pitchFamily="2" charset="0"/>
            </a:endParaRPr>
          </a:p>
          <a:p>
            <a:pPr>
              <a:lnSpc>
                <a:spcPts val="1640"/>
              </a:lnSpc>
              <a:buClr>
                <a:srgbClr val="1A679D"/>
              </a:buClr>
            </a:pPr>
            <a:r>
              <a:rPr lang="en-GB" sz="2400" dirty="0">
                <a:solidFill>
                  <a:schemeClr val="bg1"/>
                </a:solidFill>
                <a:latin typeface="Avenir Book" panose="02000503020000020003" pitchFamily="2" charset="0"/>
              </a:rPr>
              <a:t>Marginalised groups </a:t>
            </a:r>
          </a:p>
        </p:txBody>
      </p:sp>
    </p:spTree>
    <p:extLst>
      <p:ext uri="{BB962C8B-B14F-4D97-AF65-F5344CB8AC3E}">
        <p14:creationId xmlns:p14="http://schemas.microsoft.com/office/powerpoint/2010/main" val="2920020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6AC3D4-CA1C-3498-E3B2-E95E744E3723}"/>
              </a:ext>
            </a:extLst>
          </p:cNvPr>
          <p:cNvSpPr txBox="1"/>
          <p:nvPr/>
        </p:nvSpPr>
        <p:spPr>
          <a:xfrm>
            <a:off x="1471030" y="1185067"/>
            <a:ext cx="9046713" cy="646331"/>
          </a:xfrm>
          <a:prstGeom prst="rect">
            <a:avLst/>
          </a:prstGeom>
          <a:noFill/>
        </p:spPr>
        <p:txBody>
          <a:bodyPr wrap="square">
            <a:spAutoFit/>
          </a:bodyPr>
          <a:lstStyle/>
          <a:p>
            <a:endParaRPr lang="en-GB" dirty="0">
              <a:solidFill>
                <a:srgbClr val="000000"/>
              </a:solidFill>
              <a:latin typeface="Open Sans" panose="020B0606030504020204" pitchFamily="34" charset="0"/>
            </a:endParaRPr>
          </a:p>
          <a:p>
            <a:endParaRPr lang="en-GB" dirty="0"/>
          </a:p>
        </p:txBody>
      </p:sp>
      <p:sp>
        <p:nvSpPr>
          <p:cNvPr id="4" name="TextBox 3">
            <a:extLst>
              <a:ext uri="{FF2B5EF4-FFF2-40B4-BE49-F238E27FC236}">
                <a16:creationId xmlns:a16="http://schemas.microsoft.com/office/drawing/2014/main" id="{DE4A88D6-6F96-5569-250F-F6A887A0A47A}"/>
              </a:ext>
            </a:extLst>
          </p:cNvPr>
          <p:cNvSpPr txBox="1"/>
          <p:nvPr/>
        </p:nvSpPr>
        <p:spPr>
          <a:xfrm>
            <a:off x="1026910" y="335845"/>
            <a:ext cx="10138179" cy="6186309"/>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Eligibility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Referrals are accepted from anyone aged 16 and over interested in volunteering, who is already in a volunteering position, and who wants support to explore career pathways and development.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They must be living in the North Northants area</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Estimated demand </a:t>
            </a:r>
          </a:p>
          <a:p>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i="0" dirty="0">
                <a:effectLst/>
                <a:latin typeface="Arial" panose="020B0604020202020204" pitchFamily="34" charset="0"/>
                <a:cs typeface="Arial" panose="020B0604020202020204" pitchFamily="34" charset="0"/>
              </a:rPr>
              <a:t>How many volunteers do we need, and for how long? </a:t>
            </a:r>
            <a:r>
              <a:rPr lang="en-GB" b="0" i="0" dirty="0">
                <a:effectLst/>
                <a:latin typeface="Arial" panose="020B0604020202020204" pitchFamily="34" charset="0"/>
                <a:cs typeface="Arial" panose="020B0604020202020204" pitchFamily="34" charset="0"/>
              </a:rPr>
              <a:t>What skills, qualifications, and experience do they need? How will we match them with the tasks and roles?</a:t>
            </a:r>
          </a:p>
          <a:p>
            <a:endParaRPr lang="en-GB"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i="0" dirty="0">
                <a:effectLst/>
                <a:latin typeface="Arial" panose="020B0604020202020204" pitchFamily="34" charset="0"/>
                <a:cs typeface="Arial" panose="020B0604020202020204" pitchFamily="34" charset="0"/>
              </a:rPr>
              <a:t>Recruitment costs </a:t>
            </a:r>
            <a:r>
              <a:rPr lang="en-GB" dirty="0">
                <a:latin typeface="Arial" panose="020B0604020202020204" pitchFamily="34" charset="0"/>
                <a:cs typeface="Arial" panose="020B0604020202020204" pitchFamily="34" charset="0"/>
              </a:rPr>
              <a:t>will</a:t>
            </a:r>
            <a:r>
              <a:rPr lang="en-GB" b="0" i="0" dirty="0">
                <a:effectLst/>
                <a:latin typeface="Arial" panose="020B0604020202020204" pitchFamily="34" charset="0"/>
                <a:cs typeface="Arial" panose="020B0604020202020204" pitchFamily="34" charset="0"/>
              </a:rPr>
              <a:t> include advertising, outreach, </a:t>
            </a:r>
            <a:r>
              <a:rPr lang="en-GB" b="0" i="0" dirty="0">
                <a:solidFill>
                  <a:srgbClr val="009F98"/>
                </a:solidFill>
                <a:effectLst/>
                <a:latin typeface="Arial" panose="020B0604020202020204" pitchFamily="34" charset="0"/>
                <a:cs typeface="Arial" panose="020B0604020202020204" pitchFamily="34" charset="0"/>
              </a:rPr>
              <a:t>screening, background checks, interviews, and orientation</a:t>
            </a:r>
            <a:r>
              <a:rPr lang="en-GB" b="0" i="0" dirty="0">
                <a:effectLst/>
                <a:latin typeface="Arial" panose="020B0604020202020204" pitchFamily="34" charset="0"/>
                <a:cs typeface="Arial" panose="020B0604020202020204" pitchFamily="34" charset="0"/>
              </a:rPr>
              <a:t> </a:t>
            </a:r>
            <a:r>
              <a:rPr lang="en-GB" b="0" i="1" dirty="0">
                <a:effectLst/>
                <a:latin typeface="Arial" panose="020B0604020202020204" pitchFamily="34" charset="0"/>
                <a:cs typeface="Arial" panose="020B0604020202020204" pitchFamily="34" charset="0"/>
              </a:rPr>
              <a:t>(multiplying the average price per volunteer by the number of volunteers needed) </a:t>
            </a:r>
          </a:p>
          <a:p>
            <a:endParaRPr lang="en-GB" b="0" i="1"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T</a:t>
            </a:r>
            <a:r>
              <a:rPr lang="en-GB" b="1" i="0" dirty="0">
                <a:effectLst/>
                <a:latin typeface="Arial" panose="020B0604020202020204" pitchFamily="34" charset="0"/>
                <a:cs typeface="Arial" panose="020B0604020202020204" pitchFamily="34" charset="0"/>
              </a:rPr>
              <a:t>raining costs </a:t>
            </a:r>
            <a:r>
              <a:rPr lang="en-GB" b="0" i="0" dirty="0">
                <a:effectLst/>
                <a:latin typeface="Arial" panose="020B0604020202020204" pitchFamily="34" charset="0"/>
                <a:cs typeface="Arial" panose="020B0604020202020204" pitchFamily="34" charset="0"/>
              </a:rPr>
              <a:t>to provide the necessary knowledge, skills, and support to our volunteers to perform their tasks effectively and safely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Other costs </a:t>
            </a:r>
            <a:r>
              <a:rPr lang="en-GB" dirty="0">
                <a:latin typeface="Arial" panose="020B0604020202020204" pitchFamily="34" charset="0"/>
                <a:cs typeface="Arial" panose="020B0604020202020204" pitchFamily="34" charset="0"/>
              </a:rPr>
              <a:t>C</a:t>
            </a:r>
            <a:r>
              <a:rPr lang="en-GB" i="0" dirty="0">
                <a:effectLst/>
                <a:latin typeface="Arial" panose="020B0604020202020204" pitchFamily="34" charset="0"/>
                <a:cs typeface="Arial" panose="020B0604020202020204" pitchFamily="34" charset="0"/>
              </a:rPr>
              <a:t>ommunication, coordination, recognition, rewards, insurance, legal fees, and contingency.</a:t>
            </a:r>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44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27C57-9D6F-B626-7159-4FA74A37A22E}"/>
              </a:ext>
            </a:extLst>
          </p:cNvPr>
          <p:cNvSpPr/>
          <p:nvPr/>
        </p:nvSpPr>
        <p:spPr>
          <a:xfrm>
            <a:off x="0" y="0"/>
            <a:ext cx="12192000" cy="6858000"/>
          </a:xfrm>
          <a:prstGeom prst="rect">
            <a:avLst/>
          </a:prstGeom>
          <a:solidFill>
            <a:srgbClr val="1A6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1A91F175-7F69-03BD-FE39-BB32BAA26BCB}"/>
              </a:ext>
            </a:extLst>
          </p:cNvPr>
          <p:cNvSpPr txBox="1">
            <a:spLocks/>
          </p:cNvSpPr>
          <p:nvPr/>
        </p:nvSpPr>
        <p:spPr>
          <a:xfrm>
            <a:off x="0" y="2791365"/>
            <a:ext cx="12192000" cy="10954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sz="4500" b="1" dirty="0">
                <a:solidFill>
                  <a:schemeClr val="bg1"/>
                </a:solidFill>
                <a:latin typeface="Axiforma Black" pitchFamily="2" charset="77"/>
              </a:rPr>
              <a:t>Sustainability</a:t>
            </a:r>
          </a:p>
        </p:txBody>
      </p:sp>
      <p:grpSp>
        <p:nvGrpSpPr>
          <p:cNvPr id="9" name="Group 8">
            <a:extLst>
              <a:ext uri="{FF2B5EF4-FFF2-40B4-BE49-F238E27FC236}">
                <a16:creationId xmlns:a16="http://schemas.microsoft.com/office/drawing/2014/main" id="{B9956771-4160-5DC4-BDFA-8D78536B781F}"/>
              </a:ext>
            </a:extLst>
          </p:cNvPr>
          <p:cNvGrpSpPr/>
          <p:nvPr/>
        </p:nvGrpSpPr>
        <p:grpSpPr>
          <a:xfrm flipH="1">
            <a:off x="8107053" y="-8864"/>
            <a:ext cx="4084947" cy="6876089"/>
            <a:chOff x="7940513" y="-8864"/>
            <a:chExt cx="4041792" cy="6876089"/>
          </a:xfrm>
        </p:grpSpPr>
        <p:sp>
          <p:nvSpPr>
            <p:cNvPr id="6" name="Freeform: Shape 5">
              <a:extLst>
                <a:ext uri="{FF2B5EF4-FFF2-40B4-BE49-F238E27FC236}">
                  <a16:creationId xmlns:a16="http://schemas.microsoft.com/office/drawing/2014/main" id="{EBE2A956-69EE-21BF-CB32-A9ACEFD91F8A}"/>
                </a:ext>
              </a:extLst>
            </p:cNvPr>
            <p:cNvSpPr/>
            <p:nvPr/>
          </p:nvSpPr>
          <p:spPr>
            <a:xfrm>
              <a:off x="10587034" y="-8864"/>
              <a:ext cx="1395271" cy="2706386"/>
            </a:xfrm>
            <a:custGeom>
              <a:avLst/>
              <a:gdLst>
                <a:gd name="connsiteX0" fmla="*/ 1395271 w 1395271"/>
                <a:gd name="connsiteY0" fmla="*/ 0 h 2706386"/>
                <a:gd name="connsiteX1" fmla="*/ 978188 w 1395271"/>
                <a:gd name="connsiteY1" fmla="*/ 0 h 2706386"/>
                <a:gd name="connsiteX2" fmla="*/ 0 w 1395271"/>
                <a:gd name="connsiteY2" fmla="*/ 2706387 h 2706386"/>
                <a:gd name="connsiteX3" fmla="*/ 1395271 w 1395271"/>
                <a:gd name="connsiteY3" fmla="*/ 0 h 2706386"/>
              </a:gdLst>
              <a:ahLst/>
              <a:cxnLst>
                <a:cxn ang="0">
                  <a:pos x="connsiteX0" y="connsiteY0"/>
                </a:cxn>
                <a:cxn ang="0">
                  <a:pos x="connsiteX1" y="connsiteY1"/>
                </a:cxn>
                <a:cxn ang="0">
                  <a:pos x="connsiteX2" y="connsiteY2"/>
                </a:cxn>
                <a:cxn ang="0">
                  <a:pos x="connsiteX3" y="connsiteY3"/>
                </a:cxn>
              </a:cxnLst>
              <a:rect l="l" t="t" r="r" b="b"/>
              <a:pathLst>
                <a:path w="1395271" h="2706386">
                  <a:moveTo>
                    <a:pt x="1395271" y="0"/>
                  </a:moveTo>
                  <a:lnTo>
                    <a:pt x="978188" y="0"/>
                  </a:lnTo>
                  <a:cubicBezTo>
                    <a:pt x="927493" y="446260"/>
                    <a:pt x="732777" y="1399895"/>
                    <a:pt x="0" y="2706387"/>
                  </a:cubicBezTo>
                  <a:cubicBezTo>
                    <a:pt x="868732" y="1508289"/>
                    <a:pt x="1238577" y="556960"/>
                    <a:pt x="1395271" y="0"/>
                  </a:cubicBezTo>
                  <a:close/>
                </a:path>
              </a:pathLst>
            </a:custGeom>
            <a:solidFill>
              <a:srgbClr val="326198"/>
            </a:solidFill>
            <a:ln w="1151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5CD708-6017-5193-9263-6E8B9B19FD68}"/>
                </a:ext>
              </a:extLst>
            </p:cNvPr>
            <p:cNvSpPr/>
            <p:nvPr/>
          </p:nvSpPr>
          <p:spPr>
            <a:xfrm>
              <a:off x="9815525" y="-8864"/>
              <a:ext cx="1750849" cy="6876089"/>
            </a:xfrm>
            <a:custGeom>
              <a:avLst/>
              <a:gdLst>
                <a:gd name="connsiteX0" fmla="*/ 772662 w 1750849"/>
                <a:gd name="connsiteY0" fmla="*/ 2706387 h 6876089"/>
                <a:gd name="connsiteX1" fmla="*/ 1750849 w 1750849"/>
                <a:gd name="connsiteY1" fmla="*/ 0 h 6876089"/>
                <a:gd name="connsiteX2" fmla="*/ 1737023 w 1750849"/>
                <a:gd name="connsiteY2" fmla="*/ 0 h 6876089"/>
                <a:gd name="connsiteX3" fmla="*/ 440838 w 1750849"/>
                <a:gd name="connsiteY3" fmla="*/ 3051171 h 6876089"/>
                <a:gd name="connsiteX4" fmla="*/ 694314 w 1750849"/>
                <a:gd name="connsiteY4" fmla="*/ 6876090 h 6876089"/>
                <a:gd name="connsiteX5" fmla="*/ 982355 w 1750849"/>
                <a:gd name="connsiteY5" fmla="*/ 6876090 h 6876089"/>
                <a:gd name="connsiteX6" fmla="*/ 583707 w 1750849"/>
                <a:gd name="connsiteY6" fmla="*/ 3032721 h 6876089"/>
                <a:gd name="connsiteX7" fmla="*/ 772662 w 1750849"/>
                <a:gd name="connsiteY7" fmla="*/ 2706387 h 687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0849" h="6876089">
                  <a:moveTo>
                    <a:pt x="772662" y="2706387"/>
                  </a:moveTo>
                  <a:cubicBezTo>
                    <a:pt x="1505438" y="1401048"/>
                    <a:pt x="1700154" y="447413"/>
                    <a:pt x="1750849" y="0"/>
                  </a:cubicBezTo>
                  <a:lnTo>
                    <a:pt x="1737023" y="0"/>
                  </a:lnTo>
                  <a:cubicBezTo>
                    <a:pt x="1701306" y="342478"/>
                    <a:pt x="1506590" y="1465623"/>
                    <a:pt x="440838" y="3051171"/>
                  </a:cubicBezTo>
                  <a:cubicBezTo>
                    <a:pt x="-548871" y="4523713"/>
                    <a:pt x="394752" y="6365255"/>
                    <a:pt x="694314" y="6876090"/>
                  </a:cubicBezTo>
                  <a:lnTo>
                    <a:pt x="982355" y="6876090"/>
                  </a:lnTo>
                  <a:cubicBezTo>
                    <a:pt x="605598" y="6275311"/>
                    <a:pt x="-318438" y="4524866"/>
                    <a:pt x="583707" y="3032721"/>
                  </a:cubicBezTo>
                  <a:cubicBezTo>
                    <a:pt x="649380" y="2920868"/>
                    <a:pt x="712749" y="2812474"/>
                    <a:pt x="772662" y="2706387"/>
                  </a:cubicBezTo>
                  <a:close/>
                </a:path>
              </a:pathLst>
            </a:custGeom>
            <a:solidFill>
              <a:srgbClr val="E72A80"/>
            </a:solidFill>
            <a:ln w="1151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91ACAF3D-2F5C-0C43-F778-A1D416179D74}"/>
                </a:ext>
              </a:extLst>
            </p:cNvPr>
            <p:cNvSpPr/>
            <p:nvPr/>
          </p:nvSpPr>
          <p:spPr>
            <a:xfrm>
              <a:off x="7940513" y="-8864"/>
              <a:ext cx="3610883" cy="6876089"/>
            </a:xfrm>
            <a:custGeom>
              <a:avLst/>
              <a:gdLst>
                <a:gd name="connsiteX0" fmla="*/ 2314699 w 3610883"/>
                <a:gd name="connsiteY0" fmla="*/ 3051171 h 6876089"/>
                <a:gd name="connsiteX1" fmla="*/ 3610884 w 3610883"/>
                <a:gd name="connsiteY1" fmla="*/ 0 h 6876089"/>
                <a:gd name="connsiteX2" fmla="*/ 0 w 3610883"/>
                <a:gd name="connsiteY2" fmla="*/ 0 h 6876089"/>
                <a:gd name="connsiteX3" fmla="*/ 0 w 3610883"/>
                <a:gd name="connsiteY3" fmla="*/ 6876090 h 6876089"/>
                <a:gd name="connsiteX4" fmla="*/ 2568175 w 3610883"/>
                <a:gd name="connsiteY4" fmla="*/ 6876090 h 6876089"/>
                <a:gd name="connsiteX5" fmla="*/ 2314699 w 3610883"/>
                <a:gd name="connsiteY5" fmla="*/ 3051171 h 687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0883" h="6876089">
                  <a:moveTo>
                    <a:pt x="2314699" y="3051171"/>
                  </a:moveTo>
                  <a:cubicBezTo>
                    <a:pt x="3380451" y="1464470"/>
                    <a:pt x="3575166" y="341325"/>
                    <a:pt x="3610884" y="0"/>
                  </a:cubicBezTo>
                  <a:lnTo>
                    <a:pt x="0" y="0"/>
                  </a:lnTo>
                  <a:lnTo>
                    <a:pt x="0" y="6876090"/>
                  </a:lnTo>
                  <a:lnTo>
                    <a:pt x="2568175" y="6876090"/>
                  </a:lnTo>
                  <a:cubicBezTo>
                    <a:pt x="2268612" y="6366408"/>
                    <a:pt x="1324989" y="4523713"/>
                    <a:pt x="2314699" y="3051171"/>
                  </a:cubicBezTo>
                  <a:close/>
                </a:path>
              </a:pathLst>
            </a:custGeom>
            <a:solidFill>
              <a:schemeClr val="bg1"/>
            </a:solidFill>
            <a:ln w="11513" cap="flat">
              <a:noFill/>
              <a:prstDash val="solid"/>
              <a:miter/>
            </a:ln>
          </p:spPr>
          <p:txBody>
            <a:bodyPr rtlCol="0" anchor="ctr"/>
            <a:lstStyle/>
            <a:p>
              <a:endParaRPr lang="en-GB"/>
            </a:p>
          </p:txBody>
        </p:sp>
      </p:grpSp>
    </p:spTree>
    <p:extLst>
      <p:ext uri="{BB962C8B-B14F-4D97-AF65-F5344CB8AC3E}">
        <p14:creationId xmlns:p14="http://schemas.microsoft.com/office/powerpoint/2010/main" val="361216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F27AD8-1631-F01A-4A5E-806A9DB7244C}"/>
              </a:ext>
            </a:extLst>
          </p:cNvPr>
          <p:cNvSpPr>
            <a:spLocks noGrp="1"/>
          </p:cNvSpPr>
          <p:nvPr>
            <p:ph type="title"/>
          </p:nvPr>
        </p:nvSpPr>
        <p:spPr>
          <a:xfrm>
            <a:off x="336976" y="243081"/>
            <a:ext cx="8208144" cy="648072"/>
          </a:xfrm>
        </p:spPr>
        <p:txBody>
          <a:bodyPr/>
          <a:lstStyle/>
          <a:p>
            <a:r>
              <a:rPr lang="en-GB" dirty="0">
                <a:latin typeface="Axiforma Black" panose="00000900000000000000" pitchFamily="50" charset="0"/>
              </a:rPr>
              <a:t>Evaluation and research</a:t>
            </a:r>
          </a:p>
        </p:txBody>
      </p:sp>
      <p:graphicFrame>
        <p:nvGraphicFramePr>
          <p:cNvPr id="4" name="Diagram 3">
            <a:extLst>
              <a:ext uri="{FF2B5EF4-FFF2-40B4-BE49-F238E27FC236}">
                <a16:creationId xmlns:a16="http://schemas.microsoft.com/office/drawing/2014/main" id="{BAE7A0D7-B0EC-A9BC-1874-CB909298B09B}"/>
              </a:ext>
            </a:extLst>
          </p:cNvPr>
          <p:cNvGraphicFramePr/>
          <p:nvPr/>
        </p:nvGraphicFramePr>
        <p:xfrm>
          <a:off x="2784400" y="1484783"/>
          <a:ext cx="5807200" cy="4536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18A2442-AAD1-B27B-B54E-4920B51BBB54}"/>
              </a:ext>
            </a:extLst>
          </p:cNvPr>
          <p:cNvSpPr txBox="1"/>
          <p:nvPr/>
        </p:nvSpPr>
        <p:spPr>
          <a:xfrm>
            <a:off x="8184232" y="945594"/>
            <a:ext cx="2309096" cy="5324535"/>
          </a:xfrm>
          <a:prstGeom prst="rect">
            <a:avLst/>
          </a:prstGeom>
          <a:solidFill>
            <a:schemeClr val="accent4">
              <a:lumMod val="75000"/>
              <a:lumOff val="25000"/>
            </a:schemeClr>
          </a:solidFill>
        </p:spPr>
        <p:txBody>
          <a:bodyPr wrap="square" rtlCol="0">
            <a:spAutoFit/>
          </a:bodyPr>
          <a:lstStyle/>
          <a:p>
            <a:pPr algn="ctr"/>
            <a:r>
              <a:rPr lang="en-GB" sz="1400" u="sng" dirty="0">
                <a:solidFill>
                  <a:schemeClr val="bg1"/>
                </a:solidFill>
              </a:rPr>
              <a:t>Evaluation and research plan</a:t>
            </a:r>
          </a:p>
          <a:p>
            <a:pPr algn="ctr"/>
            <a:endParaRPr lang="en-GB" sz="1400" dirty="0">
              <a:solidFill>
                <a:schemeClr val="bg1"/>
              </a:solidFill>
            </a:endParaRPr>
          </a:p>
          <a:p>
            <a:pPr algn="ctr"/>
            <a:r>
              <a:rPr lang="en-GB" sz="1400" dirty="0">
                <a:solidFill>
                  <a:schemeClr val="bg1"/>
                </a:solidFill>
              </a:rPr>
              <a:t>Funded services as outlined in the programme objectives/ strategy will be assessed individually and evaluated appropriately using a range of techniques. </a:t>
            </a:r>
          </a:p>
          <a:p>
            <a:pPr algn="ctr"/>
            <a:endParaRPr lang="en-GB" sz="1400" u="sng" dirty="0">
              <a:solidFill>
                <a:schemeClr val="bg1"/>
              </a:solidFill>
            </a:endParaRPr>
          </a:p>
          <a:p>
            <a:pPr algn="ctr"/>
            <a:r>
              <a:rPr lang="en-GB" sz="1400" dirty="0">
                <a:solidFill>
                  <a:schemeClr val="bg1"/>
                </a:solidFill>
              </a:rPr>
              <a:t>Evaluation will span all programme elements and consider all available information to; </a:t>
            </a:r>
          </a:p>
          <a:p>
            <a:pPr algn="ctr"/>
            <a:endParaRPr lang="en-GB" sz="1400" dirty="0">
              <a:solidFill>
                <a:schemeClr val="bg1"/>
              </a:solidFill>
            </a:endParaRPr>
          </a:p>
          <a:p>
            <a:pPr algn="ctr"/>
            <a:r>
              <a:rPr lang="en-GB" sz="1400" dirty="0">
                <a:solidFill>
                  <a:schemeClr val="bg1"/>
                </a:solidFill>
              </a:rPr>
              <a:t>*Understand the impact on children and families themselves to improve services. </a:t>
            </a:r>
          </a:p>
          <a:p>
            <a:pPr algn="ctr"/>
            <a:endParaRPr lang="en-GB" sz="1400" dirty="0">
              <a:solidFill>
                <a:schemeClr val="bg1"/>
              </a:solidFill>
            </a:endParaRPr>
          </a:p>
          <a:p>
            <a:pPr algn="ctr"/>
            <a:r>
              <a:rPr lang="en-GB" sz="1400" dirty="0">
                <a:solidFill>
                  <a:schemeClr val="bg1"/>
                </a:solidFill>
              </a:rPr>
              <a:t>* Ensure programme requirements are met and reported to central government as requested. </a:t>
            </a:r>
          </a:p>
          <a:p>
            <a:endParaRPr lang="en-GB" u="sng" dirty="0">
              <a:solidFill>
                <a:schemeClr val="bg1"/>
              </a:solidFill>
            </a:endParaRPr>
          </a:p>
        </p:txBody>
      </p:sp>
      <p:sp>
        <p:nvSpPr>
          <p:cNvPr id="6" name="TextBox 5">
            <a:extLst>
              <a:ext uri="{FF2B5EF4-FFF2-40B4-BE49-F238E27FC236}">
                <a16:creationId xmlns:a16="http://schemas.microsoft.com/office/drawing/2014/main" id="{A9D73DB3-8B58-E8B4-ABA9-095A5E2CC4F7}"/>
              </a:ext>
            </a:extLst>
          </p:cNvPr>
          <p:cNvSpPr txBox="1"/>
          <p:nvPr/>
        </p:nvSpPr>
        <p:spPr>
          <a:xfrm>
            <a:off x="1698672" y="1628800"/>
            <a:ext cx="1300984" cy="2862322"/>
          </a:xfrm>
          <a:prstGeom prst="rect">
            <a:avLst/>
          </a:prstGeom>
          <a:solidFill>
            <a:schemeClr val="accent4">
              <a:lumMod val="75000"/>
              <a:lumOff val="25000"/>
            </a:schemeClr>
          </a:solidFill>
        </p:spPr>
        <p:txBody>
          <a:bodyPr wrap="square" rtlCol="0">
            <a:spAutoFit/>
          </a:bodyPr>
          <a:lstStyle/>
          <a:p>
            <a:r>
              <a:rPr lang="en-GB" u="sng" dirty="0">
                <a:solidFill>
                  <a:schemeClr val="bg1"/>
                </a:solidFill>
              </a:rPr>
              <a:t>Early childhood board </a:t>
            </a:r>
          </a:p>
          <a:p>
            <a:endParaRPr lang="en-GB" u="sng" dirty="0">
              <a:solidFill>
                <a:schemeClr val="bg1"/>
              </a:solidFill>
            </a:endParaRPr>
          </a:p>
          <a:p>
            <a:endParaRPr lang="en-GB" u="sng" dirty="0">
              <a:solidFill>
                <a:schemeClr val="bg1"/>
              </a:solidFill>
            </a:endParaRPr>
          </a:p>
          <a:p>
            <a:r>
              <a:rPr lang="en-GB" u="sng" dirty="0">
                <a:solidFill>
                  <a:schemeClr val="bg1"/>
                </a:solidFill>
              </a:rPr>
              <a:t>Star for life and family hub board</a:t>
            </a:r>
          </a:p>
          <a:p>
            <a:endParaRPr lang="en-GB" u="sng" dirty="0">
              <a:solidFill>
                <a:schemeClr val="bg1"/>
              </a:solidFill>
            </a:endParaRPr>
          </a:p>
          <a:p>
            <a:endParaRPr lang="en-GB" u="sng" dirty="0">
              <a:solidFill>
                <a:schemeClr val="bg1"/>
              </a:solidFill>
            </a:endParaRPr>
          </a:p>
        </p:txBody>
      </p:sp>
      <p:sp>
        <p:nvSpPr>
          <p:cNvPr id="7" name="Callout: Quad Arrow 6">
            <a:extLst>
              <a:ext uri="{FF2B5EF4-FFF2-40B4-BE49-F238E27FC236}">
                <a16:creationId xmlns:a16="http://schemas.microsoft.com/office/drawing/2014/main" id="{7AC5AAE5-8C52-AF6D-8D8C-FAC970DF697F}"/>
              </a:ext>
            </a:extLst>
          </p:cNvPr>
          <p:cNvSpPr/>
          <p:nvPr/>
        </p:nvSpPr>
        <p:spPr bwMode="auto">
          <a:xfrm>
            <a:off x="4773751" y="2636912"/>
            <a:ext cx="2042329" cy="2160240"/>
          </a:xfrm>
          <a:prstGeom prst="quadArrow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GB" sz="1200">
                <a:solidFill>
                  <a:schemeClr val="bg1"/>
                </a:solidFill>
                <a:latin typeface="Times" charset="0"/>
                <a:ea typeface="ＭＳ Ｐゴシック" charset="0"/>
              </a:rPr>
              <a:t>Continuous performance/ monitoring/ KPIS</a:t>
            </a:r>
          </a:p>
        </p:txBody>
      </p:sp>
      <p:cxnSp>
        <p:nvCxnSpPr>
          <p:cNvPr id="9" name="Straight Arrow Connector 8">
            <a:extLst>
              <a:ext uri="{FF2B5EF4-FFF2-40B4-BE49-F238E27FC236}">
                <a16:creationId xmlns:a16="http://schemas.microsoft.com/office/drawing/2014/main" id="{A8BAB20B-55CF-023A-7791-D7C932884B63}"/>
              </a:ext>
            </a:extLst>
          </p:cNvPr>
          <p:cNvCxnSpPr>
            <a:cxnSpLocks/>
          </p:cNvCxnSpPr>
          <p:nvPr/>
        </p:nvCxnSpPr>
        <p:spPr bwMode="auto">
          <a:xfrm>
            <a:off x="3215680" y="1988840"/>
            <a:ext cx="144016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Arrow Connector 11">
            <a:extLst>
              <a:ext uri="{FF2B5EF4-FFF2-40B4-BE49-F238E27FC236}">
                <a16:creationId xmlns:a16="http://schemas.microsoft.com/office/drawing/2014/main" id="{6CEBD6E0-339A-CAA1-F1D3-DAF39FC8ED92}"/>
              </a:ext>
            </a:extLst>
          </p:cNvPr>
          <p:cNvCxnSpPr>
            <a:cxnSpLocks/>
          </p:cNvCxnSpPr>
          <p:nvPr/>
        </p:nvCxnSpPr>
        <p:spPr bwMode="auto">
          <a:xfrm flipH="1">
            <a:off x="3135288" y="4491122"/>
            <a:ext cx="152055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a:extLst>
              <a:ext uri="{FF2B5EF4-FFF2-40B4-BE49-F238E27FC236}">
                <a16:creationId xmlns:a16="http://schemas.microsoft.com/office/drawing/2014/main" id="{E923CDA3-DE38-1221-A32E-03CD05F435BE}"/>
              </a:ext>
            </a:extLst>
          </p:cNvPr>
          <p:cNvCxnSpPr>
            <a:cxnSpLocks/>
          </p:cNvCxnSpPr>
          <p:nvPr/>
        </p:nvCxnSpPr>
        <p:spPr bwMode="auto">
          <a:xfrm flipH="1">
            <a:off x="6663680" y="4491122"/>
            <a:ext cx="144016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a:extLst>
              <a:ext uri="{FF2B5EF4-FFF2-40B4-BE49-F238E27FC236}">
                <a16:creationId xmlns:a16="http://schemas.microsoft.com/office/drawing/2014/main" id="{C9D58D03-1EB1-2D75-32F4-FDD58395B6DB}"/>
              </a:ext>
            </a:extLst>
          </p:cNvPr>
          <p:cNvCxnSpPr>
            <a:cxnSpLocks/>
          </p:cNvCxnSpPr>
          <p:nvPr/>
        </p:nvCxnSpPr>
        <p:spPr bwMode="auto">
          <a:xfrm flipH="1">
            <a:off x="6663680" y="1982855"/>
            <a:ext cx="152055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42971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455E5E-731F-7E1F-2CA9-D68C4CD3FAA2}"/>
              </a:ext>
            </a:extLst>
          </p:cNvPr>
          <p:cNvGraphicFramePr>
            <a:graphicFrameLocks noGrp="1"/>
          </p:cNvGraphicFramePr>
          <p:nvPr>
            <p:extLst>
              <p:ext uri="{D42A27DB-BD31-4B8C-83A1-F6EECF244321}">
                <p14:modId xmlns:p14="http://schemas.microsoft.com/office/powerpoint/2010/main" val="2303343512"/>
              </p:ext>
            </p:extLst>
          </p:nvPr>
        </p:nvGraphicFramePr>
        <p:xfrm>
          <a:off x="922070" y="801857"/>
          <a:ext cx="10347859" cy="5288768"/>
        </p:xfrm>
        <a:graphic>
          <a:graphicData uri="http://schemas.openxmlformats.org/drawingml/2006/table">
            <a:tbl>
              <a:tblPr firstRow="1" bandRow="1">
                <a:tableStyleId>{5C22544A-7EE6-4342-B048-85BDC9FD1C3A}</a:tableStyleId>
              </a:tblPr>
              <a:tblGrid>
                <a:gridCol w="2555714">
                  <a:extLst>
                    <a:ext uri="{9D8B030D-6E8A-4147-A177-3AD203B41FA5}">
                      <a16:colId xmlns:a16="http://schemas.microsoft.com/office/drawing/2014/main" val="3601287786"/>
                    </a:ext>
                  </a:extLst>
                </a:gridCol>
                <a:gridCol w="2618215">
                  <a:extLst>
                    <a:ext uri="{9D8B030D-6E8A-4147-A177-3AD203B41FA5}">
                      <a16:colId xmlns:a16="http://schemas.microsoft.com/office/drawing/2014/main" val="601650253"/>
                    </a:ext>
                  </a:extLst>
                </a:gridCol>
                <a:gridCol w="2586965">
                  <a:extLst>
                    <a:ext uri="{9D8B030D-6E8A-4147-A177-3AD203B41FA5}">
                      <a16:colId xmlns:a16="http://schemas.microsoft.com/office/drawing/2014/main" val="34173278"/>
                    </a:ext>
                  </a:extLst>
                </a:gridCol>
                <a:gridCol w="2586965">
                  <a:extLst>
                    <a:ext uri="{9D8B030D-6E8A-4147-A177-3AD203B41FA5}">
                      <a16:colId xmlns:a16="http://schemas.microsoft.com/office/drawing/2014/main" val="170141840"/>
                    </a:ext>
                  </a:extLst>
                </a:gridCol>
              </a:tblGrid>
              <a:tr h="477601">
                <a:tc>
                  <a:txBody>
                    <a:bodyPr/>
                    <a:lstStyle/>
                    <a:p>
                      <a:r>
                        <a:rPr lang="en-GB" sz="1600" b="0" dirty="0"/>
                        <a:t>Agenda item</a:t>
                      </a:r>
                    </a:p>
                  </a:txBody>
                  <a:tcPr/>
                </a:tc>
                <a:tc>
                  <a:txBody>
                    <a:bodyPr/>
                    <a:lstStyle/>
                    <a:p>
                      <a:r>
                        <a:rPr lang="en-GB" sz="1600" dirty="0"/>
                        <a:t>Description</a:t>
                      </a:r>
                    </a:p>
                  </a:txBody>
                  <a:tcPr/>
                </a:tc>
                <a:tc>
                  <a:txBody>
                    <a:bodyPr/>
                    <a:lstStyle/>
                    <a:p>
                      <a:r>
                        <a:rPr lang="en-GB" sz="1600" dirty="0"/>
                        <a:t>Lead</a:t>
                      </a:r>
                    </a:p>
                  </a:txBody>
                  <a:tcPr/>
                </a:tc>
                <a:tc>
                  <a:txBody>
                    <a:bodyPr/>
                    <a:lstStyle/>
                    <a:p>
                      <a:r>
                        <a:rPr lang="en-GB" sz="1600" dirty="0"/>
                        <a:t>Time </a:t>
                      </a:r>
                    </a:p>
                  </a:txBody>
                  <a:tcPr/>
                </a:tc>
                <a:extLst>
                  <a:ext uri="{0D108BD9-81ED-4DB2-BD59-A6C34878D82A}">
                    <a16:rowId xmlns:a16="http://schemas.microsoft.com/office/drawing/2014/main" val="3405003120"/>
                  </a:ext>
                </a:extLst>
              </a:tr>
              <a:tr h="424526">
                <a:tc>
                  <a:txBody>
                    <a:bodyPr/>
                    <a:lstStyle/>
                    <a:p>
                      <a:r>
                        <a:rPr lang="en-GB" sz="1600" b="0" dirty="0"/>
                        <a:t>Introductions</a:t>
                      </a:r>
                    </a:p>
                  </a:txBody>
                  <a:tcPr/>
                </a:tc>
                <a:tc>
                  <a:txBody>
                    <a:bodyPr/>
                    <a:lstStyle/>
                    <a:p>
                      <a:endParaRPr lang="en-GB" sz="1600" b="0" dirty="0"/>
                    </a:p>
                  </a:txBody>
                  <a:tcPr/>
                </a:tc>
                <a:tc>
                  <a:txBody>
                    <a:bodyPr/>
                    <a:lstStyle/>
                    <a:p>
                      <a:r>
                        <a:rPr lang="en-GB" sz="1600" b="0" dirty="0"/>
                        <a:t>Sorayah</a:t>
                      </a:r>
                    </a:p>
                  </a:txBody>
                  <a:tcPr/>
                </a:tc>
                <a:tc>
                  <a:txBody>
                    <a:bodyPr/>
                    <a:lstStyle/>
                    <a:p>
                      <a:r>
                        <a:rPr lang="en-GB" sz="1600" b="0" dirty="0"/>
                        <a:t>10.00AM</a:t>
                      </a:r>
                    </a:p>
                  </a:txBody>
                  <a:tcPr/>
                </a:tc>
                <a:extLst>
                  <a:ext uri="{0D108BD9-81ED-4DB2-BD59-A6C34878D82A}">
                    <a16:rowId xmlns:a16="http://schemas.microsoft.com/office/drawing/2014/main" val="1181554779"/>
                  </a:ext>
                </a:extLst>
              </a:tr>
              <a:tr h="424526">
                <a:tc>
                  <a:txBody>
                    <a:bodyPr/>
                    <a:lstStyle/>
                    <a:p>
                      <a:r>
                        <a:rPr lang="en-GB" sz="1600" b="0" dirty="0"/>
                        <a:t>Setting the scene</a:t>
                      </a:r>
                    </a:p>
                  </a:txBody>
                  <a:tcPr/>
                </a:tc>
                <a:tc>
                  <a:txBody>
                    <a:bodyPr/>
                    <a:lstStyle/>
                    <a:p>
                      <a:endParaRPr lang="en-GB" sz="1600" b="0" dirty="0"/>
                    </a:p>
                  </a:txBody>
                  <a:tcPr/>
                </a:tc>
                <a:tc>
                  <a:txBody>
                    <a:bodyPr/>
                    <a:lstStyle/>
                    <a:p>
                      <a:r>
                        <a:rPr lang="en-GB" sz="1600" b="0" dirty="0"/>
                        <a:t>Sorayah</a:t>
                      </a:r>
                    </a:p>
                  </a:txBody>
                  <a:tcPr/>
                </a:tc>
                <a:tc>
                  <a:txBody>
                    <a:bodyPr/>
                    <a:lstStyle/>
                    <a:p>
                      <a:r>
                        <a:rPr lang="en-GB" sz="1600" b="0" dirty="0"/>
                        <a:t>10.05AM</a:t>
                      </a:r>
                    </a:p>
                  </a:txBody>
                  <a:tcPr/>
                </a:tc>
                <a:extLst>
                  <a:ext uri="{0D108BD9-81ED-4DB2-BD59-A6C34878D82A}">
                    <a16:rowId xmlns:a16="http://schemas.microsoft.com/office/drawing/2014/main" val="2132679039"/>
                  </a:ext>
                </a:extLst>
              </a:tr>
              <a:tr h="776451">
                <a:tc>
                  <a:txBody>
                    <a:bodyPr/>
                    <a:lstStyle/>
                    <a:p>
                      <a:r>
                        <a:rPr lang="en-GB" sz="1600" b="0" dirty="0"/>
                        <a:t>Volunteer Support Service Model</a:t>
                      </a:r>
                    </a:p>
                  </a:txBody>
                  <a:tcPr/>
                </a:tc>
                <a:tc>
                  <a:txBody>
                    <a:bodyPr/>
                    <a:lstStyle/>
                    <a:p>
                      <a:pPr marL="285750" indent="-285750">
                        <a:buFont typeface="Arial" panose="020B0604020202020204" pitchFamily="34" charset="0"/>
                        <a:buChar char="•"/>
                      </a:pPr>
                      <a:r>
                        <a:rPr lang="en-GB" sz="1600" b="0" dirty="0"/>
                        <a:t>Volunteer recruitment, development and retention</a:t>
                      </a:r>
                    </a:p>
                    <a:p>
                      <a:pPr marL="285750" indent="-285750">
                        <a:buFont typeface="Arial" panose="020B0604020202020204" pitchFamily="34" charset="0"/>
                        <a:buChar char="•"/>
                      </a:pPr>
                      <a:r>
                        <a:rPr lang="en-GB" sz="1600" b="0" dirty="0"/>
                        <a:t>Lived experience/ peer support </a:t>
                      </a:r>
                    </a:p>
                  </a:txBody>
                  <a:tcPr/>
                </a:tc>
                <a:tc>
                  <a:txBody>
                    <a:bodyPr/>
                    <a:lstStyle/>
                    <a:p>
                      <a:r>
                        <a:rPr lang="en-GB" sz="1600" b="0" dirty="0"/>
                        <a:t>Sorayah</a:t>
                      </a:r>
                    </a:p>
                  </a:txBody>
                  <a:tcPr/>
                </a:tc>
                <a:tc>
                  <a:txBody>
                    <a:bodyPr/>
                    <a:lstStyle/>
                    <a:p>
                      <a:r>
                        <a:rPr lang="en-GB" sz="1600" b="0" dirty="0"/>
                        <a:t>10.20AM</a:t>
                      </a:r>
                    </a:p>
                  </a:txBody>
                  <a:tcPr/>
                </a:tc>
                <a:extLst>
                  <a:ext uri="{0D108BD9-81ED-4DB2-BD59-A6C34878D82A}">
                    <a16:rowId xmlns:a16="http://schemas.microsoft.com/office/drawing/2014/main" val="2055255882"/>
                  </a:ext>
                </a:extLst>
              </a:tr>
              <a:tr h="1405734">
                <a:tc>
                  <a:txBody>
                    <a:bodyPr/>
                    <a:lstStyle/>
                    <a:p>
                      <a:r>
                        <a:rPr lang="en-GB" sz="1600" b="0" i="0" kern="1200" dirty="0">
                          <a:solidFill>
                            <a:schemeClr val="dk1"/>
                          </a:solidFill>
                          <a:effectLst/>
                          <a:latin typeface="+mn-lt"/>
                          <a:ea typeface="+mn-ea"/>
                          <a:cs typeface="+mn-cs"/>
                        </a:rPr>
                        <a:t>Support for North Northants organisations</a:t>
                      </a:r>
                      <a:endParaRPr lang="en-GB" sz="1600" b="0" i="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kern="1200" dirty="0">
                          <a:solidFill>
                            <a:schemeClr val="dk1"/>
                          </a:solidFill>
                          <a:effectLst/>
                          <a:latin typeface="+mn-lt"/>
                          <a:ea typeface="+mn-ea"/>
                          <a:cs typeface="+mn-cs"/>
                        </a:rPr>
                        <a:t>Promoting volunteering opportunities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kern="1200" dirty="0">
                          <a:solidFill>
                            <a:schemeClr val="dk1"/>
                          </a:solidFill>
                          <a:effectLst/>
                          <a:latin typeface="+mn-lt"/>
                          <a:ea typeface="+mn-ea"/>
                          <a:cs typeface="+mn-cs"/>
                        </a:rPr>
                        <a:t>Encouraging good volunteer management practice.</a:t>
                      </a:r>
                    </a:p>
                    <a:p>
                      <a:endParaRPr lang="en-GB" sz="1600" b="0" dirty="0"/>
                    </a:p>
                  </a:txBody>
                  <a:tcPr/>
                </a:tc>
                <a:tc>
                  <a:txBody>
                    <a:bodyPr/>
                    <a:lstStyle/>
                    <a:p>
                      <a:r>
                        <a:rPr lang="en-GB" sz="1600" b="0" dirty="0"/>
                        <a:t>Sorayah and SCW</a:t>
                      </a:r>
                    </a:p>
                  </a:txBody>
                  <a:tcPr/>
                </a:tc>
                <a:tc>
                  <a:txBody>
                    <a:bodyPr/>
                    <a:lstStyle/>
                    <a:p>
                      <a:r>
                        <a:rPr lang="en-GB" sz="1600" b="0" dirty="0"/>
                        <a:t>10.40AM</a:t>
                      </a:r>
                    </a:p>
                  </a:txBody>
                  <a:tcPr/>
                </a:tc>
                <a:extLst>
                  <a:ext uri="{0D108BD9-81ED-4DB2-BD59-A6C34878D82A}">
                    <a16:rowId xmlns:a16="http://schemas.microsoft.com/office/drawing/2014/main" val="2104232160"/>
                  </a:ext>
                </a:extLst>
              </a:tr>
              <a:tr h="619394">
                <a:tc>
                  <a:txBody>
                    <a:bodyPr/>
                    <a:lstStyle/>
                    <a:p>
                      <a:r>
                        <a:rPr lang="en-GB" sz="1600" b="0" dirty="0"/>
                        <a:t>Sustainability</a:t>
                      </a:r>
                    </a:p>
                  </a:txBody>
                  <a:tcPr/>
                </a:tc>
                <a:tc>
                  <a:txBody>
                    <a:bodyPr/>
                    <a:lstStyle/>
                    <a:p>
                      <a:pPr marL="285750" indent="-285750">
                        <a:buFont typeface="Arial" panose="020B0604020202020204" pitchFamily="34" charset="0"/>
                        <a:buChar char="•"/>
                      </a:pPr>
                      <a:r>
                        <a:rPr lang="en-GB" sz="1600" b="0" dirty="0"/>
                        <a:t>Identify opportunities to support sustainability</a:t>
                      </a:r>
                    </a:p>
                  </a:txBody>
                  <a:tcPr/>
                </a:tc>
                <a:tc>
                  <a:txBody>
                    <a:bodyPr/>
                    <a:lstStyle/>
                    <a:p>
                      <a:r>
                        <a:rPr lang="en-GB" sz="1600" b="0" dirty="0"/>
                        <a:t>Sorayah </a:t>
                      </a:r>
                    </a:p>
                  </a:txBody>
                  <a:tcPr/>
                </a:tc>
                <a:tc>
                  <a:txBody>
                    <a:bodyPr/>
                    <a:lstStyle/>
                    <a:p>
                      <a:r>
                        <a:rPr lang="en-GB" sz="1600" b="0" dirty="0"/>
                        <a:t>11.00AM</a:t>
                      </a:r>
                    </a:p>
                  </a:txBody>
                  <a:tcPr/>
                </a:tc>
                <a:extLst>
                  <a:ext uri="{0D108BD9-81ED-4DB2-BD59-A6C34878D82A}">
                    <a16:rowId xmlns:a16="http://schemas.microsoft.com/office/drawing/2014/main" val="3547121083"/>
                  </a:ext>
                </a:extLst>
              </a:tr>
              <a:tr h="477601">
                <a:tc>
                  <a:txBody>
                    <a:bodyPr/>
                    <a:lstStyle/>
                    <a:p>
                      <a:r>
                        <a:rPr lang="en-GB" sz="1600" b="0" dirty="0"/>
                        <a:t>AOB</a:t>
                      </a:r>
                    </a:p>
                  </a:txBody>
                  <a:tcPr/>
                </a:tc>
                <a:tc>
                  <a:txBody>
                    <a:bodyPr/>
                    <a:lstStyle/>
                    <a:p>
                      <a:endParaRPr lang="en-GB" sz="1600" b="0" dirty="0"/>
                    </a:p>
                  </a:txBody>
                  <a:tcPr/>
                </a:tc>
                <a:tc>
                  <a:txBody>
                    <a:bodyPr/>
                    <a:lstStyle/>
                    <a:p>
                      <a:endParaRPr lang="en-GB" sz="1600" b="0" dirty="0"/>
                    </a:p>
                  </a:txBody>
                  <a:tcPr/>
                </a:tc>
                <a:tc>
                  <a:txBody>
                    <a:bodyPr/>
                    <a:lstStyle/>
                    <a:p>
                      <a:r>
                        <a:rPr lang="en-GB" sz="1600" b="0" dirty="0"/>
                        <a:t>11.30AM</a:t>
                      </a:r>
                    </a:p>
                  </a:txBody>
                  <a:tcPr/>
                </a:tc>
                <a:extLst>
                  <a:ext uri="{0D108BD9-81ED-4DB2-BD59-A6C34878D82A}">
                    <a16:rowId xmlns:a16="http://schemas.microsoft.com/office/drawing/2014/main" val="1780144066"/>
                  </a:ext>
                </a:extLst>
              </a:tr>
            </a:tbl>
          </a:graphicData>
        </a:graphic>
      </p:graphicFrame>
      <p:sp>
        <p:nvSpPr>
          <p:cNvPr id="3" name="Title 1">
            <a:extLst>
              <a:ext uri="{FF2B5EF4-FFF2-40B4-BE49-F238E27FC236}">
                <a16:creationId xmlns:a16="http://schemas.microsoft.com/office/drawing/2014/main" id="{3BAB02E1-4290-9980-5A59-A448D897953C}"/>
              </a:ext>
            </a:extLst>
          </p:cNvPr>
          <p:cNvSpPr txBox="1">
            <a:spLocks/>
          </p:cNvSpPr>
          <p:nvPr/>
        </p:nvSpPr>
        <p:spPr>
          <a:xfrm>
            <a:off x="922070" y="139076"/>
            <a:ext cx="10515600" cy="52984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Axiforma Black" panose="00000900000000000000" pitchFamily="50" charset="0"/>
              </a:rPr>
              <a:t>Agenda</a:t>
            </a:r>
          </a:p>
        </p:txBody>
      </p:sp>
    </p:spTree>
    <p:extLst>
      <p:ext uri="{BB962C8B-B14F-4D97-AF65-F5344CB8AC3E}">
        <p14:creationId xmlns:p14="http://schemas.microsoft.com/office/powerpoint/2010/main" val="413622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itle 4">
            <a:extLst>
              <a:ext uri="{FF2B5EF4-FFF2-40B4-BE49-F238E27FC236}">
                <a16:creationId xmlns:a16="http://schemas.microsoft.com/office/drawing/2014/main" id="{1C2EB920-0252-9DA4-4B36-ED73FC81F1AA}"/>
              </a:ext>
            </a:extLst>
          </p:cNvPr>
          <p:cNvSpPr txBox="1">
            <a:spLocks/>
          </p:cNvSpPr>
          <p:nvPr/>
        </p:nvSpPr>
        <p:spPr>
          <a:xfrm>
            <a:off x="1216500" y="2559093"/>
            <a:ext cx="8897132" cy="1666988"/>
          </a:xfrm>
          <a:prstGeom prst="rect">
            <a:avLst/>
          </a:prstGeom>
          <a:solidFill>
            <a:srgbClr val="E72A8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sz="3000" b="1" dirty="0">
                <a:solidFill>
                  <a:schemeClr val="bg1"/>
                </a:solidFill>
                <a:latin typeface="Axiforma Black" pitchFamily="2" charset="77"/>
              </a:rPr>
              <a:t>Identifying opportunities that can help sustain the service beyond the life of the programme</a:t>
            </a:r>
          </a:p>
        </p:txBody>
      </p:sp>
      <p:pic>
        <p:nvPicPr>
          <p:cNvPr id="29" name="Graphic 28">
            <a:extLst>
              <a:ext uri="{FF2B5EF4-FFF2-40B4-BE49-F238E27FC236}">
                <a16:creationId xmlns:a16="http://schemas.microsoft.com/office/drawing/2014/main" id="{60AB3AF8-A88F-A0C1-955C-DD1E4A07C8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17723" y="80071"/>
            <a:ext cx="1963545" cy="1387862"/>
          </a:xfrm>
          <a:prstGeom prst="rect">
            <a:avLst/>
          </a:prstGeom>
        </p:spPr>
      </p:pic>
      <p:sp>
        <p:nvSpPr>
          <p:cNvPr id="2" name="Subtitle 4">
            <a:extLst>
              <a:ext uri="{FF2B5EF4-FFF2-40B4-BE49-F238E27FC236}">
                <a16:creationId xmlns:a16="http://schemas.microsoft.com/office/drawing/2014/main" id="{0994A61D-4696-4B8E-FF87-041E7D5A7568}"/>
              </a:ext>
            </a:extLst>
          </p:cNvPr>
          <p:cNvSpPr txBox="1">
            <a:spLocks/>
          </p:cNvSpPr>
          <p:nvPr/>
        </p:nvSpPr>
        <p:spPr>
          <a:xfrm>
            <a:off x="953086" y="1248844"/>
            <a:ext cx="3895076" cy="438177"/>
          </a:xfrm>
          <a:prstGeom prst="rect">
            <a:avLst/>
          </a:prstGeom>
        </p:spPr>
        <p:txBody>
          <a:bodyPr l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lvl="0" indent="0" algn="ctr">
              <a:lnSpc>
                <a:spcPts val="1840"/>
              </a:lnSpc>
              <a:buClr>
                <a:srgbClr val="1A679D"/>
              </a:buClr>
              <a:buNone/>
            </a:pPr>
            <a:r>
              <a:rPr lang="en-GB" sz="1800" b="1" dirty="0">
                <a:solidFill>
                  <a:srgbClr val="000000"/>
                </a:solidFill>
                <a:latin typeface="Axiforma Black" panose="00000900000000000000" pitchFamily="50" charset="0"/>
              </a:rPr>
              <a:t>Can we identify any other funding opportunities? </a:t>
            </a:r>
            <a:endParaRPr lang="en-GB" sz="1800" dirty="0">
              <a:solidFill>
                <a:srgbClr val="000000"/>
              </a:solidFill>
              <a:latin typeface="Axiforma Black" panose="00000900000000000000" pitchFamily="50" charset="0"/>
            </a:endParaRPr>
          </a:p>
          <a:p>
            <a:pPr marL="0" lvl="0" indent="0">
              <a:lnSpc>
                <a:spcPts val="1840"/>
              </a:lnSpc>
              <a:buClr>
                <a:srgbClr val="1A679D"/>
              </a:buClr>
              <a:buNone/>
            </a:pPr>
            <a:endParaRPr lang="en-GB" sz="1800" dirty="0">
              <a:latin typeface="Axiforma Black" panose="00000900000000000000" pitchFamily="50" charset="0"/>
            </a:endParaRPr>
          </a:p>
        </p:txBody>
      </p:sp>
      <p:pic>
        <p:nvPicPr>
          <p:cNvPr id="13" name="Graphic 12">
            <a:extLst>
              <a:ext uri="{FF2B5EF4-FFF2-40B4-BE49-F238E27FC236}">
                <a16:creationId xmlns:a16="http://schemas.microsoft.com/office/drawing/2014/main" id="{5F222E90-9AF2-CA29-6E1D-5AC8BF6BB7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4809" y="6330559"/>
            <a:ext cx="11843468" cy="788312"/>
          </a:xfrm>
          <a:prstGeom prst="rect">
            <a:avLst/>
          </a:prstGeom>
        </p:spPr>
      </p:pic>
      <p:sp>
        <p:nvSpPr>
          <p:cNvPr id="4" name="TextBox 3">
            <a:extLst>
              <a:ext uri="{FF2B5EF4-FFF2-40B4-BE49-F238E27FC236}">
                <a16:creationId xmlns:a16="http://schemas.microsoft.com/office/drawing/2014/main" id="{C03DF6B1-72B8-952C-0350-6E32E8936952}"/>
              </a:ext>
            </a:extLst>
          </p:cNvPr>
          <p:cNvSpPr txBox="1"/>
          <p:nvPr/>
        </p:nvSpPr>
        <p:spPr>
          <a:xfrm>
            <a:off x="851135" y="4599083"/>
            <a:ext cx="6348636" cy="369332"/>
          </a:xfrm>
          <a:prstGeom prst="rect">
            <a:avLst/>
          </a:prstGeom>
          <a:noFill/>
        </p:spPr>
        <p:txBody>
          <a:bodyPr wrap="square">
            <a:spAutoFit/>
          </a:bodyPr>
          <a:lstStyle/>
          <a:p>
            <a:pPr algn="ctr"/>
            <a:r>
              <a:rPr lang="en-GB" b="1" i="0" dirty="0">
                <a:solidFill>
                  <a:srgbClr val="3E3E3E"/>
                </a:solidFill>
                <a:effectLst/>
                <a:latin typeface="Axiforma Black" panose="00000900000000000000" pitchFamily="50" charset="0"/>
              </a:rPr>
              <a:t>Do you have the capacity and tools to diversify? </a:t>
            </a:r>
          </a:p>
        </p:txBody>
      </p:sp>
      <p:sp>
        <p:nvSpPr>
          <p:cNvPr id="6" name="TextBox 5">
            <a:extLst>
              <a:ext uri="{FF2B5EF4-FFF2-40B4-BE49-F238E27FC236}">
                <a16:creationId xmlns:a16="http://schemas.microsoft.com/office/drawing/2014/main" id="{A2190F72-6B50-DE94-1F1F-B789268F31F0}"/>
              </a:ext>
            </a:extLst>
          </p:cNvPr>
          <p:cNvSpPr txBox="1"/>
          <p:nvPr/>
        </p:nvSpPr>
        <p:spPr>
          <a:xfrm>
            <a:off x="5373967" y="1662335"/>
            <a:ext cx="6348636" cy="646331"/>
          </a:xfrm>
          <a:prstGeom prst="rect">
            <a:avLst/>
          </a:prstGeom>
          <a:noFill/>
        </p:spPr>
        <p:txBody>
          <a:bodyPr wrap="square">
            <a:spAutoFit/>
          </a:bodyPr>
          <a:lstStyle/>
          <a:p>
            <a:pPr algn="ctr"/>
            <a:r>
              <a:rPr lang="en-GB" b="0" i="0" dirty="0">
                <a:effectLst/>
                <a:latin typeface="Axiforma Black" panose="00000900000000000000" pitchFamily="50" charset="0"/>
              </a:rPr>
              <a:t>Do you have applicable resources in other industries and could gain economies of scale? </a:t>
            </a:r>
          </a:p>
        </p:txBody>
      </p:sp>
      <p:sp>
        <p:nvSpPr>
          <p:cNvPr id="3" name="Subtitle 4">
            <a:extLst>
              <a:ext uri="{FF2B5EF4-FFF2-40B4-BE49-F238E27FC236}">
                <a16:creationId xmlns:a16="http://schemas.microsoft.com/office/drawing/2014/main" id="{F6244E72-BF56-D00C-07DC-93F08AA63D1D}"/>
              </a:ext>
            </a:extLst>
          </p:cNvPr>
          <p:cNvSpPr txBox="1">
            <a:spLocks/>
          </p:cNvSpPr>
          <p:nvPr/>
        </p:nvSpPr>
        <p:spPr>
          <a:xfrm>
            <a:off x="7634429" y="4783749"/>
            <a:ext cx="3895076" cy="1287134"/>
          </a:xfrm>
          <a:prstGeom prst="rect">
            <a:avLst/>
          </a:prstGeom>
        </p:spPr>
        <p:txBody>
          <a:bodyPr l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lvl="0" indent="0" algn="ctr">
              <a:lnSpc>
                <a:spcPts val="1840"/>
              </a:lnSpc>
              <a:buClr>
                <a:srgbClr val="1A679D"/>
              </a:buClr>
              <a:buNone/>
            </a:pPr>
            <a:r>
              <a:rPr lang="en-GB" sz="1800" b="1" dirty="0">
                <a:solidFill>
                  <a:srgbClr val="000000"/>
                </a:solidFill>
                <a:latin typeface="Axiforma Black" panose="00000900000000000000" pitchFamily="50" charset="0"/>
              </a:rPr>
              <a:t>Strengthening pathways into volunteering </a:t>
            </a:r>
            <a:endParaRPr lang="en-GB" sz="1800" dirty="0">
              <a:latin typeface="Axiforma Black" panose="00000900000000000000" pitchFamily="50" charset="0"/>
            </a:endParaRPr>
          </a:p>
        </p:txBody>
      </p:sp>
      <p:sp>
        <p:nvSpPr>
          <p:cNvPr id="7" name="TextBox 6">
            <a:extLst>
              <a:ext uri="{FF2B5EF4-FFF2-40B4-BE49-F238E27FC236}">
                <a16:creationId xmlns:a16="http://schemas.microsoft.com/office/drawing/2014/main" id="{59230912-03B8-AB1A-9E98-C54EB36486B8}"/>
              </a:ext>
            </a:extLst>
          </p:cNvPr>
          <p:cNvSpPr txBox="1"/>
          <p:nvPr/>
        </p:nvSpPr>
        <p:spPr>
          <a:xfrm>
            <a:off x="851135" y="5427316"/>
            <a:ext cx="6348636" cy="553998"/>
          </a:xfrm>
          <a:prstGeom prst="rect">
            <a:avLst/>
          </a:prstGeom>
          <a:noFill/>
        </p:spPr>
        <p:txBody>
          <a:bodyPr wrap="square">
            <a:spAutoFit/>
          </a:bodyPr>
          <a:lstStyle/>
          <a:p>
            <a:pPr marL="0" lvl="0" indent="0" algn="ctr">
              <a:lnSpc>
                <a:spcPts val="1840"/>
              </a:lnSpc>
              <a:buClr>
                <a:srgbClr val="1A679D"/>
              </a:buClr>
              <a:buNone/>
            </a:pPr>
            <a:r>
              <a:rPr lang="en-GB" sz="1800" b="1" dirty="0">
                <a:solidFill>
                  <a:srgbClr val="000000"/>
                </a:solidFill>
                <a:latin typeface="Axiforma Black" panose="00000900000000000000" pitchFamily="50" charset="0"/>
              </a:rPr>
              <a:t>Community assets</a:t>
            </a:r>
            <a:r>
              <a:rPr lang="en-GB" b="1" dirty="0">
                <a:solidFill>
                  <a:srgbClr val="000000"/>
                </a:solidFill>
                <a:latin typeface="Axiforma Black" panose="00000900000000000000" pitchFamily="50" charset="0"/>
              </a:rPr>
              <a:t> - </a:t>
            </a:r>
            <a:r>
              <a:rPr lang="en-GB" sz="1800" b="1" dirty="0">
                <a:solidFill>
                  <a:srgbClr val="000000"/>
                </a:solidFill>
                <a:latin typeface="Axiforma Black" panose="00000900000000000000" pitchFamily="50" charset="0"/>
              </a:rPr>
              <a:t>opportunities to get people involved </a:t>
            </a:r>
            <a:endParaRPr lang="en-GB" sz="1800" dirty="0">
              <a:solidFill>
                <a:srgbClr val="000000"/>
              </a:solidFill>
              <a:latin typeface="Axiforma Black" panose="00000900000000000000" pitchFamily="50" charset="0"/>
            </a:endParaRPr>
          </a:p>
        </p:txBody>
      </p:sp>
    </p:spTree>
    <p:extLst>
      <p:ext uri="{BB962C8B-B14F-4D97-AF65-F5344CB8AC3E}">
        <p14:creationId xmlns:p14="http://schemas.microsoft.com/office/powerpoint/2010/main" val="176029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27C57-9D6F-B626-7159-4FA74A37A22E}"/>
              </a:ext>
            </a:extLst>
          </p:cNvPr>
          <p:cNvSpPr/>
          <p:nvPr/>
        </p:nvSpPr>
        <p:spPr>
          <a:xfrm>
            <a:off x="0" y="0"/>
            <a:ext cx="12192000" cy="6858000"/>
          </a:xfrm>
          <a:prstGeom prst="rect">
            <a:avLst/>
          </a:prstGeom>
          <a:solidFill>
            <a:srgbClr val="1A6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1A91F175-7F69-03BD-FE39-BB32BAA26BCB}"/>
              </a:ext>
            </a:extLst>
          </p:cNvPr>
          <p:cNvSpPr txBox="1">
            <a:spLocks/>
          </p:cNvSpPr>
          <p:nvPr/>
        </p:nvSpPr>
        <p:spPr>
          <a:xfrm>
            <a:off x="0" y="2791365"/>
            <a:ext cx="12192000" cy="10954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sz="4500" b="1" dirty="0">
                <a:solidFill>
                  <a:schemeClr val="bg1"/>
                </a:solidFill>
                <a:latin typeface="Axiforma Black" pitchFamily="2" charset="77"/>
              </a:rPr>
              <a:t>Procurement Timelines</a:t>
            </a:r>
          </a:p>
        </p:txBody>
      </p:sp>
      <p:grpSp>
        <p:nvGrpSpPr>
          <p:cNvPr id="9" name="Group 8">
            <a:extLst>
              <a:ext uri="{FF2B5EF4-FFF2-40B4-BE49-F238E27FC236}">
                <a16:creationId xmlns:a16="http://schemas.microsoft.com/office/drawing/2014/main" id="{B9956771-4160-5DC4-BDFA-8D78536B781F}"/>
              </a:ext>
            </a:extLst>
          </p:cNvPr>
          <p:cNvGrpSpPr/>
          <p:nvPr/>
        </p:nvGrpSpPr>
        <p:grpSpPr>
          <a:xfrm flipH="1">
            <a:off x="8107053" y="-8864"/>
            <a:ext cx="4084947" cy="6876089"/>
            <a:chOff x="7940513" y="-8864"/>
            <a:chExt cx="4041792" cy="6876089"/>
          </a:xfrm>
        </p:grpSpPr>
        <p:sp>
          <p:nvSpPr>
            <p:cNvPr id="6" name="Freeform: Shape 5">
              <a:extLst>
                <a:ext uri="{FF2B5EF4-FFF2-40B4-BE49-F238E27FC236}">
                  <a16:creationId xmlns:a16="http://schemas.microsoft.com/office/drawing/2014/main" id="{EBE2A956-69EE-21BF-CB32-A9ACEFD91F8A}"/>
                </a:ext>
              </a:extLst>
            </p:cNvPr>
            <p:cNvSpPr/>
            <p:nvPr/>
          </p:nvSpPr>
          <p:spPr>
            <a:xfrm>
              <a:off x="10587034" y="-8864"/>
              <a:ext cx="1395271" cy="2706386"/>
            </a:xfrm>
            <a:custGeom>
              <a:avLst/>
              <a:gdLst>
                <a:gd name="connsiteX0" fmla="*/ 1395271 w 1395271"/>
                <a:gd name="connsiteY0" fmla="*/ 0 h 2706386"/>
                <a:gd name="connsiteX1" fmla="*/ 978188 w 1395271"/>
                <a:gd name="connsiteY1" fmla="*/ 0 h 2706386"/>
                <a:gd name="connsiteX2" fmla="*/ 0 w 1395271"/>
                <a:gd name="connsiteY2" fmla="*/ 2706387 h 2706386"/>
                <a:gd name="connsiteX3" fmla="*/ 1395271 w 1395271"/>
                <a:gd name="connsiteY3" fmla="*/ 0 h 2706386"/>
              </a:gdLst>
              <a:ahLst/>
              <a:cxnLst>
                <a:cxn ang="0">
                  <a:pos x="connsiteX0" y="connsiteY0"/>
                </a:cxn>
                <a:cxn ang="0">
                  <a:pos x="connsiteX1" y="connsiteY1"/>
                </a:cxn>
                <a:cxn ang="0">
                  <a:pos x="connsiteX2" y="connsiteY2"/>
                </a:cxn>
                <a:cxn ang="0">
                  <a:pos x="connsiteX3" y="connsiteY3"/>
                </a:cxn>
              </a:cxnLst>
              <a:rect l="l" t="t" r="r" b="b"/>
              <a:pathLst>
                <a:path w="1395271" h="2706386">
                  <a:moveTo>
                    <a:pt x="1395271" y="0"/>
                  </a:moveTo>
                  <a:lnTo>
                    <a:pt x="978188" y="0"/>
                  </a:lnTo>
                  <a:cubicBezTo>
                    <a:pt x="927493" y="446260"/>
                    <a:pt x="732777" y="1399895"/>
                    <a:pt x="0" y="2706387"/>
                  </a:cubicBezTo>
                  <a:cubicBezTo>
                    <a:pt x="868732" y="1508289"/>
                    <a:pt x="1238577" y="556960"/>
                    <a:pt x="1395271" y="0"/>
                  </a:cubicBezTo>
                  <a:close/>
                </a:path>
              </a:pathLst>
            </a:custGeom>
            <a:solidFill>
              <a:srgbClr val="326198"/>
            </a:solidFill>
            <a:ln w="1151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5CD708-6017-5193-9263-6E8B9B19FD68}"/>
                </a:ext>
              </a:extLst>
            </p:cNvPr>
            <p:cNvSpPr/>
            <p:nvPr/>
          </p:nvSpPr>
          <p:spPr>
            <a:xfrm>
              <a:off x="9815525" y="-8864"/>
              <a:ext cx="1750849" cy="6876089"/>
            </a:xfrm>
            <a:custGeom>
              <a:avLst/>
              <a:gdLst>
                <a:gd name="connsiteX0" fmla="*/ 772662 w 1750849"/>
                <a:gd name="connsiteY0" fmla="*/ 2706387 h 6876089"/>
                <a:gd name="connsiteX1" fmla="*/ 1750849 w 1750849"/>
                <a:gd name="connsiteY1" fmla="*/ 0 h 6876089"/>
                <a:gd name="connsiteX2" fmla="*/ 1737023 w 1750849"/>
                <a:gd name="connsiteY2" fmla="*/ 0 h 6876089"/>
                <a:gd name="connsiteX3" fmla="*/ 440838 w 1750849"/>
                <a:gd name="connsiteY3" fmla="*/ 3051171 h 6876089"/>
                <a:gd name="connsiteX4" fmla="*/ 694314 w 1750849"/>
                <a:gd name="connsiteY4" fmla="*/ 6876090 h 6876089"/>
                <a:gd name="connsiteX5" fmla="*/ 982355 w 1750849"/>
                <a:gd name="connsiteY5" fmla="*/ 6876090 h 6876089"/>
                <a:gd name="connsiteX6" fmla="*/ 583707 w 1750849"/>
                <a:gd name="connsiteY6" fmla="*/ 3032721 h 6876089"/>
                <a:gd name="connsiteX7" fmla="*/ 772662 w 1750849"/>
                <a:gd name="connsiteY7" fmla="*/ 2706387 h 687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0849" h="6876089">
                  <a:moveTo>
                    <a:pt x="772662" y="2706387"/>
                  </a:moveTo>
                  <a:cubicBezTo>
                    <a:pt x="1505438" y="1401048"/>
                    <a:pt x="1700154" y="447413"/>
                    <a:pt x="1750849" y="0"/>
                  </a:cubicBezTo>
                  <a:lnTo>
                    <a:pt x="1737023" y="0"/>
                  </a:lnTo>
                  <a:cubicBezTo>
                    <a:pt x="1701306" y="342478"/>
                    <a:pt x="1506590" y="1465623"/>
                    <a:pt x="440838" y="3051171"/>
                  </a:cubicBezTo>
                  <a:cubicBezTo>
                    <a:pt x="-548871" y="4523713"/>
                    <a:pt x="394752" y="6365255"/>
                    <a:pt x="694314" y="6876090"/>
                  </a:cubicBezTo>
                  <a:lnTo>
                    <a:pt x="982355" y="6876090"/>
                  </a:lnTo>
                  <a:cubicBezTo>
                    <a:pt x="605598" y="6275311"/>
                    <a:pt x="-318438" y="4524866"/>
                    <a:pt x="583707" y="3032721"/>
                  </a:cubicBezTo>
                  <a:cubicBezTo>
                    <a:pt x="649380" y="2920868"/>
                    <a:pt x="712749" y="2812474"/>
                    <a:pt x="772662" y="2706387"/>
                  </a:cubicBezTo>
                  <a:close/>
                </a:path>
              </a:pathLst>
            </a:custGeom>
            <a:solidFill>
              <a:srgbClr val="E72A80"/>
            </a:solidFill>
            <a:ln w="1151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91ACAF3D-2F5C-0C43-F778-A1D416179D74}"/>
                </a:ext>
              </a:extLst>
            </p:cNvPr>
            <p:cNvSpPr/>
            <p:nvPr/>
          </p:nvSpPr>
          <p:spPr>
            <a:xfrm>
              <a:off x="7940513" y="-8864"/>
              <a:ext cx="3610883" cy="6876089"/>
            </a:xfrm>
            <a:custGeom>
              <a:avLst/>
              <a:gdLst>
                <a:gd name="connsiteX0" fmla="*/ 2314699 w 3610883"/>
                <a:gd name="connsiteY0" fmla="*/ 3051171 h 6876089"/>
                <a:gd name="connsiteX1" fmla="*/ 3610884 w 3610883"/>
                <a:gd name="connsiteY1" fmla="*/ 0 h 6876089"/>
                <a:gd name="connsiteX2" fmla="*/ 0 w 3610883"/>
                <a:gd name="connsiteY2" fmla="*/ 0 h 6876089"/>
                <a:gd name="connsiteX3" fmla="*/ 0 w 3610883"/>
                <a:gd name="connsiteY3" fmla="*/ 6876090 h 6876089"/>
                <a:gd name="connsiteX4" fmla="*/ 2568175 w 3610883"/>
                <a:gd name="connsiteY4" fmla="*/ 6876090 h 6876089"/>
                <a:gd name="connsiteX5" fmla="*/ 2314699 w 3610883"/>
                <a:gd name="connsiteY5" fmla="*/ 3051171 h 687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0883" h="6876089">
                  <a:moveTo>
                    <a:pt x="2314699" y="3051171"/>
                  </a:moveTo>
                  <a:cubicBezTo>
                    <a:pt x="3380451" y="1464470"/>
                    <a:pt x="3575166" y="341325"/>
                    <a:pt x="3610884" y="0"/>
                  </a:cubicBezTo>
                  <a:lnTo>
                    <a:pt x="0" y="0"/>
                  </a:lnTo>
                  <a:lnTo>
                    <a:pt x="0" y="6876090"/>
                  </a:lnTo>
                  <a:lnTo>
                    <a:pt x="2568175" y="6876090"/>
                  </a:lnTo>
                  <a:cubicBezTo>
                    <a:pt x="2268612" y="6366408"/>
                    <a:pt x="1324989" y="4523713"/>
                    <a:pt x="2314699" y="3051171"/>
                  </a:cubicBezTo>
                  <a:close/>
                </a:path>
              </a:pathLst>
            </a:custGeom>
            <a:solidFill>
              <a:schemeClr val="bg1"/>
            </a:solidFill>
            <a:ln w="11513" cap="flat">
              <a:noFill/>
              <a:prstDash val="solid"/>
              <a:miter/>
            </a:ln>
          </p:spPr>
          <p:txBody>
            <a:bodyPr rtlCol="0" anchor="ctr"/>
            <a:lstStyle/>
            <a:p>
              <a:endParaRPr lang="en-GB"/>
            </a:p>
          </p:txBody>
        </p:sp>
      </p:grpSp>
    </p:spTree>
    <p:extLst>
      <p:ext uri="{BB962C8B-B14F-4D97-AF65-F5344CB8AC3E}">
        <p14:creationId xmlns:p14="http://schemas.microsoft.com/office/powerpoint/2010/main" val="67621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7C83F79-3CBC-8E9D-44A7-1261550B089A}"/>
              </a:ext>
            </a:extLst>
          </p:cNvPr>
          <p:cNvGraphicFramePr/>
          <p:nvPr/>
        </p:nvGraphicFramePr>
        <p:xfrm>
          <a:off x="2013589" y="1393078"/>
          <a:ext cx="8664639" cy="4640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0D1772B3-7F26-FFC8-68CF-BAD43635E891}"/>
              </a:ext>
            </a:extLst>
          </p:cNvPr>
          <p:cNvSpPr txBox="1">
            <a:spLocks/>
          </p:cNvSpPr>
          <p:nvPr/>
        </p:nvSpPr>
        <p:spPr>
          <a:xfrm>
            <a:off x="433164" y="484921"/>
            <a:ext cx="10515600" cy="6781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Axiforma Black" panose="00000900000000000000" pitchFamily="50" charset="0"/>
              </a:rPr>
              <a:t>Project Timeline</a:t>
            </a:r>
          </a:p>
        </p:txBody>
      </p:sp>
      <p:sp>
        <p:nvSpPr>
          <p:cNvPr id="5" name="Title 1">
            <a:extLst>
              <a:ext uri="{FF2B5EF4-FFF2-40B4-BE49-F238E27FC236}">
                <a16:creationId xmlns:a16="http://schemas.microsoft.com/office/drawing/2014/main" id="{EE2F63EC-9526-ED20-2A40-1F33D0F9BB72}"/>
              </a:ext>
            </a:extLst>
          </p:cNvPr>
          <p:cNvSpPr txBox="1">
            <a:spLocks/>
          </p:cNvSpPr>
          <p:nvPr/>
        </p:nvSpPr>
        <p:spPr>
          <a:xfrm>
            <a:off x="1101064" y="4386975"/>
            <a:ext cx="3642769" cy="678148"/>
          </a:xfrm>
          <a:prstGeom prst="rect">
            <a:avLst/>
          </a:prstGeo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Axiforma Black" panose="00000900000000000000" pitchFamily="50" charset="0"/>
              </a:rPr>
              <a:t>Contract </a:t>
            </a:r>
          </a:p>
          <a:p>
            <a:pPr algn="ctr"/>
            <a:r>
              <a:rPr lang="en-GB" sz="3200" dirty="0">
                <a:latin typeface="Axiforma Black" panose="00000900000000000000" pitchFamily="50" charset="0"/>
              </a:rPr>
              <a:t>Award and mobilisation</a:t>
            </a:r>
          </a:p>
        </p:txBody>
      </p:sp>
      <p:sp>
        <p:nvSpPr>
          <p:cNvPr id="6" name="Title 1">
            <a:extLst>
              <a:ext uri="{FF2B5EF4-FFF2-40B4-BE49-F238E27FC236}">
                <a16:creationId xmlns:a16="http://schemas.microsoft.com/office/drawing/2014/main" id="{ADAF4356-37AC-28CB-86FD-2391E70A94BA}"/>
              </a:ext>
            </a:extLst>
          </p:cNvPr>
          <p:cNvSpPr txBox="1">
            <a:spLocks/>
          </p:cNvSpPr>
          <p:nvPr/>
        </p:nvSpPr>
        <p:spPr>
          <a:xfrm>
            <a:off x="4211456" y="5355857"/>
            <a:ext cx="3642769" cy="6781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latin typeface="Axiforma Black" panose="00000900000000000000" pitchFamily="50" charset="0"/>
              </a:rPr>
              <a:t>Service go live</a:t>
            </a:r>
          </a:p>
        </p:txBody>
      </p:sp>
      <p:sp>
        <p:nvSpPr>
          <p:cNvPr id="7" name="Title 1">
            <a:extLst>
              <a:ext uri="{FF2B5EF4-FFF2-40B4-BE49-F238E27FC236}">
                <a16:creationId xmlns:a16="http://schemas.microsoft.com/office/drawing/2014/main" id="{0B39066F-A501-B220-CA0D-6812903BB3B7}"/>
              </a:ext>
            </a:extLst>
          </p:cNvPr>
          <p:cNvSpPr txBox="1">
            <a:spLocks/>
          </p:cNvSpPr>
          <p:nvPr/>
        </p:nvSpPr>
        <p:spPr>
          <a:xfrm>
            <a:off x="6623262" y="4447700"/>
            <a:ext cx="3642769" cy="6781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latin typeface="Axiforma Black" panose="00000900000000000000" pitchFamily="50" charset="0"/>
              </a:rPr>
              <a:t>End of contract</a:t>
            </a:r>
          </a:p>
        </p:txBody>
      </p:sp>
      <p:sp>
        <p:nvSpPr>
          <p:cNvPr id="8" name="TextBox 7">
            <a:extLst>
              <a:ext uri="{FF2B5EF4-FFF2-40B4-BE49-F238E27FC236}">
                <a16:creationId xmlns:a16="http://schemas.microsoft.com/office/drawing/2014/main" id="{2138E57D-6940-71E2-B659-11BC40D8CD13}"/>
              </a:ext>
            </a:extLst>
          </p:cNvPr>
          <p:cNvSpPr txBox="1"/>
          <p:nvPr/>
        </p:nvSpPr>
        <p:spPr>
          <a:xfrm>
            <a:off x="1101064" y="5896025"/>
            <a:ext cx="8260285"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We are accepting quotes up to £90,000</a:t>
            </a:r>
          </a:p>
          <a:p>
            <a:pPr marL="457200" indent="-457200">
              <a:buFont typeface="Arial" panose="020B0604020202020204" pitchFamily="34" charset="0"/>
              <a:buChar char="•"/>
            </a:pPr>
            <a:r>
              <a:rPr lang="en-GB" sz="2400" dirty="0"/>
              <a:t>The project will be delivered over 2-years </a:t>
            </a:r>
          </a:p>
        </p:txBody>
      </p:sp>
    </p:spTree>
    <p:extLst>
      <p:ext uri="{BB962C8B-B14F-4D97-AF65-F5344CB8AC3E}">
        <p14:creationId xmlns:p14="http://schemas.microsoft.com/office/powerpoint/2010/main" val="243494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FF0C8-649D-92FB-3B2A-6A62B83BD734}"/>
              </a:ext>
            </a:extLst>
          </p:cNvPr>
          <p:cNvSpPr>
            <a:spLocks noGrp="1"/>
          </p:cNvSpPr>
          <p:nvPr>
            <p:ph type="title"/>
          </p:nvPr>
        </p:nvSpPr>
        <p:spPr/>
        <p:txBody>
          <a:bodyPr>
            <a:normAutofit/>
          </a:bodyPr>
          <a:lstStyle/>
          <a:p>
            <a:r>
              <a:rPr lang="en-GB" sz="3200" dirty="0">
                <a:latin typeface="Axiforma Black" panose="00000900000000000000" pitchFamily="50" charset="0"/>
              </a:rPr>
              <a:t>Aims of the session</a:t>
            </a:r>
          </a:p>
        </p:txBody>
      </p:sp>
      <p:sp>
        <p:nvSpPr>
          <p:cNvPr id="3" name="Content Placeholder 2">
            <a:extLst>
              <a:ext uri="{FF2B5EF4-FFF2-40B4-BE49-F238E27FC236}">
                <a16:creationId xmlns:a16="http://schemas.microsoft.com/office/drawing/2014/main" id="{6C4B12BB-13F5-6EFF-BB32-AC58B6344D56}"/>
              </a:ext>
            </a:extLst>
          </p:cNvPr>
          <p:cNvSpPr>
            <a:spLocks noGrp="1"/>
          </p:cNvSpPr>
          <p:nvPr>
            <p:ph idx="1"/>
          </p:nvPr>
        </p:nvSpPr>
        <p:spPr>
          <a:xfrm>
            <a:off x="838200" y="1690690"/>
            <a:ext cx="10515600" cy="4351338"/>
          </a:xfrm>
        </p:spPr>
        <p:txBody>
          <a:bodyPr>
            <a:normAutofit/>
          </a:bodyPr>
          <a:lstStyle/>
          <a:p>
            <a:r>
              <a:rPr lang="en-GB" sz="2400" dirty="0">
                <a:effectLst/>
                <a:latin typeface="Calibri" panose="020F0502020204030204" pitchFamily="34" charset="0"/>
                <a:ea typeface="Times New Roman" panose="02020603050405020304" pitchFamily="18" charset="0"/>
              </a:rPr>
              <a:t>For North Northants Family Hub to share its vision of a </a:t>
            </a:r>
            <a:r>
              <a:rPr lang="en-GB" sz="2400" b="1" dirty="0">
                <a:effectLst/>
                <a:latin typeface="Calibri" panose="020F0502020204030204" pitchFamily="34" charset="0"/>
                <a:ea typeface="Times New Roman" panose="02020603050405020304" pitchFamily="18" charset="0"/>
              </a:rPr>
              <a:t>future service delivery model</a:t>
            </a:r>
            <a:r>
              <a:rPr lang="en-GB" sz="2400" dirty="0">
                <a:effectLst/>
                <a:latin typeface="Calibri" panose="020F0502020204030204" pitchFamily="34" charset="0"/>
                <a:ea typeface="Times New Roman" panose="02020603050405020304" pitchFamily="18" charset="0"/>
              </a:rPr>
              <a:t> and to seek feedback from stakeholders</a:t>
            </a:r>
            <a:endParaRPr lang="en-GB" sz="2400" dirty="0">
              <a:effectLst/>
              <a:latin typeface="Calibri" panose="020F0502020204030204" pitchFamily="34" charset="0"/>
              <a:ea typeface="Calibri" panose="020F0502020204030204" pitchFamily="34" charset="0"/>
            </a:endParaRPr>
          </a:p>
          <a:p>
            <a:r>
              <a:rPr lang="en-GB" sz="2400" dirty="0">
                <a:effectLst/>
                <a:latin typeface="Calibri" panose="020F0502020204030204" pitchFamily="34" charset="0"/>
                <a:ea typeface="Times New Roman" panose="02020603050405020304" pitchFamily="18" charset="0"/>
              </a:rPr>
              <a:t>To plan towards any potential forthcoming procurement arrangements</a:t>
            </a:r>
            <a:endParaRPr lang="en-GB" sz="2400" dirty="0">
              <a:effectLst/>
              <a:latin typeface="Calibri" panose="020F0502020204030204" pitchFamily="34" charset="0"/>
              <a:ea typeface="Calibri" panose="020F0502020204030204" pitchFamily="34" charset="0"/>
            </a:endParaRPr>
          </a:p>
          <a:p>
            <a:r>
              <a:rPr lang="en-GB" sz="2400" dirty="0">
                <a:effectLst/>
                <a:latin typeface="Calibri" panose="020F0502020204030204" pitchFamily="34" charset="0"/>
                <a:ea typeface="Times New Roman" panose="02020603050405020304" pitchFamily="18" charset="0"/>
              </a:rPr>
              <a:t>To build on existing expertise and ensure the best use of the funding resources. </a:t>
            </a:r>
            <a:endParaRPr lang="en-GB" sz="2400" dirty="0">
              <a:effectLst/>
              <a:latin typeface="Calibri" panose="020F0502020204030204" pitchFamily="34" charset="0"/>
              <a:ea typeface="Calibri" panose="020F0502020204030204" pitchFamily="34" charset="0"/>
            </a:endParaRPr>
          </a:p>
          <a:p>
            <a:r>
              <a:rPr lang="en-GB" sz="2400" dirty="0">
                <a:effectLst/>
                <a:latin typeface="Calibri" panose="020F0502020204030204" pitchFamily="34" charset="0"/>
                <a:ea typeface="Times New Roman" panose="02020603050405020304" pitchFamily="18" charset="0"/>
              </a:rPr>
              <a:t>To work in partnership to maximise outcomes through innovative service design</a:t>
            </a:r>
          </a:p>
          <a:p>
            <a:r>
              <a:rPr lang="en-GB" sz="2400" dirty="0">
                <a:effectLst/>
                <a:latin typeface="Calibri" panose="020F0502020204030204" pitchFamily="34" charset="0"/>
                <a:ea typeface="Calibri" panose="020F0502020204030204" pitchFamily="34" charset="0"/>
              </a:rPr>
              <a:t>To ensure that we design services that will promote good outcomes for children and families</a:t>
            </a:r>
          </a:p>
          <a:p>
            <a:endParaRPr lang="en-GB" sz="2400" dirty="0">
              <a:effectLst/>
              <a:latin typeface="Calibri" panose="020F0502020204030204" pitchFamily="34" charset="0"/>
              <a:ea typeface="Calibri" panose="020F0502020204030204" pitchFamily="34" charset="0"/>
            </a:endParaRPr>
          </a:p>
          <a:p>
            <a:endParaRPr lang="en-GB" sz="3200" dirty="0"/>
          </a:p>
        </p:txBody>
      </p:sp>
    </p:spTree>
    <p:extLst>
      <p:ext uri="{BB962C8B-B14F-4D97-AF65-F5344CB8AC3E}">
        <p14:creationId xmlns:p14="http://schemas.microsoft.com/office/powerpoint/2010/main" val="145375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270273-4F70-8D74-30B0-8E8F5D32242C}"/>
              </a:ext>
            </a:extLst>
          </p:cNvPr>
          <p:cNvSpPr>
            <a:spLocks noGrp="1"/>
          </p:cNvSpPr>
          <p:nvPr>
            <p:ph idx="1"/>
          </p:nvPr>
        </p:nvSpPr>
        <p:spPr>
          <a:xfrm>
            <a:off x="786553" y="1413368"/>
            <a:ext cx="10154239" cy="4351338"/>
          </a:xfrm>
        </p:spPr>
        <p:txBody>
          <a:bodyPr vert="horz" lIns="91440" tIns="45720" rIns="91440" bIns="45720" rtlCol="0" anchor="t">
            <a:noAutofit/>
          </a:bodyPr>
          <a:lstStyle/>
          <a:p>
            <a:pPr marL="342900" indent="-342900">
              <a:lnSpc>
                <a:spcPct val="100000"/>
              </a:lnSpc>
              <a:spcBef>
                <a:spcPts val="0"/>
              </a:spcBef>
            </a:pPr>
            <a:r>
              <a:rPr lang="en-US" sz="2000" dirty="0">
                <a:latin typeface="Avenir LT Std 55 Roman" panose="020B0503020203020204" pitchFamily="34" charset="0"/>
              </a:rPr>
              <a:t>In August 2022, the Government published the Family Hubs and Start for Life </a:t>
            </a:r>
            <a:r>
              <a:rPr lang="en-US" sz="2000" dirty="0" err="1">
                <a:latin typeface="Avenir LT Std 55 Roman" panose="020B0503020203020204" pitchFamily="34" charset="0"/>
              </a:rPr>
              <a:t>programme</a:t>
            </a:r>
            <a:r>
              <a:rPr lang="en-US" sz="2000" dirty="0">
                <a:latin typeface="Avenir LT Std 55 Roman" panose="020B0503020203020204" pitchFamily="34" charset="0"/>
              </a:rPr>
              <a:t> guide for the 75 local authority areas funded in 2022-25, to establish their Family Hubs and Start for Life Offer</a:t>
            </a:r>
            <a:endParaRPr lang="en-GB" sz="2000" dirty="0">
              <a:latin typeface="Avenir LT Std 55 Roman" panose="020B0503020203020204" pitchFamily="34" charset="0"/>
            </a:endParaRPr>
          </a:p>
          <a:p>
            <a:pPr marL="342900" indent="-342900">
              <a:lnSpc>
                <a:spcPct val="100000"/>
              </a:lnSpc>
            </a:pPr>
            <a:r>
              <a:rPr lang="en-GB" sz="2000" dirty="0">
                <a:latin typeface="Avenir LT Std 55 Roman" panose="020B0503020203020204" pitchFamily="34" charset="0"/>
              </a:rPr>
              <a:t>In February 2023 North Northants was identified as one of the LA's to receive funding over a 3- year period to develop Family Hubs.</a:t>
            </a:r>
          </a:p>
          <a:p>
            <a:pPr marL="342900" indent="-342900">
              <a:lnSpc>
                <a:spcPct val="100000"/>
              </a:lnSpc>
            </a:pPr>
            <a:r>
              <a:rPr lang="en-GB" sz="2000" dirty="0">
                <a:latin typeface="Avenir LT Std 55 Roman" panose="020B0503020203020204" pitchFamily="34" charset="0"/>
              </a:rPr>
              <a:t>The DFE accepted the Delivery plan to secure the funding as a result of a series of intensive engagement workshops with over 50 stakeholders and partners  </a:t>
            </a:r>
          </a:p>
          <a:p>
            <a:pPr marL="342900" indent="-342900">
              <a:lnSpc>
                <a:spcPct val="100000"/>
              </a:lnSpc>
            </a:pPr>
            <a:r>
              <a:rPr lang="en-GB" sz="2000" dirty="0">
                <a:latin typeface="Avenir LT Std 55 Roman" panose="020B0503020203020204" pitchFamily="34" charset="0"/>
              </a:rPr>
              <a:t>This is a </a:t>
            </a:r>
            <a:r>
              <a:rPr lang="en-GB" sz="2000" b="1" dirty="0">
                <a:latin typeface="Avenir LT Std 55 Roman" panose="020B0503020203020204" pitchFamily="34" charset="0"/>
              </a:rPr>
              <a:t>transformation</a:t>
            </a:r>
            <a:r>
              <a:rPr lang="en-GB" sz="2000" dirty="0">
                <a:latin typeface="Avenir LT Std 55 Roman" panose="020B0503020203020204" pitchFamily="34" charset="0"/>
              </a:rPr>
              <a:t> programme providing an opportunity to pilot and transform systems across the piece to ensure families receive the right help at the right time, integrate in the wider community and that children get the very best start in life to help them thrive and achieve to the best of their abilities   </a:t>
            </a:r>
          </a:p>
          <a:p>
            <a:pPr marL="342900" indent="-342900">
              <a:lnSpc>
                <a:spcPct val="100000"/>
              </a:lnSpc>
            </a:pPr>
            <a:r>
              <a:rPr lang="en-GB" sz="2000" dirty="0">
                <a:latin typeface="Avenir LT Std 55 Roman" panose="020B0503020203020204" pitchFamily="34" charset="0"/>
                <a:cs typeface="Arial"/>
              </a:rPr>
              <a:t>The guidance document provided by the DfE outlines how funding is to be spent and monthly meetings are held with the DfE to ensure the project is on track</a:t>
            </a:r>
            <a:endParaRPr lang="en-GB" sz="2000" dirty="0">
              <a:latin typeface="Avenir LT Std 55 Roman" panose="020B0503020203020204" pitchFamily="34" charset="0"/>
            </a:endParaRPr>
          </a:p>
        </p:txBody>
      </p:sp>
      <p:sp>
        <p:nvSpPr>
          <p:cNvPr id="6" name="Title 1">
            <a:extLst>
              <a:ext uri="{FF2B5EF4-FFF2-40B4-BE49-F238E27FC236}">
                <a16:creationId xmlns:a16="http://schemas.microsoft.com/office/drawing/2014/main" id="{A2658EF3-60F5-CC1D-3EC0-53AB92BCF20A}"/>
              </a:ext>
            </a:extLst>
          </p:cNvPr>
          <p:cNvSpPr txBox="1">
            <a:spLocks/>
          </p:cNvSpPr>
          <p:nvPr/>
        </p:nvSpPr>
        <p:spPr>
          <a:xfrm>
            <a:off x="838200" y="2463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Axiforma Black" panose="00000900000000000000" pitchFamily="50" charset="0"/>
                <a:ea typeface="+mj-ea"/>
                <a:cs typeface="Arial" panose="020B0604020202020204" pitchFamily="34" charset="0"/>
              </a:rPr>
              <a:t>Background Information</a:t>
            </a:r>
          </a:p>
        </p:txBody>
      </p:sp>
      <p:grpSp>
        <p:nvGrpSpPr>
          <p:cNvPr id="7" name="Group 6">
            <a:extLst>
              <a:ext uri="{FF2B5EF4-FFF2-40B4-BE49-F238E27FC236}">
                <a16:creationId xmlns:a16="http://schemas.microsoft.com/office/drawing/2014/main" id="{163B84DA-655A-5BDD-2656-8320B14F09D3}"/>
              </a:ext>
            </a:extLst>
          </p:cNvPr>
          <p:cNvGrpSpPr/>
          <p:nvPr/>
        </p:nvGrpSpPr>
        <p:grpSpPr>
          <a:xfrm>
            <a:off x="-1" y="6252399"/>
            <a:ext cx="12188952" cy="608400"/>
            <a:chOff x="-1" y="6252399"/>
            <a:chExt cx="12188952" cy="608400"/>
          </a:xfrm>
        </p:grpSpPr>
        <p:sp>
          <p:nvSpPr>
            <p:cNvPr id="8" name="Rectangle 7">
              <a:extLst>
                <a:ext uri="{FF2B5EF4-FFF2-40B4-BE49-F238E27FC236}">
                  <a16:creationId xmlns:a16="http://schemas.microsoft.com/office/drawing/2014/main" id="{99A7EF21-44C6-7E49-4853-BCB611A98731}"/>
                </a:ext>
              </a:extLst>
            </p:cNvPr>
            <p:cNvSpPr/>
            <p:nvPr/>
          </p:nvSpPr>
          <p:spPr>
            <a:xfrm>
              <a:off x="-1" y="6252399"/>
              <a:ext cx="12188951" cy="151200"/>
            </a:xfrm>
            <a:prstGeom prst="rect">
              <a:avLst/>
            </a:prstGeom>
            <a:solidFill>
              <a:srgbClr val="376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F647B05-77C4-F5D4-5BCE-A0ED9067EE04}"/>
                </a:ext>
              </a:extLst>
            </p:cNvPr>
            <p:cNvSpPr/>
            <p:nvPr/>
          </p:nvSpPr>
          <p:spPr>
            <a:xfrm>
              <a:off x="-1" y="6404799"/>
              <a:ext cx="12188951" cy="151200"/>
            </a:xfrm>
            <a:prstGeom prst="rect">
              <a:avLst/>
            </a:prstGeom>
            <a:solidFill>
              <a:srgbClr val="699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274AC1A-E69C-F10A-3B77-F630811AB041}"/>
                </a:ext>
              </a:extLst>
            </p:cNvPr>
            <p:cNvSpPr/>
            <p:nvPr/>
          </p:nvSpPr>
          <p:spPr>
            <a:xfrm>
              <a:off x="-1" y="6557199"/>
              <a:ext cx="12188951" cy="151200"/>
            </a:xfrm>
            <a:prstGeom prst="rect">
              <a:avLst/>
            </a:prstGeom>
            <a:solidFill>
              <a:srgbClr val="9B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AD64746-B8C0-C911-23B2-7F54584EFB88}"/>
                </a:ext>
              </a:extLst>
            </p:cNvPr>
            <p:cNvSpPr/>
            <p:nvPr/>
          </p:nvSpPr>
          <p:spPr>
            <a:xfrm>
              <a:off x="0" y="6709599"/>
              <a:ext cx="12188951" cy="151200"/>
            </a:xfrm>
            <a:prstGeom prst="rect">
              <a:avLst/>
            </a:prstGeom>
            <a:solidFill>
              <a:srgbClr val="CD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Oval 11">
            <a:extLst>
              <a:ext uri="{FF2B5EF4-FFF2-40B4-BE49-F238E27FC236}">
                <a16:creationId xmlns:a16="http://schemas.microsoft.com/office/drawing/2014/main" id="{E9D0CC3F-C87A-6134-5320-71976FBA9F3F}"/>
              </a:ext>
            </a:extLst>
          </p:cNvPr>
          <p:cNvSpPr/>
          <p:nvPr/>
        </p:nvSpPr>
        <p:spPr>
          <a:xfrm>
            <a:off x="10940792" y="182820"/>
            <a:ext cx="506530" cy="506530"/>
          </a:xfrm>
          <a:prstGeom prst="ellipse">
            <a:avLst/>
          </a:prstGeom>
          <a:solidFill>
            <a:srgbClr val="306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tar: 4 Points 12">
            <a:extLst>
              <a:ext uri="{FF2B5EF4-FFF2-40B4-BE49-F238E27FC236}">
                <a16:creationId xmlns:a16="http://schemas.microsoft.com/office/drawing/2014/main" id="{AD85A366-8672-3BC0-5135-13EB73FB5DAA}"/>
              </a:ext>
            </a:extLst>
          </p:cNvPr>
          <p:cNvSpPr/>
          <p:nvPr/>
        </p:nvSpPr>
        <p:spPr>
          <a:xfrm rot="19687557">
            <a:off x="11717131" y="1036596"/>
            <a:ext cx="316979" cy="316979"/>
          </a:xfrm>
          <a:prstGeom prst="star4">
            <a:avLst>
              <a:gd name="adj" fmla="val 26610"/>
            </a:avLst>
          </a:prstGeom>
          <a:solidFill>
            <a:srgbClr val="ED2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94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77DB-D67A-29CC-502E-07FA3CB2220E}"/>
              </a:ext>
            </a:extLst>
          </p:cNvPr>
          <p:cNvSpPr>
            <a:spLocks noGrp="1"/>
          </p:cNvSpPr>
          <p:nvPr>
            <p:ph type="title"/>
          </p:nvPr>
        </p:nvSpPr>
        <p:spPr/>
        <p:txBody>
          <a:bodyPr/>
          <a:lstStyle/>
          <a:p>
            <a:r>
              <a:rPr lang="en-GB" b="1">
                <a:latin typeface="Axiforma Black" panose="00000900000000000000" pitchFamily="50" charset="0"/>
                <a:cs typeface="Calibri Light"/>
              </a:rPr>
              <a:t>National Context</a:t>
            </a:r>
            <a:endParaRPr lang="en-GB" b="1">
              <a:latin typeface="Axiforma Black" panose="00000900000000000000" pitchFamily="50" charset="0"/>
            </a:endParaRPr>
          </a:p>
        </p:txBody>
      </p:sp>
      <p:sp>
        <p:nvSpPr>
          <p:cNvPr id="5" name="TextBox 4">
            <a:extLst>
              <a:ext uri="{FF2B5EF4-FFF2-40B4-BE49-F238E27FC236}">
                <a16:creationId xmlns:a16="http://schemas.microsoft.com/office/drawing/2014/main" id="{83D10304-6505-6BB6-90B4-A6B23311F16C}"/>
              </a:ext>
            </a:extLst>
          </p:cNvPr>
          <p:cNvSpPr txBox="1"/>
          <p:nvPr/>
        </p:nvSpPr>
        <p:spPr>
          <a:xfrm>
            <a:off x="562347" y="1415909"/>
            <a:ext cx="11313736" cy="51783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prstClr val="black"/>
                </a:solidFill>
                <a:effectLst/>
                <a:uLnTx/>
                <a:uFillTx/>
                <a:latin typeface="Avenir LT Std 55 Roman" panose="020B0503020203020204" pitchFamily="34" charset="0"/>
                <a:ea typeface="Calibri" panose="020F0502020204030204"/>
                <a:cs typeface="Calibri" panose="020F0502020204030204"/>
              </a:rPr>
              <a:t>The National Centre for Family Hubs was launched in May 2021, led by the Anna Freud Centre and funded by the DfE, to support the upscaling of Family Hubs nationally.</a:t>
            </a:r>
            <a:endParaRPr kumimoji="0" lang="en-GB" sz="20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9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prstClr val="black"/>
                </a:solidFill>
                <a:effectLst/>
                <a:uLnTx/>
                <a:uFillTx/>
                <a:latin typeface="Avenir LT Std 55 Roman" panose="020B0503020203020204" pitchFamily="34" charset="0"/>
                <a:ea typeface="Calibri" panose="020F0502020204030204"/>
                <a:cs typeface="Calibri" panose="020F0502020204030204"/>
              </a:rPr>
              <a:t>The Early Years Healthy Development Review Report - The Best Start for Life, led by Dame Andrea Leadsom MP, champions Family Hubs as a place where families can access support in the early years of their child’s life, through the delivery of a specific Start for Life offer, incorporating access to Maternity and Health services, alongside support for parenting and reducing parental conflict.</a:t>
            </a:r>
            <a:endParaRPr kumimoji="0" lang="en-GB" sz="20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9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mn-cs"/>
              </a:rPr>
              <a:t>The Government has published the Family Hub Framework which sets out expectations for service delivery under three delivery areas of access, connection and relationships, to which multiple key success criteria are aligned.</a:t>
            </a:r>
            <a:endParaRPr kumimoji="0" lang="en-GB" sz="18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venir LT Std 55 Roman" panose="020B0503020203020204" pitchFamily="34" charset="0"/>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prstClr val="black"/>
                </a:solidFill>
                <a:effectLst/>
                <a:uLnTx/>
                <a:uFillTx/>
                <a:latin typeface="Avenir LT Std 55 Roman" panose="020B0503020203020204" pitchFamily="34" charset="0"/>
                <a:ea typeface="Calibri" panose="020F0502020204030204"/>
                <a:cs typeface="Calibri" panose="020F0502020204030204"/>
              </a:rPr>
              <a:t>Emphasis on services for families with children aged 0-19 (and up to 25 for SEND) requires local authorities to evolve services from the children’s centre offer focussed on babies, young children and their families, to deliver an integrated service that supports the whole family.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20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20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Calibri"/>
            </a:endParaRPr>
          </a:p>
        </p:txBody>
      </p:sp>
      <p:grpSp>
        <p:nvGrpSpPr>
          <p:cNvPr id="6" name="Group 5">
            <a:extLst>
              <a:ext uri="{FF2B5EF4-FFF2-40B4-BE49-F238E27FC236}">
                <a16:creationId xmlns:a16="http://schemas.microsoft.com/office/drawing/2014/main" id="{7775A8D9-819C-47C4-578C-287D4082CEE6}"/>
              </a:ext>
            </a:extLst>
          </p:cNvPr>
          <p:cNvGrpSpPr/>
          <p:nvPr/>
        </p:nvGrpSpPr>
        <p:grpSpPr>
          <a:xfrm>
            <a:off x="-1" y="6248388"/>
            <a:ext cx="12188952" cy="609600"/>
            <a:chOff x="-1" y="6248388"/>
            <a:chExt cx="12188952" cy="609600"/>
          </a:xfrm>
        </p:grpSpPr>
        <p:sp>
          <p:nvSpPr>
            <p:cNvPr id="8" name="Rectangle 7">
              <a:extLst>
                <a:ext uri="{FF2B5EF4-FFF2-40B4-BE49-F238E27FC236}">
                  <a16:creationId xmlns:a16="http://schemas.microsoft.com/office/drawing/2014/main" id="{F8C8A46F-A4ED-2948-BFDB-02C9A9EFDF5C}"/>
                </a:ext>
              </a:extLst>
            </p:cNvPr>
            <p:cNvSpPr/>
            <p:nvPr/>
          </p:nvSpPr>
          <p:spPr>
            <a:xfrm>
              <a:off x="-1" y="6248388"/>
              <a:ext cx="12188951" cy="151200"/>
            </a:xfrm>
            <a:prstGeom prst="rect">
              <a:avLst/>
            </a:prstGeom>
            <a:solidFill>
              <a:srgbClr val="ED2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B96D71-4DFA-20A3-C029-99F663B333FC}"/>
                </a:ext>
              </a:extLst>
            </p:cNvPr>
            <p:cNvSpPr/>
            <p:nvPr/>
          </p:nvSpPr>
          <p:spPr>
            <a:xfrm>
              <a:off x="-1" y="6400788"/>
              <a:ext cx="12188951" cy="151200"/>
            </a:xfrm>
            <a:prstGeom prst="rect">
              <a:avLst/>
            </a:prstGeom>
            <a:solidFill>
              <a:srgbClr val="F1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6C891FB-ACC5-7812-6F92-C434387BA3F9}"/>
                </a:ext>
              </a:extLst>
            </p:cNvPr>
            <p:cNvSpPr/>
            <p:nvPr/>
          </p:nvSpPr>
          <p:spPr>
            <a:xfrm>
              <a:off x="-1" y="6553188"/>
              <a:ext cx="12188951" cy="151200"/>
            </a:xfrm>
            <a:prstGeom prst="rect">
              <a:avLst/>
            </a:prstGeom>
            <a:solidFill>
              <a:srgbClr val="F6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553A3EF-2E5A-4028-01DA-CEB1ADC90638}"/>
                </a:ext>
              </a:extLst>
            </p:cNvPr>
            <p:cNvSpPr/>
            <p:nvPr/>
          </p:nvSpPr>
          <p:spPr>
            <a:xfrm>
              <a:off x="0" y="6705588"/>
              <a:ext cx="12188951" cy="152400"/>
            </a:xfrm>
            <a:prstGeom prst="rect">
              <a:avLst/>
            </a:prstGeom>
            <a:solidFill>
              <a:srgbClr val="FAC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Oval 11">
            <a:extLst>
              <a:ext uri="{FF2B5EF4-FFF2-40B4-BE49-F238E27FC236}">
                <a16:creationId xmlns:a16="http://schemas.microsoft.com/office/drawing/2014/main" id="{B8276FE3-C965-1620-9247-D1426152549F}"/>
              </a:ext>
            </a:extLst>
          </p:cNvPr>
          <p:cNvSpPr/>
          <p:nvPr/>
        </p:nvSpPr>
        <p:spPr>
          <a:xfrm>
            <a:off x="10940792" y="182820"/>
            <a:ext cx="506530" cy="506530"/>
          </a:xfrm>
          <a:prstGeom prst="ellipse">
            <a:avLst/>
          </a:prstGeom>
          <a:solidFill>
            <a:srgbClr val="306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tar: 4 Points 12">
            <a:extLst>
              <a:ext uri="{FF2B5EF4-FFF2-40B4-BE49-F238E27FC236}">
                <a16:creationId xmlns:a16="http://schemas.microsoft.com/office/drawing/2014/main" id="{4D443B02-D2FC-91B0-8551-8C992E4F096D}"/>
              </a:ext>
            </a:extLst>
          </p:cNvPr>
          <p:cNvSpPr/>
          <p:nvPr/>
        </p:nvSpPr>
        <p:spPr>
          <a:xfrm rot="19687557">
            <a:off x="11717131" y="1036596"/>
            <a:ext cx="316979" cy="316979"/>
          </a:xfrm>
          <a:prstGeom prst="star4">
            <a:avLst>
              <a:gd name="adj" fmla="val 26610"/>
            </a:avLst>
          </a:prstGeom>
          <a:solidFill>
            <a:srgbClr val="ED2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63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AB25AC-3B3E-5F52-7BAF-248382484DD9}"/>
              </a:ext>
            </a:extLst>
          </p:cNvPr>
          <p:cNvSpPr>
            <a:spLocks noGrp="1"/>
          </p:cNvSpPr>
          <p:nvPr>
            <p:ph idx="1"/>
          </p:nvPr>
        </p:nvSpPr>
        <p:spPr>
          <a:xfrm>
            <a:off x="723181" y="1335898"/>
            <a:ext cx="10515600" cy="4351338"/>
          </a:xfrm>
        </p:spPr>
        <p:txBody>
          <a:bodyPr vert="horz" lIns="91440" tIns="45720" rIns="91440" bIns="45720" rtlCol="0" anchor="t">
            <a:normAutofit/>
          </a:bodyPr>
          <a:lstStyle/>
          <a:p>
            <a:pPr>
              <a:lnSpc>
                <a:spcPct val="100000"/>
              </a:lnSpc>
            </a:pPr>
            <a:endParaRPr lang="en-US">
              <a:latin typeface="Avenir LT Std 55 Roman"/>
              <a:cs typeface="Arial"/>
            </a:endParaRPr>
          </a:p>
          <a:p>
            <a:pPr lvl="1">
              <a:lnSpc>
                <a:spcPct val="100000"/>
              </a:lnSpc>
            </a:pPr>
            <a:endParaRPr lang="en-US" sz="1400">
              <a:latin typeface="Avenir LT Std 55 Roman"/>
              <a:cs typeface="Arial"/>
            </a:endParaRPr>
          </a:p>
          <a:p>
            <a:pPr lvl="1">
              <a:lnSpc>
                <a:spcPct val="100000"/>
              </a:lnSpc>
            </a:pPr>
            <a:endParaRPr lang="en-US" sz="1400">
              <a:latin typeface="Avenir LT Std 55 Roman"/>
              <a:cs typeface="Arial"/>
            </a:endParaRPr>
          </a:p>
        </p:txBody>
      </p:sp>
      <p:sp>
        <p:nvSpPr>
          <p:cNvPr id="6" name="Title 1">
            <a:extLst>
              <a:ext uri="{FF2B5EF4-FFF2-40B4-BE49-F238E27FC236}">
                <a16:creationId xmlns:a16="http://schemas.microsoft.com/office/drawing/2014/main" id="{53ABFB3C-5944-60ED-6B7A-CE701EE1D367}"/>
              </a:ext>
            </a:extLst>
          </p:cNvPr>
          <p:cNvSpPr txBox="1">
            <a:spLocks/>
          </p:cNvSpPr>
          <p:nvPr/>
        </p:nvSpPr>
        <p:spPr>
          <a:xfrm>
            <a:off x="838200" y="2463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Axiforma Black" panose="00000900000000000000" pitchFamily="50" charset="0"/>
                <a:ea typeface="+mj-ea"/>
                <a:cs typeface="Arial" panose="020B0604020202020204" pitchFamily="34" charset="0"/>
              </a:rPr>
              <a:t>Local Context</a:t>
            </a:r>
          </a:p>
        </p:txBody>
      </p:sp>
      <p:sp>
        <p:nvSpPr>
          <p:cNvPr id="12" name="Oval 11">
            <a:extLst>
              <a:ext uri="{FF2B5EF4-FFF2-40B4-BE49-F238E27FC236}">
                <a16:creationId xmlns:a16="http://schemas.microsoft.com/office/drawing/2014/main" id="{43686AA5-2B65-6B0E-AF1F-C6A3926C156D}"/>
              </a:ext>
            </a:extLst>
          </p:cNvPr>
          <p:cNvSpPr/>
          <p:nvPr/>
        </p:nvSpPr>
        <p:spPr>
          <a:xfrm>
            <a:off x="10940792" y="182820"/>
            <a:ext cx="506530" cy="506530"/>
          </a:xfrm>
          <a:prstGeom prst="ellipse">
            <a:avLst/>
          </a:prstGeom>
          <a:solidFill>
            <a:srgbClr val="306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tar: 4 Points 12">
            <a:extLst>
              <a:ext uri="{FF2B5EF4-FFF2-40B4-BE49-F238E27FC236}">
                <a16:creationId xmlns:a16="http://schemas.microsoft.com/office/drawing/2014/main" id="{B5FC0280-0B36-0359-AD29-6427B588F211}"/>
              </a:ext>
            </a:extLst>
          </p:cNvPr>
          <p:cNvSpPr/>
          <p:nvPr/>
        </p:nvSpPr>
        <p:spPr>
          <a:xfrm rot="19687557">
            <a:off x="11717131" y="1036596"/>
            <a:ext cx="316979" cy="316979"/>
          </a:xfrm>
          <a:prstGeom prst="star4">
            <a:avLst>
              <a:gd name="adj" fmla="val 26610"/>
            </a:avLst>
          </a:prstGeom>
          <a:solidFill>
            <a:srgbClr val="ED2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4" descr="Map&#10;&#10;Description automatically generated">
            <a:extLst>
              <a:ext uri="{FF2B5EF4-FFF2-40B4-BE49-F238E27FC236}">
                <a16:creationId xmlns:a16="http://schemas.microsoft.com/office/drawing/2014/main" id="{9B6F6FC5-E66D-4272-99AB-7A58E8045584}"/>
              </a:ext>
            </a:extLst>
          </p:cNvPr>
          <p:cNvPicPr>
            <a:picLocks noChangeAspect="1"/>
          </p:cNvPicPr>
          <p:nvPr/>
        </p:nvPicPr>
        <p:blipFill rotWithShape="1">
          <a:blip r:embed="rId2">
            <a:clrChange>
              <a:clrFrom>
                <a:srgbClr val="FFFFFF"/>
              </a:clrFrom>
              <a:clrTo>
                <a:srgbClr val="FFFFFF">
                  <a:alpha val="0"/>
                </a:srgbClr>
              </a:clrTo>
            </a:clrChange>
          </a:blip>
          <a:srcRect t="11234" b="10060"/>
          <a:stretch/>
        </p:blipFill>
        <p:spPr>
          <a:xfrm>
            <a:off x="6674399" y="474800"/>
            <a:ext cx="4966005" cy="4239105"/>
          </a:xfrm>
          <a:prstGeom prst="rect">
            <a:avLst/>
          </a:prstGeom>
        </p:spPr>
      </p:pic>
      <p:sp>
        <p:nvSpPr>
          <p:cNvPr id="15" name="TextBox 14">
            <a:extLst>
              <a:ext uri="{FF2B5EF4-FFF2-40B4-BE49-F238E27FC236}">
                <a16:creationId xmlns:a16="http://schemas.microsoft.com/office/drawing/2014/main" id="{26760A1F-55A3-7B01-4455-81949961CA5A}"/>
              </a:ext>
            </a:extLst>
          </p:cNvPr>
          <p:cNvSpPr txBox="1"/>
          <p:nvPr/>
        </p:nvSpPr>
        <p:spPr>
          <a:xfrm>
            <a:off x="678730" y="4616775"/>
            <a:ext cx="95462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a:ln>
                  <a:noFill/>
                </a:ln>
                <a:solidFill>
                  <a:prstClr val="black"/>
                </a:solidFill>
                <a:effectLst/>
                <a:uLnTx/>
                <a:uFillTx/>
                <a:latin typeface="Avenir LT Std 55 Roman"/>
                <a:ea typeface="+mn-ea"/>
                <a:cs typeface="Arial"/>
              </a:rPr>
              <a:t>The development of the Integrated Hub, spoke and virtual offers to children, young people 0-19 (25) and their families will be developed following the locality models adopted by PLACE, education and many other agencies.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a:ln>
                <a:noFill/>
              </a:ln>
              <a:solidFill>
                <a:prstClr val="black"/>
              </a:solidFill>
              <a:effectLst/>
              <a:uLnTx/>
              <a:uFillTx/>
              <a:latin typeface="Avenir LT Std 55 Roman" panose="020B0503020203020204" pitchFamily="34" charset="0"/>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a:ln>
                  <a:noFill/>
                </a:ln>
                <a:solidFill>
                  <a:prstClr val="black"/>
                </a:solidFill>
                <a:effectLst/>
                <a:uLnTx/>
                <a:uFillTx/>
                <a:latin typeface="Avenir LT Std 55 Roman"/>
                <a:ea typeface="+mn-ea"/>
                <a:cs typeface="Arial"/>
              </a:rPr>
              <a:t>In NNC we will aim to develop Family Hub networks in each locality with the start for life offer delivered from one of the main Children's Centre Buildings where possible   </a:t>
            </a:r>
          </a:p>
        </p:txBody>
      </p:sp>
      <p:sp>
        <p:nvSpPr>
          <p:cNvPr id="5" name="TextBox 4">
            <a:extLst>
              <a:ext uri="{FF2B5EF4-FFF2-40B4-BE49-F238E27FC236}">
                <a16:creationId xmlns:a16="http://schemas.microsoft.com/office/drawing/2014/main" id="{ABBDF82E-E094-4F8B-A8EA-C39973D835FB}"/>
              </a:ext>
            </a:extLst>
          </p:cNvPr>
          <p:cNvSpPr txBox="1"/>
          <p:nvPr/>
        </p:nvSpPr>
        <p:spPr>
          <a:xfrm>
            <a:off x="916614" y="1429007"/>
            <a:ext cx="6120169" cy="715089"/>
          </a:xfrm>
          <a:prstGeom prst="roundRect">
            <a:avLst/>
          </a:prstGeom>
          <a:solidFill>
            <a:srgbClr val="ED2E8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xiforma Black" panose="00000900000000000000" pitchFamily="50" charset="0"/>
                <a:ea typeface="+mn-ea"/>
                <a:cs typeface="+mn-cs"/>
              </a:rPr>
              <a:t>An estimated </a:t>
            </a:r>
            <a:r>
              <a:rPr kumimoji="0" lang="en-GB" sz="1800" b="0" i="0" u="sng" strike="noStrike" kern="1200" cap="none" spc="0" normalizeH="0" baseline="0" noProof="0">
                <a:ln>
                  <a:noFill/>
                </a:ln>
                <a:solidFill>
                  <a:prstClr val="white"/>
                </a:solidFill>
                <a:effectLst/>
                <a:uLnTx/>
                <a:uFillTx/>
                <a:latin typeface="Axiforma Black" panose="00000900000000000000" pitchFamily="50" charset="0"/>
                <a:ea typeface="+mn-ea"/>
                <a:cs typeface="+mn-cs"/>
              </a:rPr>
              <a:t>15,677</a:t>
            </a:r>
            <a:r>
              <a:rPr kumimoji="0" lang="en-GB" sz="1800" b="0" i="0" u="none" strike="noStrike" kern="1200" cap="none" spc="0" normalizeH="0" baseline="0" noProof="0">
                <a:ln>
                  <a:noFill/>
                </a:ln>
                <a:solidFill>
                  <a:prstClr val="white"/>
                </a:solidFill>
                <a:effectLst/>
                <a:uLnTx/>
                <a:uFillTx/>
                <a:latin typeface="Axiforma Black" panose="00000900000000000000" pitchFamily="50" charset="0"/>
                <a:ea typeface="+mn-ea"/>
                <a:cs typeface="+mn-cs"/>
              </a:rPr>
              <a:t> under-5s are living in North Northants</a:t>
            </a:r>
          </a:p>
        </p:txBody>
      </p:sp>
      <p:sp>
        <p:nvSpPr>
          <p:cNvPr id="16" name="TextBox 15">
            <a:extLst>
              <a:ext uri="{FF2B5EF4-FFF2-40B4-BE49-F238E27FC236}">
                <a16:creationId xmlns:a16="http://schemas.microsoft.com/office/drawing/2014/main" id="{DB7190BA-4344-CA64-CFFD-4B272ED74E33}"/>
              </a:ext>
            </a:extLst>
          </p:cNvPr>
          <p:cNvSpPr txBox="1"/>
          <p:nvPr/>
        </p:nvSpPr>
        <p:spPr>
          <a:xfrm>
            <a:off x="916614" y="2262718"/>
            <a:ext cx="6120170" cy="408623"/>
          </a:xfrm>
          <a:prstGeom prst="roundRect">
            <a:avLst/>
          </a:prstGeom>
          <a:solidFill>
            <a:srgbClr val="ED2E8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white"/>
                </a:solidFill>
                <a:effectLst/>
                <a:uLnTx/>
                <a:uFillTx/>
                <a:latin typeface="Axiforma Black" panose="00000900000000000000" pitchFamily="50" charset="0"/>
                <a:ea typeface="+mn-ea"/>
                <a:cs typeface="+mn-cs"/>
              </a:rPr>
              <a:t>3722</a:t>
            </a:r>
            <a:r>
              <a:rPr kumimoji="0" lang="en-GB" sz="1800" b="0" i="0" u="none" strike="noStrike" kern="1200" cap="none" spc="0" normalizeH="0" baseline="0" noProof="0">
                <a:ln>
                  <a:noFill/>
                </a:ln>
                <a:solidFill>
                  <a:prstClr val="white"/>
                </a:solidFill>
                <a:effectLst/>
                <a:uLnTx/>
                <a:uFillTx/>
                <a:latin typeface="Axiforma Black" panose="00000900000000000000" pitchFamily="50" charset="0"/>
                <a:ea typeface="+mn-ea"/>
                <a:cs typeface="+mn-cs"/>
              </a:rPr>
              <a:t> babies were born in 2021 in North Northants</a:t>
            </a:r>
          </a:p>
        </p:txBody>
      </p:sp>
      <p:sp>
        <p:nvSpPr>
          <p:cNvPr id="17" name="TextBox 16">
            <a:extLst>
              <a:ext uri="{FF2B5EF4-FFF2-40B4-BE49-F238E27FC236}">
                <a16:creationId xmlns:a16="http://schemas.microsoft.com/office/drawing/2014/main" id="{8E5CFEC0-8AB9-C30E-7FD1-738E8EEE192F}"/>
              </a:ext>
            </a:extLst>
          </p:cNvPr>
          <p:cNvSpPr txBox="1"/>
          <p:nvPr/>
        </p:nvSpPr>
        <p:spPr>
          <a:xfrm>
            <a:off x="916613" y="2789038"/>
            <a:ext cx="6120170" cy="715089"/>
          </a:xfrm>
          <a:prstGeom prst="roundRect">
            <a:avLst/>
          </a:prstGeom>
          <a:solidFill>
            <a:srgbClr val="ED2E8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white"/>
                </a:solidFill>
                <a:effectLst/>
                <a:uLnTx/>
                <a:uFillTx/>
                <a:latin typeface="Axiforma Black" panose="00000900000000000000" pitchFamily="50" charset="0"/>
                <a:ea typeface="+mn-ea"/>
                <a:cs typeface="+mn-cs"/>
              </a:rPr>
              <a:t>6340</a:t>
            </a:r>
            <a:r>
              <a:rPr kumimoji="0" lang="en-GB" sz="1800" b="0" i="0" u="none" strike="noStrike" kern="1200" cap="none" spc="0" normalizeH="0" baseline="0" noProof="0">
                <a:ln>
                  <a:noFill/>
                </a:ln>
                <a:solidFill>
                  <a:prstClr val="white"/>
                </a:solidFill>
                <a:effectLst/>
                <a:uLnTx/>
                <a:uFillTx/>
                <a:latin typeface="Axiforma Black" panose="00000900000000000000" pitchFamily="50" charset="0"/>
                <a:ea typeface="+mn-ea"/>
                <a:cs typeface="+mn-cs"/>
              </a:rPr>
              <a:t> (40.5%) under-5s are living in the 0-30% most deprived LSOAs nationally</a:t>
            </a:r>
          </a:p>
        </p:txBody>
      </p:sp>
      <p:sp>
        <p:nvSpPr>
          <p:cNvPr id="18" name="TextBox 17">
            <a:extLst>
              <a:ext uri="{FF2B5EF4-FFF2-40B4-BE49-F238E27FC236}">
                <a16:creationId xmlns:a16="http://schemas.microsoft.com/office/drawing/2014/main" id="{282340DD-E256-9A7E-4C23-71352B92FB7E}"/>
              </a:ext>
            </a:extLst>
          </p:cNvPr>
          <p:cNvSpPr txBox="1"/>
          <p:nvPr/>
        </p:nvSpPr>
        <p:spPr>
          <a:xfrm>
            <a:off x="916613" y="3621824"/>
            <a:ext cx="6120170" cy="715089"/>
          </a:xfrm>
          <a:prstGeom prst="roundRect">
            <a:avLst/>
          </a:prstGeom>
          <a:solidFill>
            <a:srgbClr val="ED2E8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xiforma Black" panose="00000900000000000000" pitchFamily="50" charset="0"/>
                <a:ea typeface="+mn-ea"/>
                <a:cs typeface="+mn-cs"/>
              </a:rPr>
              <a:t>An estimated </a:t>
            </a:r>
            <a:r>
              <a:rPr kumimoji="0" lang="en-GB" sz="1800" b="0" i="0" u="sng" strike="noStrike" kern="1200" cap="none" spc="0" normalizeH="0" baseline="0" noProof="0">
                <a:ln>
                  <a:noFill/>
                </a:ln>
                <a:solidFill>
                  <a:prstClr val="white"/>
                </a:solidFill>
                <a:effectLst/>
                <a:uLnTx/>
                <a:uFillTx/>
                <a:latin typeface="Axiforma Black" panose="00000900000000000000" pitchFamily="50" charset="0"/>
                <a:ea typeface="+mn-ea"/>
                <a:cs typeface="+mn-cs"/>
              </a:rPr>
              <a:t>87,010</a:t>
            </a:r>
            <a:r>
              <a:rPr kumimoji="0" lang="en-GB" sz="1800" b="0" i="0" u="none" strike="noStrike" kern="1200" cap="none" spc="0" normalizeH="0" baseline="0" noProof="0">
                <a:ln>
                  <a:noFill/>
                </a:ln>
                <a:solidFill>
                  <a:prstClr val="white"/>
                </a:solidFill>
                <a:effectLst/>
                <a:uLnTx/>
                <a:uFillTx/>
                <a:latin typeface="Axiforma Black" panose="00000900000000000000" pitchFamily="50" charset="0"/>
                <a:ea typeface="+mn-ea"/>
                <a:cs typeface="+mn-cs"/>
              </a:rPr>
              <a:t> 0-19s are living in North Northants</a:t>
            </a:r>
          </a:p>
        </p:txBody>
      </p:sp>
      <p:grpSp>
        <p:nvGrpSpPr>
          <p:cNvPr id="19" name="Group 18">
            <a:extLst>
              <a:ext uri="{FF2B5EF4-FFF2-40B4-BE49-F238E27FC236}">
                <a16:creationId xmlns:a16="http://schemas.microsoft.com/office/drawing/2014/main" id="{2A1F8D51-1A3A-35DD-A037-95CA88C2C3C2}"/>
              </a:ext>
            </a:extLst>
          </p:cNvPr>
          <p:cNvGrpSpPr/>
          <p:nvPr/>
        </p:nvGrpSpPr>
        <p:grpSpPr>
          <a:xfrm>
            <a:off x="-1" y="6252399"/>
            <a:ext cx="12188952" cy="608400"/>
            <a:chOff x="-1" y="6252399"/>
            <a:chExt cx="12188952" cy="608400"/>
          </a:xfrm>
        </p:grpSpPr>
        <p:sp>
          <p:nvSpPr>
            <p:cNvPr id="20" name="Rectangle 19">
              <a:extLst>
                <a:ext uri="{FF2B5EF4-FFF2-40B4-BE49-F238E27FC236}">
                  <a16:creationId xmlns:a16="http://schemas.microsoft.com/office/drawing/2014/main" id="{4D60D612-984A-239B-588C-CF5F6C8EA4C0}"/>
                </a:ext>
              </a:extLst>
            </p:cNvPr>
            <p:cNvSpPr/>
            <p:nvPr/>
          </p:nvSpPr>
          <p:spPr>
            <a:xfrm>
              <a:off x="-1" y="6252399"/>
              <a:ext cx="12188951" cy="151200"/>
            </a:xfrm>
            <a:prstGeom prst="rect">
              <a:avLst/>
            </a:prstGeom>
            <a:solidFill>
              <a:srgbClr val="376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691E5E-84C3-5BC4-FAF6-ADD856BBC120}"/>
                </a:ext>
              </a:extLst>
            </p:cNvPr>
            <p:cNvSpPr/>
            <p:nvPr/>
          </p:nvSpPr>
          <p:spPr>
            <a:xfrm>
              <a:off x="-1" y="6404799"/>
              <a:ext cx="12188951" cy="151200"/>
            </a:xfrm>
            <a:prstGeom prst="rect">
              <a:avLst/>
            </a:prstGeom>
            <a:solidFill>
              <a:srgbClr val="699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CA958D2-7F42-26AD-080A-968BEF1FEDC6}"/>
                </a:ext>
              </a:extLst>
            </p:cNvPr>
            <p:cNvSpPr/>
            <p:nvPr/>
          </p:nvSpPr>
          <p:spPr>
            <a:xfrm>
              <a:off x="-1" y="6557199"/>
              <a:ext cx="12188951" cy="151200"/>
            </a:xfrm>
            <a:prstGeom prst="rect">
              <a:avLst/>
            </a:prstGeom>
            <a:solidFill>
              <a:srgbClr val="9B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89B49CF-0107-8D50-1FC0-7CE2253F129B}"/>
                </a:ext>
              </a:extLst>
            </p:cNvPr>
            <p:cNvSpPr/>
            <p:nvPr/>
          </p:nvSpPr>
          <p:spPr>
            <a:xfrm>
              <a:off x="0" y="6709599"/>
              <a:ext cx="12188951" cy="151200"/>
            </a:xfrm>
            <a:prstGeom prst="rect">
              <a:avLst/>
            </a:prstGeom>
            <a:solidFill>
              <a:srgbClr val="CD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85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9F23A9-4633-D908-EC53-B96888D71FC8}"/>
              </a:ext>
            </a:extLst>
          </p:cNvPr>
          <p:cNvSpPr/>
          <p:nvPr/>
        </p:nvSpPr>
        <p:spPr>
          <a:xfrm>
            <a:off x="0" y="-1"/>
            <a:ext cx="12192000" cy="1684421"/>
          </a:xfrm>
          <a:prstGeom prst="rect">
            <a:avLst/>
          </a:prstGeom>
          <a:solidFill>
            <a:srgbClr val="ED2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5">
            <a:extLst>
              <a:ext uri="{FF2B5EF4-FFF2-40B4-BE49-F238E27FC236}">
                <a16:creationId xmlns:a16="http://schemas.microsoft.com/office/drawing/2014/main" id="{F1ABD435-BD35-A717-235D-F5045BCAE233}"/>
              </a:ext>
            </a:extLst>
          </p:cNvPr>
          <p:cNvSpPr>
            <a:spLocks noGrp="1"/>
          </p:cNvSpPr>
          <p:nvPr>
            <p:ph idx="1"/>
          </p:nvPr>
        </p:nvSpPr>
        <p:spPr>
          <a:xfrm>
            <a:off x="406138" y="1762780"/>
            <a:ext cx="11473991" cy="4351338"/>
          </a:xfrm>
        </p:spPr>
        <p:txBody>
          <a:bodyPr vert="horz" lIns="91440" tIns="45720" rIns="91440" bIns="45720" rtlCol="0" anchor="t">
            <a:noAutofit/>
          </a:bodyPr>
          <a:lstStyle/>
          <a:p>
            <a:pPr>
              <a:lnSpc>
                <a:spcPct val="120000"/>
              </a:lnSpc>
            </a:pPr>
            <a:r>
              <a:rPr lang="en-GB" sz="1600">
                <a:latin typeface="Avenir LT Std 55 Roman"/>
                <a:cs typeface="Arial"/>
              </a:rPr>
              <a:t>Family Hub networks are one-stop shops where families can access important services. Hubs deliver services from buildings, community activities and outreach services for parents, carers and families from conception through a child’s early years  until they reach the age of 19 (or 25 for young people with special educational needs and disabilities).</a:t>
            </a:r>
          </a:p>
          <a:p>
            <a:pPr marL="0" indent="0">
              <a:lnSpc>
                <a:spcPct val="120000"/>
              </a:lnSpc>
              <a:buNone/>
            </a:pPr>
            <a:r>
              <a:rPr lang="en-US" sz="1600">
                <a:latin typeface="Avenir LT Std 55 Roman"/>
                <a:cs typeface="Arial"/>
              </a:rPr>
              <a:t>	The four localities will be:</a:t>
            </a:r>
          </a:p>
          <a:p>
            <a:pPr marL="0" indent="0">
              <a:lnSpc>
                <a:spcPct val="120000"/>
              </a:lnSpc>
              <a:buNone/>
            </a:pPr>
            <a:r>
              <a:rPr lang="en-US" sz="1200">
                <a:latin typeface="Avenir LT Std 55 Roman"/>
                <a:cs typeface="Arial"/>
              </a:rPr>
              <a:t> </a:t>
            </a:r>
            <a:endParaRPr lang="en-US" sz="1200">
              <a:ea typeface="Calibri"/>
              <a:cs typeface="Calibri"/>
            </a:endParaRPr>
          </a:p>
          <a:p>
            <a:pPr marL="457200" lvl="1" indent="0">
              <a:lnSpc>
                <a:spcPct val="100000"/>
              </a:lnSpc>
              <a:spcBef>
                <a:spcPts val="0"/>
              </a:spcBef>
              <a:buNone/>
            </a:pPr>
            <a:endParaRPr lang="en-US" sz="1200">
              <a:latin typeface="Avenir LT Std 55 Roman"/>
              <a:cs typeface="Arial"/>
            </a:endParaRPr>
          </a:p>
          <a:p>
            <a:pPr marL="457200" lvl="1" indent="0">
              <a:lnSpc>
                <a:spcPct val="100000"/>
              </a:lnSpc>
              <a:spcBef>
                <a:spcPts val="0"/>
              </a:spcBef>
              <a:buNone/>
            </a:pPr>
            <a:endParaRPr lang="en-US" sz="1400">
              <a:latin typeface="Avenir LT Std 55 Roman"/>
              <a:cs typeface="Arial"/>
            </a:endParaRPr>
          </a:p>
          <a:p>
            <a:pPr>
              <a:lnSpc>
                <a:spcPct val="100000"/>
              </a:lnSpc>
              <a:spcBef>
                <a:spcPts val="0"/>
              </a:spcBef>
              <a:buFont typeface="Arial,Sans-Serif" panose="020B0604020202020204" pitchFamily="34" charset="0"/>
            </a:pPr>
            <a:r>
              <a:rPr lang="en-GB" sz="1600">
                <a:latin typeface="Avenir LT Std 55 Roman"/>
                <a:cs typeface="Arial"/>
              </a:rPr>
              <a:t>Family Hubs will enable families to access a range of help including support for physical and mental health, parenting, housing and debt advice and guidance, domestic abuse support, as well as services run by partners and voluntary sector groups but at the heart of Family Hubs are services that give babies a great start in life.   </a:t>
            </a:r>
            <a:endParaRPr lang="en-GB" sz="1600">
              <a:latin typeface="Avenir LT Std 55 Roman" panose="020B0503020203020204" pitchFamily="34" charset="0"/>
              <a:cs typeface="Arial" panose="020B0604020202020204" pitchFamily="34" charset="0"/>
            </a:endParaRPr>
          </a:p>
          <a:p>
            <a:pPr>
              <a:lnSpc>
                <a:spcPct val="120000"/>
              </a:lnSpc>
            </a:pPr>
            <a:r>
              <a:rPr lang="en-GB" sz="1600">
                <a:latin typeface="Avenir LT Std 55 Roman"/>
                <a:cs typeface="Arial"/>
              </a:rPr>
              <a:t>This can include parenting support and infant feeding advice and mental health advice for new parents in the weeks immediately before and after birth and support for parents to build strong relationships with their babies. </a:t>
            </a:r>
            <a:endParaRPr lang="en-GB" sz="1600">
              <a:latin typeface="Avenir LT Std 55 Roman" panose="020B0503020203020204" pitchFamily="34" charset="0"/>
              <a:cs typeface="Arial" panose="020B0604020202020204" pitchFamily="34" charset="0"/>
            </a:endParaRPr>
          </a:p>
          <a:p>
            <a:pPr marL="285750" indent="-285750">
              <a:lnSpc>
                <a:spcPct val="120000"/>
              </a:lnSpc>
            </a:pPr>
            <a:r>
              <a:rPr lang="en-GB" sz="1600">
                <a:latin typeface="Avenir LT Std 55 Roman"/>
                <a:cs typeface="Arial"/>
              </a:rPr>
              <a:t>Children's Centres across the NNC may be transformed to be part of the Family Hub networks being developed, with expanded and extended services in the community.</a:t>
            </a:r>
          </a:p>
          <a:p>
            <a:endParaRPr lang="en-GB" sz="1600">
              <a:latin typeface="Avenir LT Std 55 Roman" panose="020B0503020203020204" pitchFamily="34" charset="0"/>
              <a:cs typeface="Arial"/>
            </a:endParaRPr>
          </a:p>
          <a:p>
            <a:endParaRPr lang="en-GB" sz="1600">
              <a:latin typeface="Avenir LT Std 55 Roman" panose="020B0503020203020204" pitchFamily="34" charset="0"/>
            </a:endParaRPr>
          </a:p>
        </p:txBody>
      </p:sp>
      <p:sp>
        <p:nvSpPr>
          <p:cNvPr id="5" name="Title 1">
            <a:extLst>
              <a:ext uri="{FF2B5EF4-FFF2-40B4-BE49-F238E27FC236}">
                <a16:creationId xmlns:a16="http://schemas.microsoft.com/office/drawing/2014/main" id="{C13D5C0A-57FF-7287-EBB3-CD845103149D}"/>
              </a:ext>
            </a:extLst>
          </p:cNvPr>
          <p:cNvSpPr txBox="1">
            <a:spLocks/>
          </p:cNvSpPr>
          <p:nvPr/>
        </p:nvSpPr>
        <p:spPr>
          <a:xfrm>
            <a:off x="838200" y="2463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xiforma Black" panose="00000900000000000000" pitchFamily="50" charset="0"/>
                <a:ea typeface="+mj-ea"/>
                <a:cs typeface="Arial" panose="020B0604020202020204" pitchFamily="34" charset="0"/>
              </a:rPr>
              <a:t>What are Family Hub networks?</a:t>
            </a:r>
          </a:p>
        </p:txBody>
      </p:sp>
      <p:grpSp>
        <p:nvGrpSpPr>
          <p:cNvPr id="7" name="Group 6">
            <a:extLst>
              <a:ext uri="{FF2B5EF4-FFF2-40B4-BE49-F238E27FC236}">
                <a16:creationId xmlns:a16="http://schemas.microsoft.com/office/drawing/2014/main" id="{E81CB9E1-0486-B55A-7ABD-53994B03F211}"/>
              </a:ext>
            </a:extLst>
          </p:cNvPr>
          <p:cNvGrpSpPr/>
          <p:nvPr/>
        </p:nvGrpSpPr>
        <p:grpSpPr>
          <a:xfrm>
            <a:off x="-1" y="6252399"/>
            <a:ext cx="12188952" cy="608400"/>
            <a:chOff x="-1" y="6252399"/>
            <a:chExt cx="12188952" cy="608400"/>
          </a:xfrm>
        </p:grpSpPr>
        <p:sp>
          <p:nvSpPr>
            <p:cNvPr id="8" name="Rectangle 7">
              <a:extLst>
                <a:ext uri="{FF2B5EF4-FFF2-40B4-BE49-F238E27FC236}">
                  <a16:creationId xmlns:a16="http://schemas.microsoft.com/office/drawing/2014/main" id="{68DAA192-D785-FB61-1DBE-519F63B5CC74}"/>
                </a:ext>
              </a:extLst>
            </p:cNvPr>
            <p:cNvSpPr/>
            <p:nvPr/>
          </p:nvSpPr>
          <p:spPr>
            <a:xfrm>
              <a:off x="-1" y="6252399"/>
              <a:ext cx="12188951" cy="151200"/>
            </a:xfrm>
            <a:prstGeom prst="rect">
              <a:avLst/>
            </a:prstGeom>
            <a:solidFill>
              <a:srgbClr val="376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FC0F108-CCFB-9A3E-B35A-A35CAD4F7BB1}"/>
                </a:ext>
              </a:extLst>
            </p:cNvPr>
            <p:cNvSpPr/>
            <p:nvPr/>
          </p:nvSpPr>
          <p:spPr>
            <a:xfrm>
              <a:off x="-1" y="6404799"/>
              <a:ext cx="12188951" cy="151200"/>
            </a:xfrm>
            <a:prstGeom prst="rect">
              <a:avLst/>
            </a:prstGeom>
            <a:solidFill>
              <a:srgbClr val="699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E898F19-D821-4F67-419F-2814456C7400}"/>
                </a:ext>
              </a:extLst>
            </p:cNvPr>
            <p:cNvSpPr/>
            <p:nvPr/>
          </p:nvSpPr>
          <p:spPr>
            <a:xfrm>
              <a:off x="-1" y="6557199"/>
              <a:ext cx="12188951" cy="151200"/>
            </a:xfrm>
            <a:prstGeom prst="rect">
              <a:avLst/>
            </a:prstGeom>
            <a:solidFill>
              <a:srgbClr val="9B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6D16718-D01D-D22B-AC39-2E10B07DC16C}"/>
                </a:ext>
              </a:extLst>
            </p:cNvPr>
            <p:cNvSpPr/>
            <p:nvPr/>
          </p:nvSpPr>
          <p:spPr>
            <a:xfrm>
              <a:off x="0" y="6709599"/>
              <a:ext cx="12188951" cy="151200"/>
            </a:xfrm>
            <a:prstGeom prst="rect">
              <a:avLst/>
            </a:prstGeom>
            <a:solidFill>
              <a:srgbClr val="CD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Star: 4 Points 11">
            <a:extLst>
              <a:ext uri="{FF2B5EF4-FFF2-40B4-BE49-F238E27FC236}">
                <a16:creationId xmlns:a16="http://schemas.microsoft.com/office/drawing/2014/main" id="{39C3501E-704D-1B0B-C5A0-BC6C2EA6140D}"/>
              </a:ext>
            </a:extLst>
          </p:cNvPr>
          <p:cNvSpPr/>
          <p:nvPr/>
        </p:nvSpPr>
        <p:spPr>
          <a:xfrm>
            <a:off x="304882" y="160898"/>
            <a:ext cx="576507" cy="576507"/>
          </a:xfrm>
          <a:prstGeom prst="star4">
            <a:avLst>
              <a:gd name="adj" fmla="val 26610"/>
            </a:avLst>
          </a:prstGeom>
          <a:solidFill>
            <a:srgbClr val="FB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61BB6B0-C6CA-6530-1E48-76BC0A1468B7}"/>
              </a:ext>
            </a:extLst>
          </p:cNvPr>
          <p:cNvSpPr/>
          <p:nvPr/>
        </p:nvSpPr>
        <p:spPr>
          <a:xfrm>
            <a:off x="98097" y="1195085"/>
            <a:ext cx="249973" cy="249973"/>
          </a:xfrm>
          <a:prstGeom prst="ellipse">
            <a:avLst/>
          </a:prstGeom>
          <a:solidFill>
            <a:srgbClr val="306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7CC4666-314D-DDCC-1AEE-CA44CF54F4EB}"/>
              </a:ext>
            </a:extLst>
          </p:cNvPr>
          <p:cNvSpPr/>
          <p:nvPr/>
        </p:nvSpPr>
        <p:spPr>
          <a:xfrm>
            <a:off x="10940792" y="182820"/>
            <a:ext cx="506530" cy="506530"/>
          </a:xfrm>
          <a:prstGeom prst="ellipse">
            <a:avLst/>
          </a:prstGeom>
          <a:solidFill>
            <a:srgbClr val="306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tar: 4 Points 14">
            <a:extLst>
              <a:ext uri="{FF2B5EF4-FFF2-40B4-BE49-F238E27FC236}">
                <a16:creationId xmlns:a16="http://schemas.microsoft.com/office/drawing/2014/main" id="{D1983DB6-7F56-67B1-079F-72D1674CE019}"/>
              </a:ext>
            </a:extLst>
          </p:cNvPr>
          <p:cNvSpPr/>
          <p:nvPr/>
        </p:nvSpPr>
        <p:spPr>
          <a:xfrm rot="19687557">
            <a:off x="11717131" y="1036596"/>
            <a:ext cx="316979" cy="316979"/>
          </a:xfrm>
          <a:prstGeom prst="star4">
            <a:avLst>
              <a:gd name="adj" fmla="val 26610"/>
            </a:avLst>
          </a:prstGeom>
          <a:solidFill>
            <a:srgbClr val="FB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E6B4FE8-7273-0B54-2072-EA09A26737D6}"/>
              </a:ext>
            </a:extLst>
          </p:cNvPr>
          <p:cNvSpPr txBox="1"/>
          <p:nvPr/>
        </p:nvSpPr>
        <p:spPr>
          <a:xfrm>
            <a:off x="593135" y="3246741"/>
            <a:ext cx="2252133" cy="408623"/>
          </a:xfrm>
          <a:prstGeom prst="roundRect">
            <a:avLst/>
          </a:prstGeom>
          <a:solidFill>
            <a:srgbClr val="ED2E8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venir LT Std 55 Roman" panose="020B0503020203020204" pitchFamily="34" charset="0"/>
                <a:ea typeface="+mn-ea"/>
                <a:cs typeface="+mn-cs"/>
              </a:rPr>
              <a:t>Wellingborough</a:t>
            </a:r>
          </a:p>
        </p:txBody>
      </p:sp>
      <p:sp>
        <p:nvSpPr>
          <p:cNvPr id="16" name="TextBox 15">
            <a:extLst>
              <a:ext uri="{FF2B5EF4-FFF2-40B4-BE49-F238E27FC236}">
                <a16:creationId xmlns:a16="http://schemas.microsoft.com/office/drawing/2014/main" id="{028DD65A-FD21-F526-7851-B0A6C7226D8D}"/>
              </a:ext>
            </a:extLst>
          </p:cNvPr>
          <p:cNvSpPr txBox="1"/>
          <p:nvPr/>
        </p:nvSpPr>
        <p:spPr>
          <a:xfrm>
            <a:off x="2929935" y="3246740"/>
            <a:ext cx="2252133" cy="408623"/>
          </a:xfrm>
          <a:prstGeom prst="roundRect">
            <a:avLst/>
          </a:prstGeom>
          <a:solidFill>
            <a:srgbClr val="30679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venir LT Std 55 Roman" panose="020B0503020203020204" pitchFamily="34" charset="0"/>
                <a:ea typeface="+mn-ea"/>
                <a:cs typeface="+mn-cs"/>
              </a:rPr>
              <a:t>Corby</a:t>
            </a:r>
          </a:p>
        </p:txBody>
      </p:sp>
      <p:sp>
        <p:nvSpPr>
          <p:cNvPr id="17" name="TextBox 16">
            <a:extLst>
              <a:ext uri="{FF2B5EF4-FFF2-40B4-BE49-F238E27FC236}">
                <a16:creationId xmlns:a16="http://schemas.microsoft.com/office/drawing/2014/main" id="{DD0DA655-A62E-B3B8-CE09-8481EF1C9344}"/>
              </a:ext>
            </a:extLst>
          </p:cNvPr>
          <p:cNvSpPr txBox="1"/>
          <p:nvPr/>
        </p:nvSpPr>
        <p:spPr>
          <a:xfrm>
            <a:off x="5266735" y="3243171"/>
            <a:ext cx="2252133" cy="408623"/>
          </a:xfrm>
          <a:prstGeom prst="roundRect">
            <a:avLst/>
          </a:prstGeom>
          <a:solidFill>
            <a:srgbClr val="ED2E8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venir LT Std 55 Roman" panose="020B0503020203020204" pitchFamily="34" charset="0"/>
                <a:ea typeface="+mn-ea"/>
                <a:cs typeface="+mn-cs"/>
              </a:rPr>
              <a:t>East Northants</a:t>
            </a:r>
          </a:p>
        </p:txBody>
      </p:sp>
      <p:sp>
        <p:nvSpPr>
          <p:cNvPr id="18" name="TextBox 17">
            <a:extLst>
              <a:ext uri="{FF2B5EF4-FFF2-40B4-BE49-F238E27FC236}">
                <a16:creationId xmlns:a16="http://schemas.microsoft.com/office/drawing/2014/main" id="{A6DC81D6-6427-DBF1-3D40-85E4CCAF2FAF}"/>
              </a:ext>
            </a:extLst>
          </p:cNvPr>
          <p:cNvSpPr txBox="1"/>
          <p:nvPr/>
        </p:nvSpPr>
        <p:spPr>
          <a:xfrm>
            <a:off x="7603535" y="3243171"/>
            <a:ext cx="2252133" cy="408623"/>
          </a:xfrm>
          <a:prstGeom prst="roundRect">
            <a:avLst/>
          </a:prstGeom>
          <a:solidFill>
            <a:srgbClr val="30679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venir LT Std 55 Roman" panose="020B0503020203020204" pitchFamily="34" charset="0"/>
                <a:ea typeface="+mn-ea"/>
                <a:cs typeface="+mn-cs"/>
              </a:rPr>
              <a:t>Kettering</a:t>
            </a:r>
          </a:p>
        </p:txBody>
      </p:sp>
    </p:spTree>
    <p:extLst>
      <p:ext uri="{BB962C8B-B14F-4D97-AF65-F5344CB8AC3E}">
        <p14:creationId xmlns:p14="http://schemas.microsoft.com/office/powerpoint/2010/main" val="214659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6D4FE5-A5DF-4817-A011-259F473094E5}"/>
              </a:ext>
            </a:extLst>
          </p:cNvPr>
          <p:cNvSpPr txBox="1"/>
          <p:nvPr/>
        </p:nvSpPr>
        <p:spPr>
          <a:xfrm>
            <a:off x="899101" y="661517"/>
            <a:ext cx="10515600" cy="1378749"/>
          </a:xfrm>
          <a:prstGeom prst="rect">
            <a:avLst/>
          </a:prstGeom>
        </p:spPr>
        <p:txBody>
          <a:bodyPr vert="horz" lIns="91440" tIns="45720" rIns="91440" bIns="45720" rtlCol="0" anchor="ctr">
            <a:normAutofit fontScale="92500"/>
          </a:bodyPr>
          <a:lstStyle/>
          <a:p>
            <a:pPr algn="ctr" defTabSz="914400">
              <a:lnSpc>
                <a:spcPct val="90000"/>
              </a:lnSpc>
              <a:spcBef>
                <a:spcPct val="0"/>
              </a:spcBef>
              <a:spcAft>
                <a:spcPts val="600"/>
              </a:spcAft>
            </a:pPr>
            <a:r>
              <a:rPr lang="en-US" sz="4800" b="1" kern="1200" dirty="0">
                <a:solidFill>
                  <a:schemeClr val="tx1"/>
                </a:solidFill>
                <a:latin typeface="Axiforma Black" panose="00000900000000000000" pitchFamily="50" charset="0"/>
                <a:ea typeface="+mj-ea"/>
                <a:cs typeface="+mj-cs"/>
              </a:rPr>
              <a:t>What does good volunteer support look like to your </a:t>
            </a:r>
            <a:r>
              <a:rPr lang="en-US" sz="4800" b="1" kern="1200" dirty="0" err="1">
                <a:solidFill>
                  <a:schemeClr val="tx1"/>
                </a:solidFill>
                <a:latin typeface="Axiforma Black" panose="00000900000000000000" pitchFamily="50" charset="0"/>
                <a:ea typeface="+mj-ea"/>
                <a:cs typeface="+mj-cs"/>
              </a:rPr>
              <a:t>organisations</a:t>
            </a:r>
            <a:r>
              <a:rPr lang="en-US" sz="4800" b="1" kern="1200" dirty="0">
                <a:solidFill>
                  <a:schemeClr val="tx1"/>
                </a:solidFill>
                <a:latin typeface="Axiforma Black" panose="00000900000000000000" pitchFamily="50" charset="0"/>
                <a:ea typeface="+mj-ea"/>
                <a:cs typeface="+mj-cs"/>
              </a:rPr>
              <a:t>? </a:t>
            </a:r>
          </a:p>
          <a:p>
            <a:pPr algn="ctr" defTabSz="914400">
              <a:lnSpc>
                <a:spcPct val="90000"/>
              </a:lnSpc>
              <a:spcBef>
                <a:spcPct val="0"/>
              </a:spcBef>
              <a:spcAft>
                <a:spcPts val="600"/>
              </a:spcAft>
            </a:pPr>
            <a:endParaRPr lang="en-US" sz="4800" b="1" kern="1200" dirty="0">
              <a:solidFill>
                <a:schemeClr val="tx1"/>
              </a:solidFill>
              <a:latin typeface="Axiforma Black" panose="00000900000000000000" pitchFamily="50" charset="0"/>
              <a:ea typeface="+mj-ea"/>
              <a:cs typeface="+mj-cs"/>
            </a:endParaRPr>
          </a:p>
        </p:txBody>
      </p:sp>
      <p:pic>
        <p:nvPicPr>
          <p:cNvPr id="1026" name="Picture 2" descr="Brainstorming Techniques: 15 Templates to Try in 2023">
            <a:extLst>
              <a:ext uri="{FF2B5EF4-FFF2-40B4-BE49-F238E27FC236}">
                <a16:creationId xmlns:a16="http://schemas.microsoft.com/office/drawing/2014/main" id="{4BEC0B07-8971-C715-B95D-1A5DA07B9E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5685" y="1845426"/>
            <a:ext cx="6357576"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79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C710FC-7F92-58A1-7490-EC1E9A1B63C9}"/>
              </a:ext>
            </a:extLst>
          </p:cNvPr>
          <p:cNvSpPr txBox="1"/>
          <p:nvPr/>
        </p:nvSpPr>
        <p:spPr>
          <a:xfrm>
            <a:off x="832830" y="545627"/>
            <a:ext cx="10526340" cy="954107"/>
          </a:xfrm>
          <a:prstGeom prst="rect">
            <a:avLst/>
          </a:prstGeom>
          <a:noFill/>
        </p:spPr>
        <p:txBody>
          <a:bodyPr wrap="square">
            <a:spAutoFit/>
          </a:bodyPr>
          <a:lstStyle/>
          <a:p>
            <a:r>
              <a:rPr lang="en-GB" sz="2800" b="1" dirty="0">
                <a:latin typeface="Axiforma Black" panose="00000900000000000000" pitchFamily="50" charset="0"/>
              </a:rPr>
              <a:t>We are currently reviewing our existing peer support models to improve the integration of peer support </a:t>
            </a:r>
          </a:p>
        </p:txBody>
      </p:sp>
      <p:sp>
        <p:nvSpPr>
          <p:cNvPr id="5" name="TextBox 4">
            <a:extLst>
              <a:ext uri="{FF2B5EF4-FFF2-40B4-BE49-F238E27FC236}">
                <a16:creationId xmlns:a16="http://schemas.microsoft.com/office/drawing/2014/main" id="{3786052C-DB8A-61C8-BA9A-4B27768D36F0}"/>
              </a:ext>
            </a:extLst>
          </p:cNvPr>
          <p:cNvSpPr txBox="1"/>
          <p:nvPr/>
        </p:nvSpPr>
        <p:spPr>
          <a:xfrm>
            <a:off x="449567" y="3360479"/>
            <a:ext cx="10082948" cy="646331"/>
          </a:xfrm>
          <a:prstGeom prst="rect">
            <a:avLst/>
          </a:prstGeom>
          <a:noFill/>
        </p:spPr>
        <p:txBody>
          <a:bodyPr wrap="square">
            <a:spAutoFit/>
          </a:bodyPr>
          <a:lstStyle/>
          <a:p>
            <a:pPr marL="285750" indent="-285750">
              <a:buFont typeface="Arial" panose="020B0604020202020204" pitchFamily="34" charset="0"/>
              <a:buChar char="•"/>
            </a:pPr>
            <a:r>
              <a:rPr lang="en-GB" b="1" dirty="0"/>
              <a:t>Peer Support Models deep-dive</a:t>
            </a:r>
          </a:p>
          <a:p>
            <a:endParaRPr lang="en-GB" dirty="0"/>
          </a:p>
        </p:txBody>
      </p:sp>
      <p:sp>
        <p:nvSpPr>
          <p:cNvPr id="2" name="TextBox 1">
            <a:extLst>
              <a:ext uri="{FF2B5EF4-FFF2-40B4-BE49-F238E27FC236}">
                <a16:creationId xmlns:a16="http://schemas.microsoft.com/office/drawing/2014/main" id="{71C07D5E-64D4-4814-DB63-19CEDB36BECE}"/>
              </a:ext>
            </a:extLst>
          </p:cNvPr>
          <p:cNvSpPr txBox="1"/>
          <p:nvPr/>
        </p:nvSpPr>
        <p:spPr>
          <a:xfrm>
            <a:off x="1681514" y="1883982"/>
            <a:ext cx="9099252" cy="707886"/>
          </a:xfrm>
          <a:prstGeom prst="rect">
            <a:avLst/>
          </a:prstGeom>
          <a:noFill/>
        </p:spPr>
        <p:txBody>
          <a:bodyPr wrap="square" rtlCol="0">
            <a:spAutoFit/>
          </a:bodyPr>
          <a:lstStyle/>
          <a:p>
            <a:r>
              <a:rPr lang="en-GB" sz="4000" b="1" dirty="0">
                <a:solidFill>
                  <a:srgbClr val="009F98"/>
                </a:solidFill>
              </a:rPr>
              <a:t>What does peer support look like to you? </a:t>
            </a:r>
          </a:p>
        </p:txBody>
      </p:sp>
    </p:spTree>
    <p:extLst>
      <p:ext uri="{BB962C8B-B14F-4D97-AF65-F5344CB8AC3E}">
        <p14:creationId xmlns:p14="http://schemas.microsoft.com/office/powerpoint/2010/main" val="3316575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0da321-037a-456a-aa5c-e21ea565e3c8">
      <Terms xmlns="http://schemas.microsoft.com/office/infopath/2007/PartnerControls"/>
    </lcf76f155ced4ddcb4097134ff3c332f>
    <TaxCatchAll xmlns="f12b0b98-6403-4213-b856-f3466e7081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C073A2E4E2B54F97E88C16D91BB6D0" ma:contentTypeVersion="12" ma:contentTypeDescription="Create a new document." ma:contentTypeScope="" ma:versionID="2dd74e290ab8080e8ca999d14175d9a2">
  <xsd:schema xmlns:xsd="http://www.w3.org/2001/XMLSchema" xmlns:xs="http://www.w3.org/2001/XMLSchema" xmlns:p="http://schemas.microsoft.com/office/2006/metadata/properties" xmlns:ns2="760da321-037a-456a-aa5c-e21ea565e3c8" xmlns:ns3="f12b0b98-6403-4213-b856-f3466e708124" targetNamespace="http://schemas.microsoft.com/office/2006/metadata/properties" ma:root="true" ma:fieldsID="139bc6041528dd84b3178647c585683d" ns2:_="" ns3:_="">
    <xsd:import namespace="760da321-037a-456a-aa5c-e21ea565e3c8"/>
    <xsd:import namespace="f12b0b98-6403-4213-b856-f3466e70812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da321-037a-456a-aa5c-e21ea565e3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ae7475-ff6d-4d70-bbf9-bfcccfc1b01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2b0b98-6403-4213-b856-f3466e7081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a9a7afc-bd1e-4365-b2bc-71f9cbeb05a3}" ma:internalName="TaxCatchAll" ma:showField="CatchAllData" ma:web="f12b0b98-6403-4213-b856-f3466e7081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BA713F-20ED-4A5C-BFF3-7128843D51D2}">
  <ds:schemaRefs>
    <ds:schemaRef ds:uri="http://purl.org/dc/dcmitype/"/>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760da321-037a-456a-aa5c-e21ea565e3c8"/>
    <ds:schemaRef ds:uri="f12b0b98-6403-4213-b856-f3466e70812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363FB09-6DAD-40E6-AFA1-F678CFC97E54}">
  <ds:schemaRefs>
    <ds:schemaRef ds:uri="http://schemas.microsoft.com/sharepoint/v3/contenttype/forms"/>
  </ds:schemaRefs>
</ds:datastoreItem>
</file>

<file path=customXml/itemProps3.xml><?xml version="1.0" encoding="utf-8"?>
<ds:datastoreItem xmlns:ds="http://schemas.openxmlformats.org/officeDocument/2006/customXml" ds:itemID="{8BAAC64E-9D07-453F-BE9E-BFFF4B67A17D}">
  <ds:schemaRefs>
    <ds:schemaRef ds:uri="760da321-037a-456a-aa5c-e21ea565e3c8"/>
    <ds:schemaRef ds:uri="f12b0b98-6403-4213-b856-f3466e7081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3241</TotalTime>
  <Words>1964</Words>
  <Application>Microsoft Office PowerPoint</Application>
  <PresentationFormat>Widescreen</PresentationFormat>
  <Paragraphs>202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Aims of the session</vt:lpstr>
      <vt:lpstr>PowerPoint Presentation</vt:lpstr>
      <vt:lpstr>National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 and research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camilla statham</dc:creator>
  <cp:lastModifiedBy>Sorayah Mbuthia</cp:lastModifiedBy>
  <cp:revision>6</cp:revision>
  <dcterms:created xsi:type="dcterms:W3CDTF">2023-10-31T09:26:27Z</dcterms:created>
  <dcterms:modified xsi:type="dcterms:W3CDTF">2024-02-23T17:07:43Z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0x01010011C073A2E4E2B54F97E88C16D91BB6D0</vt:lpwstr>
  </property>
  <property fmtid="{D5CDD505-2E9C-101B-9397-08002B2CF9AE}" pid="3" name="MSIP_Label_de6ec094-42b0-4a3f-84e1-779791d08481_Enabled">
    <vt:lpwstr>true</vt:lpwstr>
  </property>
  <property fmtid="{D5CDD505-2E9C-101B-9397-08002B2CF9AE}" pid="4" name="MSIP_Label_de6ec094-42b0-4a3f-84e1-779791d08481_SetDate">
    <vt:lpwstr>2023-11-07T16:19:22Z</vt:lpwstr>
  </property>
  <property fmtid="{D5CDD505-2E9C-101B-9397-08002B2CF9AE}" pid="5" name="MSIP_Label_de6ec094-42b0-4a3f-84e1-779791d08481_Method">
    <vt:lpwstr>Standard</vt:lpwstr>
  </property>
  <property fmtid="{D5CDD505-2E9C-101B-9397-08002B2CF9AE}" pid="6" name="MSIP_Label_de6ec094-42b0-4a3f-84e1-779791d08481_Name">
    <vt:lpwstr>OFFICAL - Public</vt:lpwstr>
  </property>
  <property fmtid="{D5CDD505-2E9C-101B-9397-08002B2CF9AE}" pid="7" name="MSIP_Label_de6ec094-42b0-4a3f-84e1-779791d08481_SiteId">
    <vt:lpwstr>e29c0ef9-9a07-4b02-b98b-7b2d8a78d737</vt:lpwstr>
  </property>
  <property fmtid="{D5CDD505-2E9C-101B-9397-08002B2CF9AE}" pid="8" name="MSIP_Label_de6ec094-42b0-4a3f-84e1-779791d08481_ActionId">
    <vt:lpwstr>619db3c7-2ad7-4b02-89b2-314dfe388e9e</vt:lpwstr>
  </property>
  <property fmtid="{D5CDD505-2E9C-101B-9397-08002B2CF9AE}" pid="9" name="MSIP_Label_de6ec094-42b0-4a3f-84e1-779791d08481_ContentBits">
    <vt:lpwstr>0</vt:lpwstr>
  </property>
  <property fmtid="{D5CDD505-2E9C-101B-9397-08002B2CF9AE}" pid="10" name="MediaServiceImageTags">
    <vt:lpwstr/>
  </property>
</Properties>
</file>