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58" r:id="rId8"/>
    <p:sldId id="260" r:id="rId9"/>
    <p:sldId id="262"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1A6440-9CFC-4C39-8C50-C13C068E7DB8}" v="312" dt="2019-03-01T16:49:40.0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100" d="100"/>
          <a:sy n="100" d="100"/>
        </p:scale>
        <p:origin x="-852" y="-3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D6FA07-FF28-4565-88FE-887E500BDE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A9417261-B0F7-41E8-8D03-6BBE5528B7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AA3B52C4-1952-414F-905B-5536C2BE7E0A}"/>
              </a:ext>
            </a:extLst>
          </p:cNvPr>
          <p:cNvSpPr>
            <a:spLocks noGrp="1"/>
          </p:cNvSpPr>
          <p:nvPr>
            <p:ph type="dt" sz="half" idx="10"/>
          </p:nvPr>
        </p:nvSpPr>
        <p:spPr/>
        <p:txBody>
          <a:bodyPr/>
          <a:lstStyle/>
          <a:p>
            <a:fld id="{B24592B5-6261-49A0-A42F-0748B466A3EB}" type="datetimeFigureOut">
              <a:rPr lang="en-GB" smtClean="0"/>
              <a:t>21/03/2019</a:t>
            </a:fld>
            <a:endParaRPr lang="en-GB"/>
          </a:p>
        </p:txBody>
      </p:sp>
      <p:sp>
        <p:nvSpPr>
          <p:cNvPr id="5" name="Footer Placeholder 4">
            <a:extLst>
              <a:ext uri="{FF2B5EF4-FFF2-40B4-BE49-F238E27FC236}">
                <a16:creationId xmlns:a16="http://schemas.microsoft.com/office/drawing/2014/main" xmlns="" id="{C157191A-CC61-4FE6-B61B-5B9862DB6D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8FCEDC76-5F17-4EF5-8EF1-BB0101F2E4BF}"/>
              </a:ext>
            </a:extLst>
          </p:cNvPr>
          <p:cNvSpPr>
            <a:spLocks noGrp="1"/>
          </p:cNvSpPr>
          <p:nvPr>
            <p:ph type="sldNum" sz="quarter" idx="12"/>
          </p:nvPr>
        </p:nvSpPr>
        <p:spPr/>
        <p:txBody>
          <a:bodyPr/>
          <a:lstStyle/>
          <a:p>
            <a:fld id="{2D51256C-80EC-4FEF-AF80-9030117AC8CC}" type="slidenum">
              <a:rPr lang="en-GB" smtClean="0"/>
              <a:t>‹#›</a:t>
            </a:fld>
            <a:endParaRPr lang="en-GB"/>
          </a:p>
        </p:txBody>
      </p:sp>
    </p:spTree>
    <p:extLst>
      <p:ext uri="{BB962C8B-B14F-4D97-AF65-F5344CB8AC3E}">
        <p14:creationId xmlns:p14="http://schemas.microsoft.com/office/powerpoint/2010/main" val="4182295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9D436D-9D60-4FCB-B2DD-0480F007F84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3D2EFA99-E1C4-4EC4-ABD9-447CB9DB00E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4B8B1241-60A1-4B3C-B3D5-88600AA307B0}"/>
              </a:ext>
            </a:extLst>
          </p:cNvPr>
          <p:cNvSpPr>
            <a:spLocks noGrp="1"/>
          </p:cNvSpPr>
          <p:nvPr>
            <p:ph type="dt" sz="half" idx="10"/>
          </p:nvPr>
        </p:nvSpPr>
        <p:spPr/>
        <p:txBody>
          <a:bodyPr/>
          <a:lstStyle/>
          <a:p>
            <a:fld id="{B24592B5-6261-49A0-A42F-0748B466A3EB}" type="datetimeFigureOut">
              <a:rPr lang="en-GB" smtClean="0"/>
              <a:t>21/03/2019</a:t>
            </a:fld>
            <a:endParaRPr lang="en-GB"/>
          </a:p>
        </p:txBody>
      </p:sp>
      <p:sp>
        <p:nvSpPr>
          <p:cNvPr id="5" name="Footer Placeholder 4">
            <a:extLst>
              <a:ext uri="{FF2B5EF4-FFF2-40B4-BE49-F238E27FC236}">
                <a16:creationId xmlns:a16="http://schemas.microsoft.com/office/drawing/2014/main" xmlns="" id="{B1C22172-94C9-42B4-B136-BBE660D443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FBAF33B-F801-402A-88F2-AB88AE579F5F}"/>
              </a:ext>
            </a:extLst>
          </p:cNvPr>
          <p:cNvSpPr>
            <a:spLocks noGrp="1"/>
          </p:cNvSpPr>
          <p:nvPr>
            <p:ph type="sldNum" sz="quarter" idx="12"/>
          </p:nvPr>
        </p:nvSpPr>
        <p:spPr/>
        <p:txBody>
          <a:bodyPr/>
          <a:lstStyle/>
          <a:p>
            <a:fld id="{2D51256C-80EC-4FEF-AF80-9030117AC8CC}" type="slidenum">
              <a:rPr lang="en-GB" smtClean="0"/>
              <a:t>‹#›</a:t>
            </a:fld>
            <a:endParaRPr lang="en-GB"/>
          </a:p>
        </p:txBody>
      </p:sp>
    </p:spTree>
    <p:extLst>
      <p:ext uri="{BB962C8B-B14F-4D97-AF65-F5344CB8AC3E}">
        <p14:creationId xmlns:p14="http://schemas.microsoft.com/office/powerpoint/2010/main" val="4062651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62F3BF9-F7A3-4592-B6F9-326A950FEBA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9952BAE7-CC60-475D-B90E-A077FC65D3F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D3E05467-6A3B-423B-B779-FF6C285782FC}"/>
              </a:ext>
            </a:extLst>
          </p:cNvPr>
          <p:cNvSpPr>
            <a:spLocks noGrp="1"/>
          </p:cNvSpPr>
          <p:nvPr>
            <p:ph type="dt" sz="half" idx="10"/>
          </p:nvPr>
        </p:nvSpPr>
        <p:spPr/>
        <p:txBody>
          <a:bodyPr/>
          <a:lstStyle/>
          <a:p>
            <a:fld id="{B24592B5-6261-49A0-A42F-0748B466A3EB}" type="datetimeFigureOut">
              <a:rPr lang="en-GB" smtClean="0"/>
              <a:t>21/03/2019</a:t>
            </a:fld>
            <a:endParaRPr lang="en-GB"/>
          </a:p>
        </p:txBody>
      </p:sp>
      <p:sp>
        <p:nvSpPr>
          <p:cNvPr id="5" name="Footer Placeholder 4">
            <a:extLst>
              <a:ext uri="{FF2B5EF4-FFF2-40B4-BE49-F238E27FC236}">
                <a16:creationId xmlns:a16="http://schemas.microsoft.com/office/drawing/2014/main" xmlns="" id="{B3CF323C-E032-459D-BEE2-FB230739AA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F0F6428-75AF-4A5B-8703-FFBD909FCDD6}"/>
              </a:ext>
            </a:extLst>
          </p:cNvPr>
          <p:cNvSpPr>
            <a:spLocks noGrp="1"/>
          </p:cNvSpPr>
          <p:nvPr>
            <p:ph type="sldNum" sz="quarter" idx="12"/>
          </p:nvPr>
        </p:nvSpPr>
        <p:spPr/>
        <p:txBody>
          <a:bodyPr/>
          <a:lstStyle/>
          <a:p>
            <a:fld id="{2D51256C-80EC-4FEF-AF80-9030117AC8CC}" type="slidenum">
              <a:rPr lang="en-GB" smtClean="0"/>
              <a:t>‹#›</a:t>
            </a:fld>
            <a:endParaRPr lang="en-GB"/>
          </a:p>
        </p:txBody>
      </p:sp>
    </p:spTree>
    <p:extLst>
      <p:ext uri="{BB962C8B-B14F-4D97-AF65-F5344CB8AC3E}">
        <p14:creationId xmlns:p14="http://schemas.microsoft.com/office/powerpoint/2010/main" val="362553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57B2D-2D62-401A-8C5D-7A85F778A6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AA2F4CEE-578F-476C-9648-986D687B728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24B58C73-0289-4A6A-BB90-7180659B62F4}"/>
              </a:ext>
            </a:extLst>
          </p:cNvPr>
          <p:cNvSpPr>
            <a:spLocks noGrp="1"/>
          </p:cNvSpPr>
          <p:nvPr>
            <p:ph type="dt" sz="half" idx="10"/>
          </p:nvPr>
        </p:nvSpPr>
        <p:spPr/>
        <p:txBody>
          <a:bodyPr/>
          <a:lstStyle/>
          <a:p>
            <a:fld id="{B24592B5-6261-49A0-A42F-0748B466A3EB}" type="datetimeFigureOut">
              <a:rPr lang="en-GB" smtClean="0"/>
              <a:t>21/03/2019</a:t>
            </a:fld>
            <a:endParaRPr lang="en-GB"/>
          </a:p>
        </p:txBody>
      </p:sp>
      <p:sp>
        <p:nvSpPr>
          <p:cNvPr id="5" name="Footer Placeholder 4">
            <a:extLst>
              <a:ext uri="{FF2B5EF4-FFF2-40B4-BE49-F238E27FC236}">
                <a16:creationId xmlns:a16="http://schemas.microsoft.com/office/drawing/2014/main" xmlns="" id="{E810E723-50ED-4DB5-A4F4-BC7869418C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D10A7A8-21F7-46A6-9DBE-03B42FB8EEB7}"/>
              </a:ext>
            </a:extLst>
          </p:cNvPr>
          <p:cNvSpPr>
            <a:spLocks noGrp="1"/>
          </p:cNvSpPr>
          <p:nvPr>
            <p:ph type="sldNum" sz="quarter" idx="12"/>
          </p:nvPr>
        </p:nvSpPr>
        <p:spPr/>
        <p:txBody>
          <a:bodyPr/>
          <a:lstStyle/>
          <a:p>
            <a:fld id="{2D51256C-80EC-4FEF-AF80-9030117AC8CC}" type="slidenum">
              <a:rPr lang="en-GB" smtClean="0"/>
              <a:t>‹#›</a:t>
            </a:fld>
            <a:endParaRPr lang="en-GB"/>
          </a:p>
        </p:txBody>
      </p:sp>
    </p:spTree>
    <p:extLst>
      <p:ext uri="{BB962C8B-B14F-4D97-AF65-F5344CB8AC3E}">
        <p14:creationId xmlns:p14="http://schemas.microsoft.com/office/powerpoint/2010/main" val="2474512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A2E746-A4C4-4578-8B4D-B9D88558BF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18CCE368-F9A4-41C0-AA60-EF1201F6F6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C0729978-E26A-4DD2-9550-DB1FCB3A6753}"/>
              </a:ext>
            </a:extLst>
          </p:cNvPr>
          <p:cNvSpPr>
            <a:spLocks noGrp="1"/>
          </p:cNvSpPr>
          <p:nvPr>
            <p:ph type="dt" sz="half" idx="10"/>
          </p:nvPr>
        </p:nvSpPr>
        <p:spPr/>
        <p:txBody>
          <a:bodyPr/>
          <a:lstStyle/>
          <a:p>
            <a:fld id="{B24592B5-6261-49A0-A42F-0748B466A3EB}" type="datetimeFigureOut">
              <a:rPr lang="en-GB" smtClean="0"/>
              <a:t>21/03/2019</a:t>
            </a:fld>
            <a:endParaRPr lang="en-GB"/>
          </a:p>
        </p:txBody>
      </p:sp>
      <p:sp>
        <p:nvSpPr>
          <p:cNvPr id="5" name="Footer Placeholder 4">
            <a:extLst>
              <a:ext uri="{FF2B5EF4-FFF2-40B4-BE49-F238E27FC236}">
                <a16:creationId xmlns:a16="http://schemas.microsoft.com/office/drawing/2014/main" xmlns="" id="{0A390B8E-8F32-4574-A85C-ECF9EC78C0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D69E3DE-FCA4-42DB-A492-6F8747E9B529}"/>
              </a:ext>
            </a:extLst>
          </p:cNvPr>
          <p:cNvSpPr>
            <a:spLocks noGrp="1"/>
          </p:cNvSpPr>
          <p:nvPr>
            <p:ph type="sldNum" sz="quarter" idx="12"/>
          </p:nvPr>
        </p:nvSpPr>
        <p:spPr/>
        <p:txBody>
          <a:bodyPr/>
          <a:lstStyle/>
          <a:p>
            <a:fld id="{2D51256C-80EC-4FEF-AF80-9030117AC8CC}" type="slidenum">
              <a:rPr lang="en-GB" smtClean="0"/>
              <a:t>‹#›</a:t>
            </a:fld>
            <a:endParaRPr lang="en-GB"/>
          </a:p>
        </p:txBody>
      </p:sp>
    </p:spTree>
    <p:extLst>
      <p:ext uri="{BB962C8B-B14F-4D97-AF65-F5344CB8AC3E}">
        <p14:creationId xmlns:p14="http://schemas.microsoft.com/office/powerpoint/2010/main" val="334509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0BF460-2D73-45EB-8054-259B23C42F6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B9599EC2-976F-45C7-9994-23825B623D7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46AC0D7D-4BD7-4BDE-9EB9-0A295AFED38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18EB713A-DF31-4B86-8EC3-C5899DF76342}"/>
              </a:ext>
            </a:extLst>
          </p:cNvPr>
          <p:cNvSpPr>
            <a:spLocks noGrp="1"/>
          </p:cNvSpPr>
          <p:nvPr>
            <p:ph type="dt" sz="half" idx="10"/>
          </p:nvPr>
        </p:nvSpPr>
        <p:spPr/>
        <p:txBody>
          <a:bodyPr/>
          <a:lstStyle/>
          <a:p>
            <a:fld id="{B24592B5-6261-49A0-A42F-0748B466A3EB}" type="datetimeFigureOut">
              <a:rPr lang="en-GB" smtClean="0"/>
              <a:t>21/03/2019</a:t>
            </a:fld>
            <a:endParaRPr lang="en-GB"/>
          </a:p>
        </p:txBody>
      </p:sp>
      <p:sp>
        <p:nvSpPr>
          <p:cNvPr id="6" name="Footer Placeholder 5">
            <a:extLst>
              <a:ext uri="{FF2B5EF4-FFF2-40B4-BE49-F238E27FC236}">
                <a16:creationId xmlns:a16="http://schemas.microsoft.com/office/drawing/2014/main" xmlns="" id="{2074C170-38E2-4B0F-A322-8CDE1E90E5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CB00EA9F-26DA-41F4-A126-8B38BFC90E73}"/>
              </a:ext>
            </a:extLst>
          </p:cNvPr>
          <p:cNvSpPr>
            <a:spLocks noGrp="1"/>
          </p:cNvSpPr>
          <p:nvPr>
            <p:ph type="sldNum" sz="quarter" idx="12"/>
          </p:nvPr>
        </p:nvSpPr>
        <p:spPr/>
        <p:txBody>
          <a:bodyPr/>
          <a:lstStyle/>
          <a:p>
            <a:fld id="{2D51256C-80EC-4FEF-AF80-9030117AC8CC}" type="slidenum">
              <a:rPr lang="en-GB" smtClean="0"/>
              <a:t>‹#›</a:t>
            </a:fld>
            <a:endParaRPr lang="en-GB"/>
          </a:p>
        </p:txBody>
      </p:sp>
    </p:spTree>
    <p:extLst>
      <p:ext uri="{BB962C8B-B14F-4D97-AF65-F5344CB8AC3E}">
        <p14:creationId xmlns:p14="http://schemas.microsoft.com/office/powerpoint/2010/main" val="358573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3EE8E0-642A-4D73-BEDC-42DAF45A65F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0055B703-A687-4916-8213-4E0DE3BA6A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5C871BA2-8653-4926-A2C5-2D451CC248E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5A62F0A1-6043-4A53-A0CE-4C9BA1274B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296F4DAC-B6E3-4F6D-9AD1-E8601E05E88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9D70035B-8D44-4B99-BC1A-F833EE7CDA11}"/>
              </a:ext>
            </a:extLst>
          </p:cNvPr>
          <p:cNvSpPr>
            <a:spLocks noGrp="1"/>
          </p:cNvSpPr>
          <p:nvPr>
            <p:ph type="dt" sz="half" idx="10"/>
          </p:nvPr>
        </p:nvSpPr>
        <p:spPr/>
        <p:txBody>
          <a:bodyPr/>
          <a:lstStyle/>
          <a:p>
            <a:fld id="{B24592B5-6261-49A0-A42F-0748B466A3EB}" type="datetimeFigureOut">
              <a:rPr lang="en-GB" smtClean="0"/>
              <a:t>21/03/2019</a:t>
            </a:fld>
            <a:endParaRPr lang="en-GB"/>
          </a:p>
        </p:txBody>
      </p:sp>
      <p:sp>
        <p:nvSpPr>
          <p:cNvPr id="8" name="Footer Placeholder 7">
            <a:extLst>
              <a:ext uri="{FF2B5EF4-FFF2-40B4-BE49-F238E27FC236}">
                <a16:creationId xmlns:a16="http://schemas.microsoft.com/office/drawing/2014/main" xmlns="" id="{91C6ACD2-0347-4DBC-AF74-267C35D8C9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8CA01F62-4511-4E23-9B18-C2380489251B}"/>
              </a:ext>
            </a:extLst>
          </p:cNvPr>
          <p:cNvSpPr>
            <a:spLocks noGrp="1"/>
          </p:cNvSpPr>
          <p:nvPr>
            <p:ph type="sldNum" sz="quarter" idx="12"/>
          </p:nvPr>
        </p:nvSpPr>
        <p:spPr/>
        <p:txBody>
          <a:bodyPr/>
          <a:lstStyle/>
          <a:p>
            <a:fld id="{2D51256C-80EC-4FEF-AF80-9030117AC8CC}" type="slidenum">
              <a:rPr lang="en-GB" smtClean="0"/>
              <a:t>‹#›</a:t>
            </a:fld>
            <a:endParaRPr lang="en-GB"/>
          </a:p>
        </p:txBody>
      </p:sp>
    </p:spTree>
    <p:extLst>
      <p:ext uri="{BB962C8B-B14F-4D97-AF65-F5344CB8AC3E}">
        <p14:creationId xmlns:p14="http://schemas.microsoft.com/office/powerpoint/2010/main" val="158997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DED2EE-9416-4978-9600-600BCBEE471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19884905-9961-49E3-8893-6789FAAA1EA4}"/>
              </a:ext>
            </a:extLst>
          </p:cNvPr>
          <p:cNvSpPr>
            <a:spLocks noGrp="1"/>
          </p:cNvSpPr>
          <p:nvPr>
            <p:ph type="dt" sz="half" idx="10"/>
          </p:nvPr>
        </p:nvSpPr>
        <p:spPr/>
        <p:txBody>
          <a:bodyPr/>
          <a:lstStyle/>
          <a:p>
            <a:fld id="{B24592B5-6261-49A0-A42F-0748B466A3EB}" type="datetimeFigureOut">
              <a:rPr lang="en-GB" smtClean="0"/>
              <a:t>21/03/2019</a:t>
            </a:fld>
            <a:endParaRPr lang="en-GB"/>
          </a:p>
        </p:txBody>
      </p:sp>
      <p:sp>
        <p:nvSpPr>
          <p:cNvPr id="4" name="Footer Placeholder 3">
            <a:extLst>
              <a:ext uri="{FF2B5EF4-FFF2-40B4-BE49-F238E27FC236}">
                <a16:creationId xmlns:a16="http://schemas.microsoft.com/office/drawing/2014/main" xmlns="" id="{920A5FA9-6743-42E8-9CC2-7DD32DD35BE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FB862450-D102-4DCF-AED5-390979AB7426}"/>
              </a:ext>
            </a:extLst>
          </p:cNvPr>
          <p:cNvSpPr>
            <a:spLocks noGrp="1"/>
          </p:cNvSpPr>
          <p:nvPr>
            <p:ph type="sldNum" sz="quarter" idx="12"/>
          </p:nvPr>
        </p:nvSpPr>
        <p:spPr/>
        <p:txBody>
          <a:bodyPr/>
          <a:lstStyle/>
          <a:p>
            <a:fld id="{2D51256C-80EC-4FEF-AF80-9030117AC8CC}" type="slidenum">
              <a:rPr lang="en-GB" smtClean="0"/>
              <a:t>‹#›</a:t>
            </a:fld>
            <a:endParaRPr lang="en-GB"/>
          </a:p>
        </p:txBody>
      </p:sp>
    </p:spTree>
    <p:extLst>
      <p:ext uri="{BB962C8B-B14F-4D97-AF65-F5344CB8AC3E}">
        <p14:creationId xmlns:p14="http://schemas.microsoft.com/office/powerpoint/2010/main" val="1637646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02120B7-83C9-4858-83AA-58FC074A79A5}"/>
              </a:ext>
            </a:extLst>
          </p:cNvPr>
          <p:cNvSpPr>
            <a:spLocks noGrp="1"/>
          </p:cNvSpPr>
          <p:nvPr>
            <p:ph type="dt" sz="half" idx="10"/>
          </p:nvPr>
        </p:nvSpPr>
        <p:spPr/>
        <p:txBody>
          <a:bodyPr/>
          <a:lstStyle/>
          <a:p>
            <a:fld id="{B24592B5-6261-49A0-A42F-0748B466A3EB}" type="datetimeFigureOut">
              <a:rPr lang="en-GB" smtClean="0"/>
              <a:t>21/03/2019</a:t>
            </a:fld>
            <a:endParaRPr lang="en-GB"/>
          </a:p>
        </p:txBody>
      </p:sp>
      <p:sp>
        <p:nvSpPr>
          <p:cNvPr id="3" name="Footer Placeholder 2">
            <a:extLst>
              <a:ext uri="{FF2B5EF4-FFF2-40B4-BE49-F238E27FC236}">
                <a16:creationId xmlns:a16="http://schemas.microsoft.com/office/drawing/2014/main" xmlns="" id="{4FAA59FA-C506-4D6B-9F9B-133B6F393FA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9C103CD1-3B7D-4279-8CB0-BD209B673832}"/>
              </a:ext>
            </a:extLst>
          </p:cNvPr>
          <p:cNvSpPr>
            <a:spLocks noGrp="1"/>
          </p:cNvSpPr>
          <p:nvPr>
            <p:ph type="sldNum" sz="quarter" idx="12"/>
          </p:nvPr>
        </p:nvSpPr>
        <p:spPr/>
        <p:txBody>
          <a:bodyPr/>
          <a:lstStyle/>
          <a:p>
            <a:fld id="{2D51256C-80EC-4FEF-AF80-9030117AC8CC}" type="slidenum">
              <a:rPr lang="en-GB" smtClean="0"/>
              <a:t>‹#›</a:t>
            </a:fld>
            <a:endParaRPr lang="en-GB"/>
          </a:p>
        </p:txBody>
      </p:sp>
    </p:spTree>
    <p:extLst>
      <p:ext uri="{BB962C8B-B14F-4D97-AF65-F5344CB8AC3E}">
        <p14:creationId xmlns:p14="http://schemas.microsoft.com/office/powerpoint/2010/main" val="872180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5D36F2-51A7-4BF8-B365-3403080C83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DA62D467-0469-4777-AB54-D314807AAA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EE835F0B-5EFE-4498-BAEA-7F61055DC2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C5417230-2DEC-422F-ABB8-0E51CA6EA83C}"/>
              </a:ext>
            </a:extLst>
          </p:cNvPr>
          <p:cNvSpPr>
            <a:spLocks noGrp="1"/>
          </p:cNvSpPr>
          <p:nvPr>
            <p:ph type="dt" sz="half" idx="10"/>
          </p:nvPr>
        </p:nvSpPr>
        <p:spPr/>
        <p:txBody>
          <a:bodyPr/>
          <a:lstStyle/>
          <a:p>
            <a:fld id="{B24592B5-6261-49A0-A42F-0748B466A3EB}" type="datetimeFigureOut">
              <a:rPr lang="en-GB" smtClean="0"/>
              <a:t>21/03/2019</a:t>
            </a:fld>
            <a:endParaRPr lang="en-GB"/>
          </a:p>
        </p:txBody>
      </p:sp>
      <p:sp>
        <p:nvSpPr>
          <p:cNvPr id="6" name="Footer Placeholder 5">
            <a:extLst>
              <a:ext uri="{FF2B5EF4-FFF2-40B4-BE49-F238E27FC236}">
                <a16:creationId xmlns:a16="http://schemas.microsoft.com/office/drawing/2014/main" xmlns="" id="{CFBEF7E9-48C3-4B01-B46F-34E552B58F6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FEAC8BE1-1BA3-42BD-BCBE-6352948C029B}"/>
              </a:ext>
            </a:extLst>
          </p:cNvPr>
          <p:cNvSpPr>
            <a:spLocks noGrp="1"/>
          </p:cNvSpPr>
          <p:nvPr>
            <p:ph type="sldNum" sz="quarter" idx="12"/>
          </p:nvPr>
        </p:nvSpPr>
        <p:spPr/>
        <p:txBody>
          <a:bodyPr/>
          <a:lstStyle/>
          <a:p>
            <a:fld id="{2D51256C-80EC-4FEF-AF80-9030117AC8CC}" type="slidenum">
              <a:rPr lang="en-GB" smtClean="0"/>
              <a:t>‹#›</a:t>
            </a:fld>
            <a:endParaRPr lang="en-GB"/>
          </a:p>
        </p:txBody>
      </p:sp>
    </p:spTree>
    <p:extLst>
      <p:ext uri="{BB962C8B-B14F-4D97-AF65-F5344CB8AC3E}">
        <p14:creationId xmlns:p14="http://schemas.microsoft.com/office/powerpoint/2010/main" val="1650927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22A3DD-CF24-4A90-A17B-F24ADBD59E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634E53CC-4C5F-4D10-AC62-E5B9EC2CE6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92B9C874-8E6E-435C-BE90-E5BEF683E5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29E047A1-42F5-43C3-BA61-0F82CBB7349C}"/>
              </a:ext>
            </a:extLst>
          </p:cNvPr>
          <p:cNvSpPr>
            <a:spLocks noGrp="1"/>
          </p:cNvSpPr>
          <p:nvPr>
            <p:ph type="dt" sz="half" idx="10"/>
          </p:nvPr>
        </p:nvSpPr>
        <p:spPr/>
        <p:txBody>
          <a:bodyPr/>
          <a:lstStyle/>
          <a:p>
            <a:fld id="{B24592B5-6261-49A0-A42F-0748B466A3EB}" type="datetimeFigureOut">
              <a:rPr lang="en-GB" smtClean="0"/>
              <a:t>21/03/2019</a:t>
            </a:fld>
            <a:endParaRPr lang="en-GB"/>
          </a:p>
        </p:txBody>
      </p:sp>
      <p:sp>
        <p:nvSpPr>
          <p:cNvPr id="6" name="Footer Placeholder 5">
            <a:extLst>
              <a:ext uri="{FF2B5EF4-FFF2-40B4-BE49-F238E27FC236}">
                <a16:creationId xmlns:a16="http://schemas.microsoft.com/office/drawing/2014/main" xmlns="" id="{9E8FA4FE-ABDD-4470-88C6-0220BB5887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BCFCADB7-911A-45B0-89FF-6A7C72550EEF}"/>
              </a:ext>
            </a:extLst>
          </p:cNvPr>
          <p:cNvSpPr>
            <a:spLocks noGrp="1"/>
          </p:cNvSpPr>
          <p:nvPr>
            <p:ph type="sldNum" sz="quarter" idx="12"/>
          </p:nvPr>
        </p:nvSpPr>
        <p:spPr/>
        <p:txBody>
          <a:bodyPr/>
          <a:lstStyle/>
          <a:p>
            <a:fld id="{2D51256C-80EC-4FEF-AF80-9030117AC8CC}" type="slidenum">
              <a:rPr lang="en-GB" smtClean="0"/>
              <a:t>‹#›</a:t>
            </a:fld>
            <a:endParaRPr lang="en-GB"/>
          </a:p>
        </p:txBody>
      </p:sp>
    </p:spTree>
    <p:extLst>
      <p:ext uri="{BB962C8B-B14F-4D97-AF65-F5344CB8AC3E}">
        <p14:creationId xmlns:p14="http://schemas.microsoft.com/office/powerpoint/2010/main" val="786350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32DFA6B4-8765-4F72-814B-11D9700DE3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4FA10331-A90B-4682-AFFD-A3074F14AE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04891471-F102-4F95-AC38-A9E27469E4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592B5-6261-49A0-A42F-0748B466A3EB}" type="datetimeFigureOut">
              <a:rPr lang="en-GB" smtClean="0"/>
              <a:t>21/03/2019</a:t>
            </a:fld>
            <a:endParaRPr lang="en-GB"/>
          </a:p>
        </p:txBody>
      </p:sp>
      <p:sp>
        <p:nvSpPr>
          <p:cNvPr id="5" name="Footer Placeholder 4">
            <a:extLst>
              <a:ext uri="{FF2B5EF4-FFF2-40B4-BE49-F238E27FC236}">
                <a16:creationId xmlns:a16="http://schemas.microsoft.com/office/drawing/2014/main" xmlns="" id="{E17F6727-825F-456E-A495-CBC148CA1C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D2878A0F-CCA6-4CD5-BFC4-EB1E5799E2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51256C-80EC-4FEF-AF80-9030117AC8CC}" type="slidenum">
              <a:rPr lang="en-GB" smtClean="0"/>
              <a:t>‹#›</a:t>
            </a:fld>
            <a:endParaRPr lang="en-GB"/>
          </a:p>
        </p:txBody>
      </p:sp>
    </p:spTree>
    <p:extLst>
      <p:ext uri="{BB962C8B-B14F-4D97-AF65-F5344CB8AC3E}">
        <p14:creationId xmlns:p14="http://schemas.microsoft.com/office/powerpoint/2010/main" val="4268607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17374A-A053-420E-9548-01DE7B60B574}"/>
              </a:ext>
            </a:extLst>
          </p:cNvPr>
          <p:cNvSpPr>
            <a:spLocks noGrp="1"/>
          </p:cNvSpPr>
          <p:nvPr>
            <p:ph type="ctrTitle"/>
          </p:nvPr>
        </p:nvSpPr>
        <p:spPr/>
        <p:txBody>
          <a:bodyPr>
            <a:normAutofit fontScale="90000"/>
          </a:bodyPr>
          <a:lstStyle/>
          <a:p>
            <a:r>
              <a:rPr lang="en-GB" dirty="0"/>
              <a:t>Wandsworth Social Prescribing Service Procurement </a:t>
            </a:r>
          </a:p>
        </p:txBody>
      </p:sp>
      <p:sp>
        <p:nvSpPr>
          <p:cNvPr id="3" name="Subtitle 2">
            <a:extLst>
              <a:ext uri="{FF2B5EF4-FFF2-40B4-BE49-F238E27FC236}">
                <a16:creationId xmlns:a16="http://schemas.microsoft.com/office/drawing/2014/main" xmlns="" id="{76481E30-BC22-4D1D-A6AD-3876E8F721BB}"/>
              </a:ext>
            </a:extLst>
          </p:cNvPr>
          <p:cNvSpPr>
            <a:spLocks noGrp="1"/>
          </p:cNvSpPr>
          <p:nvPr>
            <p:ph type="subTitle" idx="1"/>
          </p:nvPr>
        </p:nvSpPr>
        <p:spPr/>
        <p:txBody>
          <a:bodyPr/>
          <a:lstStyle/>
          <a:p>
            <a:r>
              <a:rPr lang="en-GB" dirty="0"/>
              <a:t>Memorandum of Information (MOI) </a:t>
            </a:r>
          </a:p>
          <a:p>
            <a:r>
              <a:rPr lang="en-GB" dirty="0"/>
              <a:t>March 2019</a:t>
            </a:r>
          </a:p>
        </p:txBody>
      </p:sp>
    </p:spTree>
    <p:extLst>
      <p:ext uri="{BB962C8B-B14F-4D97-AF65-F5344CB8AC3E}">
        <p14:creationId xmlns:p14="http://schemas.microsoft.com/office/powerpoint/2010/main" val="3216317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462FB72-F086-4BA3-965C-A1D60001B4C1}"/>
              </a:ext>
            </a:extLst>
          </p:cNvPr>
          <p:cNvSpPr>
            <a:spLocks noGrp="1"/>
          </p:cNvSpPr>
          <p:nvPr>
            <p:ph type="title"/>
          </p:nvPr>
        </p:nvSpPr>
        <p:spPr/>
        <p:txBody>
          <a:bodyPr/>
          <a:lstStyle/>
          <a:p>
            <a:r>
              <a:rPr lang="en-GB" dirty="0"/>
              <a:t>Service Introduction</a:t>
            </a:r>
          </a:p>
        </p:txBody>
      </p:sp>
      <p:sp>
        <p:nvSpPr>
          <p:cNvPr id="3" name="Content Placeholder 2">
            <a:extLst>
              <a:ext uri="{FF2B5EF4-FFF2-40B4-BE49-F238E27FC236}">
                <a16:creationId xmlns:a16="http://schemas.microsoft.com/office/drawing/2014/main" xmlns="" id="{CF4E7CDF-79BA-46DB-A90F-DF00818EFD8D}"/>
              </a:ext>
            </a:extLst>
          </p:cNvPr>
          <p:cNvSpPr>
            <a:spLocks noGrp="1"/>
          </p:cNvSpPr>
          <p:nvPr>
            <p:ph idx="1"/>
          </p:nvPr>
        </p:nvSpPr>
        <p:spPr/>
        <p:txBody>
          <a:bodyPr>
            <a:normAutofit fontScale="92500"/>
          </a:bodyPr>
          <a:lstStyle/>
          <a:p>
            <a:r>
              <a:rPr lang="en-GB" dirty="0"/>
              <a:t>What do we mean by Social Prescribing? </a:t>
            </a:r>
          </a:p>
          <a:p>
            <a:pPr lvl="1"/>
            <a:r>
              <a:rPr lang="en-GB" dirty="0"/>
              <a:t>Social Prescribing is a means of enabling Clinicians to refer people to a range of local, non-clinical services to improve their health and wellbeing. </a:t>
            </a:r>
          </a:p>
          <a:p>
            <a:pPr lvl="1"/>
            <a:r>
              <a:rPr lang="en-GB" dirty="0"/>
              <a:t>Social prescribing seeks to address people’s needs in a holistic way and facilitate access to the right place, first time. </a:t>
            </a:r>
          </a:p>
          <a:p>
            <a:pPr lvl="1"/>
            <a:r>
              <a:rPr lang="en-GB" dirty="0"/>
              <a:t>There are many different models for social prescribing, but most involve a Link Worker or Navigator who works with people to access local sources of support.</a:t>
            </a:r>
          </a:p>
          <a:p>
            <a:pPr lvl="1"/>
            <a:r>
              <a:rPr lang="en-GB" dirty="0"/>
              <a:t>The aim of the social prescribing service is to improve social and clinical outcomes for people with long-term conditions and their carers, and make more cost-effective use of NHS and social care resources. In particular, similar services have demonstrated benefits for people who are socially isolated or belong to vulnerable groups and those who frequently attend either primary or secondary health services. </a:t>
            </a:r>
          </a:p>
          <a:p>
            <a:pPr lvl="1"/>
            <a:endParaRPr lang="en-GB" dirty="0"/>
          </a:p>
        </p:txBody>
      </p:sp>
    </p:spTree>
    <p:extLst>
      <p:ext uri="{BB962C8B-B14F-4D97-AF65-F5344CB8AC3E}">
        <p14:creationId xmlns:p14="http://schemas.microsoft.com/office/powerpoint/2010/main" val="3852742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D1F7A4-9F80-4AF4-A943-DF96A2413B80}"/>
              </a:ext>
            </a:extLst>
          </p:cNvPr>
          <p:cNvSpPr>
            <a:spLocks noGrp="1"/>
          </p:cNvSpPr>
          <p:nvPr>
            <p:ph type="title"/>
          </p:nvPr>
        </p:nvSpPr>
        <p:spPr/>
        <p:txBody>
          <a:bodyPr/>
          <a:lstStyle/>
          <a:p>
            <a:r>
              <a:rPr lang="en-GB" dirty="0"/>
              <a:t>Service Introduction</a:t>
            </a:r>
          </a:p>
        </p:txBody>
      </p:sp>
      <p:sp>
        <p:nvSpPr>
          <p:cNvPr id="3" name="Content Placeholder 2">
            <a:extLst>
              <a:ext uri="{FF2B5EF4-FFF2-40B4-BE49-F238E27FC236}">
                <a16:creationId xmlns:a16="http://schemas.microsoft.com/office/drawing/2014/main" xmlns="" id="{29348132-D2D1-45D1-81C6-569DF65DC11E}"/>
              </a:ext>
            </a:extLst>
          </p:cNvPr>
          <p:cNvSpPr>
            <a:spLocks noGrp="1"/>
          </p:cNvSpPr>
          <p:nvPr>
            <p:ph idx="1"/>
          </p:nvPr>
        </p:nvSpPr>
        <p:spPr/>
        <p:txBody>
          <a:bodyPr/>
          <a:lstStyle/>
          <a:p>
            <a:r>
              <a:rPr lang="en-GB" dirty="0"/>
              <a:t>Merton and Wandsworth CCGs are looking to procure a Social Prescribing Service to be delivered across the borough of Wandsworth. </a:t>
            </a:r>
          </a:p>
          <a:p>
            <a:r>
              <a:rPr lang="en-GB" dirty="0"/>
              <a:t>A similar service has been delivered in Merton since 2017 and we are looking to roll out a similar provision in Wandsworth, using a phased approach (covering 16 out of 40 Practices initially). </a:t>
            </a:r>
          </a:p>
          <a:p>
            <a:r>
              <a:rPr lang="en-GB" dirty="0"/>
              <a:t>A Lead Provider would be commissioned to deliver the Social Prescribing Service specification for a two year period (with an option to extend for a further two years). It is proposed that the contract would begin in June 2019. </a:t>
            </a:r>
          </a:p>
          <a:p>
            <a:endParaRPr lang="en-GB" dirty="0"/>
          </a:p>
        </p:txBody>
      </p:sp>
    </p:spTree>
    <p:extLst>
      <p:ext uri="{BB962C8B-B14F-4D97-AF65-F5344CB8AC3E}">
        <p14:creationId xmlns:p14="http://schemas.microsoft.com/office/powerpoint/2010/main" val="2554436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20B823-7354-4742-8050-FFADE56C6B4E}"/>
              </a:ext>
            </a:extLst>
          </p:cNvPr>
          <p:cNvSpPr>
            <a:spLocks noGrp="1"/>
          </p:cNvSpPr>
          <p:nvPr>
            <p:ph type="title"/>
          </p:nvPr>
        </p:nvSpPr>
        <p:spPr/>
        <p:txBody>
          <a:bodyPr/>
          <a:lstStyle/>
          <a:p>
            <a:r>
              <a:rPr lang="en-GB" dirty="0"/>
              <a:t>Service introduction</a:t>
            </a:r>
          </a:p>
        </p:txBody>
      </p:sp>
      <p:sp>
        <p:nvSpPr>
          <p:cNvPr id="3" name="Content Placeholder 2">
            <a:extLst>
              <a:ext uri="{FF2B5EF4-FFF2-40B4-BE49-F238E27FC236}">
                <a16:creationId xmlns:a16="http://schemas.microsoft.com/office/drawing/2014/main" xmlns="" id="{26607C9F-BE95-4D37-92F4-C13A15D40ACB}"/>
              </a:ext>
            </a:extLst>
          </p:cNvPr>
          <p:cNvSpPr>
            <a:spLocks noGrp="1"/>
          </p:cNvSpPr>
          <p:nvPr>
            <p:ph idx="1"/>
          </p:nvPr>
        </p:nvSpPr>
        <p:spPr/>
        <p:txBody>
          <a:bodyPr>
            <a:normAutofit fontScale="77500" lnSpcReduction="20000"/>
          </a:bodyPr>
          <a:lstStyle/>
          <a:p>
            <a:r>
              <a:rPr lang="en-GB" dirty="0"/>
              <a:t>The proposed Social Prescribing service model should include the following elements (further information will be provided in the service specification);</a:t>
            </a:r>
          </a:p>
          <a:p>
            <a:pPr lvl="1"/>
            <a:r>
              <a:rPr lang="en-GB" dirty="0"/>
              <a:t>Provision of at least 4 WTE skilled Social Prescribing ‘Link Workers’ who will be overseen, managed and supported by the Lead Provider (possible intention to increase the workforce in 2020/21, as per agreement with the Commissioner). </a:t>
            </a:r>
          </a:p>
          <a:p>
            <a:pPr lvl="1"/>
            <a:r>
              <a:rPr lang="en-GB" dirty="0"/>
              <a:t>The Link Workers should be based in GP Practices for 4 out of 5 days a week, providing as much equity of access across the borough as possible. The Practices should be designated in collaboration with the Commissioner.</a:t>
            </a:r>
          </a:p>
          <a:p>
            <a:pPr lvl="1"/>
            <a:r>
              <a:rPr lang="en-GB" dirty="0"/>
              <a:t>The Lead Provider should work closely with the Wandsworth Wellbeing Hub and the Merton Social Prescribing Service, ensuring alignment across services and boroughs.</a:t>
            </a:r>
          </a:p>
          <a:p>
            <a:pPr lvl="1"/>
            <a:r>
              <a:rPr lang="en-GB" dirty="0"/>
              <a:t>The Lead Provider will be expected to engage and form relationships with key local stakeholders, including Primary Care, statutory agencies (CCG, LA, PH), the voluntary sector and patients/public. </a:t>
            </a:r>
          </a:p>
          <a:p>
            <a:pPr lvl="1"/>
            <a:r>
              <a:rPr lang="en-GB" dirty="0"/>
              <a:t>It is expected that the Lead Provider will engage with local voluntary sector organisations to develop a method for evaluating the impact of social prescribing on the sector and provide feedback to the Commissioners.</a:t>
            </a:r>
          </a:p>
          <a:p>
            <a:pPr lvl="1"/>
            <a:r>
              <a:rPr lang="en-GB" dirty="0"/>
              <a:t>There should be an evaluation structure in place to ensure outcomes and impact of the service can be effectively evaluated and reported (to be determined in collaboration with the Commissioner).  </a:t>
            </a:r>
          </a:p>
          <a:p>
            <a:pPr lvl="1"/>
            <a:endParaRPr lang="en-GB" dirty="0"/>
          </a:p>
          <a:p>
            <a:pPr lvl="1"/>
            <a:endParaRPr lang="en-GB" dirty="0"/>
          </a:p>
        </p:txBody>
      </p:sp>
    </p:spTree>
    <p:extLst>
      <p:ext uri="{BB962C8B-B14F-4D97-AF65-F5344CB8AC3E}">
        <p14:creationId xmlns:p14="http://schemas.microsoft.com/office/powerpoint/2010/main" val="736624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13F389-5474-49A3-A1BF-F3B5EDF5207D}"/>
              </a:ext>
            </a:extLst>
          </p:cNvPr>
          <p:cNvSpPr>
            <a:spLocks noGrp="1"/>
          </p:cNvSpPr>
          <p:nvPr>
            <p:ph type="title"/>
          </p:nvPr>
        </p:nvSpPr>
        <p:spPr/>
        <p:txBody>
          <a:bodyPr/>
          <a:lstStyle/>
          <a:p>
            <a:r>
              <a:rPr lang="en-GB" dirty="0"/>
              <a:t>Contract Value</a:t>
            </a:r>
          </a:p>
        </p:txBody>
      </p:sp>
      <p:sp>
        <p:nvSpPr>
          <p:cNvPr id="3" name="Content Placeholder 2">
            <a:extLst>
              <a:ext uri="{FF2B5EF4-FFF2-40B4-BE49-F238E27FC236}">
                <a16:creationId xmlns:a16="http://schemas.microsoft.com/office/drawing/2014/main" xmlns="" id="{22812A13-8269-4309-9CD0-FE5458D70DBC}"/>
              </a:ext>
            </a:extLst>
          </p:cNvPr>
          <p:cNvSpPr>
            <a:spLocks noGrp="1"/>
          </p:cNvSpPr>
          <p:nvPr>
            <p:ph idx="1"/>
          </p:nvPr>
        </p:nvSpPr>
        <p:spPr/>
        <p:txBody>
          <a:bodyPr>
            <a:normAutofit fontScale="92500" lnSpcReduction="10000"/>
          </a:bodyPr>
          <a:lstStyle/>
          <a:p>
            <a:r>
              <a:rPr lang="en-GB" dirty="0"/>
              <a:t>The financial envelope available for delivering the Social Prescribing service is circa £200,000 per annum. This will include recruitment and employment costs of the Link Workers, all overheads and management costs and a small funding pot for allocation to ‘referral partners’.</a:t>
            </a:r>
          </a:p>
          <a:p>
            <a:r>
              <a:rPr lang="en-GB" dirty="0"/>
              <a:t>During the procurement process, potential Providers will be required to submit a breakdown of how they propose to utilise the budget to deliver all required aspects of the service. </a:t>
            </a:r>
          </a:p>
          <a:p>
            <a:endParaRPr lang="en-GB" dirty="0"/>
          </a:p>
          <a:p>
            <a:r>
              <a:rPr lang="en-GB" dirty="0">
                <a:solidFill>
                  <a:srgbClr val="FF0000"/>
                </a:solidFill>
              </a:rPr>
              <a:t>Please note, that due to the publication of the new GP Contract, there may be changes to the way the CCG is able to fund this initiative, and therefore the above financial information is subject to change, which may include a reduction in available funding. </a:t>
            </a:r>
          </a:p>
        </p:txBody>
      </p:sp>
    </p:spTree>
    <p:extLst>
      <p:ext uri="{BB962C8B-B14F-4D97-AF65-F5344CB8AC3E}">
        <p14:creationId xmlns:p14="http://schemas.microsoft.com/office/powerpoint/2010/main" val="1049821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C574AD-461D-42FA-90F8-8D84C1FECE94}"/>
              </a:ext>
            </a:extLst>
          </p:cNvPr>
          <p:cNvSpPr>
            <a:spLocks noGrp="1"/>
          </p:cNvSpPr>
          <p:nvPr>
            <p:ph type="title"/>
          </p:nvPr>
        </p:nvSpPr>
        <p:spPr/>
        <p:txBody>
          <a:bodyPr/>
          <a:lstStyle/>
          <a:p>
            <a:r>
              <a:rPr lang="en-GB" dirty="0"/>
              <a:t>Proposed Timeframe and Contract Term</a:t>
            </a:r>
          </a:p>
        </p:txBody>
      </p:sp>
      <p:sp>
        <p:nvSpPr>
          <p:cNvPr id="3" name="Content Placeholder 2">
            <a:extLst>
              <a:ext uri="{FF2B5EF4-FFF2-40B4-BE49-F238E27FC236}">
                <a16:creationId xmlns:a16="http://schemas.microsoft.com/office/drawing/2014/main" xmlns="" id="{EA7D4566-B488-4AF1-A050-64024C01E448}"/>
              </a:ext>
            </a:extLst>
          </p:cNvPr>
          <p:cNvSpPr>
            <a:spLocks noGrp="1"/>
          </p:cNvSpPr>
          <p:nvPr>
            <p:ph idx="1"/>
          </p:nvPr>
        </p:nvSpPr>
        <p:spPr/>
        <p:txBody>
          <a:bodyPr/>
          <a:lstStyle/>
          <a:p>
            <a:r>
              <a:rPr lang="en-GB" dirty="0"/>
              <a:t>The contract start date is proposed to be June 2019 for a two year period until May 2021 (with the possibility for a further two year extension). </a:t>
            </a:r>
          </a:p>
          <a:p>
            <a:r>
              <a:rPr lang="en-GB" dirty="0"/>
              <a:t>There would be a mobilisation period between June – August 2019 to allow for recruitment of Link Workers </a:t>
            </a:r>
          </a:p>
          <a:p>
            <a:r>
              <a:rPr lang="en-GB" dirty="0"/>
              <a:t>It is proposed the service would commence September 2019. </a:t>
            </a:r>
          </a:p>
        </p:txBody>
      </p:sp>
    </p:spTree>
    <p:extLst>
      <p:ext uri="{BB962C8B-B14F-4D97-AF65-F5344CB8AC3E}">
        <p14:creationId xmlns:p14="http://schemas.microsoft.com/office/powerpoint/2010/main" val="3823762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770689-2DDC-4F2B-AAF0-CF8E8763A424}"/>
              </a:ext>
            </a:extLst>
          </p:cNvPr>
          <p:cNvSpPr>
            <a:spLocks noGrp="1"/>
          </p:cNvSpPr>
          <p:nvPr>
            <p:ph type="title"/>
          </p:nvPr>
        </p:nvSpPr>
        <p:spPr/>
        <p:txBody>
          <a:bodyPr/>
          <a:lstStyle/>
          <a:p>
            <a:r>
              <a:rPr lang="en-GB" dirty="0"/>
              <a:t>Purpose of the Process</a:t>
            </a:r>
          </a:p>
        </p:txBody>
      </p:sp>
      <p:sp>
        <p:nvSpPr>
          <p:cNvPr id="3" name="Content Placeholder 2">
            <a:extLst>
              <a:ext uri="{FF2B5EF4-FFF2-40B4-BE49-F238E27FC236}">
                <a16:creationId xmlns:a16="http://schemas.microsoft.com/office/drawing/2014/main" xmlns="" id="{CD1DBC2D-2801-4331-800E-935D5EFDD9B3}"/>
              </a:ext>
            </a:extLst>
          </p:cNvPr>
          <p:cNvSpPr>
            <a:spLocks noGrp="1"/>
          </p:cNvSpPr>
          <p:nvPr>
            <p:ph idx="1"/>
          </p:nvPr>
        </p:nvSpPr>
        <p:spPr/>
        <p:txBody>
          <a:bodyPr>
            <a:normAutofit fontScale="92500" lnSpcReduction="10000"/>
          </a:bodyPr>
          <a:lstStyle/>
          <a:p>
            <a:r>
              <a:rPr lang="en-GB" dirty="0"/>
              <a:t>Wandsworth CCG has decided to conduct a competitive procurement exercise which will enable identification of a Lead Provider who is most capable of delivering the requirements of the Social Prescribing Service Specification from circa Quarter 2 2019. This procurement process is designed to meet the CCGs requirements in the Procurement, Patient Choice and Competition (No.2) Regulations 2013 and to align with Wandsworth CCGs obligations to ensure it awards any contracts in a: </a:t>
            </a:r>
          </a:p>
          <a:p>
            <a:pPr lvl="1"/>
            <a:r>
              <a:rPr lang="en-GB" dirty="0"/>
              <a:t>Fair and open manner;</a:t>
            </a:r>
          </a:p>
          <a:p>
            <a:pPr lvl="1"/>
            <a:r>
              <a:rPr lang="en-GB" dirty="0"/>
              <a:t>Non Discriminatory manner;</a:t>
            </a:r>
          </a:p>
          <a:p>
            <a:pPr lvl="1"/>
            <a:r>
              <a:rPr lang="en-GB" dirty="0"/>
              <a:t>Transparent manner;</a:t>
            </a:r>
          </a:p>
          <a:p>
            <a:pPr lvl="1"/>
            <a:r>
              <a:rPr lang="en-GB" dirty="0"/>
              <a:t>Manner which treats all potential providers equally; </a:t>
            </a:r>
          </a:p>
          <a:p>
            <a:pPr lvl="1"/>
            <a:r>
              <a:rPr lang="en-GB" dirty="0"/>
              <a:t>Proportionate manner.</a:t>
            </a:r>
          </a:p>
          <a:p>
            <a:endParaRPr lang="en-GB" dirty="0"/>
          </a:p>
        </p:txBody>
      </p:sp>
    </p:spTree>
    <p:extLst>
      <p:ext uri="{BB962C8B-B14F-4D97-AF65-F5344CB8AC3E}">
        <p14:creationId xmlns:p14="http://schemas.microsoft.com/office/powerpoint/2010/main" val="39109806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0E266C52C8594FB8EA613593E4F715" ma:contentTypeVersion="11" ma:contentTypeDescription="Create a new document." ma:contentTypeScope="" ma:versionID="c0867c79e79975a04c09b93ef75aa527">
  <xsd:schema xmlns:xsd="http://www.w3.org/2001/XMLSchema" xmlns:xs="http://www.w3.org/2001/XMLSchema" xmlns:p="http://schemas.microsoft.com/office/2006/metadata/properties" xmlns:ns2="a8b61c0f-7615-4a4a-a6b6-8a569f9a9104" xmlns:ns3="3b053474-e92c-4915-a747-03967082692f" targetNamespace="http://schemas.microsoft.com/office/2006/metadata/properties" ma:root="true" ma:fieldsID="e46e24baf10274211a433a337a2b9cbe" ns2:_="" ns3:_="">
    <xsd:import namespace="a8b61c0f-7615-4a4a-a6b6-8a569f9a9104"/>
    <xsd:import namespace="3b053474-e92c-4915-a747-03967082692f"/>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b61c0f-7615-4a4a-a6b6-8a569f9a910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b053474-e92c-4915-a747-03967082692f"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AD9FCA5-FF55-4764-A6F2-44E8B134DB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b61c0f-7615-4a4a-a6b6-8a569f9a9104"/>
    <ds:schemaRef ds:uri="3b053474-e92c-4915-a747-0396708269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2508154-F052-4595-BF62-87D931EAC4B0}">
  <ds:schemaRefs>
    <ds:schemaRef ds:uri="http://schemas.microsoft.com/sharepoint/v3/contenttype/forms"/>
  </ds:schemaRefs>
</ds:datastoreItem>
</file>

<file path=customXml/itemProps3.xml><?xml version="1.0" encoding="utf-8"?>
<ds:datastoreItem xmlns:ds="http://schemas.openxmlformats.org/officeDocument/2006/customXml" ds:itemID="{2C6DDEC6-AE5C-43F7-B831-CA263047160D}">
  <ds:schemaRefs>
    <ds:schemaRef ds:uri="a8b61c0f-7615-4a4a-a6b6-8a569f9a9104"/>
    <ds:schemaRef ds:uri="http://schemas.microsoft.com/office/2006/metadata/properties"/>
    <ds:schemaRef ds:uri="http://schemas.microsoft.com/office/2006/documentManagement/types"/>
    <ds:schemaRef ds:uri="http://www.w3.org/XML/1998/namespace"/>
    <ds:schemaRef ds:uri="3b053474-e92c-4915-a747-03967082692f"/>
    <ds:schemaRef ds:uri="http://schemas.openxmlformats.org/package/2006/metadata/core-properties"/>
    <ds:schemaRef ds:uri="http://schemas.microsoft.com/office/infopath/2007/PartnerControls"/>
    <ds:schemaRef ds:uri="http://purl.org/dc/elements/1.1/"/>
    <ds:schemaRef ds:uri="http://purl.org/dc/term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374</TotalTime>
  <Words>795</Words>
  <Application>Microsoft Office PowerPoint</Application>
  <PresentationFormat>Custom</PresentationFormat>
  <Paragraphs>37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Wandsworth Social Prescribing Service Procurement </vt:lpstr>
      <vt:lpstr>Service Introduction</vt:lpstr>
      <vt:lpstr>Service Introduction</vt:lpstr>
      <vt:lpstr>Service introduction</vt:lpstr>
      <vt:lpstr>Contract Value</vt:lpstr>
      <vt:lpstr>Proposed Timeframe and Contract Term</vt:lpstr>
      <vt:lpstr>Purpose of the Process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Wandsworth Social Prescribing Service Procurement</dc:title>
  <dc:creator>Tanya Stacey (Merton and Wandsworth CCGs)</dc:creator>
  <cp:lastModifiedBy>David Brownlow</cp:lastModifiedBy>
  <cp:revision>2</cp:revision>
  <dcterms:created xsi:type="dcterms:W3CDTF">2019-02-26T15:20:44Z</dcterms:created>
  <dcterms:modified xsi:type="dcterms:W3CDTF">2019-03-21T11:50:33Z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0x010100430E266C52C8594FB8EA613593E4F715</vt:lpwstr>
  </property>
</Properties>
</file>