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5"/>
    <p:sldMasterId id="2147483669" r:id="rId6"/>
  </p:sldMasterIdLst>
  <p:notesMasterIdLst>
    <p:notesMasterId r:id="rId36"/>
  </p:notesMasterIdLst>
  <p:handoutMasterIdLst>
    <p:handoutMasterId r:id="rId37"/>
  </p:handoutMasterIdLst>
  <p:sldIdLst>
    <p:sldId id="274" r:id="rId7"/>
    <p:sldId id="303" r:id="rId8"/>
    <p:sldId id="288" r:id="rId9"/>
    <p:sldId id="289" r:id="rId10"/>
    <p:sldId id="290" r:id="rId11"/>
    <p:sldId id="291" r:id="rId12"/>
    <p:sldId id="292" r:id="rId13"/>
    <p:sldId id="279" r:id="rId14"/>
    <p:sldId id="294" r:id="rId15"/>
    <p:sldId id="281" r:id="rId16"/>
    <p:sldId id="296" r:id="rId17"/>
    <p:sldId id="297" r:id="rId18"/>
    <p:sldId id="298" r:id="rId19"/>
    <p:sldId id="299" r:id="rId20"/>
    <p:sldId id="300" r:id="rId21"/>
    <p:sldId id="301" r:id="rId22"/>
    <p:sldId id="302" r:id="rId23"/>
    <p:sldId id="256" r:id="rId24"/>
    <p:sldId id="257" r:id="rId25"/>
    <p:sldId id="258" r:id="rId26"/>
    <p:sldId id="259" r:id="rId27"/>
    <p:sldId id="261" r:id="rId28"/>
    <p:sldId id="262" r:id="rId29"/>
    <p:sldId id="282" r:id="rId30"/>
    <p:sldId id="263" r:id="rId31"/>
    <p:sldId id="260" r:id="rId32"/>
    <p:sldId id="284" r:id="rId33"/>
    <p:sldId id="264"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6357" autoAdjust="0"/>
  </p:normalViewPr>
  <p:slideViewPr>
    <p:cSldViewPr snapToGrid="0" snapToObjects="1">
      <p:cViewPr varScale="1">
        <p:scale>
          <a:sx n="85" d="100"/>
          <a:sy n="85" d="100"/>
        </p:scale>
        <p:origin x="48"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05/10/2022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05/10/2022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lang="en-US" dirty="0"/>
            </a:lvl1pPr>
          </a:lstStyle>
          <a:p>
            <a:r>
              <a:rPr lang="en-US" dirty="0"/>
              <a:t>Click to edit Master title style</a:t>
            </a:r>
          </a:p>
        </p:txBody>
      </p:sp>
      <p:sp>
        <p:nvSpPr>
          <p:cNvPr id="6" name="Subtitle 2"/>
          <p:cNvSpPr>
            <a:spLocks noGrp="1"/>
          </p:cNvSpPr>
          <p:nvPr>
            <p:ph type="subTitle" idx="1"/>
          </p:nvPr>
        </p:nvSpPr>
        <p:spPr>
          <a:xfrm>
            <a:off x="810001" y="5280847"/>
            <a:ext cx="10572000" cy="434974"/>
          </a:xfrm>
        </p:spPr>
        <p:txBody>
          <a:bodyPr anchor="t">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1360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360831"/>
            <a:ext cx="10554574" cy="4067677"/>
          </a:xfrm>
          <a:effectLst/>
        </p:spPr>
        <p:txBody>
          <a:bodyPr anchor="t" anchorCtr="0"/>
          <a:lstStyle>
            <a:lvl1pPr marL="514350" indent="-514350">
              <a:buClr>
                <a:schemeClr val="accent2"/>
              </a:buClr>
              <a:buFont typeface="Arial" panose="020B0604020202020204" pitchFamily="34" charset="0"/>
              <a:buChar char="•"/>
              <a:defRPr sz="2800" b="0" cap="none" spc="0">
                <a:ln>
                  <a:noFill/>
                </a:ln>
                <a:solidFill>
                  <a:schemeClr val="bg1"/>
                </a:solidFill>
                <a:effectLst/>
              </a:defRPr>
            </a:lvl1pPr>
            <a:lvl2pPr marL="742950" indent="-285750">
              <a:buClr>
                <a:schemeClr val="accent2"/>
              </a:buClr>
              <a:buFont typeface="Arial" panose="020B0604020202020204" pitchFamily="34" charset="0"/>
              <a:buChar char="•"/>
              <a:defRPr sz="2000" b="0" cap="none" spc="0">
                <a:ln>
                  <a:noFill/>
                </a:ln>
                <a:solidFill>
                  <a:schemeClr val="bg1"/>
                </a:solidFill>
                <a:effectLst/>
              </a:defRPr>
            </a:lvl2pPr>
            <a:lvl3pPr>
              <a:defRPr b="0" cap="none" spc="0">
                <a:ln>
                  <a:noFill/>
                </a:ln>
                <a:solidFill>
                  <a:schemeClr val="bg1"/>
                </a:solidFill>
                <a:effectLst/>
              </a:defRPr>
            </a:lvl3pPr>
            <a:lvl4pPr>
              <a:defRPr b="0" cap="none" spc="0">
                <a:ln>
                  <a:noFill/>
                </a:ln>
                <a:solidFill>
                  <a:schemeClr val="bg1"/>
                </a:solidFill>
                <a:effectLst/>
              </a:defRPr>
            </a:lvl4pPr>
            <a:lvl5pPr>
              <a:defRPr b="0" cap="none" spc="0">
                <a:ln>
                  <a:noFill/>
                </a:ln>
                <a:solidFill>
                  <a:schemeClr val="bg1"/>
                </a:solidFill>
                <a:effectLs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515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360831"/>
            <a:ext cx="10554574" cy="4067677"/>
          </a:xfrm>
          <a:effectLst/>
        </p:spPr>
        <p:txBody>
          <a:bodyPr anchor="t" anchorCtr="0"/>
          <a:lstStyle>
            <a:lvl1pPr marL="514350" indent="-514350">
              <a:buClr>
                <a:schemeClr val="accent2"/>
              </a:buClr>
              <a:buFont typeface="Arial" panose="020B0604020202020204" pitchFamily="34" charset="0"/>
              <a:buChar char="•"/>
              <a:defRPr sz="2800" b="0" cap="none" spc="0">
                <a:ln>
                  <a:noFill/>
                </a:ln>
                <a:solidFill>
                  <a:schemeClr val="bg1"/>
                </a:solidFill>
                <a:effectLst/>
              </a:defRPr>
            </a:lvl1pPr>
            <a:lvl2pPr marL="742950" indent="-285750">
              <a:buClr>
                <a:schemeClr val="accent2"/>
              </a:buClr>
              <a:buFont typeface="Arial" panose="020B0604020202020204" pitchFamily="34" charset="0"/>
              <a:buChar char="•"/>
              <a:defRPr sz="2000" b="0" cap="none" spc="0">
                <a:ln>
                  <a:noFill/>
                </a:ln>
                <a:solidFill>
                  <a:schemeClr val="bg1"/>
                </a:solidFill>
                <a:effectLst/>
              </a:defRPr>
            </a:lvl2pPr>
            <a:lvl3pPr>
              <a:defRPr b="0" cap="none" spc="0">
                <a:ln>
                  <a:noFill/>
                </a:ln>
                <a:solidFill>
                  <a:schemeClr val="bg1"/>
                </a:solidFill>
                <a:effectLst/>
              </a:defRPr>
            </a:lvl3pPr>
            <a:lvl4pPr>
              <a:defRPr b="0" cap="none" spc="0">
                <a:ln>
                  <a:noFill/>
                </a:ln>
                <a:solidFill>
                  <a:schemeClr val="bg1"/>
                </a:solidFill>
                <a:effectLst/>
              </a:defRPr>
            </a:lvl4pPr>
            <a:lvl5pPr>
              <a:defRPr b="0" cap="none" spc="0">
                <a:ln>
                  <a:noFill/>
                </a:ln>
                <a:solidFill>
                  <a:schemeClr val="bg1"/>
                </a:solidFill>
                <a:effectLs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64920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Lysosomal Storage Disorders - Supplier Review Meeting</a:t>
            </a:r>
            <a:endParaRPr lang="en-US" dirty="0"/>
          </a:p>
        </p:txBody>
      </p:sp>
    </p:spTree>
    <p:extLst>
      <p:ext uri="{BB962C8B-B14F-4D97-AF65-F5344CB8AC3E}">
        <p14:creationId xmlns:p14="http://schemas.microsoft.com/office/powerpoint/2010/main" val="347750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Lysosomal Storage Disorders - Supplier Review Meeting</a:t>
            </a:r>
            <a:endParaRPr lang="en-US" dirty="0"/>
          </a:p>
        </p:txBody>
      </p:sp>
    </p:spTree>
    <p:extLst>
      <p:ext uri="{BB962C8B-B14F-4D97-AF65-F5344CB8AC3E}">
        <p14:creationId xmlns:p14="http://schemas.microsoft.com/office/powerpoint/2010/main" val="370131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972766" y="1883864"/>
            <a:ext cx="8790994" cy="1352204"/>
          </a:xfrm>
          <a:solidFill>
            <a:schemeClr val="accent4"/>
          </a:solidFill>
          <a:ln>
            <a:noFill/>
          </a:ln>
        </p:spPr>
        <p:txBody>
          <a:bodyPr lIns="360000" tIns="360000" rIns="360000" bIns="360000" anchor="ctr" anchorCtr="0"/>
          <a:lstStyle>
            <a:lvl1pPr algn="l">
              <a:defRPr sz="4800" b="1" cap="none">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972700" y="3582143"/>
            <a:ext cx="6026009" cy="1096645"/>
          </a:xfrm>
          <a:solidFill>
            <a:schemeClr val="tx1"/>
          </a:solidFill>
        </p:spPr>
        <p:txBody>
          <a:bodyPr lIns="360000" tIns="360000" rIns="360000" bIns="360000" anchor="ctr">
            <a:normAutofit/>
          </a:bodyPr>
          <a:lstStyle>
            <a:lvl1pPr>
              <a:defRPr sz="3200" b="0"/>
            </a:lvl1pPr>
          </a:lstStyle>
          <a:p>
            <a:pPr lvl="0"/>
            <a:r>
              <a:rPr lang="en-US" dirty="0"/>
              <a:t>Click to edit Master text styles</a:t>
            </a:r>
            <a:endParaRPr lang="en-GB" dirty="0"/>
          </a:p>
        </p:txBody>
      </p:sp>
    </p:spTree>
    <p:extLst>
      <p:ext uri="{BB962C8B-B14F-4D97-AF65-F5344CB8AC3E}">
        <p14:creationId xmlns:p14="http://schemas.microsoft.com/office/powerpoint/2010/main" val="281705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17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49147"/>
            <a:ext cx="8292715" cy="2971051"/>
          </a:xfrm>
        </p:spPr>
        <p:txBody>
          <a:bodyPr/>
          <a:lstStyle>
            <a:lvl1pPr>
              <a:defRPr lang="en-US" dirty="0"/>
            </a:lvl1pPr>
          </a:lstStyle>
          <a:p>
            <a:r>
              <a:rPr lang="en-US" dirty="0"/>
              <a:t>Click to edit Master title style</a:t>
            </a:r>
          </a:p>
        </p:txBody>
      </p:sp>
      <p:sp>
        <p:nvSpPr>
          <p:cNvPr id="3" name="Subtitle 2"/>
          <p:cNvSpPr>
            <a:spLocks noGrp="1"/>
          </p:cNvSpPr>
          <p:nvPr>
            <p:ph type="subTitle" idx="1"/>
          </p:nvPr>
        </p:nvSpPr>
        <p:spPr>
          <a:xfrm>
            <a:off x="540000" y="5280847"/>
            <a:ext cx="8292715" cy="434974"/>
          </a:xfrm>
        </p:spPr>
        <p:txBody>
          <a:bodyPr anchor="t">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6202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2144382"/>
            <a:ext cx="8419562" cy="4067677"/>
          </a:xfrm>
          <a:effectLst/>
        </p:spPr>
        <p:txBody>
          <a:bodyPr anchor="t" anchorCtr="0"/>
          <a:lstStyle>
            <a:lvl1pPr marL="514350" indent="-514350">
              <a:buClr>
                <a:schemeClr val="bg2"/>
              </a:buClr>
              <a:buFont typeface="Arial" panose="020B0604020202020204" pitchFamily="34" charset="0"/>
              <a:buChar char="•"/>
              <a:defRPr sz="2800" b="0" cap="none" spc="0">
                <a:ln>
                  <a:noFill/>
                </a:ln>
                <a:solidFill>
                  <a:schemeClr val="bg1"/>
                </a:solidFill>
                <a:effectLst/>
              </a:defRPr>
            </a:lvl1pPr>
            <a:lvl2pPr marL="742950" indent="-285750">
              <a:buClr>
                <a:schemeClr val="accent2"/>
              </a:buClr>
              <a:buFont typeface="Arial" panose="020B0604020202020204" pitchFamily="34" charset="0"/>
              <a:buChar char="•"/>
              <a:defRPr sz="2000" b="0" cap="none" spc="0">
                <a:ln>
                  <a:noFill/>
                </a:ln>
                <a:solidFill>
                  <a:schemeClr val="bg1"/>
                </a:solidFill>
                <a:effectLst/>
              </a:defRPr>
            </a:lvl2pPr>
            <a:lvl3pPr>
              <a:defRPr b="0" cap="none" spc="0">
                <a:ln>
                  <a:noFill/>
                </a:ln>
                <a:solidFill>
                  <a:schemeClr val="bg1"/>
                </a:solidFill>
                <a:effectLst/>
              </a:defRPr>
            </a:lvl3pPr>
            <a:lvl4pPr>
              <a:defRPr b="0" cap="none" spc="0">
                <a:ln>
                  <a:noFill/>
                </a:ln>
                <a:solidFill>
                  <a:schemeClr val="bg1"/>
                </a:solidFill>
                <a:effectLst/>
              </a:defRPr>
            </a:lvl4pPr>
            <a:lvl5pPr>
              <a:defRPr b="0" cap="none" spc="0">
                <a:ln>
                  <a:noFill/>
                </a:ln>
                <a:solidFill>
                  <a:schemeClr val="bg1"/>
                </a:solidFill>
                <a:effectLst/>
              </a:defRPr>
            </a:lvl5pPr>
          </a:lstStyle>
          <a:p>
            <a:pPr lvl="0"/>
            <a:r>
              <a:rPr lang="en-US" dirty="0"/>
              <a:t>Click to edit Master text styles</a:t>
            </a:r>
          </a:p>
          <a:p>
            <a:pPr lvl="1"/>
            <a:r>
              <a:rPr lang="en-US" dirty="0"/>
              <a:t>Second level</a:t>
            </a:r>
          </a:p>
        </p:txBody>
      </p:sp>
      <p:sp>
        <p:nvSpPr>
          <p:cNvPr id="6" name="Title Placeholder 1"/>
          <p:cNvSpPr>
            <a:spLocks noGrp="1"/>
          </p:cNvSpPr>
          <p:nvPr>
            <p:ph type="title"/>
          </p:nvPr>
        </p:nvSpPr>
        <p:spPr>
          <a:xfrm>
            <a:off x="540000" y="851285"/>
            <a:ext cx="8419562" cy="970450"/>
          </a:xfrm>
          <a:prstGeom prst="rect">
            <a:avLst/>
          </a:prstGeom>
          <a:effectLst/>
        </p:spPr>
        <p:txBody>
          <a:bodyPr vert="horz" lIns="91440" tIns="45720" rIns="91440" bIns="45720" rtlCol="0" anchor="b">
            <a:noAutofit/>
          </a:bodyPr>
          <a:lstStyle/>
          <a:p>
            <a:r>
              <a:rPr lang="en-US" dirty="0"/>
              <a:t>Click to edit Master title style</a:t>
            </a:r>
          </a:p>
        </p:txBody>
      </p:sp>
    </p:spTree>
    <p:extLst>
      <p:ext uri="{BB962C8B-B14F-4D97-AF65-F5344CB8AC3E}">
        <p14:creationId xmlns:p14="http://schemas.microsoft.com/office/powerpoint/2010/main" val="94694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003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0" y="851285"/>
            <a:ext cx="8093637" cy="97045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3981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98990" y="447188"/>
            <a:ext cx="10583007" cy="970450"/>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56509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Lysosomal Storage Disorders - Supplier Review Meeting</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Placeholder 1"/>
          <p:cNvSpPr>
            <a:spLocks noGrp="1"/>
          </p:cNvSpPr>
          <p:nvPr>
            <p:ph type="title"/>
          </p:nvPr>
        </p:nvSpPr>
        <p:spPr>
          <a:xfrm>
            <a:off x="540000" y="540567"/>
            <a:ext cx="8419562"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40000" y="1800566"/>
            <a:ext cx="8412623" cy="4538089"/>
          </a:xfrm>
          <a:prstGeom prst="rect">
            <a:avLst/>
          </a:prstGeom>
          <a:effectLst/>
        </p:spPr>
        <p:txBody>
          <a:bodyPr vert="horz" lIns="91440" tIns="45720" rIns="91440" bIns="45720" rtlCol="0" anchor="t">
            <a:normAutofit/>
          </a:bodyPr>
          <a:lstStyle/>
          <a:p>
            <a:pPr lvl="0"/>
            <a:endParaRPr lang="en-US" dirty="0"/>
          </a:p>
        </p:txBody>
      </p:sp>
    </p:spTree>
    <p:extLst>
      <p:ext uri="{BB962C8B-B14F-4D97-AF65-F5344CB8AC3E}">
        <p14:creationId xmlns:p14="http://schemas.microsoft.com/office/powerpoint/2010/main" val="209397944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457200" rtl="0" eaLnBrk="1" latinLnBrk="0" hangingPunct="1">
        <a:spcBef>
          <a:spcPct val="0"/>
        </a:spcBef>
        <a:buNone/>
        <a:defRPr sz="4000" b="0" kern="1200" baseline="0">
          <a:solidFill>
            <a:schemeClr val="accent1"/>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accent1"/>
        </a:buClr>
        <a:buFont typeface="Wingdings 2" charset="2"/>
        <a:buNone/>
        <a:defRPr sz="2000" kern="1200">
          <a:solidFill>
            <a:schemeClr val="bg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bimdg.org.uk/site/guidelines-lsd.asp?t=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enchantedlearning.com/subjects/animals/cell/index.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genome.gov/genetics-glossary/Enzym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C975C9-42B3-4E69-9BE8-EEA22E2B1C63}"/>
              </a:ext>
            </a:extLst>
          </p:cNvPr>
          <p:cNvSpPr>
            <a:spLocks noGrp="1"/>
          </p:cNvSpPr>
          <p:nvPr>
            <p:ph type="ctrTitle"/>
          </p:nvPr>
        </p:nvSpPr>
        <p:spPr/>
        <p:txBody>
          <a:bodyPr/>
          <a:lstStyle/>
          <a:p>
            <a:r>
              <a:rPr lang="en-GB" dirty="0"/>
              <a:t>LSD Market Engagement Meeting </a:t>
            </a:r>
          </a:p>
        </p:txBody>
      </p:sp>
      <p:sp>
        <p:nvSpPr>
          <p:cNvPr id="11" name="Subtitle 10">
            <a:extLst>
              <a:ext uri="{FF2B5EF4-FFF2-40B4-BE49-F238E27FC236}">
                <a16:creationId xmlns:a16="http://schemas.microsoft.com/office/drawing/2014/main" id="{7DD96AD4-0287-43A8-9D8B-66EFCB2F8F03}"/>
              </a:ext>
            </a:extLst>
          </p:cNvPr>
          <p:cNvSpPr>
            <a:spLocks noGrp="1"/>
          </p:cNvSpPr>
          <p:nvPr>
            <p:ph type="subTitle" idx="1"/>
          </p:nvPr>
        </p:nvSpPr>
        <p:spPr/>
        <p:txBody>
          <a:bodyPr/>
          <a:lstStyle/>
          <a:p>
            <a:r>
              <a:rPr lang="en-GB" dirty="0"/>
              <a:t>19/07/22</a:t>
            </a:r>
          </a:p>
        </p:txBody>
      </p:sp>
    </p:spTree>
    <p:extLst>
      <p:ext uri="{BB962C8B-B14F-4D97-AF65-F5344CB8AC3E}">
        <p14:creationId xmlns:p14="http://schemas.microsoft.com/office/powerpoint/2010/main" val="278151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CA63-4E7A-4B72-BD53-DC7D7E23394F}"/>
              </a:ext>
            </a:extLst>
          </p:cNvPr>
          <p:cNvSpPr>
            <a:spLocks noGrp="1"/>
          </p:cNvSpPr>
          <p:nvPr>
            <p:ph type="title"/>
          </p:nvPr>
        </p:nvSpPr>
        <p:spPr/>
        <p:txBody>
          <a:bodyPr/>
          <a:lstStyle/>
          <a:p>
            <a:r>
              <a:rPr lang="en-GB" b="1" dirty="0"/>
              <a:t>Clinical service requirements</a:t>
            </a:r>
            <a:endParaRPr lang="en-GB" dirty="0"/>
          </a:p>
        </p:txBody>
      </p:sp>
      <p:sp>
        <p:nvSpPr>
          <p:cNvPr id="3" name="Content Placeholder 2">
            <a:extLst>
              <a:ext uri="{FF2B5EF4-FFF2-40B4-BE49-F238E27FC236}">
                <a16:creationId xmlns:a16="http://schemas.microsoft.com/office/drawing/2014/main" id="{395E62F9-9A36-4A5B-947F-B67BBD244A36}"/>
              </a:ext>
            </a:extLst>
          </p:cNvPr>
          <p:cNvSpPr>
            <a:spLocks noGrp="1"/>
          </p:cNvSpPr>
          <p:nvPr>
            <p:ph sz="quarter" idx="10"/>
          </p:nvPr>
        </p:nvSpPr>
        <p:spPr>
          <a:xfrm>
            <a:off x="455953" y="1927521"/>
            <a:ext cx="10641498" cy="3997290"/>
          </a:xfrm>
        </p:spPr>
        <p:txBody>
          <a:bodyPr>
            <a:normAutofit/>
          </a:bodyPr>
          <a:lstStyle/>
          <a:p>
            <a:r>
              <a:rPr lang="en-GB" sz="2000" dirty="0">
                <a:solidFill>
                  <a:srgbClr val="FF0000"/>
                </a:solidFill>
              </a:rPr>
              <a:t>Nursing</a:t>
            </a:r>
          </a:p>
          <a:p>
            <a:pPr>
              <a:buFontTx/>
              <a:buChar char="-"/>
            </a:pPr>
            <a:r>
              <a:rPr lang="en-GB" sz="2000" dirty="0"/>
              <a:t>skilled at venous access</a:t>
            </a:r>
          </a:p>
          <a:p>
            <a:pPr>
              <a:buFontTx/>
              <a:buChar char="-"/>
            </a:pPr>
            <a:r>
              <a:rPr lang="en-GB" sz="2000" dirty="0"/>
              <a:t>able to access CVAD </a:t>
            </a:r>
            <a:r>
              <a:rPr lang="en-GB" i="1" dirty="0"/>
              <a:t>(central venous access devices </a:t>
            </a:r>
            <a:r>
              <a:rPr lang="en-GB" i="1" dirty="0" err="1"/>
              <a:t>eg</a:t>
            </a:r>
            <a:r>
              <a:rPr lang="en-GB" i="1" dirty="0"/>
              <a:t> port a </a:t>
            </a:r>
            <a:r>
              <a:rPr lang="en-GB" i="1" dirty="0" err="1"/>
              <a:t>cath</a:t>
            </a:r>
            <a:r>
              <a:rPr lang="en-GB" i="1" dirty="0"/>
              <a:t>)</a:t>
            </a:r>
          </a:p>
          <a:p>
            <a:pPr>
              <a:buFontTx/>
              <a:buChar char="-"/>
            </a:pPr>
            <a:r>
              <a:rPr lang="en-GB" sz="2000" dirty="0"/>
              <a:t>able to manage side effects and emergency situations</a:t>
            </a:r>
          </a:p>
          <a:p>
            <a:pPr>
              <a:buFontTx/>
              <a:buChar char="-"/>
            </a:pPr>
            <a:r>
              <a:rPr lang="en-GB" sz="2000" dirty="0"/>
              <a:t>paediatric &amp; adult trained nurses</a:t>
            </a:r>
          </a:p>
          <a:p>
            <a:pPr>
              <a:buFontTx/>
              <a:buChar char="-"/>
            </a:pPr>
            <a:r>
              <a:rPr lang="en-GB" sz="2000" dirty="0"/>
              <a:t>good geographical coverage with robust service provision</a:t>
            </a:r>
          </a:p>
          <a:p>
            <a:pPr>
              <a:buFontTx/>
              <a:buChar char="-"/>
            </a:pPr>
            <a:r>
              <a:rPr lang="en-GB" sz="2000" dirty="0"/>
              <a:t>able to encourage and train patients/families to become </a:t>
            </a:r>
          </a:p>
          <a:p>
            <a:pPr marL="0" indent="0">
              <a:buNone/>
            </a:pPr>
            <a:r>
              <a:rPr lang="en-GB" sz="2000" dirty="0"/>
              <a:t>    independent</a:t>
            </a:r>
          </a:p>
          <a:p>
            <a:pPr>
              <a:buFontTx/>
              <a:buChar char="-"/>
            </a:pPr>
            <a:r>
              <a:rPr lang="en-GB" sz="2000" dirty="0"/>
              <a:t>good communication with patients and specialist centres</a:t>
            </a:r>
          </a:p>
          <a:p>
            <a:pPr>
              <a:buFontTx/>
              <a:buChar char="-"/>
            </a:pPr>
            <a:r>
              <a:rPr lang="en-GB" sz="2000" dirty="0"/>
              <a:t>ongoing disease/therapy education/professional development</a:t>
            </a:r>
          </a:p>
          <a:p>
            <a:pPr marL="0" indent="0">
              <a:buNone/>
            </a:pPr>
            <a:endParaRPr lang="en-GB" dirty="0"/>
          </a:p>
        </p:txBody>
      </p:sp>
      <p:sp>
        <p:nvSpPr>
          <p:cNvPr id="4" name="Footer Placeholder 3">
            <a:extLst>
              <a:ext uri="{FF2B5EF4-FFF2-40B4-BE49-F238E27FC236}">
                <a16:creationId xmlns:a16="http://schemas.microsoft.com/office/drawing/2014/main" id="{F419A5B6-441E-4266-9A22-5C728AEF6598}"/>
              </a:ext>
            </a:extLst>
          </p:cNvPr>
          <p:cNvSpPr>
            <a:spLocks noGrp="1"/>
          </p:cNvSpPr>
          <p:nvPr>
            <p:ph type="ftr" sz="quarter" idx="3"/>
          </p:nvPr>
        </p:nvSpPr>
        <p:spPr/>
        <p:txBody>
          <a:bodyPr/>
          <a:lstStyle/>
          <a:p>
            <a:r>
              <a:rPr lang="en-GB"/>
              <a:t>Lysosomal Storage Disorders - Supplier Review Meeting</a:t>
            </a:r>
            <a:endParaRPr lang="en-US" dirty="0"/>
          </a:p>
        </p:txBody>
      </p:sp>
      <p:pic>
        <p:nvPicPr>
          <p:cNvPr id="5" name="Picture 4">
            <a:extLst>
              <a:ext uri="{FF2B5EF4-FFF2-40B4-BE49-F238E27FC236}">
                <a16:creationId xmlns:a16="http://schemas.microsoft.com/office/drawing/2014/main" id="{38FE422B-FCF8-4DB8-B37B-52068206CD16}"/>
              </a:ext>
            </a:extLst>
          </p:cNvPr>
          <p:cNvPicPr>
            <a:picLocks noChangeAspect="1"/>
          </p:cNvPicPr>
          <p:nvPr/>
        </p:nvPicPr>
        <p:blipFill>
          <a:blip r:embed="rId2"/>
          <a:stretch>
            <a:fillRect/>
          </a:stretch>
        </p:blipFill>
        <p:spPr>
          <a:xfrm>
            <a:off x="7988684" y="3304516"/>
            <a:ext cx="4044400" cy="2978220"/>
          </a:xfrm>
          <a:prstGeom prst="rect">
            <a:avLst/>
          </a:prstGeom>
          <a:ln>
            <a:solidFill>
              <a:schemeClr val="accent1"/>
            </a:solidFill>
          </a:ln>
        </p:spPr>
      </p:pic>
      <p:pic>
        <p:nvPicPr>
          <p:cNvPr id="6" name="Picture 2" descr="nurse Icon - Free Icons">
            <a:extLst>
              <a:ext uri="{FF2B5EF4-FFF2-40B4-BE49-F238E27FC236}">
                <a16:creationId xmlns:a16="http://schemas.microsoft.com/office/drawing/2014/main" id="{98C07284-0B06-4FA6-BDF2-B86378371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888" y="1037979"/>
            <a:ext cx="1923415" cy="19234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06558" y="6464174"/>
            <a:ext cx="4556177" cy="584775"/>
          </a:xfrm>
          <a:prstGeom prst="rect">
            <a:avLst/>
          </a:prstGeom>
          <a:noFill/>
        </p:spPr>
        <p:txBody>
          <a:bodyPr wrap="square" rtlCol="0">
            <a:spAutoFit/>
          </a:bodyPr>
          <a:lstStyle/>
          <a:p>
            <a:r>
              <a:rPr lang="en-GB" sz="1400" dirty="0">
                <a:hlinkClick r:id="rId4"/>
              </a:rPr>
              <a:t>https://www.bimdg.org.uk/site/guidelines-lsd.asp?t=2</a:t>
            </a:r>
            <a:endParaRPr lang="en-GB" sz="1400" dirty="0"/>
          </a:p>
          <a:p>
            <a:endParaRPr lang="en-GB" dirty="0"/>
          </a:p>
        </p:txBody>
      </p:sp>
    </p:spTree>
    <p:extLst>
      <p:ext uri="{BB962C8B-B14F-4D97-AF65-F5344CB8AC3E}">
        <p14:creationId xmlns:p14="http://schemas.microsoft.com/office/powerpoint/2010/main" val="101304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9ED7-ECD8-4B97-A587-EC4157771760}"/>
              </a:ext>
            </a:extLst>
          </p:cNvPr>
          <p:cNvSpPr>
            <a:spLocks noGrp="1"/>
          </p:cNvSpPr>
          <p:nvPr>
            <p:ph type="title"/>
          </p:nvPr>
        </p:nvSpPr>
        <p:spPr/>
        <p:txBody>
          <a:bodyPr/>
          <a:lstStyle/>
          <a:p>
            <a:r>
              <a:rPr lang="en-GB" b="1"/>
              <a:t>Clinical service requirements</a:t>
            </a:r>
            <a:endParaRPr lang="en-GB" dirty="0"/>
          </a:p>
        </p:txBody>
      </p:sp>
      <p:sp>
        <p:nvSpPr>
          <p:cNvPr id="3" name="Content Placeholder 2">
            <a:extLst>
              <a:ext uri="{FF2B5EF4-FFF2-40B4-BE49-F238E27FC236}">
                <a16:creationId xmlns:a16="http://schemas.microsoft.com/office/drawing/2014/main" id="{884E04B5-60D0-432D-9F48-4ECA8B45E62D}"/>
              </a:ext>
            </a:extLst>
          </p:cNvPr>
          <p:cNvSpPr>
            <a:spLocks noGrp="1"/>
          </p:cNvSpPr>
          <p:nvPr>
            <p:ph sz="quarter" idx="10"/>
          </p:nvPr>
        </p:nvSpPr>
        <p:spPr>
          <a:xfrm>
            <a:off x="781877" y="1833142"/>
            <a:ext cx="9072127" cy="3121630"/>
          </a:xfrm>
        </p:spPr>
        <p:txBody>
          <a:bodyPr>
            <a:normAutofit fontScale="77500" lnSpcReduction="20000"/>
          </a:bodyPr>
          <a:lstStyle/>
          <a:p>
            <a:r>
              <a:rPr lang="en-GB" sz="2400" dirty="0">
                <a:solidFill>
                  <a:srgbClr val="FF0000"/>
                </a:solidFill>
              </a:rPr>
              <a:t>Communication</a:t>
            </a:r>
          </a:p>
          <a:p>
            <a:pPr>
              <a:buFontTx/>
              <a:buChar char="-"/>
            </a:pPr>
            <a:r>
              <a:rPr lang="en-GB" sz="2400" dirty="0"/>
              <a:t>accurate, timely nurse visit report</a:t>
            </a:r>
          </a:p>
          <a:p>
            <a:pPr>
              <a:buFontTx/>
              <a:buChar char="-"/>
            </a:pPr>
            <a:r>
              <a:rPr lang="en-GB" sz="2400" dirty="0"/>
              <a:t>telephone call for urgent problems/infusion reactions</a:t>
            </a:r>
          </a:p>
          <a:p>
            <a:pPr>
              <a:buFontTx/>
              <a:buChar char="-"/>
            </a:pPr>
            <a:r>
              <a:rPr lang="en-GB" sz="2400" dirty="0"/>
              <a:t>accurate reporting of any missed infusions</a:t>
            </a:r>
          </a:p>
          <a:p>
            <a:pPr>
              <a:buFontTx/>
              <a:buChar char="-"/>
            </a:pPr>
            <a:r>
              <a:rPr lang="en-GB" sz="2400" dirty="0"/>
              <a:t>accurate reporting of any clinical incidents or complaint</a:t>
            </a:r>
          </a:p>
          <a:p>
            <a:pPr>
              <a:buFontTx/>
              <a:buChar char="-"/>
            </a:pPr>
            <a:r>
              <a:rPr lang="en-GB" sz="2400" dirty="0"/>
              <a:t>good communication with patients and families – avoid delivery issues/ cancelled nurse visits </a:t>
            </a:r>
          </a:p>
          <a:p>
            <a:pPr>
              <a:buFontTx/>
              <a:buChar char="-"/>
            </a:pPr>
            <a:r>
              <a:rPr lang="en-GB" sz="2400" dirty="0"/>
              <a:t>accurate reporting of safeguarding incidents – speak to the specialist centre if there are any concerns – sharing information  </a:t>
            </a:r>
          </a:p>
          <a:p>
            <a:pPr>
              <a:buFontTx/>
              <a:buChar char="-"/>
            </a:pPr>
            <a:r>
              <a:rPr lang="en-GB" sz="2400" dirty="0"/>
              <a:t>regular review meetings with the specialist centres (homecare nurse manager) </a:t>
            </a:r>
          </a:p>
          <a:p>
            <a:pPr marL="0" indent="0">
              <a:buNone/>
            </a:pPr>
            <a:endParaRPr lang="en-GB" sz="2400" dirty="0"/>
          </a:p>
          <a:p>
            <a:endParaRPr lang="en-GB" dirty="0"/>
          </a:p>
        </p:txBody>
      </p:sp>
      <p:sp>
        <p:nvSpPr>
          <p:cNvPr id="4" name="Footer Placeholder 3">
            <a:extLst>
              <a:ext uri="{FF2B5EF4-FFF2-40B4-BE49-F238E27FC236}">
                <a16:creationId xmlns:a16="http://schemas.microsoft.com/office/drawing/2014/main" id="{155591EF-C8E0-4379-97EA-5D73949A2339}"/>
              </a:ext>
            </a:extLst>
          </p:cNvPr>
          <p:cNvSpPr>
            <a:spLocks noGrp="1"/>
          </p:cNvSpPr>
          <p:nvPr>
            <p:ph type="ftr" sz="quarter" idx="3"/>
          </p:nvPr>
        </p:nvSpPr>
        <p:spPr/>
        <p:txBody>
          <a:bodyPr/>
          <a:lstStyle/>
          <a:p>
            <a:r>
              <a:rPr lang="en-GB"/>
              <a:t>Lysosomal Storage Disorders - Supplier Review Meeting</a:t>
            </a:r>
            <a:endParaRPr lang="en-US" dirty="0"/>
          </a:p>
        </p:txBody>
      </p:sp>
      <p:pic>
        <p:nvPicPr>
          <p:cNvPr id="5" name="Picture 6" descr="Premium Vector | Communication icon set in black. call, browser, phone,  message, location and email sign. vector eps 10. isolated on white  background.">
            <a:extLst>
              <a:ext uri="{FF2B5EF4-FFF2-40B4-BE49-F238E27FC236}">
                <a16:creationId xmlns:a16="http://schemas.microsoft.com/office/drawing/2014/main" id="{456E82C5-1B3B-48BA-B757-F20BA1D6FE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0669" y="1460278"/>
            <a:ext cx="1850633" cy="185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38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C975C9-42B3-4E69-9BE8-EEA22E2B1C63}"/>
              </a:ext>
            </a:extLst>
          </p:cNvPr>
          <p:cNvSpPr>
            <a:spLocks noGrp="1"/>
          </p:cNvSpPr>
          <p:nvPr>
            <p:ph type="ctrTitle"/>
          </p:nvPr>
        </p:nvSpPr>
        <p:spPr>
          <a:xfrm>
            <a:off x="854765" y="4209426"/>
            <a:ext cx="9755896" cy="601111"/>
          </a:xfrm>
        </p:spPr>
        <p:txBody>
          <a:bodyPr>
            <a:normAutofit fontScale="90000"/>
          </a:bodyPr>
          <a:lstStyle/>
          <a:p>
            <a:r>
              <a:rPr lang="en-GB" dirty="0"/>
              <a:t>Lysosomal Storage Disorders Homecare Framework</a:t>
            </a:r>
          </a:p>
        </p:txBody>
      </p:sp>
      <p:sp>
        <p:nvSpPr>
          <p:cNvPr id="11" name="Subtitle 10">
            <a:extLst>
              <a:ext uri="{FF2B5EF4-FFF2-40B4-BE49-F238E27FC236}">
                <a16:creationId xmlns:a16="http://schemas.microsoft.com/office/drawing/2014/main" id="{7DD96AD4-0287-43A8-9D8B-66EFCB2F8F03}"/>
              </a:ext>
            </a:extLst>
          </p:cNvPr>
          <p:cNvSpPr>
            <a:spLocks noGrp="1"/>
          </p:cNvSpPr>
          <p:nvPr>
            <p:ph type="subTitle" idx="1"/>
          </p:nvPr>
        </p:nvSpPr>
        <p:spPr/>
        <p:txBody>
          <a:bodyPr/>
          <a:lstStyle/>
          <a:p>
            <a:r>
              <a:rPr lang="en-GB" dirty="0"/>
              <a:t>Role of the Trust Pharmacy team </a:t>
            </a:r>
          </a:p>
        </p:txBody>
      </p:sp>
    </p:spTree>
    <p:extLst>
      <p:ext uri="{BB962C8B-B14F-4D97-AF65-F5344CB8AC3E}">
        <p14:creationId xmlns:p14="http://schemas.microsoft.com/office/powerpoint/2010/main" val="312194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149E-0280-4E95-AD14-C9F3D99BDFC4}"/>
              </a:ext>
            </a:extLst>
          </p:cNvPr>
          <p:cNvSpPr>
            <a:spLocks noGrp="1"/>
          </p:cNvSpPr>
          <p:nvPr>
            <p:ph type="title"/>
          </p:nvPr>
        </p:nvSpPr>
        <p:spPr/>
        <p:txBody>
          <a:bodyPr/>
          <a:lstStyle/>
          <a:p>
            <a:r>
              <a:rPr lang="en-GB" dirty="0"/>
              <a:t>Framework Management </a:t>
            </a:r>
          </a:p>
        </p:txBody>
      </p:sp>
      <p:sp>
        <p:nvSpPr>
          <p:cNvPr id="3" name="Content Placeholder 2">
            <a:extLst>
              <a:ext uri="{FF2B5EF4-FFF2-40B4-BE49-F238E27FC236}">
                <a16:creationId xmlns:a16="http://schemas.microsoft.com/office/drawing/2014/main" id="{732586AC-F68B-4F7C-AF89-77081D5F7302}"/>
              </a:ext>
            </a:extLst>
          </p:cNvPr>
          <p:cNvSpPr>
            <a:spLocks noGrp="1"/>
          </p:cNvSpPr>
          <p:nvPr>
            <p:ph sz="quarter" idx="10"/>
          </p:nvPr>
        </p:nvSpPr>
        <p:spPr>
          <a:xfrm>
            <a:off x="781878" y="1833142"/>
            <a:ext cx="10641498" cy="2711697"/>
          </a:xfrm>
        </p:spPr>
        <p:txBody>
          <a:bodyPr>
            <a:normAutofit/>
          </a:bodyPr>
          <a:lstStyle/>
          <a:p>
            <a:r>
              <a:rPr lang="en-GB" sz="1800" dirty="0"/>
              <a:t>Ensure prices are set-up and updated on Pharmacy inventory as per framework </a:t>
            </a:r>
          </a:p>
          <a:p>
            <a:endParaRPr lang="en-GB" sz="1800" dirty="0"/>
          </a:p>
          <a:p>
            <a:r>
              <a:rPr lang="en-GB" sz="1800" dirty="0"/>
              <a:t>Ensure Homecare companies adhere to the framework. This is monitored via the pharmacy finance team</a:t>
            </a:r>
          </a:p>
          <a:p>
            <a:endParaRPr lang="en-GB" sz="1800" dirty="0"/>
          </a:p>
          <a:p>
            <a:r>
              <a:rPr lang="en-GB" sz="1800" dirty="0"/>
              <a:t>Liaise with clinical teams to advise on framework specifics </a:t>
            </a:r>
          </a:p>
          <a:p>
            <a:pPr marL="0" indent="0">
              <a:buNone/>
            </a:pPr>
            <a:endParaRPr lang="en-GB" sz="1800" dirty="0"/>
          </a:p>
        </p:txBody>
      </p:sp>
      <p:sp>
        <p:nvSpPr>
          <p:cNvPr id="4" name="Footer Placeholder 3">
            <a:extLst>
              <a:ext uri="{FF2B5EF4-FFF2-40B4-BE49-F238E27FC236}">
                <a16:creationId xmlns:a16="http://schemas.microsoft.com/office/drawing/2014/main" id="{CE8741C1-A9AC-4E20-B3B0-4AC87E306D63}"/>
              </a:ext>
            </a:extLst>
          </p:cNvPr>
          <p:cNvSpPr>
            <a:spLocks noGrp="1"/>
          </p:cNvSpPr>
          <p:nvPr>
            <p:ph type="ftr" sz="quarter" idx="3"/>
          </p:nvPr>
        </p:nvSpPr>
        <p:spPr/>
        <p:txBody>
          <a:bodyPr/>
          <a:lstStyle/>
          <a:p>
            <a:r>
              <a:rPr lang="en-GB"/>
              <a:t>Lysosomal Storage Disorders - Supplier Review Meeting</a:t>
            </a:r>
            <a:endParaRPr lang="en-US" dirty="0"/>
          </a:p>
        </p:txBody>
      </p:sp>
    </p:spTree>
    <p:extLst>
      <p:ext uri="{BB962C8B-B14F-4D97-AF65-F5344CB8AC3E}">
        <p14:creationId xmlns:p14="http://schemas.microsoft.com/office/powerpoint/2010/main" val="294540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1630" y="389005"/>
            <a:ext cx="10515600" cy="965442"/>
          </a:xfrm>
        </p:spPr>
        <p:txBody>
          <a:bodyPr/>
          <a:lstStyle/>
          <a:p>
            <a:r>
              <a:rPr lang="en-US" dirty="0"/>
              <a:t>Prescription and order Management </a:t>
            </a:r>
          </a:p>
        </p:txBody>
      </p:sp>
      <p:sp>
        <p:nvSpPr>
          <p:cNvPr id="21" name="Footer Placeholder 20">
            <a:extLst>
              <a:ext uri="{FF2B5EF4-FFF2-40B4-BE49-F238E27FC236}">
                <a16:creationId xmlns:a16="http://schemas.microsoft.com/office/drawing/2014/main" id="{F5DBB87A-D033-448C-862B-742E814125FB}"/>
              </a:ext>
            </a:extLst>
          </p:cNvPr>
          <p:cNvSpPr>
            <a:spLocks noGrp="1"/>
          </p:cNvSpPr>
          <p:nvPr>
            <p:ph type="ftr" sz="quarter" idx="3"/>
          </p:nvPr>
        </p:nvSpPr>
        <p:spPr/>
        <p:txBody>
          <a:bodyPr/>
          <a:lstStyle/>
          <a:p>
            <a:endParaRPr lang="en-US" dirty="0"/>
          </a:p>
        </p:txBody>
      </p:sp>
      <p:sp>
        <p:nvSpPr>
          <p:cNvPr id="4" name="Content Placeholder 2">
            <a:extLst>
              <a:ext uri="{FF2B5EF4-FFF2-40B4-BE49-F238E27FC236}">
                <a16:creationId xmlns:a16="http://schemas.microsoft.com/office/drawing/2014/main" id="{A0F052B5-8BEE-4229-B6B5-0DF8B8C76B31}"/>
              </a:ext>
            </a:extLst>
          </p:cNvPr>
          <p:cNvSpPr>
            <a:spLocks noGrp="1"/>
          </p:cNvSpPr>
          <p:nvPr>
            <p:ph sz="quarter" idx="10"/>
          </p:nvPr>
        </p:nvSpPr>
        <p:spPr>
          <a:xfrm>
            <a:off x="781878" y="1833141"/>
            <a:ext cx="10641498" cy="4006343"/>
          </a:xfrm>
        </p:spPr>
        <p:txBody>
          <a:bodyPr>
            <a:normAutofit lnSpcReduction="10000"/>
          </a:bodyPr>
          <a:lstStyle/>
          <a:p>
            <a:r>
              <a:rPr lang="en-GB" sz="1800" dirty="0"/>
              <a:t>Ensure prescriptions are legally valid and signed by a doctor</a:t>
            </a:r>
          </a:p>
          <a:p>
            <a:pPr marL="0" indent="0">
              <a:buNone/>
            </a:pPr>
            <a:endParaRPr lang="en-GB" sz="1800" dirty="0"/>
          </a:p>
          <a:p>
            <a:r>
              <a:rPr lang="en-GB" sz="1800" dirty="0"/>
              <a:t>Ensure all prescriptions are clinically validated prior sending to Homecare providers </a:t>
            </a:r>
          </a:p>
          <a:p>
            <a:pPr marL="0" indent="0">
              <a:buNone/>
            </a:pPr>
            <a:endParaRPr lang="en-GB" sz="1800" dirty="0"/>
          </a:p>
          <a:p>
            <a:r>
              <a:rPr lang="en-GB" sz="1800" dirty="0"/>
              <a:t>Ensure all Homecare orders are raised on the Pharmacy inventory system, and an order number is allocated to a prescription</a:t>
            </a:r>
          </a:p>
          <a:p>
            <a:endParaRPr lang="en-GB" sz="1800" dirty="0"/>
          </a:p>
          <a:p>
            <a:r>
              <a:rPr lang="en-GB" sz="1800" dirty="0"/>
              <a:t>Send prescriptions to the Homecare company</a:t>
            </a:r>
          </a:p>
          <a:p>
            <a:endParaRPr lang="en-GB" sz="1800" dirty="0"/>
          </a:p>
          <a:p>
            <a:r>
              <a:rPr lang="en-GB" sz="1800" dirty="0"/>
              <a:t>Liaise with clinical teams with regards to prescription queries</a:t>
            </a:r>
          </a:p>
          <a:p>
            <a:pPr marL="0" indent="0">
              <a:buNone/>
            </a:pPr>
            <a:endParaRPr lang="en-GB" sz="1800" dirty="0"/>
          </a:p>
          <a:p>
            <a:r>
              <a:rPr lang="en-GB" sz="1800" dirty="0"/>
              <a:t>Inform clinical teams when prescriptions are due</a:t>
            </a:r>
          </a:p>
          <a:p>
            <a:endParaRPr lang="en-GB" dirty="0"/>
          </a:p>
          <a:p>
            <a:endParaRPr lang="en-GB" dirty="0"/>
          </a:p>
        </p:txBody>
      </p:sp>
    </p:spTree>
    <p:extLst>
      <p:ext uri="{BB962C8B-B14F-4D97-AF65-F5344CB8AC3E}">
        <p14:creationId xmlns:p14="http://schemas.microsoft.com/office/powerpoint/2010/main" val="317621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1A6E-A3D9-4489-ABFB-F2CC7462119D}"/>
              </a:ext>
            </a:extLst>
          </p:cNvPr>
          <p:cNvSpPr>
            <a:spLocks noGrp="1"/>
          </p:cNvSpPr>
          <p:nvPr>
            <p:ph type="title"/>
          </p:nvPr>
        </p:nvSpPr>
        <p:spPr/>
        <p:txBody>
          <a:bodyPr/>
          <a:lstStyle/>
          <a:p>
            <a:r>
              <a:rPr lang="en-GB" dirty="0"/>
              <a:t>Finance </a:t>
            </a:r>
          </a:p>
        </p:txBody>
      </p:sp>
      <p:sp>
        <p:nvSpPr>
          <p:cNvPr id="3" name="Content Placeholder 2">
            <a:extLst>
              <a:ext uri="{FF2B5EF4-FFF2-40B4-BE49-F238E27FC236}">
                <a16:creationId xmlns:a16="http://schemas.microsoft.com/office/drawing/2014/main" id="{EADCE35C-D1F6-4B73-87EB-A2F557C43A0E}"/>
              </a:ext>
            </a:extLst>
          </p:cNvPr>
          <p:cNvSpPr>
            <a:spLocks noGrp="1"/>
          </p:cNvSpPr>
          <p:nvPr>
            <p:ph sz="quarter" idx="10"/>
          </p:nvPr>
        </p:nvSpPr>
        <p:spPr>
          <a:xfrm>
            <a:off x="781878" y="1833142"/>
            <a:ext cx="10641498" cy="3725686"/>
          </a:xfrm>
        </p:spPr>
        <p:txBody>
          <a:bodyPr>
            <a:normAutofit fontScale="92500" lnSpcReduction="10000"/>
          </a:bodyPr>
          <a:lstStyle/>
          <a:p>
            <a:r>
              <a:rPr lang="en-GB" sz="1600" dirty="0"/>
              <a:t>Process Homecare invoices for LSD </a:t>
            </a:r>
          </a:p>
          <a:p>
            <a:endParaRPr lang="en-GB" sz="1600" dirty="0"/>
          </a:p>
          <a:p>
            <a:r>
              <a:rPr lang="en-GB" sz="1600" dirty="0"/>
              <a:t>Ensure Proof of delivery is received with each invoice </a:t>
            </a:r>
          </a:p>
          <a:p>
            <a:pPr marL="0" indent="0">
              <a:buNone/>
            </a:pPr>
            <a:endParaRPr lang="en-GB" sz="1600" dirty="0"/>
          </a:p>
          <a:p>
            <a:r>
              <a:rPr lang="en-GB" sz="1600" dirty="0"/>
              <a:t>Ensure Trust is invoiced as per framework</a:t>
            </a:r>
          </a:p>
          <a:p>
            <a:pPr marL="0" indent="0">
              <a:buNone/>
            </a:pPr>
            <a:endParaRPr lang="en-GB" sz="1600" dirty="0"/>
          </a:p>
          <a:p>
            <a:r>
              <a:rPr lang="en-GB" sz="1600" dirty="0"/>
              <a:t>Raise invoice queries with the Homecare providers (credit control). Examples include:</a:t>
            </a:r>
          </a:p>
          <a:p>
            <a:pPr lvl="1"/>
            <a:r>
              <a:rPr lang="en-GB" sz="1600" dirty="0"/>
              <a:t>Wrong price </a:t>
            </a:r>
          </a:p>
          <a:p>
            <a:pPr lvl="1"/>
            <a:r>
              <a:rPr lang="en-GB" sz="1600" dirty="0"/>
              <a:t>Over-dispense</a:t>
            </a:r>
          </a:p>
          <a:p>
            <a:pPr lvl="1"/>
            <a:r>
              <a:rPr lang="en-GB" sz="1600" dirty="0"/>
              <a:t>Incorrect charges </a:t>
            </a:r>
          </a:p>
          <a:p>
            <a:pPr marL="0" indent="0">
              <a:buNone/>
            </a:pPr>
            <a:endParaRPr lang="en-GB" sz="1600" dirty="0"/>
          </a:p>
          <a:p>
            <a:r>
              <a:rPr lang="en-GB" sz="1600" dirty="0"/>
              <a:t>Ensure invoices are processed within 28 days </a:t>
            </a:r>
          </a:p>
        </p:txBody>
      </p:sp>
      <p:sp>
        <p:nvSpPr>
          <p:cNvPr id="4" name="Footer Placeholder 3">
            <a:extLst>
              <a:ext uri="{FF2B5EF4-FFF2-40B4-BE49-F238E27FC236}">
                <a16:creationId xmlns:a16="http://schemas.microsoft.com/office/drawing/2014/main" id="{4846062A-19F6-4CE2-937C-7DAB06AC40B2}"/>
              </a:ext>
            </a:extLst>
          </p:cNvPr>
          <p:cNvSpPr>
            <a:spLocks noGrp="1"/>
          </p:cNvSpPr>
          <p:nvPr>
            <p:ph type="ftr" sz="quarter" idx="3"/>
          </p:nvPr>
        </p:nvSpPr>
        <p:spPr/>
        <p:txBody>
          <a:bodyPr/>
          <a:lstStyle/>
          <a:p>
            <a:r>
              <a:rPr lang="en-GB"/>
              <a:t>Lysosomal Storage Disorders - Supplier Review Meeting</a:t>
            </a:r>
            <a:endParaRPr lang="en-US" dirty="0"/>
          </a:p>
        </p:txBody>
      </p:sp>
    </p:spTree>
    <p:extLst>
      <p:ext uri="{BB962C8B-B14F-4D97-AF65-F5344CB8AC3E}">
        <p14:creationId xmlns:p14="http://schemas.microsoft.com/office/powerpoint/2010/main" val="401448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4E50-B9D6-4881-A145-32A6066C0EDC}"/>
              </a:ext>
            </a:extLst>
          </p:cNvPr>
          <p:cNvSpPr>
            <a:spLocks noGrp="1"/>
          </p:cNvSpPr>
          <p:nvPr>
            <p:ph type="title"/>
          </p:nvPr>
        </p:nvSpPr>
        <p:spPr/>
        <p:txBody>
          <a:bodyPr/>
          <a:lstStyle/>
          <a:p>
            <a:r>
              <a:rPr lang="en-GB" dirty="0"/>
              <a:t>Reporting</a:t>
            </a:r>
          </a:p>
        </p:txBody>
      </p:sp>
      <p:sp>
        <p:nvSpPr>
          <p:cNvPr id="3" name="Content Placeholder 2">
            <a:extLst>
              <a:ext uri="{FF2B5EF4-FFF2-40B4-BE49-F238E27FC236}">
                <a16:creationId xmlns:a16="http://schemas.microsoft.com/office/drawing/2014/main" id="{5C8947FE-9277-41A8-A664-97072E2C178D}"/>
              </a:ext>
            </a:extLst>
          </p:cNvPr>
          <p:cNvSpPr>
            <a:spLocks noGrp="1"/>
          </p:cNvSpPr>
          <p:nvPr>
            <p:ph sz="quarter" idx="10"/>
          </p:nvPr>
        </p:nvSpPr>
        <p:spPr/>
        <p:txBody>
          <a:bodyPr>
            <a:normAutofit/>
          </a:bodyPr>
          <a:lstStyle/>
          <a:p>
            <a:r>
              <a:rPr lang="en-GB" sz="1800" dirty="0"/>
              <a:t>Generate monthly dispense data </a:t>
            </a:r>
          </a:p>
          <a:p>
            <a:pPr marL="0" indent="0">
              <a:buNone/>
            </a:pPr>
            <a:endParaRPr lang="en-GB" sz="1800" dirty="0"/>
          </a:p>
          <a:p>
            <a:r>
              <a:rPr lang="en-GB" sz="1800" dirty="0"/>
              <a:t>Send spend data to NHSE for billing </a:t>
            </a:r>
          </a:p>
          <a:p>
            <a:pPr marL="0" indent="0">
              <a:buNone/>
            </a:pPr>
            <a:endParaRPr lang="en-GB" sz="1800" dirty="0"/>
          </a:p>
          <a:p>
            <a:r>
              <a:rPr lang="en-GB" sz="1800" dirty="0"/>
              <a:t>Monitor trends in dispense data </a:t>
            </a:r>
          </a:p>
        </p:txBody>
      </p:sp>
      <p:sp>
        <p:nvSpPr>
          <p:cNvPr id="4" name="Footer Placeholder 3">
            <a:extLst>
              <a:ext uri="{FF2B5EF4-FFF2-40B4-BE49-F238E27FC236}">
                <a16:creationId xmlns:a16="http://schemas.microsoft.com/office/drawing/2014/main" id="{AEC7D618-FC24-49D5-B3BB-F6E99890EB9F}"/>
              </a:ext>
            </a:extLst>
          </p:cNvPr>
          <p:cNvSpPr>
            <a:spLocks noGrp="1"/>
          </p:cNvSpPr>
          <p:nvPr>
            <p:ph type="ftr" sz="quarter" idx="3"/>
          </p:nvPr>
        </p:nvSpPr>
        <p:spPr/>
        <p:txBody>
          <a:bodyPr/>
          <a:lstStyle/>
          <a:p>
            <a:r>
              <a:rPr lang="en-GB"/>
              <a:t>Lysosomal Storage Disorders - Supplier Review Meeting</a:t>
            </a:r>
            <a:endParaRPr lang="en-US" dirty="0"/>
          </a:p>
        </p:txBody>
      </p:sp>
    </p:spTree>
    <p:extLst>
      <p:ext uri="{BB962C8B-B14F-4D97-AF65-F5344CB8AC3E}">
        <p14:creationId xmlns:p14="http://schemas.microsoft.com/office/powerpoint/2010/main" val="398748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3B76-1371-4650-A6C8-C7E7882C7A11}"/>
              </a:ext>
            </a:extLst>
          </p:cNvPr>
          <p:cNvSpPr>
            <a:spLocks noGrp="1"/>
          </p:cNvSpPr>
          <p:nvPr>
            <p:ph type="title"/>
          </p:nvPr>
        </p:nvSpPr>
        <p:spPr/>
        <p:txBody>
          <a:bodyPr/>
          <a:lstStyle/>
          <a:p>
            <a:r>
              <a:rPr lang="en-GB" dirty="0"/>
              <a:t>Additional clinical support </a:t>
            </a:r>
          </a:p>
        </p:txBody>
      </p:sp>
      <p:sp>
        <p:nvSpPr>
          <p:cNvPr id="3" name="Content Placeholder 2">
            <a:extLst>
              <a:ext uri="{FF2B5EF4-FFF2-40B4-BE49-F238E27FC236}">
                <a16:creationId xmlns:a16="http://schemas.microsoft.com/office/drawing/2014/main" id="{68FFCC66-FBD7-4A21-BCF5-4E6BCD833034}"/>
              </a:ext>
            </a:extLst>
          </p:cNvPr>
          <p:cNvSpPr>
            <a:spLocks noGrp="1"/>
          </p:cNvSpPr>
          <p:nvPr>
            <p:ph sz="quarter" idx="10"/>
          </p:nvPr>
        </p:nvSpPr>
        <p:spPr/>
        <p:txBody>
          <a:bodyPr/>
          <a:lstStyle/>
          <a:p>
            <a:r>
              <a:rPr lang="en-GB" sz="1800" dirty="0"/>
              <a:t>Respond to temperature excursions – liaise with manufacturers</a:t>
            </a:r>
          </a:p>
          <a:p>
            <a:pPr marL="0" indent="0">
              <a:buNone/>
            </a:pPr>
            <a:endParaRPr lang="en-GB" sz="1800" dirty="0"/>
          </a:p>
          <a:p>
            <a:r>
              <a:rPr lang="en-GB" sz="1800" dirty="0"/>
              <a:t>Advise nurses with regards to storage and administration of infusions </a:t>
            </a:r>
          </a:p>
          <a:p>
            <a:endParaRPr lang="en-GB" dirty="0"/>
          </a:p>
          <a:p>
            <a:endParaRPr lang="en-GB" dirty="0"/>
          </a:p>
        </p:txBody>
      </p:sp>
      <p:sp>
        <p:nvSpPr>
          <p:cNvPr id="4" name="Footer Placeholder 3">
            <a:extLst>
              <a:ext uri="{FF2B5EF4-FFF2-40B4-BE49-F238E27FC236}">
                <a16:creationId xmlns:a16="http://schemas.microsoft.com/office/drawing/2014/main" id="{26BEC174-BDF0-4BC6-B049-FD73557BEE91}"/>
              </a:ext>
            </a:extLst>
          </p:cNvPr>
          <p:cNvSpPr>
            <a:spLocks noGrp="1"/>
          </p:cNvSpPr>
          <p:nvPr>
            <p:ph type="ftr" sz="quarter" idx="3"/>
          </p:nvPr>
        </p:nvSpPr>
        <p:spPr/>
        <p:txBody>
          <a:bodyPr/>
          <a:lstStyle/>
          <a:p>
            <a:r>
              <a:rPr lang="en-GB"/>
              <a:t>Lysosomal Storage Disorders - Supplier Review Meeting</a:t>
            </a:r>
            <a:endParaRPr lang="en-US" dirty="0"/>
          </a:p>
        </p:txBody>
      </p:sp>
    </p:spTree>
    <p:extLst>
      <p:ext uri="{BB962C8B-B14F-4D97-AF65-F5344CB8AC3E}">
        <p14:creationId xmlns:p14="http://schemas.microsoft.com/office/powerpoint/2010/main" val="266997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48" y="2576591"/>
            <a:ext cx="8790994" cy="1352204"/>
          </a:xfrm>
        </p:spPr>
        <p:txBody>
          <a:bodyPr/>
          <a:lstStyle/>
          <a:p>
            <a:r>
              <a:rPr lang="en-GB" dirty="0"/>
              <a:t>Patient perspective on the benefits of homecare</a:t>
            </a:r>
          </a:p>
        </p:txBody>
      </p:sp>
      <p:pic>
        <p:nvPicPr>
          <p:cNvPr id="4" name="Picture 3">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0181744" y="4936028"/>
            <a:ext cx="1708104" cy="1706235"/>
          </a:xfrm>
          <a:prstGeom prst="rect">
            <a:avLst/>
          </a:prstGeom>
        </p:spPr>
      </p:pic>
    </p:spTree>
    <p:extLst>
      <p:ext uri="{BB962C8B-B14F-4D97-AF65-F5344CB8AC3E}">
        <p14:creationId xmlns:p14="http://schemas.microsoft.com/office/powerpoint/2010/main" val="141548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72 % of respondents receive homecare support </a:t>
            </a:r>
          </a:p>
          <a:p>
            <a:endParaRPr lang="en-GB" dirty="0"/>
          </a:p>
          <a:p>
            <a:r>
              <a:rPr lang="en-GB" dirty="0"/>
              <a:t>70% of those who responded received treatment outside of the clinical setting (home, school, work, other)</a:t>
            </a:r>
            <a:br>
              <a:rPr lang="en-GB" dirty="0"/>
            </a:br>
            <a:endParaRPr lang="en-GB" dirty="0"/>
          </a:p>
          <a:p>
            <a:r>
              <a:rPr lang="en-GB" dirty="0"/>
              <a:t>67% of respondents received nursing support </a:t>
            </a:r>
          </a:p>
        </p:txBody>
      </p:sp>
      <p:sp>
        <p:nvSpPr>
          <p:cNvPr id="3" name="Title 2"/>
          <p:cNvSpPr>
            <a:spLocks noGrp="1"/>
          </p:cNvSpPr>
          <p:nvPr>
            <p:ph type="title"/>
          </p:nvPr>
        </p:nvSpPr>
        <p:spPr/>
        <p:txBody>
          <a:bodyPr/>
          <a:lstStyle/>
          <a:p>
            <a:r>
              <a:rPr lang="en-GB" dirty="0"/>
              <a:t>Feedback from 2020 LSD Collaborative survey</a:t>
            </a:r>
          </a:p>
        </p:txBody>
      </p:sp>
      <p:pic>
        <p:nvPicPr>
          <p:cNvPr id="4" name="Picture 3">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1194471" y="73634"/>
            <a:ext cx="778503" cy="777651"/>
          </a:xfrm>
          <a:prstGeom prst="rect">
            <a:avLst/>
          </a:prstGeom>
        </p:spPr>
      </p:pic>
    </p:spTree>
    <p:extLst>
      <p:ext uri="{BB962C8B-B14F-4D97-AF65-F5344CB8AC3E}">
        <p14:creationId xmlns:p14="http://schemas.microsoft.com/office/powerpoint/2010/main" val="164737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7E32-54A1-4791-9DB6-DEB7AD9748E6}"/>
              </a:ext>
            </a:extLst>
          </p:cNvPr>
          <p:cNvSpPr>
            <a:spLocks noGrp="1"/>
          </p:cNvSpPr>
          <p:nvPr>
            <p:ph type="title"/>
          </p:nvPr>
        </p:nvSpPr>
        <p:spPr>
          <a:xfrm>
            <a:off x="781877" y="878186"/>
            <a:ext cx="10641498" cy="874475"/>
          </a:xfrm>
        </p:spPr>
        <p:txBody>
          <a:bodyPr>
            <a:normAutofit fontScale="90000"/>
          </a:bodyPr>
          <a:lstStyle/>
          <a:p>
            <a:r>
              <a:rPr lang="en-GB" dirty="0"/>
              <a:t>Welcome to the LSD Homecare Service Market Engagement Meeting</a:t>
            </a:r>
          </a:p>
        </p:txBody>
      </p:sp>
      <p:sp>
        <p:nvSpPr>
          <p:cNvPr id="3" name="Content Placeholder 2">
            <a:extLst>
              <a:ext uri="{FF2B5EF4-FFF2-40B4-BE49-F238E27FC236}">
                <a16:creationId xmlns:a16="http://schemas.microsoft.com/office/drawing/2014/main" id="{7C7164B4-E840-4595-ABE2-9073CE382260}"/>
              </a:ext>
            </a:extLst>
          </p:cNvPr>
          <p:cNvSpPr>
            <a:spLocks noGrp="1"/>
          </p:cNvSpPr>
          <p:nvPr>
            <p:ph sz="quarter" idx="10"/>
          </p:nvPr>
        </p:nvSpPr>
        <p:spPr>
          <a:xfrm>
            <a:off x="781878" y="1833143"/>
            <a:ext cx="10641498" cy="4784939"/>
          </a:xfrm>
        </p:spPr>
        <p:txBody>
          <a:bodyPr>
            <a:normAutofit/>
          </a:bodyPr>
          <a:lstStyle/>
          <a:p>
            <a:pPr marL="0" indent="0">
              <a:buNone/>
            </a:pPr>
            <a:r>
              <a:rPr lang="en-GB" dirty="0"/>
              <a:t>This is an NHS service, commissioned by NHS England, on behalf of England and Scotland, led by the clinical services and the Commercial Medicines Unit</a:t>
            </a:r>
          </a:p>
          <a:p>
            <a:pPr marL="0" indent="0">
              <a:buNone/>
            </a:pPr>
            <a:r>
              <a:rPr lang="en-GB" dirty="0">
                <a:solidFill>
                  <a:schemeClr val="accent1">
                    <a:lumMod val="75000"/>
                  </a:schemeClr>
                </a:solidFill>
              </a:rPr>
              <a:t>Aims of the framework</a:t>
            </a:r>
          </a:p>
          <a:p>
            <a:r>
              <a:rPr lang="en-GB" dirty="0"/>
              <a:t>to enable  patients to be treated at home in a clinically safe way</a:t>
            </a:r>
          </a:p>
          <a:p>
            <a:r>
              <a:rPr lang="en-GB" dirty="0"/>
              <a:t>to foster and maintain patient independence in relation to their treatment</a:t>
            </a:r>
          </a:p>
          <a:p>
            <a:endParaRPr lang="en-GB" dirty="0">
              <a:solidFill>
                <a:schemeClr val="accent1"/>
              </a:solidFill>
            </a:endParaRPr>
          </a:p>
          <a:p>
            <a:r>
              <a:rPr lang="en-GB" dirty="0"/>
              <a:t>This framework is for patients with very rare diseases, spread across the country. The clinical expertise sits in commissioned services, patients can attend any centre . The clinical teams the centres work collectively in relation to this framework</a:t>
            </a:r>
          </a:p>
          <a:p>
            <a:r>
              <a:rPr lang="en-GB" b="1" dirty="0"/>
              <a:t>Adult services                                                          Paediatric Services</a:t>
            </a:r>
          </a:p>
          <a:p>
            <a:r>
              <a:rPr lang="en-GB" dirty="0"/>
              <a:t>Cambridge University Hospitals NHS FT                   Birmingham Women and Children’s Hospital NHS FT</a:t>
            </a:r>
          </a:p>
          <a:p>
            <a:r>
              <a:rPr lang="en-GB" dirty="0"/>
              <a:t>Northern Care Association NHS FT  (Salford)            Manchester University Hospitals NHS FT </a:t>
            </a:r>
          </a:p>
          <a:p>
            <a:r>
              <a:rPr lang="en-GB" dirty="0"/>
              <a:t>University Hospitals Birmingham NHS FT                  Great Ormond St Hospital NHS FT</a:t>
            </a:r>
          </a:p>
          <a:p>
            <a:pPr lvl="0"/>
            <a:r>
              <a:rPr lang="en-GB" dirty="0"/>
              <a:t>The Royal Free London NHS FT</a:t>
            </a:r>
          </a:p>
          <a:p>
            <a:r>
              <a:rPr lang="en-GB" dirty="0"/>
              <a:t>University College London Hospitals NHS FT</a:t>
            </a:r>
          </a:p>
          <a:p>
            <a:pPr marL="0" indent="0">
              <a:buNone/>
            </a:pPr>
            <a:r>
              <a:rPr lang="en-GB" dirty="0"/>
              <a:t>Scotland, adult and paediatric services provided at </a:t>
            </a:r>
            <a:r>
              <a:rPr lang="en-GB" dirty="0">
                <a:solidFill>
                  <a:prstClr val="black"/>
                </a:solidFill>
              </a:rPr>
              <a:t>Royal Hospital for Children, Glasgow</a:t>
            </a:r>
            <a:endParaRPr lang="en-GB" dirty="0"/>
          </a:p>
        </p:txBody>
      </p:sp>
      <p:sp>
        <p:nvSpPr>
          <p:cNvPr id="4" name="Footer Placeholder 3">
            <a:extLst>
              <a:ext uri="{FF2B5EF4-FFF2-40B4-BE49-F238E27FC236}">
                <a16:creationId xmlns:a16="http://schemas.microsoft.com/office/drawing/2014/main" id="{01F52164-426F-471C-838C-BB140544EC9E}"/>
              </a:ext>
            </a:extLst>
          </p:cNvPr>
          <p:cNvSpPr>
            <a:spLocks noGrp="1"/>
          </p:cNvSpPr>
          <p:nvPr>
            <p:ph type="ftr" sz="quarter" idx="3"/>
          </p:nvPr>
        </p:nvSpPr>
        <p:spPr/>
        <p:txBody>
          <a:bodyPr/>
          <a:lstStyle/>
          <a:p>
            <a:r>
              <a:rPr lang="en-GB"/>
              <a:t>Lysosomal Storage Disorders - Supplier Review Meeting</a:t>
            </a:r>
            <a:endParaRPr lang="en-US" dirty="0"/>
          </a:p>
        </p:txBody>
      </p:sp>
    </p:spTree>
    <p:extLst>
      <p:ext uri="{BB962C8B-B14F-4D97-AF65-F5344CB8AC3E}">
        <p14:creationId xmlns:p14="http://schemas.microsoft.com/office/powerpoint/2010/main" val="49151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0000" y="3123436"/>
            <a:ext cx="8419562" cy="1577873"/>
          </a:xfrm>
        </p:spPr>
        <p:txBody>
          <a:bodyPr/>
          <a:lstStyle/>
          <a:p>
            <a:pPr marL="0" indent="0">
              <a:buNone/>
            </a:pPr>
            <a:r>
              <a:rPr lang="en-GB" sz="3600" b="1" dirty="0">
                <a:solidFill>
                  <a:schemeClr val="bg2"/>
                </a:solidFill>
              </a:rPr>
              <a:t>“Home infusions… in short it means getting 52 days of your life back every year!!!”</a:t>
            </a:r>
          </a:p>
          <a:p>
            <a:pPr marL="0" indent="0">
              <a:buNone/>
            </a:pPr>
            <a:endParaRPr lang="en-GB" dirty="0"/>
          </a:p>
        </p:txBody>
      </p:sp>
      <p:sp>
        <p:nvSpPr>
          <p:cNvPr id="3" name="Title 2"/>
          <p:cNvSpPr>
            <a:spLocks noGrp="1"/>
          </p:cNvSpPr>
          <p:nvPr>
            <p:ph type="title"/>
          </p:nvPr>
        </p:nvSpPr>
        <p:spPr/>
        <p:txBody>
          <a:bodyPr/>
          <a:lstStyle/>
          <a:p>
            <a:r>
              <a:rPr lang="en-GB" dirty="0"/>
              <a:t>Benefits of homecare</a:t>
            </a:r>
          </a:p>
        </p:txBody>
      </p:sp>
      <p:pic>
        <p:nvPicPr>
          <p:cNvPr id="4" name="Picture 3">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1194471" y="73634"/>
            <a:ext cx="778503" cy="777651"/>
          </a:xfrm>
          <a:prstGeom prst="rect">
            <a:avLst/>
          </a:prstGeom>
        </p:spPr>
      </p:pic>
    </p:spTree>
    <p:extLst>
      <p:ext uri="{BB962C8B-B14F-4D97-AF65-F5344CB8AC3E}">
        <p14:creationId xmlns:p14="http://schemas.microsoft.com/office/powerpoint/2010/main" val="340476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No long journeys </a:t>
            </a:r>
          </a:p>
          <a:p>
            <a:r>
              <a:rPr lang="en-GB" dirty="0"/>
              <a:t>No travelling to city centres </a:t>
            </a:r>
          </a:p>
          <a:p>
            <a:r>
              <a:rPr lang="en-GB" dirty="0"/>
              <a:t>No public transport</a:t>
            </a:r>
          </a:p>
          <a:p>
            <a:r>
              <a:rPr lang="en-GB" dirty="0"/>
              <a:t>No delays being stuck in traffic for hours </a:t>
            </a:r>
          </a:p>
        </p:txBody>
      </p:sp>
      <p:sp>
        <p:nvSpPr>
          <p:cNvPr id="3" name="Title 2"/>
          <p:cNvSpPr>
            <a:spLocks noGrp="1"/>
          </p:cNvSpPr>
          <p:nvPr>
            <p:ph type="title"/>
          </p:nvPr>
        </p:nvSpPr>
        <p:spPr/>
        <p:txBody>
          <a:bodyPr/>
          <a:lstStyle/>
          <a:p>
            <a:r>
              <a:rPr lang="en-GB" dirty="0"/>
              <a:t>Travel </a:t>
            </a:r>
          </a:p>
        </p:txBody>
      </p:sp>
      <p:sp>
        <p:nvSpPr>
          <p:cNvPr id="5" name="Oval 4"/>
          <p:cNvSpPr/>
          <p:nvPr/>
        </p:nvSpPr>
        <p:spPr>
          <a:xfrm>
            <a:off x="5735783" y="4948224"/>
            <a:ext cx="4128654" cy="158648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“Home infusions has saved us a 5hr journey to and from hospital “</a:t>
            </a:r>
          </a:p>
        </p:txBody>
      </p:sp>
      <p:pic>
        <p:nvPicPr>
          <p:cNvPr id="8" name="Picture 7">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1194471" y="73634"/>
            <a:ext cx="778503" cy="777651"/>
          </a:xfrm>
          <a:prstGeom prst="rect">
            <a:avLst/>
          </a:prstGeom>
        </p:spPr>
      </p:pic>
    </p:spTree>
    <p:extLst>
      <p:ext uri="{BB962C8B-B14F-4D97-AF65-F5344CB8AC3E}">
        <p14:creationId xmlns:p14="http://schemas.microsoft.com/office/powerpoint/2010/main" val="91367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Long wait for a bed to be available</a:t>
            </a:r>
          </a:p>
          <a:p>
            <a:r>
              <a:rPr lang="en-GB" dirty="0"/>
              <a:t>Restricted to bed, not able to move freely</a:t>
            </a:r>
          </a:p>
          <a:p>
            <a:r>
              <a:rPr lang="en-GB" dirty="0"/>
              <a:t>Nurses not always available</a:t>
            </a:r>
          </a:p>
          <a:p>
            <a:r>
              <a:rPr lang="en-GB" dirty="0"/>
              <a:t>Delays in drug being delivered from pharmacy</a:t>
            </a:r>
          </a:p>
          <a:p>
            <a:r>
              <a:rPr lang="en-GB" dirty="0"/>
              <a:t>12hr + days in hospital</a:t>
            </a:r>
          </a:p>
          <a:p>
            <a:r>
              <a:rPr lang="en-GB" dirty="0"/>
              <a:t>Risk of infections </a:t>
            </a:r>
          </a:p>
        </p:txBody>
      </p:sp>
      <p:sp>
        <p:nvSpPr>
          <p:cNvPr id="3" name="Title 2"/>
          <p:cNvSpPr>
            <a:spLocks noGrp="1"/>
          </p:cNvSpPr>
          <p:nvPr>
            <p:ph type="title"/>
          </p:nvPr>
        </p:nvSpPr>
        <p:spPr/>
        <p:txBody>
          <a:bodyPr/>
          <a:lstStyle/>
          <a:p>
            <a:r>
              <a:rPr lang="en-GB" dirty="0"/>
              <a:t>Negatives of hospital infusions</a:t>
            </a:r>
          </a:p>
        </p:txBody>
      </p:sp>
      <p:sp>
        <p:nvSpPr>
          <p:cNvPr id="6" name="Oval 5"/>
          <p:cNvSpPr/>
          <p:nvPr/>
        </p:nvSpPr>
        <p:spPr>
          <a:xfrm>
            <a:off x="6003637" y="4752088"/>
            <a:ext cx="4267200" cy="189345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6 infusions were in hospital, this would mean that we would leave the house around 9am and return home around 9pm”</a:t>
            </a:r>
          </a:p>
        </p:txBody>
      </p:sp>
      <p:pic>
        <p:nvPicPr>
          <p:cNvPr id="7" name="Picture 6">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1194471" y="73634"/>
            <a:ext cx="778503" cy="777651"/>
          </a:xfrm>
          <a:prstGeom prst="rect">
            <a:avLst/>
          </a:prstGeom>
        </p:spPr>
      </p:pic>
    </p:spTree>
    <p:extLst>
      <p:ext uri="{BB962C8B-B14F-4D97-AF65-F5344CB8AC3E}">
        <p14:creationId xmlns:p14="http://schemas.microsoft.com/office/powerpoint/2010/main" val="172209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Own environment</a:t>
            </a:r>
          </a:p>
          <a:p>
            <a:r>
              <a:rPr lang="en-GB" dirty="0"/>
              <a:t>Pump in rucksack so not restricted as much</a:t>
            </a:r>
          </a:p>
          <a:p>
            <a:r>
              <a:rPr lang="en-GB" dirty="0"/>
              <a:t>Able to move around, watch TV </a:t>
            </a:r>
            <a:r>
              <a:rPr lang="en-GB" dirty="0" err="1"/>
              <a:t>etc</a:t>
            </a:r>
            <a:endParaRPr lang="en-GB" dirty="0"/>
          </a:p>
          <a:p>
            <a:r>
              <a:rPr lang="en-GB" dirty="0"/>
              <a:t>Behaviour benefits / More settled </a:t>
            </a:r>
          </a:p>
          <a:p>
            <a:r>
              <a:rPr lang="en-GB" dirty="0"/>
              <a:t>Positive relationships with nurses</a:t>
            </a:r>
          </a:p>
          <a:p>
            <a:r>
              <a:rPr lang="en-GB" dirty="0"/>
              <a:t>Regular deliveries of ancillaries and drug</a:t>
            </a:r>
          </a:p>
          <a:p>
            <a:r>
              <a:rPr lang="en-GB" dirty="0"/>
              <a:t>Parents able to get on with work / chores </a:t>
            </a:r>
          </a:p>
        </p:txBody>
      </p:sp>
      <p:sp>
        <p:nvSpPr>
          <p:cNvPr id="3" name="Title 2"/>
          <p:cNvSpPr>
            <a:spLocks noGrp="1"/>
          </p:cNvSpPr>
          <p:nvPr>
            <p:ph type="title"/>
          </p:nvPr>
        </p:nvSpPr>
        <p:spPr/>
        <p:txBody>
          <a:bodyPr/>
          <a:lstStyle/>
          <a:p>
            <a:r>
              <a:rPr lang="en-GB" dirty="0"/>
              <a:t>Positives of home infusions</a:t>
            </a:r>
          </a:p>
        </p:txBody>
      </p:sp>
      <p:sp>
        <p:nvSpPr>
          <p:cNvPr id="4" name="Oval 3"/>
          <p:cNvSpPr/>
          <p:nvPr/>
        </p:nvSpPr>
        <p:spPr>
          <a:xfrm>
            <a:off x="6345671" y="3438260"/>
            <a:ext cx="3186546" cy="127551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“I remember the first few weeks that we had treatment at home it felt like such a relief”</a:t>
            </a:r>
          </a:p>
        </p:txBody>
      </p:sp>
      <p:sp>
        <p:nvSpPr>
          <p:cNvPr id="5" name="Oval 4"/>
          <p:cNvSpPr/>
          <p:nvPr/>
        </p:nvSpPr>
        <p:spPr>
          <a:xfrm>
            <a:off x="5966981" y="1582122"/>
            <a:ext cx="3057236" cy="103231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“When we were able to do this at home it was a godsend! “</a:t>
            </a:r>
          </a:p>
        </p:txBody>
      </p:sp>
      <p:sp>
        <p:nvSpPr>
          <p:cNvPr id="6" name="Oval 5"/>
          <p:cNvSpPr/>
          <p:nvPr/>
        </p:nvSpPr>
        <p:spPr>
          <a:xfrm>
            <a:off x="7236980" y="5384785"/>
            <a:ext cx="3153930" cy="127463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“The children’s nurses that we had for ERT were absolutely amazing and made all the difference to us”</a:t>
            </a:r>
          </a:p>
        </p:txBody>
      </p:sp>
      <p:pic>
        <p:nvPicPr>
          <p:cNvPr id="8" name="Picture 7">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1194471" y="73634"/>
            <a:ext cx="778503" cy="777651"/>
          </a:xfrm>
          <a:prstGeom prst="rect">
            <a:avLst/>
          </a:prstGeom>
        </p:spPr>
      </p:pic>
    </p:spTree>
    <p:extLst>
      <p:ext uri="{BB962C8B-B14F-4D97-AF65-F5344CB8AC3E}">
        <p14:creationId xmlns:p14="http://schemas.microsoft.com/office/powerpoint/2010/main" val="398886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Freedom to change dates / times around activities/work /school/ holidays/illness</a:t>
            </a:r>
          </a:p>
          <a:p>
            <a:r>
              <a:rPr lang="en-GB" dirty="0"/>
              <a:t>No missed opportunities</a:t>
            </a:r>
          </a:p>
          <a:p>
            <a:r>
              <a:rPr lang="en-GB" dirty="0"/>
              <a:t>Less missed infusions </a:t>
            </a:r>
          </a:p>
          <a:p>
            <a:r>
              <a:rPr lang="en-GB" dirty="0"/>
              <a:t>Able to do infusions on holiday</a:t>
            </a:r>
          </a:p>
          <a:p>
            <a:r>
              <a:rPr lang="en-GB" dirty="0"/>
              <a:t>Flexibility </a:t>
            </a:r>
          </a:p>
          <a:p>
            <a:r>
              <a:rPr lang="en-GB" dirty="0"/>
              <a:t>Proud of new skill</a:t>
            </a:r>
          </a:p>
          <a:p>
            <a:r>
              <a:rPr lang="en-GB" dirty="0"/>
              <a:t>Training provided in home</a:t>
            </a:r>
          </a:p>
          <a:p>
            <a:r>
              <a:rPr lang="en-GB" dirty="0"/>
              <a:t>No tidying up for nurse to come round </a:t>
            </a:r>
          </a:p>
        </p:txBody>
      </p:sp>
      <p:sp>
        <p:nvSpPr>
          <p:cNvPr id="3" name="Title 2"/>
          <p:cNvSpPr>
            <a:spLocks noGrp="1"/>
          </p:cNvSpPr>
          <p:nvPr>
            <p:ph type="title"/>
          </p:nvPr>
        </p:nvSpPr>
        <p:spPr/>
        <p:txBody>
          <a:bodyPr/>
          <a:lstStyle/>
          <a:p>
            <a:r>
              <a:rPr lang="en-GB" dirty="0"/>
              <a:t>Advantage of doing own infusions</a:t>
            </a:r>
            <a:br>
              <a:rPr lang="en-GB" dirty="0"/>
            </a:br>
            <a:endParaRPr lang="en-GB" dirty="0"/>
          </a:p>
        </p:txBody>
      </p:sp>
      <p:sp>
        <p:nvSpPr>
          <p:cNvPr id="4" name="Oval 3"/>
          <p:cNvSpPr/>
          <p:nvPr/>
        </p:nvSpPr>
        <p:spPr>
          <a:xfrm>
            <a:off x="5098473" y="2622296"/>
            <a:ext cx="3602471" cy="161419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“Independent home infusions are a real game changer”</a:t>
            </a:r>
          </a:p>
        </p:txBody>
      </p:sp>
      <p:sp>
        <p:nvSpPr>
          <p:cNvPr id="6" name="Oval 5"/>
          <p:cNvSpPr/>
          <p:nvPr/>
        </p:nvSpPr>
        <p:spPr>
          <a:xfrm>
            <a:off x="6003637" y="5037049"/>
            <a:ext cx="4849092" cy="170087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biggest blessing was a very special nurse who trained me to do my sons infusion, all at my pace and flow”</a:t>
            </a:r>
          </a:p>
        </p:txBody>
      </p:sp>
      <p:pic>
        <p:nvPicPr>
          <p:cNvPr id="7" name="Picture 6">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1194471" y="73634"/>
            <a:ext cx="778503" cy="777651"/>
          </a:xfrm>
          <a:prstGeom prst="rect">
            <a:avLst/>
          </a:prstGeom>
        </p:spPr>
      </p:pic>
    </p:spTree>
    <p:extLst>
      <p:ext uri="{BB962C8B-B14F-4D97-AF65-F5344CB8AC3E}">
        <p14:creationId xmlns:p14="http://schemas.microsoft.com/office/powerpoint/2010/main" val="76624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Less impact on day </a:t>
            </a:r>
          </a:p>
          <a:p>
            <a:r>
              <a:rPr lang="en-GB" dirty="0"/>
              <a:t>No longer misses school</a:t>
            </a:r>
          </a:p>
          <a:p>
            <a:r>
              <a:rPr lang="en-GB" dirty="0"/>
              <a:t>Financial benefits (no travel costs, food </a:t>
            </a:r>
            <a:r>
              <a:rPr lang="en-GB" dirty="0" err="1"/>
              <a:t>etc</a:t>
            </a:r>
            <a:r>
              <a:rPr lang="en-GB" dirty="0"/>
              <a:t>)</a:t>
            </a:r>
          </a:p>
          <a:p>
            <a:r>
              <a:rPr lang="en-GB" dirty="0"/>
              <a:t>Less time in hospital</a:t>
            </a:r>
          </a:p>
          <a:p>
            <a:r>
              <a:rPr lang="en-GB" dirty="0"/>
              <a:t>Reduces exposure to infections</a:t>
            </a:r>
          </a:p>
          <a:p>
            <a:r>
              <a:rPr lang="en-GB" dirty="0"/>
              <a:t>Flexibility around </a:t>
            </a:r>
            <a:r>
              <a:rPr lang="en-GB" dirty="0" err="1"/>
              <a:t>work,school</a:t>
            </a:r>
            <a:r>
              <a:rPr lang="en-GB" dirty="0"/>
              <a:t>, holidays </a:t>
            </a:r>
            <a:r>
              <a:rPr lang="en-GB" dirty="0" err="1"/>
              <a:t>etc</a:t>
            </a:r>
            <a:endParaRPr lang="en-GB" dirty="0"/>
          </a:p>
        </p:txBody>
      </p:sp>
      <p:sp>
        <p:nvSpPr>
          <p:cNvPr id="3" name="Title 2"/>
          <p:cNvSpPr>
            <a:spLocks noGrp="1"/>
          </p:cNvSpPr>
          <p:nvPr>
            <p:ph type="title"/>
          </p:nvPr>
        </p:nvSpPr>
        <p:spPr/>
        <p:txBody>
          <a:bodyPr/>
          <a:lstStyle/>
          <a:p>
            <a:r>
              <a:rPr lang="en-GB" dirty="0"/>
              <a:t>Overall Benefits </a:t>
            </a:r>
          </a:p>
        </p:txBody>
      </p:sp>
      <p:pic>
        <p:nvPicPr>
          <p:cNvPr id="4" name="Picture 3">
            <a:extLst>
              <a:ext uri="{FF2B5EF4-FFF2-40B4-BE49-F238E27FC236}">
                <a16:creationId xmlns:a16="http://schemas.microsoft.com/office/drawing/2014/main" id="{F6850C10-E770-4DEA-849C-525A218B1C5E}"/>
              </a:ext>
            </a:extLst>
          </p:cNvPr>
          <p:cNvPicPr>
            <a:picLocks noChangeAspect="1"/>
          </p:cNvPicPr>
          <p:nvPr/>
        </p:nvPicPr>
        <p:blipFill>
          <a:blip r:embed="rId2"/>
          <a:stretch>
            <a:fillRect/>
          </a:stretch>
        </p:blipFill>
        <p:spPr>
          <a:xfrm>
            <a:off x="11194471" y="73634"/>
            <a:ext cx="778503" cy="777651"/>
          </a:xfrm>
          <a:prstGeom prst="rect">
            <a:avLst/>
          </a:prstGeom>
        </p:spPr>
      </p:pic>
    </p:spTree>
    <p:extLst>
      <p:ext uri="{BB962C8B-B14F-4D97-AF65-F5344CB8AC3E}">
        <p14:creationId xmlns:p14="http://schemas.microsoft.com/office/powerpoint/2010/main" val="3991128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 Cloud"/>
          <p:cNvPicPr/>
          <p:nvPr/>
        </p:nvPicPr>
        <p:blipFill>
          <a:blip r:embed="rId2">
            <a:extLst>
              <a:ext uri="{28A0092B-C50C-407E-A947-70E740481C1C}">
                <a14:useLocalDpi xmlns:a14="http://schemas.microsoft.com/office/drawing/2010/main" val="0"/>
              </a:ext>
            </a:extLst>
          </a:blip>
          <a:srcRect/>
          <a:stretch>
            <a:fillRect/>
          </a:stretch>
        </p:blipFill>
        <p:spPr bwMode="auto">
          <a:xfrm>
            <a:off x="882117" y="258618"/>
            <a:ext cx="10875774" cy="4942032"/>
          </a:xfrm>
          <a:prstGeom prst="rect">
            <a:avLst/>
          </a:prstGeom>
          <a:noFill/>
          <a:ln>
            <a:noFill/>
          </a:ln>
        </p:spPr>
      </p:pic>
      <p:sp>
        <p:nvSpPr>
          <p:cNvPr id="6" name="Title 3"/>
          <p:cNvSpPr>
            <a:spLocks noGrp="1"/>
          </p:cNvSpPr>
          <p:nvPr>
            <p:ph type="title"/>
          </p:nvPr>
        </p:nvSpPr>
        <p:spPr>
          <a:xfrm>
            <a:off x="882117" y="5647261"/>
            <a:ext cx="10583007" cy="970450"/>
          </a:xfrm>
        </p:spPr>
        <p:txBody>
          <a:bodyPr/>
          <a:lstStyle/>
          <a:p>
            <a:pPr algn="ctr"/>
            <a:r>
              <a:rPr lang="en-GB" dirty="0"/>
              <a:t>THANK YOU </a:t>
            </a:r>
          </a:p>
        </p:txBody>
      </p:sp>
      <p:pic>
        <p:nvPicPr>
          <p:cNvPr id="7" name="Picture 6">
            <a:extLst>
              <a:ext uri="{FF2B5EF4-FFF2-40B4-BE49-F238E27FC236}">
                <a16:creationId xmlns:a16="http://schemas.microsoft.com/office/drawing/2014/main" id="{F6850C10-E770-4DEA-849C-525A218B1C5E}"/>
              </a:ext>
            </a:extLst>
          </p:cNvPr>
          <p:cNvPicPr>
            <a:picLocks noChangeAspect="1"/>
          </p:cNvPicPr>
          <p:nvPr/>
        </p:nvPicPr>
        <p:blipFill>
          <a:blip r:embed="rId3"/>
          <a:stretch>
            <a:fillRect/>
          </a:stretch>
        </p:blipFill>
        <p:spPr>
          <a:xfrm>
            <a:off x="11259125" y="5957198"/>
            <a:ext cx="778503" cy="777651"/>
          </a:xfrm>
          <a:prstGeom prst="rect">
            <a:avLst/>
          </a:prstGeom>
        </p:spPr>
      </p:pic>
    </p:spTree>
    <p:extLst>
      <p:ext uri="{BB962C8B-B14F-4D97-AF65-F5344CB8AC3E}">
        <p14:creationId xmlns:p14="http://schemas.microsoft.com/office/powerpoint/2010/main" val="330031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13E3-8D43-4BB5-A575-810B1C88F0BD}"/>
              </a:ext>
            </a:extLst>
          </p:cNvPr>
          <p:cNvSpPr>
            <a:spLocks noGrp="1"/>
          </p:cNvSpPr>
          <p:nvPr>
            <p:ph type="ctrTitle"/>
          </p:nvPr>
        </p:nvSpPr>
        <p:spPr/>
        <p:txBody>
          <a:bodyPr/>
          <a:lstStyle/>
          <a:p>
            <a:r>
              <a:rPr lang="en-GB" dirty="0"/>
              <a:t>CMU </a:t>
            </a:r>
          </a:p>
        </p:txBody>
      </p:sp>
      <p:sp>
        <p:nvSpPr>
          <p:cNvPr id="7" name="Subtitle 6">
            <a:extLst>
              <a:ext uri="{FF2B5EF4-FFF2-40B4-BE49-F238E27FC236}">
                <a16:creationId xmlns:a16="http://schemas.microsoft.com/office/drawing/2014/main" id="{0563BC5E-4AF7-4038-8FBA-B6F92C40F2BC}"/>
              </a:ext>
            </a:extLst>
          </p:cNvPr>
          <p:cNvSpPr>
            <a:spLocks noGrp="1"/>
          </p:cNvSpPr>
          <p:nvPr>
            <p:ph type="subTitle" idx="1"/>
          </p:nvPr>
        </p:nvSpPr>
        <p:spPr/>
        <p:txBody>
          <a:bodyPr/>
          <a:lstStyle/>
          <a:p>
            <a:r>
              <a:rPr lang="en-GB" dirty="0"/>
              <a:t>Procurement &amp; Contract Management </a:t>
            </a:r>
          </a:p>
        </p:txBody>
      </p:sp>
    </p:spTree>
    <p:extLst>
      <p:ext uri="{BB962C8B-B14F-4D97-AF65-F5344CB8AC3E}">
        <p14:creationId xmlns:p14="http://schemas.microsoft.com/office/powerpoint/2010/main" val="30473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619" y="322668"/>
            <a:ext cx="5616208" cy="733625"/>
          </a:xfrm>
        </p:spPr>
        <p:txBody>
          <a:bodyPr>
            <a:normAutofit/>
          </a:bodyPr>
          <a:lstStyle/>
          <a:p>
            <a:r>
              <a:rPr lang="en-US" dirty="0"/>
              <a:t>Key Procurement Points</a:t>
            </a:r>
          </a:p>
        </p:txBody>
      </p:sp>
      <p:sp>
        <p:nvSpPr>
          <p:cNvPr id="21" name="Footer Placeholder 20">
            <a:extLst>
              <a:ext uri="{FF2B5EF4-FFF2-40B4-BE49-F238E27FC236}">
                <a16:creationId xmlns:a16="http://schemas.microsoft.com/office/drawing/2014/main" id="{F5DBB87A-D033-448C-862B-742E814125FB}"/>
              </a:ext>
            </a:extLst>
          </p:cNvPr>
          <p:cNvSpPr>
            <a:spLocks noGrp="1"/>
          </p:cNvSpPr>
          <p:nvPr>
            <p:ph type="ftr" sz="quarter" idx="3"/>
          </p:nvPr>
        </p:nvSpPr>
        <p:spPr>
          <a:xfrm>
            <a:off x="690676" y="6369383"/>
            <a:ext cx="5723164" cy="365125"/>
          </a:xfrm>
        </p:spPr>
        <p:txBody>
          <a:bodyPr/>
          <a:lstStyle/>
          <a:p>
            <a:r>
              <a:rPr lang="en-US" dirty="0"/>
              <a:t>CMU key points </a:t>
            </a:r>
          </a:p>
        </p:txBody>
      </p:sp>
      <p:sp>
        <p:nvSpPr>
          <p:cNvPr id="2" name="TextBox 1">
            <a:extLst>
              <a:ext uri="{FF2B5EF4-FFF2-40B4-BE49-F238E27FC236}">
                <a16:creationId xmlns:a16="http://schemas.microsoft.com/office/drawing/2014/main" id="{8F6B675D-6782-4631-AFFD-4BF6919B9B59}"/>
              </a:ext>
            </a:extLst>
          </p:cNvPr>
          <p:cNvSpPr txBox="1"/>
          <p:nvPr/>
        </p:nvSpPr>
        <p:spPr>
          <a:xfrm>
            <a:off x="119971" y="1057945"/>
            <a:ext cx="11184130" cy="5816977"/>
          </a:xfrm>
          <a:prstGeom prst="rect">
            <a:avLst/>
          </a:prstGeom>
          <a:noFill/>
        </p:spPr>
        <p:txBody>
          <a:bodyPr wrap="square" rtlCol="0">
            <a:spAutoFit/>
          </a:bodyPr>
          <a:lstStyle/>
          <a:p>
            <a:pPr marL="285750" lvl="0" indent="-285750">
              <a:buFont typeface="Arial" panose="020B0604020202020204" pitchFamily="34" charset="0"/>
              <a:buChar char="•"/>
            </a:pPr>
            <a:r>
              <a:rPr lang="en-GB" sz="1600" b="1" dirty="0"/>
              <a:t>LSD Framework  </a:t>
            </a:r>
            <a:r>
              <a:rPr lang="en-GB" sz="1600" dirty="0"/>
              <a:t>– This framework is to provide a home delivery and nursing service where the expectation is that the successful homecare providers provide both elements of the service.  The current framework is working really well and the NHS will continue to strive for standardisation across the centres to ensure continuity of care for their patients.</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b="1" dirty="0"/>
              <a:t>LSD Specification  </a:t>
            </a:r>
            <a:r>
              <a:rPr lang="en-GB" sz="1600" dirty="0"/>
              <a:t>- Newly approved NHMC 2022 version of the National Homecare Specification will be used. One difference is that your responses will be more certification or declaration that you have a process, policy, procedure in which can be requested as required by the Specialised Centres or CMU.  </a:t>
            </a:r>
          </a:p>
          <a:p>
            <a:pPr lvl="0"/>
            <a:endParaRPr lang="en-GB" sz="1600" dirty="0"/>
          </a:p>
          <a:p>
            <a:pPr marL="285750" lvl="0" indent="-285750">
              <a:buFont typeface="Arial" panose="020B0604020202020204" pitchFamily="34" charset="0"/>
              <a:buChar char="•"/>
            </a:pPr>
            <a:r>
              <a:rPr lang="en-GB" sz="1600" b="1" dirty="0"/>
              <a:t>Complaints and incidents process </a:t>
            </a:r>
            <a:r>
              <a:rPr lang="en-GB" sz="1600" dirty="0"/>
              <a:t>-  This has been a standing agenda item at the supplier review meetings. The SH group are looking at strengthening this process and are looking at a standard LSD form and process for HCP and centres. This will be based on the current National complaints and incidents template and Appendix 19 guidance to make it fit for purpose for the LSD service.</a:t>
            </a:r>
          </a:p>
          <a:p>
            <a:pPr lvl="0"/>
            <a:endParaRPr lang="en-GB" sz="1600" dirty="0"/>
          </a:p>
          <a:p>
            <a:pPr marL="285750" lvl="0" indent="-285750">
              <a:buFont typeface="Arial" panose="020B0604020202020204" pitchFamily="34" charset="0"/>
              <a:buChar char="•"/>
            </a:pPr>
            <a:r>
              <a:rPr lang="en-GB" sz="1600" b="1" dirty="0"/>
              <a:t>Nursing</a:t>
            </a:r>
            <a:r>
              <a:rPr lang="en-GB" sz="1600" dirty="0"/>
              <a:t>  </a:t>
            </a:r>
            <a:br>
              <a:rPr lang="en-GB" sz="1600" b="1" dirty="0"/>
            </a:br>
            <a:r>
              <a:rPr lang="en-GB" sz="1600" b="1" dirty="0"/>
              <a:t>Saturday Nursing  - </a:t>
            </a:r>
            <a:r>
              <a:rPr lang="en-GB" sz="1600" dirty="0"/>
              <a:t>There will be the inclusion of Saturday nursing however, this will need to be agreed by the referring centre prior to any nurse visits and shouldn’t be at the request of the HCP. Failure to undertake this step the LSD centres will not fund. </a:t>
            </a:r>
            <a:r>
              <a:rPr lang="en-GB" sz="1600" b="1" dirty="0"/>
              <a:t>Virtual nurse –</a:t>
            </a:r>
            <a:r>
              <a:rPr lang="en-GB" sz="1600" dirty="0"/>
              <a:t> This</a:t>
            </a:r>
            <a:r>
              <a:rPr lang="en-GB" sz="1600" b="1" dirty="0"/>
              <a:t> </a:t>
            </a:r>
            <a:r>
              <a:rPr lang="en-GB" sz="1600" dirty="0"/>
              <a:t>option brings some flexibility and contingency options in to the service, again this will need to be discussed and agreed by the centre for suitability for the patients. </a:t>
            </a:r>
          </a:p>
          <a:p>
            <a:pPr lvl="0"/>
            <a:endParaRPr lang="en-GB" sz="1600" dirty="0"/>
          </a:p>
          <a:p>
            <a:pPr marL="285750" lvl="0" indent="-285750">
              <a:buFont typeface="Arial" panose="020B0604020202020204" pitchFamily="34" charset="0"/>
              <a:buChar char="•"/>
            </a:pPr>
            <a:r>
              <a:rPr lang="en-GB" sz="1600" b="1" dirty="0"/>
              <a:t>Equipment and Ancillaries – </a:t>
            </a:r>
            <a:r>
              <a:rPr lang="en-GB" sz="1600" dirty="0"/>
              <a:t>These lists have been reviewed to ensure that there is a fair distribution of potential costings for the HCP and NHS. Equipment lists have been made clearer to ensure that everything is captured and included in the service delivery. </a:t>
            </a:r>
          </a:p>
          <a:p>
            <a:r>
              <a:rPr lang="en-GB" dirty="0"/>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6290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AE11-5F3B-4F07-B887-E6E96DEC22F8}"/>
              </a:ext>
            </a:extLst>
          </p:cNvPr>
          <p:cNvSpPr>
            <a:spLocks noGrp="1"/>
          </p:cNvSpPr>
          <p:nvPr>
            <p:ph type="title"/>
          </p:nvPr>
        </p:nvSpPr>
        <p:spPr>
          <a:xfrm>
            <a:off x="510273" y="594359"/>
            <a:ext cx="10641498" cy="611649"/>
          </a:xfrm>
        </p:spPr>
        <p:txBody>
          <a:bodyPr/>
          <a:lstStyle/>
          <a:p>
            <a:r>
              <a:rPr lang="en-GB" dirty="0"/>
              <a:t>Key Contract Management Points</a:t>
            </a:r>
          </a:p>
        </p:txBody>
      </p:sp>
      <p:sp>
        <p:nvSpPr>
          <p:cNvPr id="3" name="Content Placeholder 2">
            <a:extLst>
              <a:ext uri="{FF2B5EF4-FFF2-40B4-BE49-F238E27FC236}">
                <a16:creationId xmlns:a16="http://schemas.microsoft.com/office/drawing/2014/main" id="{09A8235B-63A1-48F2-8E9C-2C715FE674C9}"/>
              </a:ext>
            </a:extLst>
          </p:cNvPr>
          <p:cNvSpPr>
            <a:spLocks noGrp="1"/>
          </p:cNvSpPr>
          <p:nvPr>
            <p:ph sz="quarter" idx="10"/>
          </p:nvPr>
        </p:nvSpPr>
        <p:spPr>
          <a:xfrm>
            <a:off x="690676" y="1403195"/>
            <a:ext cx="10641498" cy="4051609"/>
          </a:xfrm>
        </p:spPr>
        <p:txBody>
          <a:bodyPr>
            <a:normAutofit fontScale="25000" lnSpcReduction="20000"/>
          </a:bodyPr>
          <a:lstStyle/>
          <a:p>
            <a:r>
              <a:rPr lang="en-US" altLang="en-US" sz="8000" b="1" dirty="0">
                <a:solidFill>
                  <a:srgbClr val="000000"/>
                </a:solidFill>
              </a:rPr>
              <a:t>CMU</a:t>
            </a:r>
            <a:endParaRPr lang="en-US" altLang="en-US" sz="8000" dirty="0"/>
          </a:p>
          <a:p>
            <a:r>
              <a:rPr lang="en-US" altLang="en-US" sz="8000" dirty="0">
                <a:solidFill>
                  <a:srgbClr val="000000"/>
                </a:solidFill>
                <a:latin typeface="Calibri" panose="020F0502020204030204" pitchFamily="34" charset="0"/>
              </a:rPr>
              <a:t>Management information - MI sales data collected monthly, reviewed and </a:t>
            </a:r>
            <a:r>
              <a:rPr lang="en-US" altLang="en-US" sz="8000" dirty="0" err="1">
                <a:solidFill>
                  <a:srgbClr val="000000"/>
                </a:solidFill>
                <a:latin typeface="Calibri" panose="020F0502020204030204" pitchFamily="34" charset="0"/>
              </a:rPr>
              <a:t>analysed</a:t>
            </a:r>
            <a:r>
              <a:rPr lang="en-US" altLang="en-US" sz="8000" dirty="0">
                <a:solidFill>
                  <a:srgbClr val="000000"/>
                </a:solidFill>
                <a:latin typeface="Calibri" panose="020F0502020204030204" pitchFamily="34" charset="0"/>
              </a:rPr>
              <a:t>. </a:t>
            </a:r>
          </a:p>
          <a:p>
            <a:r>
              <a:rPr lang="en-US" altLang="en-US" sz="8000" dirty="0">
                <a:solidFill>
                  <a:srgbClr val="000000"/>
                </a:solidFill>
                <a:latin typeface="Calibri" panose="020F0502020204030204" pitchFamily="34" charset="0"/>
              </a:rPr>
              <a:t>key Performance indicators - KPI data collected monthly, reviewed and </a:t>
            </a:r>
            <a:r>
              <a:rPr lang="en-US" altLang="en-US" sz="8000" dirty="0" err="1">
                <a:solidFill>
                  <a:srgbClr val="000000"/>
                </a:solidFill>
                <a:latin typeface="Calibri" panose="020F0502020204030204" pitchFamily="34" charset="0"/>
              </a:rPr>
              <a:t>analysed</a:t>
            </a:r>
            <a:r>
              <a:rPr lang="en-US" altLang="en-US" sz="8000" dirty="0">
                <a:solidFill>
                  <a:srgbClr val="000000"/>
                </a:solidFill>
                <a:latin typeface="Calibri" panose="020F0502020204030204" pitchFamily="34" charset="0"/>
              </a:rPr>
              <a:t>. </a:t>
            </a:r>
            <a:endParaRPr lang="en-US" altLang="en-US" sz="8000" dirty="0"/>
          </a:p>
          <a:p>
            <a:r>
              <a:rPr lang="en-US" altLang="en-US" sz="8000" dirty="0">
                <a:solidFill>
                  <a:srgbClr val="000000"/>
                </a:solidFill>
                <a:latin typeface="Calibri" panose="020F0502020204030204" pitchFamily="34" charset="0"/>
              </a:rPr>
              <a:t> Supplier review meetings - Twice yearly Supplier review meetings.</a:t>
            </a:r>
            <a:endParaRPr lang="en-US" altLang="en-US" sz="8000" dirty="0"/>
          </a:p>
          <a:p>
            <a:r>
              <a:rPr lang="en-US" altLang="en-US" sz="8000" dirty="0">
                <a:solidFill>
                  <a:srgbClr val="000000"/>
                </a:solidFill>
                <a:latin typeface="Calibri" panose="020F0502020204030204" pitchFamily="34" charset="0"/>
              </a:rPr>
              <a:t> CMU, stakeholder and Supplier engagement throughout the life of the framework. </a:t>
            </a:r>
          </a:p>
          <a:p>
            <a:endParaRPr lang="en-US" altLang="en-US" sz="8000" dirty="0">
              <a:solidFill>
                <a:srgbClr val="000000"/>
              </a:solidFill>
              <a:latin typeface="Calibri" panose="020F0502020204030204" pitchFamily="34" charset="0"/>
            </a:endParaRPr>
          </a:p>
          <a:p>
            <a:r>
              <a:rPr lang="en-US" altLang="en-US" sz="8000" b="1" dirty="0">
                <a:solidFill>
                  <a:srgbClr val="000000"/>
                </a:solidFill>
              </a:rPr>
              <a:t>Specialist </a:t>
            </a:r>
            <a:r>
              <a:rPr lang="en-US" altLang="en-US" sz="8000" b="1" dirty="0" err="1">
                <a:solidFill>
                  <a:srgbClr val="000000"/>
                </a:solidFill>
              </a:rPr>
              <a:t>Centres</a:t>
            </a:r>
            <a:endParaRPr lang="en-US" altLang="en-US" sz="8000" b="1" dirty="0">
              <a:solidFill>
                <a:srgbClr val="000000"/>
              </a:solidFill>
            </a:endParaRPr>
          </a:p>
          <a:p>
            <a:r>
              <a:rPr lang="en-US" altLang="en-US" sz="8000" dirty="0">
                <a:solidFill>
                  <a:srgbClr val="000000"/>
                </a:solidFill>
                <a:latin typeface="Calibri" panose="020F0502020204030204" pitchFamily="34" charset="0"/>
              </a:rPr>
              <a:t>Management information - Invoicing, missed infusion reports, compliant and incident report, Clinical </a:t>
            </a:r>
            <a:endParaRPr lang="en-US" altLang="en-US" sz="8000" dirty="0"/>
          </a:p>
          <a:p>
            <a:r>
              <a:rPr lang="en-US" altLang="en-US" sz="8000" dirty="0">
                <a:solidFill>
                  <a:srgbClr val="000000"/>
                </a:solidFill>
                <a:latin typeface="Calibri" panose="020F0502020204030204" pitchFamily="34" charset="0"/>
              </a:rPr>
              <a:t> Quarterly review meetings with the </a:t>
            </a:r>
            <a:r>
              <a:rPr lang="en-US" altLang="en-US" sz="8000" dirty="0" err="1">
                <a:solidFill>
                  <a:srgbClr val="000000"/>
                </a:solidFill>
                <a:latin typeface="Calibri" panose="020F0502020204030204" pitchFamily="34" charset="0"/>
              </a:rPr>
              <a:t>centres</a:t>
            </a:r>
            <a:r>
              <a:rPr lang="en-US" altLang="en-US" sz="8000" dirty="0">
                <a:solidFill>
                  <a:srgbClr val="000000"/>
                </a:solidFill>
                <a:latin typeface="Calibri" panose="020F0502020204030204" pitchFamily="34" charset="0"/>
              </a:rPr>
              <a:t> as a minimum.</a:t>
            </a:r>
          </a:p>
          <a:p>
            <a:r>
              <a:rPr lang="en-US" altLang="en-US" sz="8000" dirty="0">
                <a:solidFill>
                  <a:srgbClr val="000000"/>
                </a:solidFill>
                <a:latin typeface="Calibri" panose="020F0502020204030204" pitchFamily="34" charset="0"/>
              </a:rPr>
              <a:t>CMU, stakeholder and Supplier engagement throughout the life of the framework. </a:t>
            </a:r>
            <a:endParaRPr lang="en-US" altLang="en-US" sz="8000" dirty="0"/>
          </a:p>
          <a:p>
            <a:pPr marL="0" indent="0">
              <a:buNone/>
            </a:pPr>
            <a:endParaRPr lang="en-US" altLang="en-US" sz="9600" dirty="0"/>
          </a:p>
          <a:p>
            <a:endParaRPr lang="en-US" altLang="en-US" sz="9600" dirty="0"/>
          </a:p>
          <a:p>
            <a:endParaRPr lang="en-US" altLang="en-US" sz="9600" dirty="0"/>
          </a:p>
          <a:p>
            <a:endParaRPr lang="en-US" altLang="en-US" sz="9600" dirty="0"/>
          </a:p>
          <a:p>
            <a:endParaRPr lang="en-US" altLang="en-US" sz="7200" dirty="0"/>
          </a:p>
          <a:p>
            <a:endParaRPr lang="en-US" altLang="en-US" sz="3600" dirty="0"/>
          </a:p>
          <a:p>
            <a:endParaRPr lang="en-GB" dirty="0"/>
          </a:p>
        </p:txBody>
      </p:sp>
      <p:sp>
        <p:nvSpPr>
          <p:cNvPr id="4" name="Footer Placeholder 3">
            <a:extLst>
              <a:ext uri="{FF2B5EF4-FFF2-40B4-BE49-F238E27FC236}">
                <a16:creationId xmlns:a16="http://schemas.microsoft.com/office/drawing/2014/main" id="{B2431626-5196-4319-B6DF-958A5C214545}"/>
              </a:ext>
            </a:extLst>
          </p:cNvPr>
          <p:cNvSpPr>
            <a:spLocks noGrp="1"/>
          </p:cNvSpPr>
          <p:nvPr>
            <p:ph type="ftr" sz="quarter" idx="3"/>
          </p:nvPr>
        </p:nvSpPr>
        <p:spPr/>
        <p:txBody>
          <a:bodyPr/>
          <a:lstStyle/>
          <a:p>
            <a:r>
              <a:rPr lang="en-GB" dirty="0"/>
              <a:t>CMU Key points</a:t>
            </a:r>
            <a:endParaRPr lang="en-US" dirty="0"/>
          </a:p>
        </p:txBody>
      </p:sp>
    </p:spTree>
    <p:extLst>
      <p:ext uri="{BB962C8B-B14F-4D97-AF65-F5344CB8AC3E}">
        <p14:creationId xmlns:p14="http://schemas.microsoft.com/office/powerpoint/2010/main" val="301422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1630" y="117401"/>
            <a:ext cx="10515600" cy="965442"/>
          </a:xfrm>
        </p:spPr>
        <p:txBody>
          <a:bodyPr/>
          <a:lstStyle/>
          <a:p>
            <a:r>
              <a:rPr lang="en-GB" b="1" dirty="0"/>
              <a:t>What are lysosomal storage disorders?</a:t>
            </a:r>
            <a:endParaRPr lang="en-US" dirty="0"/>
          </a:p>
        </p:txBody>
      </p:sp>
      <p:sp>
        <p:nvSpPr>
          <p:cNvPr id="21" name="Footer Placeholder 20">
            <a:extLst>
              <a:ext uri="{FF2B5EF4-FFF2-40B4-BE49-F238E27FC236}">
                <a16:creationId xmlns:a16="http://schemas.microsoft.com/office/drawing/2014/main" id="{F5DBB87A-D033-448C-862B-742E814125FB}"/>
              </a:ext>
            </a:extLst>
          </p:cNvPr>
          <p:cNvSpPr>
            <a:spLocks noGrp="1"/>
          </p:cNvSpPr>
          <p:nvPr>
            <p:ph type="ftr" sz="quarter" idx="3"/>
          </p:nvPr>
        </p:nvSpPr>
        <p:spPr>
          <a:xfrm>
            <a:off x="690675" y="6333439"/>
            <a:ext cx="9929039" cy="365125"/>
          </a:xfrm>
        </p:spPr>
        <p:txBody>
          <a:bodyPr/>
          <a:lstStyle/>
          <a:p>
            <a:r>
              <a:rPr lang="en-GB" sz="1800" baseline="30000" dirty="0"/>
              <a:t>1</a:t>
            </a:r>
            <a:r>
              <a:rPr lang="en-GB" dirty="0"/>
              <a:t> </a:t>
            </a:r>
            <a:r>
              <a:rPr lang="en-GB" sz="1200" dirty="0">
                <a:solidFill>
                  <a:schemeClr val="tx1"/>
                </a:solidFill>
              </a:rPr>
              <a:t>Deegan P and Cox TM (2020) Lysosomal disease. In Firth JD, Conlon CP and Cox TM(editors) Oxford Textbook of Medicine. Oxford University Press 6</a:t>
            </a:r>
            <a:r>
              <a:rPr lang="en-GB" sz="1200" baseline="30000" dirty="0">
                <a:solidFill>
                  <a:schemeClr val="tx1"/>
                </a:solidFill>
              </a:rPr>
              <a:t>th</a:t>
            </a:r>
            <a:r>
              <a:rPr lang="en-GB" sz="1200" dirty="0">
                <a:solidFill>
                  <a:schemeClr val="tx1"/>
                </a:solidFill>
              </a:rPr>
              <a:t> edition. 12.8, p2121</a:t>
            </a:r>
          </a:p>
          <a:p>
            <a:r>
              <a:rPr lang="en-GB" sz="1200" dirty="0">
                <a:solidFill>
                  <a:schemeClr val="tx1"/>
                </a:solidFill>
              </a:rPr>
              <a:t>Image: </a:t>
            </a:r>
            <a:r>
              <a:rPr lang="en-GB" sz="1200" dirty="0">
                <a:hlinkClick r:id="rId2"/>
              </a:rPr>
              <a:t>https://www.enchantedlearning.com/subjects/animals/cell/index.shtml</a:t>
            </a:r>
            <a:endParaRPr lang="en-GB" sz="1200" dirty="0"/>
          </a:p>
          <a:p>
            <a:endParaRPr lang="en-US" dirty="0"/>
          </a:p>
        </p:txBody>
      </p:sp>
      <p:sp>
        <p:nvSpPr>
          <p:cNvPr id="7" name="TextBox 6">
            <a:extLst>
              <a:ext uri="{FF2B5EF4-FFF2-40B4-BE49-F238E27FC236}">
                <a16:creationId xmlns:a16="http://schemas.microsoft.com/office/drawing/2014/main" id="{C8D9E14D-00FB-48D5-BBE7-CF444CF1354E}"/>
              </a:ext>
            </a:extLst>
          </p:cNvPr>
          <p:cNvSpPr txBox="1"/>
          <p:nvPr/>
        </p:nvSpPr>
        <p:spPr>
          <a:xfrm>
            <a:off x="621630" y="1163960"/>
            <a:ext cx="8827129" cy="164352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 group of more than 80 rare genetic diseases with an inherited defect in lysosomal function resulting in serious structural and functional damage to a wide range of organ systems.</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1</a:t>
            </a:r>
          </a:p>
        </p:txBody>
      </p:sp>
      <p:pic>
        <p:nvPicPr>
          <p:cNvPr id="8" name="Picture 2" descr="Animal Cell Anatomy &amp; Diagram - Enchanted Learning">
            <a:extLst>
              <a:ext uri="{FF2B5EF4-FFF2-40B4-BE49-F238E27FC236}">
                <a16:creationId xmlns:a16="http://schemas.microsoft.com/office/drawing/2014/main" id="{6A68302D-E3B1-4F7F-BD81-22F4A6DDC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802" y="2888604"/>
            <a:ext cx="3738064" cy="271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7B78-83E3-4286-81BF-7B6F0F06D835}"/>
              </a:ext>
            </a:extLst>
          </p:cNvPr>
          <p:cNvSpPr>
            <a:spLocks noGrp="1"/>
          </p:cNvSpPr>
          <p:nvPr>
            <p:ph type="title"/>
          </p:nvPr>
        </p:nvSpPr>
        <p:spPr/>
        <p:txBody>
          <a:bodyPr/>
          <a:lstStyle/>
          <a:p>
            <a:r>
              <a:rPr lang="en-GB" b="1" dirty="0"/>
              <a:t>What do lysosomes do?</a:t>
            </a:r>
            <a:endParaRPr lang="en-GB" dirty="0"/>
          </a:p>
        </p:txBody>
      </p:sp>
      <p:sp>
        <p:nvSpPr>
          <p:cNvPr id="4" name="Footer Placeholder 3">
            <a:extLst>
              <a:ext uri="{FF2B5EF4-FFF2-40B4-BE49-F238E27FC236}">
                <a16:creationId xmlns:a16="http://schemas.microsoft.com/office/drawing/2014/main" id="{3C5EB7F3-213B-4E98-8C8B-743B08768B49}"/>
              </a:ext>
            </a:extLst>
          </p:cNvPr>
          <p:cNvSpPr>
            <a:spLocks noGrp="1"/>
          </p:cNvSpPr>
          <p:nvPr>
            <p:ph type="ftr" sz="quarter" idx="3"/>
          </p:nvPr>
        </p:nvSpPr>
        <p:spPr/>
        <p:txBody>
          <a:bodyPr/>
          <a:lstStyle/>
          <a:p>
            <a:r>
              <a:rPr lang="en-GB"/>
              <a:t>Lysosomal Storage Disorders - Supplier Review Meeting</a:t>
            </a:r>
            <a:endParaRPr lang="en-US" dirty="0"/>
          </a:p>
        </p:txBody>
      </p:sp>
      <p:pic>
        <p:nvPicPr>
          <p:cNvPr id="5" name="Content Placeholder 3">
            <a:extLst>
              <a:ext uri="{FF2B5EF4-FFF2-40B4-BE49-F238E27FC236}">
                <a16:creationId xmlns:a16="http://schemas.microsoft.com/office/drawing/2014/main" id="{CBBFB20A-EDD2-4EE2-947B-BE63AE513A4A}"/>
              </a:ext>
            </a:extLst>
          </p:cNvPr>
          <p:cNvPicPr>
            <a:picLocks noGrp="1" noChangeAspect="1"/>
          </p:cNvPicPr>
          <p:nvPr>
            <p:ph sz="quarter" idx="10"/>
          </p:nvPr>
        </p:nvPicPr>
        <p:blipFill>
          <a:blip r:embed="rId2"/>
          <a:stretch>
            <a:fillRect/>
          </a:stretch>
        </p:blipFill>
        <p:spPr>
          <a:xfrm>
            <a:off x="690676" y="2046214"/>
            <a:ext cx="4531589" cy="2243137"/>
          </a:xfrm>
          <a:prstGeom prst="rect">
            <a:avLst/>
          </a:prstGeom>
        </p:spPr>
      </p:pic>
      <p:pic>
        <p:nvPicPr>
          <p:cNvPr id="6" name="Picture 5">
            <a:extLst>
              <a:ext uri="{FF2B5EF4-FFF2-40B4-BE49-F238E27FC236}">
                <a16:creationId xmlns:a16="http://schemas.microsoft.com/office/drawing/2014/main" id="{9C526236-5DDD-45FA-A5E9-86570E9E1882}"/>
              </a:ext>
            </a:extLst>
          </p:cNvPr>
          <p:cNvPicPr>
            <a:picLocks noChangeAspect="1"/>
          </p:cNvPicPr>
          <p:nvPr/>
        </p:nvPicPr>
        <p:blipFill>
          <a:blip r:embed="rId3"/>
          <a:stretch>
            <a:fillRect/>
          </a:stretch>
        </p:blipFill>
        <p:spPr>
          <a:xfrm>
            <a:off x="6262275" y="1885283"/>
            <a:ext cx="4859369" cy="2686717"/>
          </a:xfrm>
          <a:prstGeom prst="rect">
            <a:avLst/>
          </a:prstGeom>
        </p:spPr>
      </p:pic>
      <p:sp>
        <p:nvSpPr>
          <p:cNvPr id="8" name="TextBox 7">
            <a:extLst>
              <a:ext uri="{FF2B5EF4-FFF2-40B4-BE49-F238E27FC236}">
                <a16:creationId xmlns:a16="http://schemas.microsoft.com/office/drawing/2014/main" id="{A157FA66-D1F6-4E32-A7B9-A6766CD7DD64}"/>
              </a:ext>
            </a:extLst>
          </p:cNvPr>
          <p:cNvSpPr txBox="1"/>
          <p:nvPr/>
        </p:nvSpPr>
        <p:spPr>
          <a:xfrm>
            <a:off x="503372" y="5702758"/>
            <a:ext cx="6097772" cy="369332"/>
          </a:xfrm>
          <a:prstGeom prst="rect">
            <a:avLst/>
          </a:prstGeom>
          <a:noFill/>
        </p:spPr>
        <p:txBody>
          <a:bodyPr wrap="square">
            <a:spAutoFit/>
          </a:bodyPr>
          <a:lstStyle/>
          <a:p>
            <a:r>
              <a:rPr lang="en-GB" sz="1800" dirty="0"/>
              <a:t>Image: </a:t>
            </a:r>
            <a:r>
              <a:rPr lang="en-GB" sz="1800" dirty="0">
                <a:hlinkClick r:id="rId4"/>
              </a:rPr>
              <a:t>https://www.genome.gov/genetics-glossary/Enzyme</a:t>
            </a:r>
            <a:endParaRPr lang="en-GB" sz="1800" dirty="0"/>
          </a:p>
        </p:txBody>
      </p:sp>
    </p:spTree>
    <p:extLst>
      <p:ext uri="{BB962C8B-B14F-4D97-AF65-F5344CB8AC3E}">
        <p14:creationId xmlns:p14="http://schemas.microsoft.com/office/powerpoint/2010/main" val="26879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B6D9-EFBD-48BB-BE10-88F2608FD3DD}"/>
              </a:ext>
            </a:extLst>
          </p:cNvPr>
          <p:cNvSpPr>
            <a:spLocks noGrp="1"/>
          </p:cNvSpPr>
          <p:nvPr>
            <p:ph type="title"/>
          </p:nvPr>
        </p:nvSpPr>
        <p:spPr/>
        <p:txBody>
          <a:bodyPr/>
          <a:lstStyle/>
          <a:p>
            <a:r>
              <a:rPr lang="en-GB" b="1" dirty="0"/>
              <a:t>LSD’s are multi system disorders:</a:t>
            </a:r>
            <a:endParaRPr lang="en-GB" dirty="0"/>
          </a:p>
        </p:txBody>
      </p:sp>
      <p:sp>
        <p:nvSpPr>
          <p:cNvPr id="4" name="Footer Placeholder 3">
            <a:extLst>
              <a:ext uri="{FF2B5EF4-FFF2-40B4-BE49-F238E27FC236}">
                <a16:creationId xmlns:a16="http://schemas.microsoft.com/office/drawing/2014/main" id="{BB695DCF-917D-47EA-962E-0F7C05BE8CA1}"/>
              </a:ext>
            </a:extLst>
          </p:cNvPr>
          <p:cNvSpPr>
            <a:spLocks noGrp="1"/>
          </p:cNvSpPr>
          <p:nvPr>
            <p:ph type="ftr" sz="quarter" idx="3"/>
          </p:nvPr>
        </p:nvSpPr>
        <p:spPr/>
        <p:txBody>
          <a:bodyPr/>
          <a:lstStyle/>
          <a:p>
            <a:r>
              <a:rPr lang="en-GB"/>
              <a:t>Lysosomal Storage Disorders - Supplier Review Meeting</a:t>
            </a:r>
            <a:endParaRPr lang="en-US" dirty="0"/>
          </a:p>
        </p:txBody>
      </p:sp>
      <p:pic>
        <p:nvPicPr>
          <p:cNvPr id="5" name="Picture 2" descr="File:Vitruvian.jpg">
            <a:extLst>
              <a:ext uri="{FF2B5EF4-FFF2-40B4-BE49-F238E27FC236}">
                <a16:creationId xmlns:a16="http://schemas.microsoft.com/office/drawing/2014/main" id="{E821AB45-BF16-40BD-B98C-2AF8F6B7F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993" y="2444435"/>
            <a:ext cx="2605373" cy="3613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E8B3F19-25A5-4669-A3A7-4DD6AF377AD0}"/>
              </a:ext>
            </a:extLst>
          </p:cNvPr>
          <p:cNvSpPr txBox="1"/>
          <p:nvPr/>
        </p:nvSpPr>
        <p:spPr>
          <a:xfrm>
            <a:off x="4662480" y="1937588"/>
            <a:ext cx="1740397" cy="369332"/>
          </a:xfrm>
          <a:prstGeom prst="rect">
            <a:avLst/>
          </a:prstGeom>
          <a:noFill/>
        </p:spPr>
        <p:txBody>
          <a:bodyPr wrap="square">
            <a:spAutoFit/>
          </a:bodyPr>
          <a:lstStyle/>
          <a:p>
            <a:r>
              <a:rPr lang="en-GB" dirty="0"/>
              <a:t>Nervous system</a:t>
            </a:r>
          </a:p>
        </p:txBody>
      </p:sp>
      <p:sp>
        <p:nvSpPr>
          <p:cNvPr id="9" name="TextBox 8">
            <a:extLst>
              <a:ext uri="{FF2B5EF4-FFF2-40B4-BE49-F238E27FC236}">
                <a16:creationId xmlns:a16="http://schemas.microsoft.com/office/drawing/2014/main" id="{71B6332A-B7C0-425A-91E5-A5CB900F4BFA}"/>
              </a:ext>
            </a:extLst>
          </p:cNvPr>
          <p:cNvSpPr txBox="1"/>
          <p:nvPr/>
        </p:nvSpPr>
        <p:spPr>
          <a:xfrm>
            <a:off x="7186189" y="1983754"/>
            <a:ext cx="1613725" cy="646331"/>
          </a:xfrm>
          <a:prstGeom prst="rect">
            <a:avLst/>
          </a:prstGeom>
          <a:noFill/>
        </p:spPr>
        <p:txBody>
          <a:bodyPr wrap="square">
            <a:spAutoFit/>
          </a:bodyPr>
          <a:lstStyle/>
          <a:p>
            <a:r>
              <a:rPr lang="en-GB" dirty="0"/>
              <a:t>Integumentary system</a:t>
            </a:r>
          </a:p>
        </p:txBody>
      </p:sp>
      <p:sp>
        <p:nvSpPr>
          <p:cNvPr id="13" name="TextBox 12">
            <a:extLst>
              <a:ext uri="{FF2B5EF4-FFF2-40B4-BE49-F238E27FC236}">
                <a16:creationId xmlns:a16="http://schemas.microsoft.com/office/drawing/2014/main" id="{A11FD2DF-A536-4E25-A5D6-F8ACFFF33FED}"/>
              </a:ext>
            </a:extLst>
          </p:cNvPr>
          <p:cNvSpPr txBox="1"/>
          <p:nvPr/>
        </p:nvSpPr>
        <p:spPr>
          <a:xfrm>
            <a:off x="7186189" y="2923430"/>
            <a:ext cx="2048346" cy="646331"/>
          </a:xfrm>
          <a:prstGeom prst="rect">
            <a:avLst/>
          </a:prstGeom>
          <a:noFill/>
        </p:spPr>
        <p:txBody>
          <a:bodyPr wrap="square">
            <a:spAutoFit/>
          </a:bodyPr>
          <a:lstStyle/>
          <a:p>
            <a:r>
              <a:rPr lang="en-GB" dirty="0"/>
              <a:t>Cardiovascular system</a:t>
            </a:r>
          </a:p>
        </p:txBody>
      </p:sp>
      <p:sp>
        <p:nvSpPr>
          <p:cNvPr id="15" name="TextBox 14">
            <a:extLst>
              <a:ext uri="{FF2B5EF4-FFF2-40B4-BE49-F238E27FC236}">
                <a16:creationId xmlns:a16="http://schemas.microsoft.com/office/drawing/2014/main" id="{03465C52-E479-4E16-8A47-4CFF79B3317A}"/>
              </a:ext>
            </a:extLst>
          </p:cNvPr>
          <p:cNvSpPr txBox="1"/>
          <p:nvPr/>
        </p:nvSpPr>
        <p:spPr>
          <a:xfrm>
            <a:off x="7258617" y="4066755"/>
            <a:ext cx="1613725" cy="369332"/>
          </a:xfrm>
          <a:prstGeom prst="rect">
            <a:avLst/>
          </a:prstGeom>
          <a:noFill/>
        </p:spPr>
        <p:txBody>
          <a:bodyPr wrap="square">
            <a:spAutoFit/>
          </a:bodyPr>
          <a:lstStyle/>
          <a:p>
            <a:r>
              <a:rPr lang="en-GB" dirty="0"/>
              <a:t>Skeletal system</a:t>
            </a:r>
          </a:p>
        </p:txBody>
      </p:sp>
      <p:sp>
        <p:nvSpPr>
          <p:cNvPr id="17" name="TextBox 16">
            <a:extLst>
              <a:ext uri="{FF2B5EF4-FFF2-40B4-BE49-F238E27FC236}">
                <a16:creationId xmlns:a16="http://schemas.microsoft.com/office/drawing/2014/main" id="{177E122F-E227-4EAD-A9CB-155892718B63}"/>
              </a:ext>
            </a:extLst>
          </p:cNvPr>
          <p:cNvSpPr txBox="1"/>
          <p:nvPr/>
        </p:nvSpPr>
        <p:spPr>
          <a:xfrm>
            <a:off x="7258616" y="5474252"/>
            <a:ext cx="1613725" cy="369332"/>
          </a:xfrm>
          <a:prstGeom prst="rect">
            <a:avLst/>
          </a:prstGeom>
          <a:noFill/>
        </p:spPr>
        <p:txBody>
          <a:bodyPr wrap="square">
            <a:spAutoFit/>
          </a:bodyPr>
          <a:lstStyle/>
          <a:p>
            <a:r>
              <a:rPr lang="en-GB" dirty="0"/>
              <a:t>Urinary system</a:t>
            </a:r>
          </a:p>
        </p:txBody>
      </p:sp>
      <p:sp>
        <p:nvSpPr>
          <p:cNvPr id="19" name="TextBox 18">
            <a:extLst>
              <a:ext uri="{FF2B5EF4-FFF2-40B4-BE49-F238E27FC236}">
                <a16:creationId xmlns:a16="http://schemas.microsoft.com/office/drawing/2014/main" id="{5D2EA199-6C08-4A2D-AADF-9BC19FFE0279}"/>
              </a:ext>
            </a:extLst>
          </p:cNvPr>
          <p:cNvSpPr txBox="1"/>
          <p:nvPr/>
        </p:nvSpPr>
        <p:spPr>
          <a:xfrm>
            <a:off x="1884631" y="5423505"/>
            <a:ext cx="6097508" cy="369332"/>
          </a:xfrm>
          <a:prstGeom prst="rect">
            <a:avLst/>
          </a:prstGeom>
          <a:noFill/>
        </p:spPr>
        <p:txBody>
          <a:bodyPr wrap="square">
            <a:spAutoFit/>
          </a:bodyPr>
          <a:lstStyle/>
          <a:p>
            <a:r>
              <a:rPr lang="en-GB" dirty="0"/>
              <a:t>Reproductive system</a:t>
            </a:r>
          </a:p>
        </p:txBody>
      </p:sp>
      <p:sp>
        <p:nvSpPr>
          <p:cNvPr id="20" name="TextBox 19">
            <a:extLst>
              <a:ext uri="{FF2B5EF4-FFF2-40B4-BE49-F238E27FC236}">
                <a16:creationId xmlns:a16="http://schemas.microsoft.com/office/drawing/2014/main" id="{2C56A6F4-B778-436B-81C7-4FF6E40A8C0F}"/>
              </a:ext>
            </a:extLst>
          </p:cNvPr>
          <p:cNvSpPr txBox="1"/>
          <p:nvPr/>
        </p:nvSpPr>
        <p:spPr>
          <a:xfrm>
            <a:off x="2333834" y="4316493"/>
            <a:ext cx="1545336" cy="646331"/>
          </a:xfrm>
          <a:prstGeom prst="rect">
            <a:avLst/>
          </a:prstGeom>
          <a:noFill/>
        </p:spPr>
        <p:txBody>
          <a:bodyPr wrap="square" rtlCol="0">
            <a:spAutoFit/>
          </a:bodyPr>
          <a:lstStyle/>
          <a:p>
            <a:r>
              <a:rPr lang="en-GB" dirty="0"/>
              <a:t>Digestive system</a:t>
            </a:r>
          </a:p>
        </p:txBody>
      </p:sp>
      <p:sp>
        <p:nvSpPr>
          <p:cNvPr id="22" name="TextBox 21">
            <a:extLst>
              <a:ext uri="{FF2B5EF4-FFF2-40B4-BE49-F238E27FC236}">
                <a16:creationId xmlns:a16="http://schemas.microsoft.com/office/drawing/2014/main" id="{4B51035C-4D5A-444B-9089-32C322BD2EBF}"/>
              </a:ext>
            </a:extLst>
          </p:cNvPr>
          <p:cNvSpPr txBox="1"/>
          <p:nvPr/>
        </p:nvSpPr>
        <p:spPr>
          <a:xfrm>
            <a:off x="1823281" y="3268786"/>
            <a:ext cx="2021186" cy="369332"/>
          </a:xfrm>
          <a:prstGeom prst="rect">
            <a:avLst/>
          </a:prstGeom>
          <a:noFill/>
        </p:spPr>
        <p:txBody>
          <a:bodyPr wrap="square">
            <a:spAutoFit/>
          </a:bodyPr>
          <a:lstStyle/>
          <a:p>
            <a:r>
              <a:rPr lang="en-GB" dirty="0"/>
              <a:t>Respiratory system</a:t>
            </a:r>
          </a:p>
        </p:txBody>
      </p:sp>
      <p:sp>
        <p:nvSpPr>
          <p:cNvPr id="24" name="TextBox 23">
            <a:extLst>
              <a:ext uri="{FF2B5EF4-FFF2-40B4-BE49-F238E27FC236}">
                <a16:creationId xmlns:a16="http://schemas.microsoft.com/office/drawing/2014/main" id="{CD299EEF-AE4E-470D-8A29-45E4CF4C49C4}"/>
              </a:ext>
            </a:extLst>
          </p:cNvPr>
          <p:cNvSpPr txBox="1"/>
          <p:nvPr/>
        </p:nvSpPr>
        <p:spPr>
          <a:xfrm>
            <a:off x="2112854" y="2241770"/>
            <a:ext cx="6097508" cy="369332"/>
          </a:xfrm>
          <a:prstGeom prst="rect">
            <a:avLst/>
          </a:prstGeom>
          <a:noFill/>
        </p:spPr>
        <p:txBody>
          <a:bodyPr wrap="square">
            <a:spAutoFit/>
          </a:bodyPr>
          <a:lstStyle/>
          <a:p>
            <a:r>
              <a:rPr lang="en-GB" dirty="0"/>
              <a:t>Endocrine system</a:t>
            </a:r>
          </a:p>
        </p:txBody>
      </p:sp>
    </p:spTree>
    <p:extLst>
      <p:ext uri="{BB962C8B-B14F-4D97-AF65-F5344CB8AC3E}">
        <p14:creationId xmlns:p14="http://schemas.microsoft.com/office/powerpoint/2010/main" val="119650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900C-85DF-45B2-BA40-A77AB7471F12}"/>
              </a:ext>
            </a:extLst>
          </p:cNvPr>
          <p:cNvSpPr>
            <a:spLocks noGrp="1"/>
          </p:cNvSpPr>
          <p:nvPr>
            <p:ph type="title"/>
          </p:nvPr>
        </p:nvSpPr>
        <p:spPr/>
        <p:txBody>
          <a:bodyPr/>
          <a:lstStyle/>
          <a:p>
            <a:r>
              <a:rPr lang="en-GB" b="1" dirty="0"/>
              <a:t>Treatment options:</a:t>
            </a:r>
            <a:endParaRPr lang="en-GB" dirty="0"/>
          </a:p>
        </p:txBody>
      </p:sp>
      <p:sp>
        <p:nvSpPr>
          <p:cNvPr id="4" name="Footer Placeholder 3">
            <a:extLst>
              <a:ext uri="{FF2B5EF4-FFF2-40B4-BE49-F238E27FC236}">
                <a16:creationId xmlns:a16="http://schemas.microsoft.com/office/drawing/2014/main" id="{AD55AE75-D3D3-46F9-B65A-3CABFE5859C6}"/>
              </a:ext>
            </a:extLst>
          </p:cNvPr>
          <p:cNvSpPr>
            <a:spLocks noGrp="1"/>
          </p:cNvSpPr>
          <p:nvPr>
            <p:ph type="ftr" sz="quarter" idx="3"/>
          </p:nvPr>
        </p:nvSpPr>
        <p:spPr/>
        <p:txBody>
          <a:bodyPr/>
          <a:lstStyle/>
          <a:p>
            <a:r>
              <a:rPr lang="en-GB"/>
              <a:t>Lysosomal Storage Disorders - Supplier Review Meeting</a:t>
            </a:r>
            <a:endParaRPr lang="en-US" dirty="0"/>
          </a:p>
        </p:txBody>
      </p:sp>
      <p:pic>
        <p:nvPicPr>
          <p:cNvPr id="7" name="Picture 6">
            <a:extLst>
              <a:ext uri="{FF2B5EF4-FFF2-40B4-BE49-F238E27FC236}">
                <a16:creationId xmlns:a16="http://schemas.microsoft.com/office/drawing/2014/main" id="{B3DAA710-AE11-43BA-A634-424AD0AB62A0}"/>
              </a:ext>
            </a:extLst>
          </p:cNvPr>
          <p:cNvPicPr>
            <a:picLocks noChangeAspect="1"/>
          </p:cNvPicPr>
          <p:nvPr/>
        </p:nvPicPr>
        <p:blipFill>
          <a:blip r:embed="rId2"/>
          <a:stretch>
            <a:fillRect/>
          </a:stretch>
        </p:blipFill>
        <p:spPr>
          <a:xfrm>
            <a:off x="954451" y="1947874"/>
            <a:ext cx="9772735" cy="1877731"/>
          </a:xfrm>
          <a:prstGeom prst="rect">
            <a:avLst/>
          </a:prstGeom>
        </p:spPr>
      </p:pic>
    </p:spTree>
    <p:extLst>
      <p:ext uri="{BB962C8B-B14F-4D97-AF65-F5344CB8AC3E}">
        <p14:creationId xmlns:p14="http://schemas.microsoft.com/office/powerpoint/2010/main" val="249754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EAF9-5178-4211-B601-A055F133A842}"/>
              </a:ext>
            </a:extLst>
          </p:cNvPr>
          <p:cNvSpPr>
            <a:spLocks noGrp="1"/>
          </p:cNvSpPr>
          <p:nvPr>
            <p:ph type="title"/>
          </p:nvPr>
        </p:nvSpPr>
        <p:spPr>
          <a:xfrm>
            <a:off x="760703" y="931038"/>
            <a:ext cx="10641498" cy="611649"/>
          </a:xfrm>
        </p:spPr>
        <p:txBody>
          <a:bodyPr/>
          <a:lstStyle/>
          <a:p>
            <a:r>
              <a:rPr lang="en-GB" b="1" dirty="0"/>
              <a:t>Treatment for LSD’s</a:t>
            </a:r>
          </a:p>
        </p:txBody>
      </p:sp>
      <p:sp>
        <p:nvSpPr>
          <p:cNvPr id="4" name="Footer Placeholder 3">
            <a:extLst>
              <a:ext uri="{FF2B5EF4-FFF2-40B4-BE49-F238E27FC236}">
                <a16:creationId xmlns:a16="http://schemas.microsoft.com/office/drawing/2014/main" id="{6F18F853-4105-49A1-A46A-AD666EBB8A4D}"/>
              </a:ext>
            </a:extLst>
          </p:cNvPr>
          <p:cNvSpPr>
            <a:spLocks noGrp="1"/>
          </p:cNvSpPr>
          <p:nvPr>
            <p:ph type="ftr" sz="quarter" idx="3"/>
          </p:nvPr>
        </p:nvSpPr>
        <p:spPr/>
        <p:txBody>
          <a:bodyPr/>
          <a:lstStyle/>
          <a:p>
            <a:r>
              <a:rPr lang="en-GB"/>
              <a:t>Lysosomal Storage Disorders - Supplier Review Meeting</a:t>
            </a:r>
            <a:endParaRPr lang="en-US" dirty="0"/>
          </a:p>
        </p:txBody>
      </p:sp>
      <p:pic>
        <p:nvPicPr>
          <p:cNvPr id="5" name="Picture 2" descr="File:Vitruvian.jpg">
            <a:extLst>
              <a:ext uri="{FF2B5EF4-FFF2-40B4-BE49-F238E27FC236}">
                <a16:creationId xmlns:a16="http://schemas.microsoft.com/office/drawing/2014/main" id="{FE03769D-2BF0-4001-8282-D83B9229C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285" y="1990222"/>
            <a:ext cx="3037180" cy="4160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CFA58A-D630-4C25-8802-463255F6379D}"/>
              </a:ext>
            </a:extLst>
          </p:cNvPr>
          <p:cNvSpPr txBox="1"/>
          <p:nvPr/>
        </p:nvSpPr>
        <p:spPr>
          <a:xfrm>
            <a:off x="4541874" y="1529542"/>
            <a:ext cx="2609850" cy="369332"/>
          </a:xfrm>
          <a:prstGeom prst="rect">
            <a:avLst/>
          </a:prstGeom>
          <a:noFill/>
        </p:spPr>
        <p:txBody>
          <a:bodyPr wrap="square" rtlCol="0">
            <a:spAutoFit/>
          </a:bodyPr>
          <a:lstStyle/>
          <a:p>
            <a:r>
              <a:rPr lang="en-GB" i="1" dirty="0"/>
              <a:t>CLN2 –Batten’s disease</a:t>
            </a:r>
          </a:p>
        </p:txBody>
      </p:sp>
      <p:sp>
        <p:nvSpPr>
          <p:cNvPr id="7" name="TextBox 6">
            <a:extLst>
              <a:ext uri="{FF2B5EF4-FFF2-40B4-BE49-F238E27FC236}">
                <a16:creationId xmlns:a16="http://schemas.microsoft.com/office/drawing/2014/main" id="{44331DD9-4A6E-40F6-8338-D81630E70440}"/>
              </a:ext>
            </a:extLst>
          </p:cNvPr>
          <p:cNvSpPr txBox="1"/>
          <p:nvPr/>
        </p:nvSpPr>
        <p:spPr>
          <a:xfrm>
            <a:off x="7448084" y="2120357"/>
            <a:ext cx="3362325" cy="369332"/>
          </a:xfrm>
          <a:prstGeom prst="rect">
            <a:avLst/>
          </a:prstGeom>
          <a:noFill/>
        </p:spPr>
        <p:txBody>
          <a:bodyPr wrap="square" rtlCol="0">
            <a:spAutoFit/>
          </a:bodyPr>
          <a:lstStyle/>
          <a:p>
            <a:r>
              <a:rPr lang="en-GB" i="1" dirty="0"/>
              <a:t>Metachromatic </a:t>
            </a:r>
            <a:r>
              <a:rPr lang="en-GB" i="1" dirty="0" err="1"/>
              <a:t>leukodystrophy</a:t>
            </a:r>
            <a:endParaRPr lang="en-GB" i="1" dirty="0"/>
          </a:p>
        </p:txBody>
      </p:sp>
      <p:sp>
        <p:nvSpPr>
          <p:cNvPr id="8" name="TextBox 7">
            <a:extLst>
              <a:ext uri="{FF2B5EF4-FFF2-40B4-BE49-F238E27FC236}">
                <a16:creationId xmlns:a16="http://schemas.microsoft.com/office/drawing/2014/main" id="{106A84AB-B613-4CC7-8C3E-D5791BE726FF}"/>
              </a:ext>
            </a:extLst>
          </p:cNvPr>
          <p:cNvSpPr txBox="1"/>
          <p:nvPr/>
        </p:nvSpPr>
        <p:spPr>
          <a:xfrm>
            <a:off x="7544996" y="3059668"/>
            <a:ext cx="2093976" cy="369332"/>
          </a:xfrm>
          <a:prstGeom prst="rect">
            <a:avLst/>
          </a:prstGeom>
          <a:noFill/>
        </p:spPr>
        <p:txBody>
          <a:bodyPr wrap="square" rtlCol="0">
            <a:spAutoFit/>
          </a:bodyPr>
          <a:lstStyle/>
          <a:p>
            <a:r>
              <a:rPr lang="en-GB" dirty="0"/>
              <a:t>Fabry disease</a:t>
            </a:r>
          </a:p>
        </p:txBody>
      </p:sp>
      <p:sp>
        <p:nvSpPr>
          <p:cNvPr id="9" name="TextBox 8">
            <a:extLst>
              <a:ext uri="{FF2B5EF4-FFF2-40B4-BE49-F238E27FC236}">
                <a16:creationId xmlns:a16="http://schemas.microsoft.com/office/drawing/2014/main" id="{8561B0B3-FDB1-4598-81C6-7F499D44D94B}"/>
              </a:ext>
            </a:extLst>
          </p:cNvPr>
          <p:cNvSpPr txBox="1"/>
          <p:nvPr/>
        </p:nvSpPr>
        <p:spPr>
          <a:xfrm>
            <a:off x="7544996" y="3885816"/>
            <a:ext cx="2286000" cy="369332"/>
          </a:xfrm>
          <a:prstGeom prst="rect">
            <a:avLst/>
          </a:prstGeom>
          <a:noFill/>
        </p:spPr>
        <p:txBody>
          <a:bodyPr wrap="square" rtlCol="0">
            <a:spAutoFit/>
          </a:bodyPr>
          <a:lstStyle/>
          <a:p>
            <a:r>
              <a:rPr lang="en-GB" i="1" dirty="0"/>
              <a:t>Alpha-</a:t>
            </a:r>
            <a:r>
              <a:rPr lang="en-GB" i="1" dirty="0" err="1"/>
              <a:t>mannosidoses</a:t>
            </a:r>
            <a:endParaRPr lang="en-GB" i="1" dirty="0"/>
          </a:p>
        </p:txBody>
      </p:sp>
      <p:sp>
        <p:nvSpPr>
          <p:cNvPr id="10" name="TextBox 9">
            <a:extLst>
              <a:ext uri="{FF2B5EF4-FFF2-40B4-BE49-F238E27FC236}">
                <a16:creationId xmlns:a16="http://schemas.microsoft.com/office/drawing/2014/main" id="{4F91BD09-462E-44DB-BBA8-77B6F7D2465F}"/>
              </a:ext>
            </a:extLst>
          </p:cNvPr>
          <p:cNvSpPr txBox="1"/>
          <p:nvPr/>
        </p:nvSpPr>
        <p:spPr>
          <a:xfrm>
            <a:off x="7544996" y="4732413"/>
            <a:ext cx="2834640" cy="646331"/>
          </a:xfrm>
          <a:prstGeom prst="rect">
            <a:avLst/>
          </a:prstGeom>
          <a:noFill/>
        </p:spPr>
        <p:txBody>
          <a:bodyPr wrap="square" rtlCol="0">
            <a:spAutoFit/>
          </a:bodyPr>
          <a:lstStyle/>
          <a:p>
            <a:r>
              <a:rPr lang="en-GB" dirty="0" err="1"/>
              <a:t>Mucoploysaccharidoses</a:t>
            </a:r>
            <a:r>
              <a:rPr lang="en-GB" dirty="0"/>
              <a:t> </a:t>
            </a:r>
          </a:p>
          <a:p>
            <a:r>
              <a:rPr lang="en-GB" dirty="0"/>
              <a:t>I, II, IV, VI and VII</a:t>
            </a:r>
          </a:p>
        </p:txBody>
      </p:sp>
      <p:sp>
        <p:nvSpPr>
          <p:cNvPr id="11" name="TextBox 10">
            <a:extLst>
              <a:ext uri="{FF2B5EF4-FFF2-40B4-BE49-F238E27FC236}">
                <a16:creationId xmlns:a16="http://schemas.microsoft.com/office/drawing/2014/main" id="{13561072-6580-430E-B01B-7B0E928A7B78}"/>
              </a:ext>
            </a:extLst>
          </p:cNvPr>
          <p:cNvSpPr txBox="1"/>
          <p:nvPr/>
        </p:nvSpPr>
        <p:spPr>
          <a:xfrm>
            <a:off x="7448084" y="6128540"/>
            <a:ext cx="2093976" cy="369332"/>
          </a:xfrm>
          <a:prstGeom prst="rect">
            <a:avLst/>
          </a:prstGeom>
          <a:noFill/>
        </p:spPr>
        <p:txBody>
          <a:bodyPr wrap="square" rtlCol="0">
            <a:spAutoFit/>
          </a:bodyPr>
          <a:lstStyle/>
          <a:p>
            <a:r>
              <a:rPr lang="en-GB" dirty="0" err="1"/>
              <a:t>Pompe</a:t>
            </a:r>
            <a:r>
              <a:rPr lang="en-GB" dirty="0"/>
              <a:t> disease</a:t>
            </a:r>
          </a:p>
        </p:txBody>
      </p:sp>
      <p:sp>
        <p:nvSpPr>
          <p:cNvPr id="12" name="TextBox 11">
            <a:extLst>
              <a:ext uri="{FF2B5EF4-FFF2-40B4-BE49-F238E27FC236}">
                <a16:creationId xmlns:a16="http://schemas.microsoft.com/office/drawing/2014/main" id="{A33F896C-6AF2-4137-A494-0987455BCC4A}"/>
              </a:ext>
            </a:extLst>
          </p:cNvPr>
          <p:cNvSpPr txBox="1"/>
          <p:nvPr/>
        </p:nvSpPr>
        <p:spPr>
          <a:xfrm>
            <a:off x="1551290" y="5370534"/>
            <a:ext cx="1609344" cy="646331"/>
          </a:xfrm>
          <a:prstGeom prst="rect">
            <a:avLst/>
          </a:prstGeom>
          <a:noFill/>
        </p:spPr>
        <p:txBody>
          <a:bodyPr wrap="square" rtlCol="0">
            <a:spAutoFit/>
          </a:bodyPr>
          <a:lstStyle/>
          <a:p>
            <a:r>
              <a:rPr lang="en-GB" dirty="0"/>
              <a:t>Wolman disease (LAL-D)</a:t>
            </a:r>
          </a:p>
        </p:txBody>
      </p:sp>
      <p:sp>
        <p:nvSpPr>
          <p:cNvPr id="13" name="TextBox 12">
            <a:extLst>
              <a:ext uri="{FF2B5EF4-FFF2-40B4-BE49-F238E27FC236}">
                <a16:creationId xmlns:a16="http://schemas.microsoft.com/office/drawing/2014/main" id="{1D82272B-D859-461F-A573-EE65397DE9EF}"/>
              </a:ext>
            </a:extLst>
          </p:cNvPr>
          <p:cNvSpPr txBox="1"/>
          <p:nvPr/>
        </p:nvSpPr>
        <p:spPr>
          <a:xfrm>
            <a:off x="1691640" y="4112025"/>
            <a:ext cx="1883664" cy="369332"/>
          </a:xfrm>
          <a:prstGeom prst="rect">
            <a:avLst/>
          </a:prstGeom>
          <a:noFill/>
        </p:spPr>
        <p:txBody>
          <a:bodyPr wrap="square" rtlCol="0">
            <a:spAutoFit/>
          </a:bodyPr>
          <a:lstStyle/>
          <a:p>
            <a:r>
              <a:rPr lang="en-GB" dirty="0" err="1"/>
              <a:t>Gaucher</a:t>
            </a:r>
            <a:r>
              <a:rPr lang="en-GB" dirty="0"/>
              <a:t> disease</a:t>
            </a:r>
          </a:p>
        </p:txBody>
      </p:sp>
      <p:sp>
        <p:nvSpPr>
          <p:cNvPr id="14" name="TextBox 13">
            <a:extLst>
              <a:ext uri="{FF2B5EF4-FFF2-40B4-BE49-F238E27FC236}">
                <a16:creationId xmlns:a16="http://schemas.microsoft.com/office/drawing/2014/main" id="{79EA4CB5-A7F4-4743-B355-E9FB6AC714FF}"/>
              </a:ext>
            </a:extLst>
          </p:cNvPr>
          <p:cNvSpPr txBox="1"/>
          <p:nvPr/>
        </p:nvSpPr>
        <p:spPr>
          <a:xfrm>
            <a:off x="1226014" y="3224756"/>
            <a:ext cx="2066544" cy="369332"/>
          </a:xfrm>
          <a:prstGeom prst="rect">
            <a:avLst/>
          </a:prstGeom>
          <a:noFill/>
        </p:spPr>
        <p:txBody>
          <a:bodyPr wrap="square" rtlCol="0">
            <a:spAutoFit/>
          </a:bodyPr>
          <a:lstStyle/>
          <a:p>
            <a:r>
              <a:rPr lang="en-GB" dirty="0" err="1"/>
              <a:t>Niemann</a:t>
            </a:r>
            <a:r>
              <a:rPr lang="en-GB" dirty="0"/>
              <a:t>-Pick B</a:t>
            </a:r>
          </a:p>
        </p:txBody>
      </p:sp>
      <p:sp>
        <p:nvSpPr>
          <p:cNvPr id="15" name="TextBox 14">
            <a:extLst>
              <a:ext uri="{FF2B5EF4-FFF2-40B4-BE49-F238E27FC236}">
                <a16:creationId xmlns:a16="http://schemas.microsoft.com/office/drawing/2014/main" id="{66B8D581-0C34-4573-926E-B75E7BCB0C72}"/>
              </a:ext>
            </a:extLst>
          </p:cNvPr>
          <p:cNvSpPr txBox="1"/>
          <p:nvPr/>
        </p:nvSpPr>
        <p:spPr>
          <a:xfrm>
            <a:off x="1748599" y="2339171"/>
            <a:ext cx="2633472" cy="369332"/>
          </a:xfrm>
          <a:prstGeom prst="rect">
            <a:avLst/>
          </a:prstGeom>
          <a:noFill/>
        </p:spPr>
        <p:txBody>
          <a:bodyPr wrap="square" rtlCol="0">
            <a:spAutoFit/>
          </a:bodyPr>
          <a:lstStyle/>
          <a:p>
            <a:r>
              <a:rPr lang="en-GB" dirty="0" err="1"/>
              <a:t>Niemann</a:t>
            </a:r>
            <a:r>
              <a:rPr lang="en-GB" dirty="0"/>
              <a:t> Pick C</a:t>
            </a:r>
          </a:p>
        </p:txBody>
      </p:sp>
      <p:sp>
        <p:nvSpPr>
          <p:cNvPr id="16" name="TextBox 15">
            <a:extLst>
              <a:ext uri="{FF2B5EF4-FFF2-40B4-BE49-F238E27FC236}">
                <a16:creationId xmlns:a16="http://schemas.microsoft.com/office/drawing/2014/main" id="{94871F01-E635-49DA-B48F-15E8D8B007FD}"/>
              </a:ext>
            </a:extLst>
          </p:cNvPr>
          <p:cNvSpPr txBox="1"/>
          <p:nvPr/>
        </p:nvSpPr>
        <p:spPr>
          <a:xfrm>
            <a:off x="1487194" y="1723088"/>
            <a:ext cx="2505456" cy="369332"/>
          </a:xfrm>
          <a:prstGeom prst="rect">
            <a:avLst/>
          </a:prstGeom>
          <a:noFill/>
        </p:spPr>
        <p:txBody>
          <a:bodyPr wrap="square" rtlCol="0">
            <a:spAutoFit/>
          </a:bodyPr>
          <a:lstStyle/>
          <a:p>
            <a:r>
              <a:rPr lang="en-GB" i="1" dirty="0"/>
              <a:t>GM2-gangliosidosis</a:t>
            </a:r>
          </a:p>
        </p:txBody>
      </p:sp>
      <p:sp>
        <p:nvSpPr>
          <p:cNvPr id="17" name="TextBox 16">
            <a:extLst>
              <a:ext uri="{FF2B5EF4-FFF2-40B4-BE49-F238E27FC236}">
                <a16:creationId xmlns:a16="http://schemas.microsoft.com/office/drawing/2014/main" id="{3F6815FE-C923-4497-998E-201CE11C0E78}"/>
              </a:ext>
            </a:extLst>
          </p:cNvPr>
          <p:cNvSpPr txBox="1"/>
          <p:nvPr/>
        </p:nvSpPr>
        <p:spPr>
          <a:xfrm>
            <a:off x="705769" y="6234448"/>
            <a:ext cx="6225193" cy="246221"/>
          </a:xfrm>
          <a:prstGeom prst="rect">
            <a:avLst/>
          </a:prstGeom>
          <a:noFill/>
        </p:spPr>
        <p:txBody>
          <a:bodyPr wrap="square" rtlCol="0">
            <a:spAutoFit/>
          </a:bodyPr>
          <a:lstStyle/>
          <a:p>
            <a:r>
              <a:rPr lang="en-GB" sz="1000" i="1" dirty="0"/>
              <a:t>Italics = in clinical trials or unlikely to move to homecare</a:t>
            </a:r>
          </a:p>
        </p:txBody>
      </p:sp>
    </p:spTree>
    <p:extLst>
      <p:ext uri="{BB962C8B-B14F-4D97-AF65-F5344CB8AC3E}">
        <p14:creationId xmlns:p14="http://schemas.microsoft.com/office/powerpoint/2010/main" val="2271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F038-32AB-4A17-A39C-5A902BA0A8D3}"/>
              </a:ext>
            </a:extLst>
          </p:cNvPr>
          <p:cNvSpPr>
            <a:spLocks noGrp="1"/>
          </p:cNvSpPr>
          <p:nvPr>
            <p:ph type="title"/>
          </p:nvPr>
        </p:nvSpPr>
        <p:spPr/>
        <p:txBody>
          <a:bodyPr>
            <a:normAutofit/>
          </a:bodyPr>
          <a:lstStyle/>
          <a:p>
            <a:r>
              <a:rPr kumimoji="0" lang="en-GB" b="1" i="0" u="none" strike="noStrike" kern="1200" cap="none" spc="0" normalizeH="0" baseline="0" noProof="0" dirty="0">
                <a:ln>
                  <a:noFill/>
                </a:ln>
                <a:solidFill>
                  <a:schemeClr val="accent1"/>
                </a:solidFill>
                <a:effectLst/>
                <a:uLnTx/>
                <a:uFillTx/>
              </a:rPr>
              <a:t>Homecare service requirements</a:t>
            </a:r>
            <a:endParaRPr lang="en-GB" b="1" dirty="0">
              <a:solidFill>
                <a:schemeClr val="accent1"/>
              </a:solidFill>
            </a:endParaRPr>
          </a:p>
        </p:txBody>
      </p:sp>
      <p:sp>
        <p:nvSpPr>
          <p:cNvPr id="4" name="Footer Placeholder 3">
            <a:extLst>
              <a:ext uri="{FF2B5EF4-FFF2-40B4-BE49-F238E27FC236}">
                <a16:creationId xmlns:a16="http://schemas.microsoft.com/office/drawing/2014/main" id="{BF122D66-B34F-4FAB-8091-4BC1CFCF9D7D}"/>
              </a:ext>
            </a:extLst>
          </p:cNvPr>
          <p:cNvSpPr>
            <a:spLocks noGrp="1"/>
          </p:cNvSpPr>
          <p:nvPr>
            <p:ph type="ftr" sz="quarter" idx="3"/>
          </p:nvPr>
        </p:nvSpPr>
        <p:spPr/>
        <p:txBody>
          <a:bodyPr/>
          <a:lstStyle/>
          <a:p>
            <a:r>
              <a:rPr lang="en-GB" dirty="0"/>
              <a:t>Lysosomal Storage Disorders - Supplier Review Meeting</a:t>
            </a:r>
            <a:endParaRPr lang="en-US" dirty="0"/>
          </a:p>
        </p:txBody>
      </p:sp>
      <p:graphicFrame>
        <p:nvGraphicFramePr>
          <p:cNvPr id="5" name="Content Placeholder 4">
            <a:extLst>
              <a:ext uri="{FF2B5EF4-FFF2-40B4-BE49-F238E27FC236}">
                <a16:creationId xmlns:a16="http://schemas.microsoft.com/office/drawing/2014/main" id="{27C98356-7E3C-46CF-85A4-0E736CF29320}"/>
              </a:ext>
            </a:extLst>
          </p:cNvPr>
          <p:cNvGraphicFramePr>
            <a:graphicFrameLocks/>
          </p:cNvGraphicFramePr>
          <p:nvPr/>
        </p:nvGraphicFramePr>
        <p:xfrm>
          <a:off x="781877" y="1785226"/>
          <a:ext cx="6134971" cy="2123440"/>
        </p:xfrm>
        <a:graphic>
          <a:graphicData uri="http://schemas.openxmlformats.org/drawingml/2006/table">
            <a:tbl>
              <a:tblPr firstRow="1" bandRow="1">
                <a:tableStyleId>{5C22544A-7EE6-4342-B048-85BDC9FD1C3A}</a:tableStyleId>
              </a:tblPr>
              <a:tblGrid>
                <a:gridCol w="1561296">
                  <a:extLst>
                    <a:ext uri="{9D8B030D-6E8A-4147-A177-3AD203B41FA5}">
                      <a16:colId xmlns:a16="http://schemas.microsoft.com/office/drawing/2014/main" val="3064306749"/>
                    </a:ext>
                  </a:extLst>
                </a:gridCol>
                <a:gridCol w="4573675">
                  <a:extLst>
                    <a:ext uri="{9D8B030D-6E8A-4147-A177-3AD203B41FA5}">
                      <a16:colId xmlns:a16="http://schemas.microsoft.com/office/drawing/2014/main" val="4290377897"/>
                    </a:ext>
                  </a:extLst>
                </a:gridCol>
              </a:tblGrid>
              <a:tr h="370840">
                <a:tc>
                  <a:txBody>
                    <a:bodyPr/>
                    <a:lstStyle/>
                    <a:p>
                      <a:r>
                        <a:rPr lang="en-GB" dirty="0"/>
                        <a:t>Oral</a:t>
                      </a:r>
                    </a:p>
                  </a:txBody>
                  <a:tcPr/>
                </a:tc>
                <a:tc>
                  <a:txBody>
                    <a:bodyPr/>
                    <a:lstStyle/>
                    <a:p>
                      <a:r>
                        <a:rPr lang="en-GB" dirty="0"/>
                        <a:t>Intravenous</a:t>
                      </a:r>
                    </a:p>
                  </a:txBody>
                  <a:tcPr/>
                </a:tc>
                <a:extLst>
                  <a:ext uri="{0D108BD9-81ED-4DB2-BD59-A6C34878D82A}">
                    <a16:rowId xmlns:a16="http://schemas.microsoft.com/office/drawing/2014/main" val="2926980772"/>
                  </a:ext>
                </a:extLst>
              </a:tr>
              <a:tr h="370840">
                <a:tc>
                  <a:txBody>
                    <a:bodyPr/>
                    <a:lstStyle/>
                    <a:p>
                      <a:r>
                        <a:rPr lang="en-GB" dirty="0"/>
                        <a:t>Dispense</a:t>
                      </a:r>
                    </a:p>
                  </a:txBody>
                  <a:tcPr/>
                </a:tc>
                <a:tc>
                  <a:txBody>
                    <a:bodyPr/>
                    <a:lstStyle/>
                    <a:p>
                      <a:r>
                        <a:rPr lang="en-GB" dirty="0"/>
                        <a:t>Dispense</a:t>
                      </a:r>
                    </a:p>
                  </a:txBody>
                  <a:tcPr/>
                </a:tc>
                <a:extLst>
                  <a:ext uri="{0D108BD9-81ED-4DB2-BD59-A6C34878D82A}">
                    <a16:rowId xmlns:a16="http://schemas.microsoft.com/office/drawing/2014/main" val="2675411579"/>
                  </a:ext>
                </a:extLst>
              </a:tr>
              <a:tr h="370840">
                <a:tc>
                  <a:txBody>
                    <a:bodyPr/>
                    <a:lstStyle/>
                    <a:p>
                      <a:r>
                        <a:rPr lang="en-GB" dirty="0"/>
                        <a:t>Deliver</a:t>
                      </a:r>
                    </a:p>
                  </a:txBody>
                  <a:tcPr/>
                </a:tc>
                <a:tc>
                  <a:txBody>
                    <a:bodyPr/>
                    <a:lstStyle/>
                    <a:p>
                      <a:r>
                        <a:rPr lang="en-GB" dirty="0"/>
                        <a:t>Deliver</a:t>
                      </a:r>
                    </a:p>
                  </a:txBody>
                  <a:tcPr/>
                </a:tc>
                <a:extLst>
                  <a:ext uri="{0D108BD9-81ED-4DB2-BD59-A6C34878D82A}">
                    <a16:rowId xmlns:a16="http://schemas.microsoft.com/office/drawing/2014/main" val="2793203197"/>
                  </a:ext>
                </a:extLst>
              </a:tr>
              <a:tr h="370840">
                <a:tc>
                  <a:txBody>
                    <a:bodyPr/>
                    <a:lstStyle/>
                    <a:p>
                      <a:endParaRPr lang="en-GB"/>
                    </a:p>
                  </a:txBody>
                  <a:tcPr/>
                </a:tc>
                <a:tc>
                  <a:txBody>
                    <a:bodyPr/>
                    <a:lstStyle/>
                    <a:p>
                      <a:r>
                        <a:rPr lang="en-GB" dirty="0"/>
                        <a:t>Nursing services</a:t>
                      </a:r>
                      <a:r>
                        <a:rPr lang="en-GB" baseline="0" dirty="0"/>
                        <a:t> – infusion administration (every 1-2 weeks)</a:t>
                      </a:r>
                      <a:endParaRPr lang="en-GB" dirty="0"/>
                    </a:p>
                  </a:txBody>
                  <a:tcPr/>
                </a:tc>
                <a:extLst>
                  <a:ext uri="{0D108BD9-81ED-4DB2-BD59-A6C34878D82A}">
                    <a16:rowId xmlns:a16="http://schemas.microsoft.com/office/drawing/2014/main" val="773796387"/>
                  </a:ext>
                </a:extLst>
              </a:tr>
              <a:tr h="370840">
                <a:tc>
                  <a:txBody>
                    <a:bodyPr/>
                    <a:lstStyle/>
                    <a:p>
                      <a:endParaRPr lang="en-GB"/>
                    </a:p>
                  </a:txBody>
                  <a:tcPr/>
                </a:tc>
                <a:tc>
                  <a:txBody>
                    <a:bodyPr/>
                    <a:lstStyle/>
                    <a:p>
                      <a:r>
                        <a:rPr lang="en-GB" dirty="0"/>
                        <a:t>Nursing services</a:t>
                      </a:r>
                      <a:r>
                        <a:rPr lang="en-GB" baseline="0" dirty="0"/>
                        <a:t> – patient training </a:t>
                      </a:r>
                      <a:endParaRPr lang="en-GB" dirty="0"/>
                    </a:p>
                  </a:txBody>
                  <a:tcPr/>
                </a:tc>
                <a:extLst>
                  <a:ext uri="{0D108BD9-81ED-4DB2-BD59-A6C34878D82A}">
                    <a16:rowId xmlns:a16="http://schemas.microsoft.com/office/drawing/2014/main" val="3792002911"/>
                  </a:ext>
                </a:extLst>
              </a:tr>
            </a:tbl>
          </a:graphicData>
        </a:graphic>
      </p:graphicFrame>
      <p:pic>
        <p:nvPicPr>
          <p:cNvPr id="6" name="Picture 5">
            <a:extLst>
              <a:ext uri="{FF2B5EF4-FFF2-40B4-BE49-F238E27FC236}">
                <a16:creationId xmlns:a16="http://schemas.microsoft.com/office/drawing/2014/main" id="{EA5DF810-37FE-4FAF-A1E1-057ABAC31226}"/>
              </a:ext>
            </a:extLst>
          </p:cNvPr>
          <p:cNvPicPr>
            <a:picLocks noChangeAspect="1"/>
          </p:cNvPicPr>
          <p:nvPr/>
        </p:nvPicPr>
        <p:blipFill>
          <a:blip r:embed="rId2"/>
          <a:stretch>
            <a:fillRect/>
          </a:stretch>
        </p:blipFill>
        <p:spPr>
          <a:xfrm>
            <a:off x="8048470" y="1929055"/>
            <a:ext cx="3475178" cy="3991912"/>
          </a:xfrm>
          <a:prstGeom prst="rect">
            <a:avLst/>
          </a:prstGeom>
          <a:ln>
            <a:solidFill>
              <a:schemeClr val="accent1"/>
            </a:solidFill>
          </a:ln>
        </p:spPr>
      </p:pic>
      <p:sp>
        <p:nvSpPr>
          <p:cNvPr id="3" name="TextBox 2"/>
          <p:cNvSpPr txBox="1"/>
          <p:nvPr/>
        </p:nvSpPr>
        <p:spPr>
          <a:xfrm>
            <a:off x="588475" y="4345664"/>
            <a:ext cx="6102036" cy="1846659"/>
          </a:xfrm>
          <a:prstGeom prst="rect">
            <a:avLst/>
          </a:prstGeom>
          <a:noFill/>
        </p:spPr>
        <p:txBody>
          <a:bodyPr wrap="square" rtlCol="0">
            <a:spAutoFit/>
          </a:bodyPr>
          <a:lstStyle/>
          <a:p>
            <a:r>
              <a:rPr lang="en-GB" sz="1400" b="1" dirty="0"/>
              <a:t>Specialist centres:</a:t>
            </a:r>
          </a:p>
          <a:p>
            <a:r>
              <a:rPr lang="en-GB" sz="1400" dirty="0">
                <a:solidFill>
                  <a:schemeClr val="accent1"/>
                </a:solidFill>
              </a:rPr>
              <a:t>England: </a:t>
            </a:r>
            <a:r>
              <a:rPr lang="en-GB" sz="1400" dirty="0"/>
              <a:t>Birmingham Children's hospital (BCH), Cambridge University Hospitals (CUH), Great Ormond Street Hospital (GOSH), Royal Free Hospital (RFH), Royal Manchester Children's Hospital (RMCH), Salford Royal Hospital (SRFT), university College London Hospitals (UCLH), University Hospital Birmingham (UHB)</a:t>
            </a:r>
          </a:p>
          <a:p>
            <a:r>
              <a:rPr lang="en-GB" sz="1400" dirty="0">
                <a:solidFill>
                  <a:schemeClr val="accent1"/>
                </a:solidFill>
              </a:rPr>
              <a:t>Scotland: </a:t>
            </a:r>
            <a:r>
              <a:rPr lang="en-GB" sz="1400" dirty="0"/>
              <a:t>Glasgow</a:t>
            </a:r>
          </a:p>
          <a:p>
            <a:endParaRPr lang="en-GB" sz="1400" dirty="0"/>
          </a:p>
          <a:p>
            <a:r>
              <a:rPr lang="en-GB" sz="1600" i="1" dirty="0"/>
              <a:t>Centres may have patients from all over the UK</a:t>
            </a:r>
          </a:p>
        </p:txBody>
      </p:sp>
    </p:spTree>
    <p:extLst>
      <p:ext uri="{BB962C8B-B14F-4D97-AF65-F5344CB8AC3E}">
        <p14:creationId xmlns:p14="http://schemas.microsoft.com/office/powerpoint/2010/main" val="398065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A3E4D4-B97C-48BA-81EB-38AE50E2841B}"/>
              </a:ext>
            </a:extLst>
          </p:cNvPr>
          <p:cNvSpPr>
            <a:spLocks noGrp="1"/>
          </p:cNvSpPr>
          <p:nvPr>
            <p:ph type="ftr" sz="quarter" idx="3"/>
          </p:nvPr>
        </p:nvSpPr>
        <p:spPr/>
        <p:txBody>
          <a:bodyPr/>
          <a:lstStyle/>
          <a:p>
            <a:r>
              <a:rPr lang="en-GB"/>
              <a:t>Lysosomal Storage Disorders - Supplier Review Meeting</a:t>
            </a:r>
            <a:endParaRPr lang="en-US" dirty="0"/>
          </a:p>
        </p:txBody>
      </p:sp>
      <p:sp>
        <p:nvSpPr>
          <p:cNvPr id="5" name="Title 1">
            <a:extLst>
              <a:ext uri="{FF2B5EF4-FFF2-40B4-BE49-F238E27FC236}">
                <a16:creationId xmlns:a16="http://schemas.microsoft.com/office/drawing/2014/main" id="{245850DF-BC46-425B-9E66-44BEB7BC5CA5}"/>
              </a:ext>
            </a:extLst>
          </p:cNvPr>
          <p:cNvSpPr>
            <a:spLocks noGrp="1"/>
          </p:cNvSpPr>
          <p:nvPr>
            <p:ph type="title"/>
          </p:nvPr>
        </p:nvSpPr>
        <p:spPr>
          <a:xfrm>
            <a:off x="782638" y="1038225"/>
            <a:ext cx="10641012" cy="611188"/>
          </a:xfrm>
        </p:spPr>
        <p:txBody>
          <a:bodyPr/>
          <a:lstStyle/>
          <a:p>
            <a:r>
              <a:rPr lang="en-GB" b="1" dirty="0"/>
              <a:t>Clinical service requirements </a:t>
            </a:r>
          </a:p>
        </p:txBody>
      </p:sp>
      <p:sp>
        <p:nvSpPr>
          <p:cNvPr id="6" name="Content Placeholder 2">
            <a:extLst>
              <a:ext uri="{FF2B5EF4-FFF2-40B4-BE49-F238E27FC236}">
                <a16:creationId xmlns:a16="http://schemas.microsoft.com/office/drawing/2014/main" id="{9B194D62-FD60-42FF-A325-DCCB764EC0CD}"/>
              </a:ext>
            </a:extLst>
          </p:cNvPr>
          <p:cNvSpPr txBox="1">
            <a:spLocks/>
          </p:cNvSpPr>
          <p:nvPr/>
        </p:nvSpPr>
        <p:spPr>
          <a:xfrm>
            <a:off x="838200" y="1825625"/>
            <a:ext cx="6692153" cy="2961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F0000"/>
                </a:solidFill>
              </a:rPr>
              <a:t>Prescription management</a:t>
            </a:r>
          </a:p>
          <a:p>
            <a:pPr>
              <a:buFontTx/>
              <a:buChar char="-"/>
            </a:pPr>
            <a:r>
              <a:rPr lang="en-GB" dirty="0"/>
              <a:t>timely</a:t>
            </a:r>
          </a:p>
          <a:p>
            <a:pPr>
              <a:buFontTx/>
              <a:buChar char="-"/>
            </a:pPr>
            <a:r>
              <a:rPr lang="en-GB" dirty="0"/>
              <a:t>stock checking</a:t>
            </a:r>
          </a:p>
          <a:p>
            <a:pPr>
              <a:buFontTx/>
              <a:buChar char="-"/>
            </a:pPr>
            <a:r>
              <a:rPr lang="en-GB" dirty="0"/>
              <a:t>liaise with pharmacy and clinical teams</a:t>
            </a:r>
          </a:p>
          <a:p>
            <a:pPr>
              <a:buFontTx/>
              <a:buChar char="-"/>
            </a:pPr>
            <a:r>
              <a:rPr lang="en-GB" dirty="0"/>
              <a:t>provision of ancillary items</a:t>
            </a:r>
          </a:p>
          <a:p>
            <a:pPr>
              <a:buFontTx/>
              <a:buChar char="-"/>
            </a:pPr>
            <a:r>
              <a:rPr lang="en-GB" dirty="0"/>
              <a:t>user friendly and flexible for patients</a:t>
            </a:r>
          </a:p>
          <a:p>
            <a:pPr marL="0" indent="0">
              <a:buNone/>
            </a:pPr>
            <a:endParaRPr lang="en-GB" dirty="0"/>
          </a:p>
          <a:p>
            <a:pPr>
              <a:buFontTx/>
              <a:buChar char="-"/>
            </a:pPr>
            <a:endParaRPr lang="en-GB" dirty="0"/>
          </a:p>
          <a:p>
            <a:pPr marL="0" indent="0">
              <a:buNone/>
            </a:pPr>
            <a:endParaRPr lang="en-GB" dirty="0"/>
          </a:p>
          <a:p>
            <a:pPr marL="0" indent="0">
              <a:buNone/>
            </a:pPr>
            <a:endParaRPr lang="en-GB" dirty="0"/>
          </a:p>
        </p:txBody>
      </p:sp>
      <p:pic>
        <p:nvPicPr>
          <p:cNvPr id="7" name="Picture 6" descr="Closing The Last Mile In Prescription Delivery | PYMNTS.com">
            <a:extLst>
              <a:ext uri="{FF2B5EF4-FFF2-40B4-BE49-F238E27FC236}">
                <a16:creationId xmlns:a16="http://schemas.microsoft.com/office/drawing/2014/main" id="{99B09600-8644-48FD-A983-22D79E173D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7341" y="1690688"/>
            <a:ext cx="1641289" cy="1094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alendar Icon | Office Iconset | Vexels">
            <a:extLst>
              <a:ext uri="{FF2B5EF4-FFF2-40B4-BE49-F238E27FC236}">
                <a16:creationId xmlns:a16="http://schemas.microsoft.com/office/drawing/2014/main" id="{E26BC2A5-0B00-40E5-A81E-82A289495D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743" y="2473555"/>
            <a:ext cx="1236249" cy="12362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0968" t="16157" r="9061" b="16603"/>
          <a:stretch/>
        </p:blipFill>
        <p:spPr>
          <a:xfrm>
            <a:off x="524090" y="4878688"/>
            <a:ext cx="1798194" cy="1511929"/>
          </a:xfrm>
          <a:prstGeom prst="rect">
            <a:avLst/>
          </a:prstGeom>
        </p:spPr>
      </p:pic>
      <p:pic>
        <p:nvPicPr>
          <p:cNvPr id="1028" name="Picture 4" descr="IV Fluid Solution Bag Dropper Stand PNG Images &amp; PSDs for Download |  PixelSquid - S11355094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6231" y="4492671"/>
            <a:ext cx="2046834" cy="20468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dyGuard 323 Ambulatory Infusion Pump Colour Vision - MESM"/>
          <p:cNvPicPr>
            <a:picLocks noChangeAspect="1" noChangeArrowheads="1"/>
          </p:cNvPicPr>
          <p:nvPr/>
        </p:nvPicPr>
        <p:blipFill rotWithShape="1">
          <a:blip r:embed="rId6">
            <a:extLst>
              <a:ext uri="{28A0092B-C50C-407E-A947-70E740481C1C}">
                <a14:useLocalDpi xmlns:a14="http://schemas.microsoft.com/office/drawing/2010/main" val="0"/>
              </a:ext>
            </a:extLst>
          </a:blip>
          <a:srcRect l="23910" t="6100" r="27978" b="18576"/>
          <a:stretch/>
        </p:blipFill>
        <p:spPr bwMode="auto">
          <a:xfrm>
            <a:off x="8144931" y="5125809"/>
            <a:ext cx="877367" cy="10820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4169690" y="5463111"/>
            <a:ext cx="828152" cy="672011"/>
          </a:xfrm>
          <a:prstGeom prst="rect">
            <a:avLst/>
          </a:prstGeom>
        </p:spPr>
      </p:pic>
      <p:pic>
        <p:nvPicPr>
          <p:cNvPr id="9" name="Picture 8"/>
          <p:cNvPicPr>
            <a:picLocks noChangeAspect="1"/>
          </p:cNvPicPr>
          <p:nvPr/>
        </p:nvPicPr>
        <p:blipFill>
          <a:blip r:embed="rId8"/>
          <a:stretch>
            <a:fillRect/>
          </a:stretch>
        </p:blipFill>
        <p:spPr>
          <a:xfrm>
            <a:off x="2414250" y="5411872"/>
            <a:ext cx="1024483" cy="796023"/>
          </a:xfrm>
          <a:prstGeom prst="rect">
            <a:avLst/>
          </a:prstGeom>
        </p:spPr>
      </p:pic>
      <p:pic>
        <p:nvPicPr>
          <p:cNvPr id="1032" name="Picture 8" descr="ATIN 150X 3ml Syringe Green 21G Drawing Needle Blue 23G Injection Needle,  used for experiment and industrial use : Amazon.co.uk: Business, Industry &amp;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9551" y="5582363"/>
            <a:ext cx="1153979" cy="64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5342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
      <a:dk1>
        <a:sysClr val="windowText" lastClr="000000"/>
      </a:dk1>
      <a:lt1>
        <a:sysClr val="window" lastClr="FFFFFF"/>
      </a:lt1>
      <a:dk2>
        <a:srgbClr val="126C9D"/>
      </a:dk2>
      <a:lt2>
        <a:srgbClr val="6D6E71"/>
      </a:lt2>
      <a:accent1>
        <a:srgbClr val="7F3F98"/>
      </a:accent1>
      <a:accent2>
        <a:srgbClr val="126C9D"/>
      </a:accent2>
      <a:accent3>
        <a:srgbClr val="8DC63F"/>
      </a:accent3>
      <a:accent4>
        <a:srgbClr val="FAA61A"/>
      </a:accent4>
      <a:accent5>
        <a:srgbClr val="EF4126"/>
      </a:accent5>
      <a:accent6>
        <a:srgbClr val="0AABC8"/>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14" ma:contentTypeDescription="Create a new document." ma:contentTypeScope="" ma:versionID="246745aec219996b2e31d3a6c3fba263">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b4310c5fd457dd2cb5e0178cc022ef6e"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5d66da30-c57e-467e-bd92-94ce3dcc2d9c" xsi:nil="true"/>
    <TaxKeywordTaxHTField xmlns="f90e7bc6-a3db-487f-b513-bfabef5bed32">
      <Terms xmlns="http://schemas.microsoft.com/office/infopath/2007/PartnerControls"/>
    </TaxKeywordTaxHTField>
    <template xmlns="5d66da30-c57e-467e-bd92-94ce3dcc2d9c">Presentation</template>
    <TaxCatchAll xmlns="cccaf3ac-2de9-44d4-aa31-54302fceb5f7"/>
  </documentManagement>
</p:properties>
</file>

<file path=customXml/item4.xml><?xml version="1.0" encoding="utf-8"?>
<metadata xmlns="http://www.objective.com/ecm/document/metadata/E082C855B2CC4CE58E7448F960A4E632" version="1.0.0">
  <systemFields>
    <field name="Objective-Id">
      <value order="0">A2647283</value>
    </field>
    <field name="Objective-Title">
      <value order="0">220719 final LSD Market engagement Presentation</value>
    </field>
    <field name="Objective-Description">
      <value order="0"/>
    </field>
    <field name="Objective-CreationStamp">
      <value order="0">2022-07-20T07:28:58Z</value>
    </field>
    <field name="Objective-IsApproved">
      <value order="0">false</value>
    </field>
    <field name="Objective-IsPublished">
      <value order="0">true</value>
    </field>
    <field name="Objective-DatePublished">
      <value order="0">2022-07-20T07:28:59Z</value>
    </field>
    <field name="Objective-ModificationStamp">
      <value order="0">2022-07-20T07:28:59Z</value>
    </field>
    <field name="Objective-Owner">
      <value order="0">Johanna Rodriguez</value>
    </field>
    <field name="Objective-Path">
      <value order="0">Global Folder:04 Homecare and Services Projects and Contracts:Live Projects:Homecare - Contracts 2022:CM/MSR/17/5555 - Home Delivery Service - Lysosomal Storage Disorders - July 2023:02 Pre-tender for CM/MSR/17/5555:Market engagement</value>
    </field>
    <field name="Objective-Parent">
      <value order="0">Market engagement</value>
    </field>
    <field name="Objective-State">
      <value order="0">Published</value>
    </field>
    <field name="Objective-VersionId">
      <value order="0">vA4058563</value>
    </field>
    <field name="Objective-Version">
      <value order="0">1.0</value>
    </field>
    <field name="Objective-VersionNumber">
      <value order="0">1</value>
    </field>
    <field name="Objective-VersionComment">
      <value order="0">First version</value>
    </field>
    <field name="Objective-FileNumber">
      <value order="0">qA18566</value>
    </field>
    <field name="Objective-Classification">
      <value order="0"/>
    </field>
    <field name="Objective-Caveats">
      <value order="0"/>
    </field>
  </systemFields>
  <catalogues/>
</metadata>
</file>

<file path=customXml/itemProps1.xml><?xml version="1.0" encoding="utf-8"?>
<ds:datastoreItem xmlns:ds="http://schemas.openxmlformats.org/officeDocument/2006/customXml" ds:itemID="{512319BD-D633-495E-BA74-602491946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schemas.microsoft.com/office/infopath/2007/PartnerControls"/>
    <ds:schemaRef ds:uri="http://schemas.microsoft.com/office/2006/metadata/properties"/>
    <ds:schemaRef ds:uri="http://schemas.microsoft.com/office/2006/documentManagement/types"/>
    <ds:schemaRef ds:uri="f90e7bc6-a3db-487f-b513-bfabef5bed32"/>
    <ds:schemaRef ds:uri="http://purl.org/dc/terms/"/>
    <ds:schemaRef ds:uri="http://schemas.openxmlformats.org/package/2006/metadata/core-properties"/>
    <ds:schemaRef ds:uri="http://purl.org/dc/elements/1.1/"/>
    <ds:schemaRef ds:uri="http://purl.org/dc/dcmitype/"/>
    <ds:schemaRef ds:uri="5d66da30-c57e-467e-bd92-94ce3dcc2d9c"/>
    <ds:schemaRef ds:uri="cccaf3ac-2de9-44d4-aa31-54302fceb5f7"/>
    <ds:schemaRef ds:uri="http://www.w3.org/XML/1998/namespac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E082C855B2CC4CE58E7448F960A4E632"/>
  </ds:schemaRefs>
</ds:datastoreItem>
</file>

<file path=docProps/app.xml><?xml version="1.0" encoding="utf-8"?>
<Properties xmlns="http://schemas.openxmlformats.org/officeDocument/2006/extended-properties" xmlns:vt="http://schemas.openxmlformats.org/officeDocument/2006/docPropsVTypes">
  <Template/>
  <TotalTime>5805</TotalTime>
  <Words>1759</Words>
  <Application>Microsoft Office PowerPoint</Application>
  <PresentationFormat>Widescreen</PresentationFormat>
  <Paragraphs>230</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Wingdings 2</vt:lpstr>
      <vt:lpstr>Custom Design</vt:lpstr>
      <vt:lpstr>Quotable</vt:lpstr>
      <vt:lpstr>LSD Market Engagement Meeting </vt:lpstr>
      <vt:lpstr>Welcome to the LSD Homecare Service Market Engagement Meeting</vt:lpstr>
      <vt:lpstr>What are lysosomal storage disorders?</vt:lpstr>
      <vt:lpstr>What do lysosomes do?</vt:lpstr>
      <vt:lpstr>LSD’s are multi system disorders:</vt:lpstr>
      <vt:lpstr>Treatment options:</vt:lpstr>
      <vt:lpstr>Treatment for LSD’s</vt:lpstr>
      <vt:lpstr>Homecare service requirements</vt:lpstr>
      <vt:lpstr>Clinical service requirements </vt:lpstr>
      <vt:lpstr>Clinical service requirements</vt:lpstr>
      <vt:lpstr>Clinical service requirements</vt:lpstr>
      <vt:lpstr>Lysosomal Storage Disorders Homecare Framework</vt:lpstr>
      <vt:lpstr>Framework Management </vt:lpstr>
      <vt:lpstr>Prescription and order Management </vt:lpstr>
      <vt:lpstr>Finance </vt:lpstr>
      <vt:lpstr>Reporting</vt:lpstr>
      <vt:lpstr>Additional clinical support </vt:lpstr>
      <vt:lpstr>Patient perspective on the benefits of homecare</vt:lpstr>
      <vt:lpstr>Feedback from 2020 LSD Collaborative survey</vt:lpstr>
      <vt:lpstr>Benefits of homecare</vt:lpstr>
      <vt:lpstr>Travel </vt:lpstr>
      <vt:lpstr>Negatives of hospital infusions</vt:lpstr>
      <vt:lpstr>Positives of home infusions</vt:lpstr>
      <vt:lpstr>Advantage of doing own infusions </vt:lpstr>
      <vt:lpstr>Overall Benefits </vt:lpstr>
      <vt:lpstr>THANK YOU </vt:lpstr>
      <vt:lpstr>CMU </vt:lpstr>
      <vt:lpstr>Key Procurement Points</vt:lpstr>
      <vt:lpstr>Key Contract Management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Michelle Clarke</cp:lastModifiedBy>
  <cp:revision>175</cp:revision>
  <dcterms:created xsi:type="dcterms:W3CDTF">2017-05-03T08:06:17Z</dcterms:created>
  <dcterms:modified xsi:type="dcterms:W3CDTF">2022-10-05T14:33:59Z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Objective-Id">
    <vt:lpwstr>A2647283</vt:lpwstr>
  </property>
  <property fmtid="{D5CDD505-2E9C-101B-9397-08002B2CF9AE}" pid="13" name="Objective-Title">
    <vt:lpwstr>220719 final LSD Market engagement Presentation</vt:lpwstr>
  </property>
  <property fmtid="{D5CDD505-2E9C-101B-9397-08002B2CF9AE}" pid="14" name="Objective-Description">
    <vt:lpwstr/>
  </property>
  <property fmtid="{D5CDD505-2E9C-101B-9397-08002B2CF9AE}" pid="15" name="Objective-CreationStamp">
    <vt:filetime>2022-07-20T07:28:58Z</vt:filetime>
  </property>
  <property fmtid="{D5CDD505-2E9C-101B-9397-08002B2CF9AE}" pid="16" name="Objective-IsApproved">
    <vt:bool>false</vt:bool>
  </property>
  <property fmtid="{D5CDD505-2E9C-101B-9397-08002B2CF9AE}" pid="17" name="Objective-IsPublished">
    <vt:bool>true</vt:bool>
  </property>
  <property fmtid="{D5CDD505-2E9C-101B-9397-08002B2CF9AE}" pid="18" name="Objective-DatePublished">
    <vt:filetime>2022-07-20T07:28:59Z</vt:filetime>
  </property>
  <property fmtid="{D5CDD505-2E9C-101B-9397-08002B2CF9AE}" pid="19" name="Objective-ModificationStamp">
    <vt:filetime>2022-07-20T07:28:59Z</vt:filetime>
  </property>
  <property fmtid="{D5CDD505-2E9C-101B-9397-08002B2CF9AE}" pid="20" name="Objective-Owner">
    <vt:lpwstr>Johanna Rodriguez</vt:lpwstr>
  </property>
  <property fmtid="{D5CDD505-2E9C-101B-9397-08002B2CF9AE}" pid="21" name="Objective-Path">
    <vt:lpwstr>Global Folder:04 Homecare and Services Projects and Contracts:Live Projects:Homecare - Contracts 2022:CM/MSR/17/5555 - Home Delivery Service - Lysosomal Storage Disorders - July 2023:02 Pre-tender for CM/MSR/17/5555:Market engagement</vt:lpwstr>
  </property>
  <property fmtid="{D5CDD505-2E9C-101B-9397-08002B2CF9AE}" pid="22" name="Objective-Parent">
    <vt:lpwstr>Market engagement</vt:lpwstr>
  </property>
  <property fmtid="{D5CDD505-2E9C-101B-9397-08002B2CF9AE}" pid="23" name="Objective-State">
    <vt:lpwstr>Published</vt:lpwstr>
  </property>
  <property fmtid="{D5CDD505-2E9C-101B-9397-08002B2CF9AE}" pid="24" name="Objective-VersionId">
    <vt:lpwstr>vA4058563</vt:lpwstr>
  </property>
  <property fmtid="{D5CDD505-2E9C-101B-9397-08002B2CF9AE}" pid="25" name="Objective-Version">
    <vt:lpwstr>1.0</vt:lpwstr>
  </property>
  <property fmtid="{D5CDD505-2E9C-101B-9397-08002B2CF9AE}" pid="26" name="Objective-VersionNumber">
    <vt:r8>1</vt:r8>
  </property>
  <property fmtid="{D5CDD505-2E9C-101B-9397-08002B2CF9AE}" pid="27" name="Objective-VersionComment">
    <vt:lpwstr>First version</vt:lpwstr>
  </property>
  <property fmtid="{D5CDD505-2E9C-101B-9397-08002B2CF9AE}" pid="28" name="Objective-FileNumber">
    <vt:lpwstr>qA18566</vt:lpwstr>
  </property>
  <property fmtid="{D5CDD505-2E9C-101B-9397-08002B2CF9AE}" pid="29" name="Objective-Classification">
    <vt:lpwstr/>
  </property>
  <property fmtid="{D5CDD505-2E9C-101B-9397-08002B2CF9AE}" pid="30" name="Objective-Caveats">
    <vt:lpwstr/>
  </property>
  <property fmtid="{D5CDD505-2E9C-101B-9397-08002B2CF9AE}" pid="31" name="Objective-Comment">
    <vt:lpwstr/>
  </property>
</Properties>
</file>