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261" r:id="rId3"/>
    <p:sldId id="278" r:id="rId4"/>
    <p:sldId id="258" r:id="rId5"/>
    <p:sldId id="290" r:id="rId6"/>
    <p:sldId id="264" r:id="rId7"/>
    <p:sldId id="265" r:id="rId8"/>
    <p:sldId id="266" r:id="rId9"/>
    <p:sldId id="267" r:id="rId10"/>
    <p:sldId id="277" r:id="rId11"/>
    <p:sldId id="259" r:id="rId12"/>
    <p:sldId id="272" r:id="rId13"/>
    <p:sldId id="279" r:id="rId14"/>
    <p:sldId id="268" r:id="rId15"/>
    <p:sldId id="274" r:id="rId16"/>
    <p:sldId id="299" r:id="rId17"/>
    <p:sldId id="297" r:id="rId18"/>
    <p:sldId id="276" r:id="rId1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22B66DE-949D-48DF-9CB7-A132642A1665}">
          <p14:sldIdLst>
            <p14:sldId id="256"/>
          </p14:sldIdLst>
        </p14:section>
        <p14:section name="Announcement" id="{D21E9398-A9AA-4029-80FF-A91DD7461BD2}">
          <p14:sldIdLst>
            <p14:sldId id="261"/>
            <p14:sldId id="278"/>
          </p14:sldIdLst>
        </p14:section>
        <p14:section name="The Challenge" id="{9A18F38A-012B-4382-BC3E-447322FB1261}">
          <p14:sldIdLst>
            <p14:sldId id="258"/>
            <p14:sldId id="290"/>
            <p14:sldId id="264"/>
            <p14:sldId id="265"/>
            <p14:sldId id="266"/>
            <p14:sldId id="267"/>
          </p14:sldIdLst>
        </p14:section>
        <p14:section name="Discussion" id="{3918D2B4-97F5-4070-BB1B-413C8E1D3511}">
          <p14:sldIdLst>
            <p14:sldId id="277"/>
            <p14:sldId id="259"/>
          </p14:sldIdLst>
        </p14:section>
        <p14:section name="ITT Expansion" id="{69D318D9-B6D8-44E5-B333-F6607FDFA956}">
          <p14:sldIdLst>
            <p14:sldId id="272"/>
            <p14:sldId id="279"/>
            <p14:sldId id="268"/>
            <p14:sldId id="274"/>
          </p14:sldIdLst>
        </p14:section>
        <p14:section name="Bidding" id="{73D82FF2-834E-48A6-8356-B548EEB59D7E}">
          <p14:sldIdLst>
            <p14:sldId id="299"/>
            <p14:sldId id="297"/>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Deaglan" initials="LD" lastIdx="3" clrIdx="0">
    <p:extLst>
      <p:ext uri="{19B8F6BF-5375-455C-9EA6-DF929625EA0E}">
        <p15:presenceInfo xmlns:p15="http://schemas.microsoft.com/office/powerpoint/2012/main" userId="S-1-5-21-1993962763-1659004503-1801674531-99593" providerId="AD"/>
      </p:ext>
    </p:extLst>
  </p:cmAuthor>
  <p:cmAuthor id="2" name="CLEMENTS, Alexander" initials="CA" lastIdx="2" clrIdx="1">
    <p:extLst>
      <p:ext uri="{19B8F6BF-5375-455C-9EA6-DF929625EA0E}">
        <p15:presenceInfo xmlns:p15="http://schemas.microsoft.com/office/powerpoint/2012/main" userId="S-1-5-21-1993962763-1659004503-1801674531-145120" providerId="AD"/>
      </p:ext>
    </p:extLst>
  </p:cmAuthor>
  <p:cmAuthor id="3" name="HOWARTH, Lorna" initials="HL" lastIdx="9" clrIdx="2">
    <p:extLst>
      <p:ext uri="{19B8F6BF-5375-455C-9EA6-DF929625EA0E}">
        <p15:presenceInfo xmlns:p15="http://schemas.microsoft.com/office/powerpoint/2012/main" userId="S-1-5-21-1993962763-1659004503-1801674531-67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9" autoAdjust="0"/>
    <p:restoredTop sz="85000" autoAdjust="0"/>
  </p:normalViewPr>
  <p:slideViewPr>
    <p:cSldViewPr snapToGrid="0">
      <p:cViewPr varScale="1">
        <p:scale>
          <a:sx n="69" d="100"/>
          <a:sy n="69" d="100"/>
        </p:scale>
        <p:origin x="720" y="77"/>
      </p:cViewPr>
      <p:guideLst/>
    </p:cSldViewPr>
  </p:slideViewPr>
  <p:notesTextViewPr>
    <p:cViewPr>
      <p:scale>
        <a:sx n="1" d="1"/>
        <a:sy n="1" d="1"/>
      </p:scale>
      <p:origin x="0" y="0"/>
    </p:cViewPr>
  </p:notesTextViewPr>
  <p:notesViewPr>
    <p:cSldViewPr snapToGrid="0">
      <p:cViewPr varScale="1">
        <p:scale>
          <a:sx n="96" d="100"/>
          <a:sy n="96" d="100"/>
        </p:scale>
        <p:origin x="3021"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1D153BE-BCF5-47FC-AFC2-38D1A25935AC}" type="datetimeFigureOut">
              <a:rPr lang="en-GB" smtClean="0"/>
              <a:t>23/03/2018</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CD79349-E98D-48DA-99BA-D3D1B0ED78FD}" type="slidenum">
              <a:rPr lang="en-GB" smtClean="0"/>
              <a:t>‹#›</a:t>
            </a:fld>
            <a:endParaRPr lang="en-GB"/>
          </a:p>
        </p:txBody>
      </p:sp>
    </p:spTree>
    <p:extLst>
      <p:ext uri="{BB962C8B-B14F-4D97-AF65-F5344CB8AC3E}">
        <p14:creationId xmlns:p14="http://schemas.microsoft.com/office/powerpoint/2010/main" val="122571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1</a:t>
            </a:fld>
            <a:endParaRPr lang="en-GB"/>
          </a:p>
        </p:txBody>
      </p:sp>
    </p:spTree>
    <p:extLst>
      <p:ext uri="{BB962C8B-B14F-4D97-AF65-F5344CB8AC3E}">
        <p14:creationId xmlns:p14="http://schemas.microsoft.com/office/powerpoint/2010/main" val="7721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10</a:t>
            </a:fld>
            <a:endParaRPr lang="en-GB"/>
          </a:p>
        </p:txBody>
      </p:sp>
    </p:spTree>
    <p:extLst>
      <p:ext uri="{BB962C8B-B14F-4D97-AF65-F5344CB8AC3E}">
        <p14:creationId xmlns:p14="http://schemas.microsoft.com/office/powerpoint/2010/main" val="291072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11</a:t>
            </a:fld>
            <a:endParaRPr lang="en-GB"/>
          </a:p>
        </p:txBody>
      </p:sp>
    </p:spTree>
    <p:extLst>
      <p:ext uri="{BB962C8B-B14F-4D97-AF65-F5344CB8AC3E}">
        <p14:creationId xmlns:p14="http://schemas.microsoft.com/office/powerpoint/2010/main" val="270752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12</a:t>
            </a:fld>
            <a:endParaRPr lang="en-GB"/>
          </a:p>
        </p:txBody>
      </p:sp>
    </p:spTree>
    <p:extLst>
      <p:ext uri="{BB962C8B-B14F-4D97-AF65-F5344CB8AC3E}">
        <p14:creationId xmlns:p14="http://schemas.microsoft.com/office/powerpoint/2010/main" val="224149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15</a:t>
            </a:fld>
            <a:endParaRPr lang="en-GB"/>
          </a:p>
        </p:txBody>
      </p:sp>
    </p:spTree>
    <p:extLst>
      <p:ext uri="{BB962C8B-B14F-4D97-AF65-F5344CB8AC3E}">
        <p14:creationId xmlns:p14="http://schemas.microsoft.com/office/powerpoint/2010/main" val="389632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6CD79349-E98D-48DA-99BA-D3D1B0ED78FD}" type="slidenum">
              <a:rPr lang="en-GB" smtClean="0"/>
              <a:t>16</a:t>
            </a:fld>
            <a:endParaRPr lang="en-GB"/>
          </a:p>
        </p:txBody>
      </p:sp>
    </p:spTree>
    <p:extLst>
      <p:ext uri="{BB962C8B-B14F-4D97-AF65-F5344CB8AC3E}">
        <p14:creationId xmlns:p14="http://schemas.microsoft.com/office/powerpoint/2010/main" val="244942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2</a:t>
            </a:fld>
            <a:endParaRPr lang="en-GB"/>
          </a:p>
        </p:txBody>
      </p:sp>
    </p:spTree>
    <p:extLst>
      <p:ext uri="{BB962C8B-B14F-4D97-AF65-F5344CB8AC3E}">
        <p14:creationId xmlns:p14="http://schemas.microsoft.com/office/powerpoint/2010/main" val="38103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D79349-E98D-48DA-99BA-D3D1B0ED78FD}" type="slidenum">
              <a:rPr lang="en-GB" smtClean="0"/>
              <a:t>3</a:t>
            </a:fld>
            <a:endParaRPr lang="en-GB"/>
          </a:p>
        </p:txBody>
      </p:sp>
    </p:spTree>
    <p:extLst>
      <p:ext uri="{BB962C8B-B14F-4D97-AF65-F5344CB8AC3E}">
        <p14:creationId xmlns:p14="http://schemas.microsoft.com/office/powerpoint/2010/main" val="258256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4</a:t>
            </a:fld>
            <a:endParaRPr lang="en-GB"/>
          </a:p>
        </p:txBody>
      </p:sp>
    </p:spTree>
    <p:extLst>
      <p:ext uri="{BB962C8B-B14F-4D97-AF65-F5344CB8AC3E}">
        <p14:creationId xmlns:p14="http://schemas.microsoft.com/office/powerpoint/2010/main" val="108608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5</a:t>
            </a:fld>
            <a:endParaRPr lang="en-GB"/>
          </a:p>
        </p:txBody>
      </p:sp>
    </p:spTree>
    <p:extLst>
      <p:ext uri="{BB962C8B-B14F-4D97-AF65-F5344CB8AC3E}">
        <p14:creationId xmlns:p14="http://schemas.microsoft.com/office/powerpoint/2010/main" val="171939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6</a:t>
            </a:fld>
            <a:endParaRPr lang="en-GB"/>
          </a:p>
        </p:txBody>
      </p:sp>
    </p:spTree>
    <p:extLst>
      <p:ext uri="{BB962C8B-B14F-4D97-AF65-F5344CB8AC3E}">
        <p14:creationId xmlns:p14="http://schemas.microsoft.com/office/powerpoint/2010/main" val="177421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7</a:t>
            </a:fld>
            <a:endParaRPr lang="en-GB"/>
          </a:p>
        </p:txBody>
      </p:sp>
    </p:spTree>
    <p:extLst>
      <p:ext uri="{BB962C8B-B14F-4D97-AF65-F5344CB8AC3E}">
        <p14:creationId xmlns:p14="http://schemas.microsoft.com/office/powerpoint/2010/main" val="252038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6CD79349-E98D-48DA-99BA-D3D1B0ED78FD}" type="slidenum">
              <a:rPr lang="en-GB" smtClean="0"/>
              <a:t>8</a:t>
            </a:fld>
            <a:endParaRPr lang="en-GB"/>
          </a:p>
        </p:txBody>
      </p:sp>
    </p:spTree>
    <p:extLst>
      <p:ext uri="{BB962C8B-B14F-4D97-AF65-F5344CB8AC3E}">
        <p14:creationId xmlns:p14="http://schemas.microsoft.com/office/powerpoint/2010/main" val="303653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D79349-E98D-48DA-99BA-D3D1B0ED78FD}" type="slidenum">
              <a:rPr lang="en-GB" smtClean="0"/>
              <a:t>9</a:t>
            </a:fld>
            <a:endParaRPr lang="en-GB"/>
          </a:p>
        </p:txBody>
      </p:sp>
    </p:spTree>
    <p:extLst>
      <p:ext uri="{BB962C8B-B14F-4D97-AF65-F5344CB8AC3E}">
        <p14:creationId xmlns:p14="http://schemas.microsoft.com/office/powerpoint/2010/main" val="44344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lang="en-GB" sz="5400" b="1" kern="1200" dirty="0">
                <a:solidFill>
                  <a:srgbClr val="104F75"/>
                </a:solidFill>
                <a:latin typeface="Arial" panose="020B0604020202020204" pitchFamily="34" charset="0"/>
                <a:ea typeface="+mn-ea"/>
                <a:cs typeface="+mn-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l" rtl="0" eaLnBrk="1" fontAlgn="base" hangingPunct="1">
              <a:spcBef>
                <a:spcPct val="50000"/>
              </a:spcBef>
              <a:spcAft>
                <a:spcPct val="0"/>
              </a:spcAft>
              <a:buFontTx/>
              <a:buNone/>
              <a:defRPr lang="en-GB" sz="1800" b="1" kern="1200" dirty="0">
                <a:solidFill>
                  <a:schemeClr val="tx1"/>
                </a:solidFill>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5B1CE85-0FA9-46B4-999D-BA515E3B1F01}"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fld id="{A1918B98-89C0-420B-8349-7B37ABD02E1D}" type="slidenum">
              <a:rPr lang="en-GB" smtClean="0"/>
              <a:pPr/>
              <a:t>‹#›</a:t>
            </a:fld>
            <a:endParaRPr lang="en-GB" dirty="0"/>
          </a:p>
        </p:txBody>
      </p:sp>
      <p:pic>
        <p:nvPicPr>
          <p:cNvPr id="8" name="Picture 7"/>
          <p:cNvPicPr>
            <a:picLocks noChangeAspect="1"/>
          </p:cNvPicPr>
          <p:nvPr userDrawn="1"/>
        </p:nvPicPr>
        <p:blipFill>
          <a:blip r:embed="rId2">
            <a:lum bright="70000" contrast="-70000"/>
          </a:blip>
          <a:stretch>
            <a:fillRect/>
          </a:stretch>
        </p:blipFill>
        <p:spPr>
          <a:xfrm>
            <a:off x="381000" y="5714264"/>
            <a:ext cx="1714870" cy="1007211"/>
          </a:xfrm>
          <a:prstGeom prst="rect">
            <a:avLst/>
          </a:prstGeom>
        </p:spPr>
      </p:pic>
    </p:spTree>
    <p:extLst>
      <p:ext uri="{BB962C8B-B14F-4D97-AF65-F5344CB8AC3E}">
        <p14:creationId xmlns:p14="http://schemas.microsoft.com/office/powerpoint/2010/main" val="427189934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B1CE85-0FA9-46B4-999D-BA515E3B1F01}"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41084830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B1CE85-0FA9-46B4-999D-BA515E3B1F01}"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89745988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GB" sz="3200" b="1" kern="1200" dirty="0">
                <a:solidFill>
                  <a:srgbClr val="104F75"/>
                </a:solidFill>
                <a:latin typeface="Arial" panose="020B0604020202020204" pitchFamily="34" charset="0"/>
                <a:ea typeface="+mn-ea"/>
                <a:cs typeface="+mn-cs"/>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lang="en-US" sz="1800" b="0" kern="1200" smtClean="0">
                <a:solidFill>
                  <a:schemeClr val="tx1"/>
                </a:solidFill>
                <a:latin typeface="Arial" panose="020B0604020202020204" pitchFamily="34" charset="0"/>
                <a:ea typeface="+mn-ea"/>
                <a:cs typeface="+mn-cs"/>
              </a:defRPr>
            </a:lvl1pPr>
            <a:lvl2pPr>
              <a:defRPr sz="1700"/>
            </a:lvl2pPr>
            <a:lvl3pPr>
              <a:defRPr sz="1700"/>
            </a:lvl3pPr>
            <a:lvl4pPr>
              <a:defRPr sz="1700"/>
            </a:lvl4pPr>
            <a:lvl5pPr>
              <a:defRPr sz="17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5B1CE85-0FA9-46B4-999D-BA515E3B1F01}"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697D1-4F02-4436-B384-D53A7CA75A58}" type="slidenum">
              <a:rPr lang="en-GB" smtClean="0"/>
              <a:t>‹#›</a:t>
            </a:fld>
            <a:endParaRPr lang="en-GB"/>
          </a:p>
        </p:txBody>
      </p:sp>
      <p:pic>
        <p:nvPicPr>
          <p:cNvPr id="7" name="Picture 6"/>
          <p:cNvPicPr>
            <a:picLocks noChangeAspect="1"/>
          </p:cNvPicPr>
          <p:nvPr userDrawn="1"/>
        </p:nvPicPr>
        <p:blipFill>
          <a:blip r:embed="rId2">
            <a:lum bright="70000" contrast="-70000"/>
          </a:blip>
          <a:stretch>
            <a:fillRect/>
          </a:stretch>
        </p:blipFill>
        <p:spPr>
          <a:xfrm>
            <a:off x="381000" y="5714264"/>
            <a:ext cx="1714870" cy="1007211"/>
          </a:xfrm>
          <a:prstGeom prst="rect">
            <a:avLst/>
          </a:prstGeom>
        </p:spPr>
      </p:pic>
    </p:spTree>
    <p:extLst>
      <p:ext uri="{BB962C8B-B14F-4D97-AF65-F5344CB8AC3E}">
        <p14:creationId xmlns:p14="http://schemas.microsoft.com/office/powerpoint/2010/main" val="191456350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1CE85-0FA9-46B4-999D-BA515E3B1F01}"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172006655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200" b="1" kern="1200" dirty="0" smtClean="0">
                <a:solidFill>
                  <a:srgbClr val="104F75"/>
                </a:solidFill>
                <a:latin typeface="Arial" panose="020B0604020202020204" pitchFamily="34" charset="0"/>
                <a:ea typeface="+mn-ea"/>
                <a:cs typeface="+mn-cs"/>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en-US" sz="1800" b="0" kern="1200" dirty="0" smtClean="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buFont typeface="Arial" panose="020B0604020202020204" pitchFamily="34" charset="0"/>
              <a:buChar char="•"/>
              <a:defRPr lang="en-US" sz="1700" b="0" kern="1200" dirty="0" smtClean="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1600" b="0" kern="1200" dirty="0" smtClean="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1500" b="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en-GB" sz="1400" b="0" kern="1200" dirty="0">
                <a:solidFill>
                  <a:schemeClr val="tx1"/>
                </a:solidFill>
                <a:latin typeface="Arial" panose="020B0604020202020204" pitchFamily="34" charset="0"/>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en-US" sz="1800" b="0" kern="1200" dirty="0" smtClean="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buFont typeface="Arial" panose="020B0604020202020204" pitchFamily="34" charset="0"/>
              <a:buChar char="•"/>
              <a:defRPr lang="en-US" sz="1700" b="0" kern="1200" dirty="0" smtClean="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1600" b="0" kern="1200" dirty="0" smtClean="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1500" b="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en-GB" sz="1400" b="0" kern="1200" dirty="0">
                <a:solidFill>
                  <a:schemeClr val="tx1"/>
                </a:solidFill>
                <a:latin typeface="Arial" panose="020B0604020202020204" pitchFamily="34" charset="0"/>
                <a:ea typeface="+mn-ea"/>
                <a:cs typeface="+mn-cs"/>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5B1CE85-0FA9-46B4-999D-BA515E3B1F01}"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276757943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B1CE85-0FA9-46B4-999D-BA515E3B1F01}" type="datetimeFigureOut">
              <a:rPr lang="en-GB" smtClean="0"/>
              <a:t>23/03/2018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29147436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B1CE85-0FA9-46B4-999D-BA515E3B1F01}" type="datetimeFigureOut">
              <a:rPr lang="en-GB" smtClean="0"/>
              <a:t>23/03/2018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246296859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1CE85-0FA9-46B4-999D-BA515E3B1F01}" type="datetimeFigureOut">
              <a:rPr lang="en-GB" smtClean="0"/>
              <a:t>23/03/2018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275567483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1CE85-0FA9-46B4-999D-BA515E3B1F01}"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285169203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1CE85-0FA9-46B4-999D-BA515E3B1F01}"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697D1-4F02-4436-B384-D53A7CA75A58}" type="slidenum">
              <a:rPr lang="en-GB" smtClean="0"/>
              <a:t>‹#›</a:t>
            </a:fld>
            <a:endParaRPr lang="en-GB"/>
          </a:p>
        </p:txBody>
      </p:sp>
    </p:spTree>
    <p:extLst>
      <p:ext uri="{BB962C8B-B14F-4D97-AF65-F5344CB8AC3E}">
        <p14:creationId xmlns:p14="http://schemas.microsoft.com/office/powerpoint/2010/main" val="331987495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1CE85-0FA9-46B4-999D-BA515E3B1F01}" type="datetimeFigureOut">
              <a:rPr lang="en-GB" smtClean="0"/>
              <a:t>23/03/2018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697D1-4F02-4436-B384-D53A7CA75A58}" type="slidenum">
              <a:rPr lang="en-GB" smtClean="0"/>
              <a:t>‹#›</a:t>
            </a:fld>
            <a:endParaRPr lang="en-GB"/>
          </a:p>
        </p:txBody>
      </p:sp>
    </p:spTree>
    <p:extLst>
      <p:ext uri="{BB962C8B-B14F-4D97-AF65-F5344CB8AC3E}">
        <p14:creationId xmlns:p14="http://schemas.microsoft.com/office/powerpoint/2010/main" val="372930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ITT.INNOVATION@education.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gov.uk/government/uploads/system/uploads/attachment_data/file/667690/Social_Mobility_Action_Plan_-_for_printin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statistics/teachers-analysis-compendium-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sz="5400" b="1" dirty="0" smtClean="0">
                <a:solidFill>
                  <a:srgbClr val="104F75"/>
                </a:solidFill>
                <a:latin typeface="Arial" panose="020B0604020202020204" pitchFamily="34" charset="0"/>
                <a:ea typeface="+mn-ea"/>
                <a:cs typeface="+mn-cs"/>
              </a:rPr>
              <a:t>ITT Provision Expansion</a:t>
            </a:r>
            <a:endParaRPr lang="en-GB" sz="5400" b="1" dirty="0">
              <a:solidFill>
                <a:srgbClr val="104F75"/>
              </a:solidFill>
              <a:latin typeface="Arial" panose="020B0604020202020204" pitchFamily="34" charset="0"/>
              <a:ea typeface="+mn-ea"/>
              <a:cs typeface="+mn-cs"/>
            </a:endParaRPr>
          </a:p>
        </p:txBody>
      </p:sp>
      <p:sp>
        <p:nvSpPr>
          <p:cNvPr id="3" name="Subtitle 2"/>
          <p:cNvSpPr>
            <a:spLocks noGrp="1"/>
          </p:cNvSpPr>
          <p:nvPr>
            <p:ph type="subTitle" idx="1"/>
          </p:nvPr>
        </p:nvSpPr>
        <p:spPr/>
        <p:txBody>
          <a:bodyPr/>
          <a:lstStyle/>
          <a:p>
            <a:r>
              <a:rPr lang="en-GB" smtClean="0"/>
              <a:t>March </a:t>
            </a:r>
            <a:r>
              <a:rPr lang="en-GB" dirty="0" smtClean="0"/>
              <a:t>2018 </a:t>
            </a:r>
            <a:endParaRPr lang="en-GB" dirty="0"/>
          </a:p>
        </p:txBody>
      </p:sp>
    </p:spTree>
    <p:extLst>
      <p:ext uri="{BB962C8B-B14F-4D97-AF65-F5344CB8AC3E}">
        <p14:creationId xmlns:p14="http://schemas.microsoft.com/office/powerpoint/2010/main" val="219738722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003"/>
            <a:ext cx="10515600" cy="1203157"/>
          </a:xfrm>
        </p:spPr>
        <p:txBody>
          <a:bodyPr/>
          <a:lstStyle/>
          <a:p>
            <a:r>
              <a:rPr lang="en-GB" dirty="0" smtClean="0"/>
              <a:t>Stakeholder views</a:t>
            </a:r>
            <a:endParaRPr lang="en-GB" dirty="0"/>
          </a:p>
        </p:txBody>
      </p:sp>
      <p:sp>
        <p:nvSpPr>
          <p:cNvPr id="3" name="Content Placeholder 2"/>
          <p:cNvSpPr>
            <a:spLocks noGrp="1"/>
          </p:cNvSpPr>
          <p:nvPr>
            <p:ph sz="half" idx="1"/>
          </p:nvPr>
        </p:nvSpPr>
        <p:spPr>
          <a:xfrm>
            <a:off x="3628724" y="1078029"/>
            <a:ext cx="7883697" cy="5255394"/>
          </a:xfrm>
        </p:spPr>
        <p:txBody>
          <a:bodyPr>
            <a:normAutofit/>
          </a:bodyPr>
          <a:lstStyle/>
          <a:p>
            <a:r>
              <a:rPr lang="en-GB" dirty="0" smtClean="0">
                <a:cs typeface="Arial" panose="020B0604020202020204" pitchFamily="34" charset="0"/>
              </a:rPr>
              <a:t>We </a:t>
            </a:r>
            <a:r>
              <a:rPr lang="en-GB" dirty="0">
                <a:cs typeface="Arial" panose="020B0604020202020204" pitchFamily="34" charset="0"/>
              </a:rPr>
              <a:t>have spoken to representatives from nine ‘Outstanding’ providers, </a:t>
            </a:r>
            <a:r>
              <a:rPr lang="en-GB" dirty="0" smtClean="0">
                <a:cs typeface="Arial" panose="020B0604020202020204" pitchFamily="34" charset="0"/>
              </a:rPr>
              <a:t>UCET </a:t>
            </a:r>
            <a:r>
              <a:rPr lang="en-GB" dirty="0">
                <a:cs typeface="Arial" panose="020B0604020202020204" pitchFamily="34" charset="0"/>
              </a:rPr>
              <a:t>and </a:t>
            </a:r>
            <a:r>
              <a:rPr lang="en-GB" dirty="0" smtClean="0">
                <a:cs typeface="Arial" panose="020B0604020202020204" pitchFamily="34" charset="0"/>
              </a:rPr>
              <a:t>NASBTT </a:t>
            </a:r>
            <a:r>
              <a:rPr lang="en-GB" dirty="0">
                <a:cs typeface="Arial" panose="020B0604020202020204" pitchFamily="34" charset="0"/>
              </a:rPr>
              <a:t>about how we might </a:t>
            </a:r>
            <a:r>
              <a:rPr lang="en-GB" dirty="0" smtClean="0">
                <a:cs typeface="Arial" panose="020B0604020202020204" pitchFamily="34" charset="0"/>
              </a:rPr>
              <a:t>address this challenge. </a:t>
            </a:r>
          </a:p>
          <a:p>
            <a:r>
              <a:rPr lang="en-GB" dirty="0" smtClean="0">
                <a:cs typeface="Arial" panose="020B0604020202020204" pitchFamily="34" charset="0"/>
              </a:rPr>
              <a:t>Response was helpful; providers </a:t>
            </a:r>
            <a:r>
              <a:rPr lang="en-GB" dirty="0">
                <a:cs typeface="Arial" panose="020B0604020202020204" pitchFamily="34" charset="0"/>
              </a:rPr>
              <a:t>suggested </a:t>
            </a:r>
            <a:r>
              <a:rPr lang="en-GB" dirty="0" smtClean="0">
                <a:cs typeface="Arial" panose="020B0604020202020204" pitchFamily="34" charset="0"/>
              </a:rPr>
              <a:t>expanding </a:t>
            </a:r>
            <a:r>
              <a:rPr lang="en-GB" dirty="0">
                <a:cs typeface="Arial" panose="020B0604020202020204" pitchFamily="34" charset="0"/>
              </a:rPr>
              <a:t>their reach </a:t>
            </a:r>
            <a:r>
              <a:rPr lang="en-GB" dirty="0" smtClean="0">
                <a:cs typeface="Arial" panose="020B0604020202020204" pitchFamily="34" charset="0"/>
              </a:rPr>
              <a:t>locally and through </a:t>
            </a:r>
            <a:r>
              <a:rPr lang="en-GB" dirty="0">
                <a:cs typeface="Arial" panose="020B0604020202020204" pitchFamily="34" charset="0"/>
              </a:rPr>
              <a:t>developing outreach ‘hubs’ outside their existing areas of </a:t>
            </a:r>
            <a:r>
              <a:rPr lang="en-GB" dirty="0" smtClean="0">
                <a:cs typeface="Arial" panose="020B0604020202020204" pitchFamily="34" charset="0"/>
              </a:rPr>
              <a:t>operation.</a:t>
            </a:r>
            <a:endParaRPr lang="en-GB" dirty="0">
              <a:cs typeface="Arial" panose="020B0604020202020204" pitchFamily="34" charset="0"/>
            </a:endParaRPr>
          </a:p>
          <a:p>
            <a:pPr lvl="1" fontAlgn="ctr"/>
            <a:r>
              <a:rPr lang="en-GB" sz="1800" dirty="0" smtClean="0"/>
              <a:t>As </a:t>
            </a:r>
            <a:r>
              <a:rPr lang="en-GB" sz="1800" dirty="0"/>
              <a:t>part of school improvement, ITT would </a:t>
            </a:r>
            <a:r>
              <a:rPr lang="en-GB" sz="1800" dirty="0" smtClean="0"/>
              <a:t>help schools that are less than ‘good’ to achieve 'good</a:t>
            </a:r>
            <a:r>
              <a:rPr lang="en-GB" sz="1800" dirty="0"/>
              <a:t>' and maintain it.  </a:t>
            </a:r>
          </a:p>
          <a:p>
            <a:pPr lvl="1" fontAlgn="ctr"/>
            <a:r>
              <a:rPr lang="en-GB" sz="1800" dirty="0"/>
              <a:t>Strong </a:t>
            </a:r>
            <a:r>
              <a:rPr lang="en-GB" sz="1800" dirty="0" smtClean="0"/>
              <a:t>capacity building, including mentor </a:t>
            </a:r>
            <a:r>
              <a:rPr lang="en-GB" sz="1800" dirty="0"/>
              <a:t>training for </a:t>
            </a:r>
            <a:r>
              <a:rPr lang="en-GB" sz="1800" dirty="0" smtClean="0"/>
              <a:t>schools would be needed.</a:t>
            </a:r>
            <a:endParaRPr lang="en-GB" sz="1800" dirty="0"/>
          </a:p>
          <a:p>
            <a:r>
              <a:rPr lang="en-GB" dirty="0" smtClean="0">
                <a:cs typeface="Arial" panose="020B0604020202020204" pitchFamily="34" charset="0"/>
              </a:rPr>
              <a:t>Some </a:t>
            </a:r>
            <a:r>
              <a:rPr lang="en-GB" dirty="0">
                <a:cs typeface="Arial" panose="020B0604020202020204" pitchFamily="34" charset="0"/>
              </a:rPr>
              <a:t>concerns that working with more challenging schools might have a negative impact on </a:t>
            </a:r>
            <a:r>
              <a:rPr lang="en-GB" dirty="0" smtClean="0">
                <a:cs typeface="Arial" panose="020B0604020202020204" pitchFamily="34" charset="0"/>
              </a:rPr>
              <a:t>providers’ </a:t>
            </a:r>
            <a:r>
              <a:rPr lang="en-GB" dirty="0">
                <a:cs typeface="Arial" panose="020B0604020202020204" pitchFamily="34" charset="0"/>
              </a:rPr>
              <a:t>Ofsted </a:t>
            </a:r>
            <a:r>
              <a:rPr lang="en-GB" dirty="0" smtClean="0">
                <a:cs typeface="Arial" panose="020B0604020202020204" pitchFamily="34" charset="0"/>
              </a:rPr>
              <a:t>judgements:</a:t>
            </a:r>
          </a:p>
          <a:p>
            <a:pPr lvl="1"/>
            <a:r>
              <a:rPr lang="en-GB" sz="1800" dirty="0"/>
              <a:t>Schools graded 3 or 4 by Ofsted often don’t feel </a:t>
            </a:r>
            <a:r>
              <a:rPr lang="en-GB" sz="1800" dirty="0" smtClean="0"/>
              <a:t>confident </a:t>
            </a:r>
            <a:r>
              <a:rPr lang="en-GB" sz="1800" dirty="0"/>
              <a:t>enough to engage in ITT, or decide </a:t>
            </a:r>
            <a:r>
              <a:rPr lang="en-GB" sz="1800" dirty="0" smtClean="0"/>
              <a:t>to </a:t>
            </a:r>
            <a:r>
              <a:rPr lang="en-GB" sz="1800" dirty="0"/>
              <a:t>focus </a:t>
            </a:r>
            <a:r>
              <a:rPr lang="en-GB" sz="1800" dirty="0" smtClean="0"/>
              <a:t>on school improvement.</a:t>
            </a:r>
            <a:endParaRPr lang="en-GB" sz="1800" dirty="0"/>
          </a:p>
          <a:p>
            <a:pPr lvl="1"/>
            <a:r>
              <a:rPr lang="en-GB" sz="1800" dirty="0"/>
              <a:t>There is a misconception in the sector that Ofsted discourage ITT partnerships from utilising grade 3 and 4 schools for ITT.</a:t>
            </a:r>
          </a:p>
          <a:p>
            <a:pPr lvl="1" fontAlgn="ctr"/>
            <a:r>
              <a:rPr lang="en-GB" sz="1800" dirty="0" smtClean="0"/>
              <a:t>You </a:t>
            </a:r>
            <a:r>
              <a:rPr lang="en-GB" sz="1800" dirty="0"/>
              <a:t>can be </a:t>
            </a:r>
            <a:r>
              <a:rPr lang="en-GB" sz="1800" dirty="0" smtClean="0"/>
              <a:t>a provider </a:t>
            </a:r>
            <a:r>
              <a:rPr lang="en-GB" sz="1800" dirty="0"/>
              <a:t>working with a poor school and the quality of the work with that school could make you an Outstanding provider</a:t>
            </a:r>
            <a:r>
              <a:rPr lang="en-GB" sz="1800" dirty="0" smtClean="0"/>
              <a:t>.</a:t>
            </a:r>
            <a:endParaRPr lang="en-GB" sz="1800" dirty="0"/>
          </a:p>
        </p:txBody>
      </p:sp>
      <p:pic>
        <p:nvPicPr>
          <p:cNvPr id="5" name="Content Placeholder 4" descr="ISS-BusManG12 - Focus group"/>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013" y="2162872"/>
            <a:ext cx="3693441" cy="3077867"/>
          </a:xfrm>
        </p:spPr>
      </p:pic>
    </p:spTree>
    <p:extLst>
      <p:ext uri="{BB962C8B-B14F-4D97-AF65-F5344CB8AC3E}">
        <p14:creationId xmlns:p14="http://schemas.microsoft.com/office/powerpoint/2010/main" val="1030926690"/>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766"/>
            <a:ext cx="10515600" cy="799173"/>
          </a:xfrm>
        </p:spPr>
        <p:txBody>
          <a:bodyPr/>
          <a:lstStyle/>
          <a:p>
            <a:r>
              <a:rPr lang="en-GB" dirty="0" smtClean="0"/>
              <a:t>The evidence</a:t>
            </a:r>
            <a:endParaRPr lang="en-GB" dirty="0"/>
          </a:p>
        </p:txBody>
      </p:sp>
      <p:sp>
        <p:nvSpPr>
          <p:cNvPr id="3" name="Content Placeholder 2"/>
          <p:cNvSpPr>
            <a:spLocks noGrp="1"/>
          </p:cNvSpPr>
          <p:nvPr>
            <p:ph idx="1"/>
          </p:nvPr>
        </p:nvSpPr>
        <p:spPr>
          <a:xfrm>
            <a:off x="838200" y="1092969"/>
            <a:ext cx="10515600" cy="4351338"/>
          </a:xfrm>
        </p:spPr>
        <p:txBody>
          <a:bodyPr>
            <a:noAutofit/>
          </a:bodyPr>
          <a:lstStyle/>
          <a:p>
            <a:r>
              <a:rPr lang="en-GB" sz="1500" dirty="0">
                <a:cs typeface="Arial" panose="020B0604020202020204" pitchFamily="34" charset="0"/>
              </a:rPr>
              <a:t>Open University (Hurd, S. 2007, </a:t>
            </a:r>
            <a:r>
              <a:rPr lang="en-GB" sz="1500" i="1" dirty="0">
                <a:cs typeface="Arial" panose="020B0604020202020204" pitchFamily="34" charset="0"/>
              </a:rPr>
              <a:t>The Impact of Trainee Teachers on School Achievement</a:t>
            </a:r>
            <a:r>
              <a:rPr lang="en-GB" sz="1500" dirty="0" smtClean="0">
                <a:cs typeface="Arial" panose="020B0604020202020204" pitchFamily="34" charset="0"/>
              </a:rPr>
              <a:t>) </a:t>
            </a:r>
            <a:r>
              <a:rPr lang="en-GB" sz="1500" dirty="0">
                <a:cs typeface="Arial" panose="020B0604020202020204" pitchFamily="34" charset="0"/>
              </a:rPr>
              <a:t>reports that </a:t>
            </a:r>
          </a:p>
          <a:p>
            <a:pPr lvl="1"/>
            <a:r>
              <a:rPr lang="en-GB" sz="1500" dirty="0">
                <a:latin typeface="Arial" panose="020B0604020202020204" pitchFamily="34" charset="0"/>
                <a:cs typeface="Arial" panose="020B0604020202020204" pitchFamily="34" charset="0"/>
              </a:rPr>
              <a:t>… training-active schools achieve higher test scores at both Key Stage 2 and Key Stage 3 than the schools that are not involved in school-based training; and </a:t>
            </a:r>
          </a:p>
          <a:p>
            <a:pPr lvl="1"/>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in secondary </a:t>
            </a:r>
            <a:r>
              <a:rPr lang="en-GB" sz="1500" dirty="0">
                <a:latin typeface="Arial" panose="020B0604020202020204" pitchFamily="34" charset="0"/>
                <a:cs typeface="Arial" panose="020B0604020202020204" pitchFamily="34" charset="0"/>
              </a:rPr>
              <a:t>schools that host more than 7 </a:t>
            </a:r>
            <a:r>
              <a:rPr lang="en-GB" sz="1500" dirty="0" smtClean="0">
                <a:latin typeface="Arial" panose="020B0604020202020204" pitchFamily="34" charset="0"/>
                <a:cs typeface="Arial" panose="020B0604020202020204" pitchFamily="34" charset="0"/>
              </a:rPr>
              <a:t>trainees, </a:t>
            </a:r>
            <a:r>
              <a:rPr lang="en-GB" sz="1500" dirty="0">
                <a:latin typeface="Arial" panose="020B0604020202020204" pitchFamily="34" charset="0"/>
                <a:cs typeface="Arial" panose="020B0604020202020204" pitchFamily="34" charset="0"/>
              </a:rPr>
              <a:t>additional trainees bring about further gains in average Key Stage 3 scores, even after allowance has been made for ability, social and school characteristics (p1). </a:t>
            </a:r>
          </a:p>
          <a:p>
            <a:r>
              <a:rPr lang="en-GB" sz="1500" dirty="0">
                <a:cs typeface="Arial" panose="020B0604020202020204" pitchFamily="34" charset="0"/>
              </a:rPr>
              <a:t>Does school‐based initial teacher training affect secondary school performance?- Hurd </a:t>
            </a:r>
            <a:r>
              <a:rPr lang="en-GB" sz="1500" dirty="0" smtClean="0">
                <a:cs typeface="Arial" panose="020B0604020202020204" pitchFamily="34" charset="0"/>
              </a:rPr>
              <a:t>2008</a:t>
            </a:r>
          </a:p>
          <a:p>
            <a:pPr lvl="1"/>
            <a:r>
              <a:rPr lang="en-GB" sz="1500" dirty="0" smtClean="0">
                <a:latin typeface="Arial" panose="020B0604020202020204" pitchFamily="34" charset="0"/>
                <a:cs typeface="Arial" panose="020B0604020202020204" pitchFamily="34" charset="0"/>
              </a:rPr>
              <a:t>…at </a:t>
            </a:r>
            <a:r>
              <a:rPr lang="en-GB" sz="1500" dirty="0">
                <a:latin typeface="Arial" panose="020B0604020202020204" pitchFamily="34" charset="0"/>
                <a:cs typeface="Arial" panose="020B0604020202020204" pitchFamily="34" charset="0"/>
              </a:rPr>
              <a:t>Key Stage 3 level at age 14, while there appears to be a very small depressing effect </a:t>
            </a:r>
            <a:r>
              <a:rPr lang="en-GB" sz="1500" dirty="0" smtClean="0">
                <a:latin typeface="Arial" panose="020B0604020202020204" pitchFamily="34" charset="0"/>
                <a:cs typeface="Arial" panose="020B0604020202020204" pitchFamily="34" charset="0"/>
              </a:rPr>
              <a:t>on achievement </a:t>
            </a:r>
            <a:r>
              <a:rPr lang="en-GB" sz="1500" dirty="0">
                <a:latin typeface="Arial" panose="020B0604020202020204" pitchFamily="34" charset="0"/>
                <a:cs typeface="Arial" panose="020B0604020202020204" pitchFamily="34" charset="0"/>
              </a:rPr>
              <a:t>in schools with low numbers of trainees, there is a significant positive effect </a:t>
            </a:r>
            <a:r>
              <a:rPr lang="en-GB" sz="1500" dirty="0" smtClean="0">
                <a:latin typeface="Arial" panose="020B0604020202020204" pitchFamily="34" charset="0"/>
                <a:cs typeface="Arial" panose="020B0604020202020204" pitchFamily="34" charset="0"/>
              </a:rPr>
              <a:t>on achievement </a:t>
            </a:r>
            <a:r>
              <a:rPr lang="en-GB" sz="1500" dirty="0">
                <a:latin typeface="Arial" panose="020B0604020202020204" pitchFamily="34" charset="0"/>
                <a:cs typeface="Arial" panose="020B0604020202020204" pitchFamily="34" charset="0"/>
              </a:rPr>
              <a:t>in schools with larger numbers of </a:t>
            </a:r>
            <a:r>
              <a:rPr lang="en-GB" sz="1500" dirty="0" smtClean="0">
                <a:latin typeface="Arial" panose="020B0604020202020204" pitchFamily="34" charset="0"/>
                <a:cs typeface="Arial" panose="020B0604020202020204" pitchFamily="34" charset="0"/>
              </a:rPr>
              <a:t>trainees…</a:t>
            </a:r>
            <a:endParaRPr lang="en-GB" sz="1500" dirty="0">
              <a:latin typeface="Arial" panose="020B0604020202020204" pitchFamily="34" charset="0"/>
              <a:cs typeface="Arial" panose="020B0604020202020204" pitchFamily="34" charset="0"/>
            </a:endParaRPr>
          </a:p>
          <a:p>
            <a:r>
              <a:rPr lang="en-GB" sz="1500" dirty="0" smtClean="0">
                <a:cs typeface="Arial" panose="020B0604020202020204" pitchFamily="34" charset="0"/>
              </a:rPr>
              <a:t>The </a:t>
            </a:r>
            <a:r>
              <a:rPr lang="en-GB" sz="1500" dirty="0">
                <a:cs typeface="Arial" panose="020B0604020202020204" pitchFamily="34" charset="0"/>
              </a:rPr>
              <a:t>Costs and Benefits of Different Initial Teacher Training Routes- Institute for Fiscal Studies </a:t>
            </a:r>
            <a:r>
              <a:rPr lang="en-GB" sz="1500" dirty="0" smtClean="0">
                <a:cs typeface="Arial" panose="020B0604020202020204" pitchFamily="34" charset="0"/>
              </a:rPr>
              <a:t>2014</a:t>
            </a:r>
          </a:p>
          <a:p>
            <a:pPr lvl="1"/>
            <a:r>
              <a:rPr lang="en-GB" sz="1500" dirty="0" smtClean="0">
                <a:latin typeface="Arial" panose="020B0604020202020204" pitchFamily="34" charset="0"/>
                <a:cs typeface="Arial" panose="020B0604020202020204" pitchFamily="34" charset="0"/>
              </a:rPr>
              <a:t>…the </a:t>
            </a:r>
            <a:r>
              <a:rPr lang="en-GB" sz="1500" dirty="0">
                <a:latin typeface="Arial" panose="020B0604020202020204" pitchFamily="34" charset="0"/>
                <a:cs typeface="Arial" panose="020B0604020202020204" pitchFamily="34" charset="0"/>
              </a:rPr>
              <a:t>majority of schools report that the benefits of participating in initial teacher training outweigh the </a:t>
            </a:r>
            <a:r>
              <a:rPr lang="en-GB" sz="1500" dirty="0" smtClean="0">
                <a:latin typeface="Arial" panose="020B0604020202020204" pitchFamily="34" charset="0"/>
                <a:cs typeface="Arial" panose="020B0604020202020204" pitchFamily="34" charset="0"/>
              </a:rPr>
              <a:t>costs…</a:t>
            </a:r>
          </a:p>
          <a:p>
            <a:pPr lvl="1"/>
            <a:r>
              <a:rPr lang="en-GB" sz="1500" dirty="0" smtClean="0">
                <a:latin typeface="Arial" panose="020B0604020202020204" pitchFamily="34" charset="0"/>
                <a:cs typeface="Arial" panose="020B0604020202020204" pitchFamily="34" charset="0"/>
              </a:rPr>
              <a:t>…Calculating </a:t>
            </a:r>
            <a:r>
              <a:rPr lang="en-GB" sz="1500" dirty="0">
                <a:latin typeface="Arial" panose="020B0604020202020204" pitchFamily="34" charset="0"/>
                <a:cs typeface="Arial" panose="020B0604020202020204" pitchFamily="34" charset="0"/>
              </a:rPr>
              <a:t>the monetary value of the ratio of benefits to costs implies that the benefits outweigh the costs for all routes at primary and secondary </a:t>
            </a:r>
            <a:r>
              <a:rPr lang="en-GB" sz="1500" dirty="0" smtClean="0">
                <a:latin typeface="Arial" panose="020B0604020202020204" pitchFamily="34" charset="0"/>
                <a:cs typeface="Arial" panose="020B0604020202020204" pitchFamily="34" charset="0"/>
              </a:rPr>
              <a:t>level…</a:t>
            </a:r>
          </a:p>
          <a:p>
            <a:r>
              <a:rPr lang="en-GB" sz="1500" dirty="0">
                <a:cs typeface="Arial" panose="020B0604020202020204" pitchFamily="34" charset="0"/>
              </a:rPr>
              <a:t>Ofsted (2003) An evaluation of the Training Schools programme: Report HMI 1769 (London, Office for Standards in Education</a:t>
            </a:r>
            <a:r>
              <a:rPr lang="en-GB" sz="1500" dirty="0" smtClean="0">
                <a:cs typeface="Arial" panose="020B0604020202020204" pitchFamily="34" charset="0"/>
              </a:rPr>
              <a:t>). As </a:t>
            </a:r>
            <a:r>
              <a:rPr lang="en-GB" sz="1500" dirty="0">
                <a:cs typeface="Arial" panose="020B0604020202020204" pitchFamily="34" charset="0"/>
              </a:rPr>
              <a:t>a result of increasing their focus on ITT:</a:t>
            </a:r>
          </a:p>
          <a:p>
            <a:pPr lvl="1"/>
            <a:r>
              <a:rPr lang="en-GB" sz="1500" dirty="0">
                <a:latin typeface="Arial" panose="020B0604020202020204" pitchFamily="34" charset="0"/>
                <a:cs typeface="Arial" panose="020B0604020202020204" pitchFamily="34" charset="0"/>
              </a:rPr>
              <a:t>Teachers have become more reflective and analytical as a result of supporting trainees to the benefit of their own teaching</a:t>
            </a:r>
          </a:p>
          <a:p>
            <a:pPr lvl="1"/>
            <a:r>
              <a:rPr lang="en-GB" sz="1500" dirty="0">
                <a:latin typeface="Arial" panose="020B0604020202020204" pitchFamily="34" charset="0"/>
                <a:cs typeface="Arial" panose="020B0604020202020204" pitchFamily="34" charset="0"/>
              </a:rPr>
              <a:t>Teachers have gained from the mentor training and other staff development provided</a:t>
            </a:r>
          </a:p>
          <a:p>
            <a:pPr lvl="1"/>
            <a:r>
              <a:rPr lang="en-GB" sz="1500" dirty="0">
                <a:latin typeface="Arial" panose="020B0604020202020204" pitchFamily="34" charset="0"/>
                <a:cs typeface="Arial" panose="020B0604020202020204" pitchFamily="34" charset="0"/>
              </a:rPr>
              <a:t>Two-thirds of schools noted improvement in teacher recruitment and retention and more than one-third noted an improvement in teacher </a:t>
            </a:r>
            <a:r>
              <a:rPr lang="en-GB" sz="1500" dirty="0" smtClean="0">
                <a:latin typeface="Arial" panose="020B0604020202020204" pitchFamily="34" charset="0"/>
                <a:cs typeface="Arial" panose="020B0604020202020204" pitchFamily="34" charset="0"/>
              </a:rPr>
              <a:t>morale</a:t>
            </a:r>
            <a:endParaRPr lang="en-GB" sz="1500" dirty="0">
              <a:latin typeface="Arial" panose="020B0604020202020204" pitchFamily="34" charset="0"/>
              <a:cs typeface="Arial" panose="020B0604020202020204" pitchFamily="34" charset="0"/>
            </a:endParaRPr>
          </a:p>
          <a:p>
            <a:endParaRPr lang="en-GB" sz="1500" dirty="0">
              <a:cs typeface="Arial" panose="020B0604020202020204" pitchFamily="34" charset="0"/>
            </a:endParaRPr>
          </a:p>
          <a:p>
            <a:endParaRPr lang="en-GB" sz="1500" dirty="0">
              <a:cs typeface="Arial" panose="020B0604020202020204" pitchFamily="34" charset="0"/>
            </a:endParaRPr>
          </a:p>
        </p:txBody>
      </p:sp>
    </p:spTree>
    <p:extLst>
      <p:ext uri="{BB962C8B-B14F-4D97-AF65-F5344CB8AC3E}">
        <p14:creationId xmlns:p14="http://schemas.microsoft.com/office/powerpoint/2010/main" val="127906177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Who is eligible to take part?</a:t>
            </a:r>
            <a:endParaRPr lang="en-GB" dirty="0"/>
          </a:p>
        </p:txBody>
      </p:sp>
      <p:sp>
        <p:nvSpPr>
          <p:cNvPr id="3" name="Content Placeholder 2"/>
          <p:cNvSpPr>
            <a:spLocks noGrp="1"/>
          </p:cNvSpPr>
          <p:nvPr>
            <p:ph idx="1"/>
          </p:nvPr>
        </p:nvSpPr>
        <p:spPr>
          <a:xfrm>
            <a:off x="838200" y="2473693"/>
            <a:ext cx="10515600" cy="3703270"/>
          </a:xfrm>
        </p:spPr>
        <p:txBody>
          <a:bodyPr/>
          <a:lstStyle/>
          <a:p>
            <a:pPr lvl="0"/>
            <a:r>
              <a:rPr lang="en-GB" dirty="0" smtClean="0"/>
              <a:t>ITT providers currently judged </a:t>
            </a:r>
            <a:r>
              <a:rPr lang="en-GB" dirty="0"/>
              <a:t>‘Outstanding’ by Ofsted. </a:t>
            </a:r>
            <a:endParaRPr lang="en-GB" dirty="0" smtClean="0"/>
          </a:p>
          <a:p>
            <a:endParaRPr lang="en-GB" dirty="0"/>
          </a:p>
        </p:txBody>
      </p:sp>
    </p:spTree>
    <p:extLst>
      <p:ext uri="{BB962C8B-B14F-4D97-AF65-F5344CB8AC3E}">
        <p14:creationId xmlns:p14="http://schemas.microsoft.com/office/powerpoint/2010/main" val="241181821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cs typeface="Arial" panose="020B0604020202020204" pitchFamily="34" charset="0"/>
              </a:rPr>
              <a:t>There are four objectives you must address when submitting a bid:</a:t>
            </a:r>
          </a:p>
          <a:p>
            <a:pPr lvl="1"/>
            <a:r>
              <a:rPr lang="en-GB" sz="1800" dirty="0">
                <a:latin typeface="Arial" panose="020B0604020202020204" pitchFamily="34" charset="0"/>
                <a:cs typeface="Arial" panose="020B0604020202020204" pitchFamily="34" charset="0"/>
              </a:rPr>
              <a:t>Increase trainee supply in areas of poor teacher recruitment and retention</a:t>
            </a:r>
          </a:p>
          <a:p>
            <a:pPr lvl="1"/>
            <a:r>
              <a:rPr lang="en-GB" sz="1800" dirty="0" smtClean="0">
                <a:latin typeface="Arial" panose="020B0604020202020204" pitchFamily="34" charset="0"/>
                <a:cs typeface="Arial" panose="020B0604020202020204" pitchFamily="34" charset="0"/>
              </a:rPr>
              <a:t>Improve </a:t>
            </a:r>
            <a:r>
              <a:rPr lang="en-GB" sz="1800" dirty="0">
                <a:latin typeface="Arial" panose="020B0604020202020204" pitchFamily="34" charset="0"/>
                <a:cs typeface="Arial" panose="020B0604020202020204" pitchFamily="34" charset="0"/>
              </a:rPr>
              <a:t>the supply of newly qualified teachers to category 3 and 4 schools located in challenging areas </a:t>
            </a:r>
            <a:endParaRPr lang="en-GB" sz="1800" dirty="0" smtClean="0">
              <a:latin typeface="Arial" panose="020B0604020202020204" pitchFamily="34" charset="0"/>
              <a:cs typeface="Arial" panose="020B0604020202020204" pitchFamily="34" charset="0"/>
            </a:endParaRPr>
          </a:p>
          <a:p>
            <a:pPr lvl="1"/>
            <a:r>
              <a:rPr lang="en-GB" sz="1800" dirty="0" smtClean="0">
                <a:latin typeface="Arial" panose="020B0604020202020204" pitchFamily="34" charset="0"/>
                <a:cs typeface="Arial" panose="020B0604020202020204" pitchFamily="34" charset="0"/>
              </a:rPr>
              <a:t>Promote </a:t>
            </a:r>
            <a:r>
              <a:rPr lang="en-GB" sz="1800" dirty="0">
                <a:latin typeface="Arial" panose="020B0604020202020204" pitchFamily="34" charset="0"/>
                <a:cs typeface="Arial" panose="020B0604020202020204" pitchFamily="34" charset="0"/>
              </a:rPr>
              <a:t>category 3 and 4 school improvement through their involvement in </a:t>
            </a:r>
            <a:r>
              <a:rPr lang="en-GB" sz="1800" dirty="0" smtClean="0">
                <a:latin typeface="Arial" panose="020B0604020202020204" pitchFamily="34" charset="0"/>
                <a:cs typeface="Arial" panose="020B0604020202020204" pitchFamily="34" charset="0"/>
              </a:rPr>
              <a:t>ITT</a:t>
            </a:r>
          </a:p>
          <a:p>
            <a:pPr lvl="1"/>
            <a:r>
              <a:rPr lang="en-GB" sz="1800" dirty="0" smtClean="0">
                <a:latin typeface="Arial" panose="020B0604020202020204" pitchFamily="34" charset="0"/>
                <a:cs typeface="Arial" panose="020B0604020202020204" pitchFamily="34" charset="0"/>
              </a:rPr>
              <a:t>Remove </a:t>
            </a:r>
            <a:r>
              <a:rPr lang="en-GB" sz="1800" dirty="0">
                <a:latin typeface="Arial" panose="020B0604020202020204" pitchFamily="34" charset="0"/>
                <a:cs typeface="Arial" panose="020B0604020202020204" pitchFamily="34" charset="0"/>
              </a:rPr>
              <a:t>obstacles to social mobility</a:t>
            </a:r>
          </a:p>
          <a:p>
            <a:pPr lvl="1"/>
            <a:endParaRPr lang="en-GB" sz="1800" dirty="0" smtClean="0">
              <a:latin typeface="Arial" panose="020B0604020202020204" pitchFamily="34" charset="0"/>
              <a:cs typeface="Arial" panose="020B0604020202020204" pitchFamily="34" charset="0"/>
            </a:endParaRPr>
          </a:p>
          <a:p>
            <a:pPr marL="0" indent="0">
              <a:buNone/>
            </a:pPr>
            <a:r>
              <a:rPr lang="en-GB" dirty="0" smtClean="0">
                <a:cs typeface="Arial" panose="020B0604020202020204" pitchFamily="34" charset="0"/>
              </a:rPr>
              <a:t>Delivery </a:t>
            </a:r>
            <a:r>
              <a:rPr lang="en-GB" dirty="0">
                <a:cs typeface="Arial" panose="020B0604020202020204" pitchFamily="34" charset="0"/>
              </a:rPr>
              <a:t>requirements for your </a:t>
            </a:r>
            <a:r>
              <a:rPr lang="en-GB" dirty="0" smtClean="0">
                <a:cs typeface="Arial" panose="020B0604020202020204" pitchFamily="34" charset="0"/>
              </a:rPr>
              <a:t>proposals:</a:t>
            </a:r>
          </a:p>
          <a:p>
            <a:pPr lvl="1"/>
            <a:r>
              <a:rPr lang="en-GB" sz="1800" dirty="0" smtClean="0">
                <a:latin typeface="Arial" panose="020B0604020202020204" pitchFamily="34" charset="0"/>
                <a:cs typeface="Arial" panose="020B0604020202020204" pitchFamily="34" charset="0"/>
              </a:rPr>
              <a:t>Expand the reach of your outstanding provision</a:t>
            </a:r>
            <a:endParaRPr lang="en-GB" sz="1800" dirty="0">
              <a:latin typeface="Arial" panose="020B0604020202020204" pitchFamily="34" charset="0"/>
              <a:cs typeface="Arial" panose="020B0604020202020204" pitchFamily="34" charset="0"/>
            </a:endParaRPr>
          </a:p>
          <a:p>
            <a:pPr lvl="1"/>
            <a:r>
              <a:rPr lang="en-GB" sz="1800" dirty="0" smtClean="0">
                <a:latin typeface="Arial" panose="020B0604020202020204" pitchFamily="34" charset="0"/>
                <a:cs typeface="Arial" panose="020B0604020202020204" pitchFamily="34" charset="0"/>
              </a:rPr>
              <a:t>Include Ofsted </a:t>
            </a:r>
            <a:r>
              <a:rPr lang="en-GB" sz="1800" dirty="0">
                <a:latin typeface="Arial" panose="020B0604020202020204" pitchFamily="34" charset="0"/>
                <a:cs typeface="Arial" panose="020B0604020202020204" pitchFamily="34" charset="0"/>
              </a:rPr>
              <a:t>category 3 </a:t>
            </a:r>
            <a:r>
              <a:rPr lang="en-GB" sz="1800" dirty="0" smtClean="0">
                <a:latin typeface="Arial" panose="020B0604020202020204" pitchFamily="34" charset="0"/>
                <a:cs typeface="Arial" panose="020B0604020202020204" pitchFamily="34" charset="0"/>
              </a:rPr>
              <a:t>and 4 schools that are new to ITT schools </a:t>
            </a:r>
            <a:r>
              <a:rPr lang="en-GB" sz="1800" dirty="0">
                <a:latin typeface="Arial" panose="020B0604020202020204" pitchFamily="34" charset="0"/>
                <a:cs typeface="Arial" panose="020B0604020202020204" pitchFamily="34" charset="0"/>
              </a:rPr>
              <a:t>in your training </a:t>
            </a:r>
            <a:r>
              <a:rPr lang="en-GB" sz="1800" dirty="0" smtClean="0">
                <a:latin typeface="Arial" panose="020B0604020202020204" pitchFamily="34" charset="0"/>
                <a:cs typeface="Arial" panose="020B0604020202020204" pitchFamily="34" charset="0"/>
              </a:rPr>
              <a:t>offer</a:t>
            </a:r>
          </a:p>
          <a:p>
            <a:pPr lvl="1"/>
            <a:r>
              <a:rPr lang="en-GB" sz="1800" dirty="0" smtClean="0">
                <a:latin typeface="Arial" panose="020B0604020202020204" pitchFamily="34" charset="0"/>
                <a:cs typeface="Arial" panose="020B0604020202020204" pitchFamily="34" charset="0"/>
              </a:rPr>
              <a:t>Develop tailored training programmes to support trainees training in the target schools</a:t>
            </a:r>
          </a:p>
          <a:p>
            <a:pPr lvl="1"/>
            <a:r>
              <a:rPr lang="en-GB" sz="1800" dirty="0" smtClean="0">
                <a:latin typeface="Arial" panose="020B0604020202020204" pitchFamily="34" charset="0"/>
                <a:cs typeface="Arial" panose="020B0604020202020204" pitchFamily="34" charset="0"/>
              </a:rPr>
              <a:t>Support trainees to secure employment in target schools and further support them in their early career development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3839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GB" dirty="0"/>
          </a:p>
        </p:txBody>
      </p:sp>
      <p:sp>
        <p:nvSpPr>
          <p:cNvPr id="3" name="Content Placeholder 2"/>
          <p:cNvSpPr>
            <a:spLocks noGrp="1"/>
          </p:cNvSpPr>
          <p:nvPr>
            <p:ph idx="1"/>
          </p:nvPr>
        </p:nvSpPr>
        <p:spPr>
          <a:xfrm>
            <a:off x="838200" y="1690688"/>
            <a:ext cx="10515600" cy="2627085"/>
          </a:xfrm>
        </p:spPr>
        <p:txBody>
          <a:bodyPr>
            <a:normAutofit fontScale="92500" lnSpcReduction="20000"/>
          </a:bodyPr>
          <a:lstStyle/>
          <a:p>
            <a:pPr lvl="0"/>
            <a:r>
              <a:rPr lang="en-GB" dirty="0"/>
              <a:t>We will invite bids from eligible providers </a:t>
            </a:r>
            <a:r>
              <a:rPr lang="en-GB" dirty="0" smtClean="0"/>
              <a:t>from w/c 19</a:t>
            </a:r>
            <a:r>
              <a:rPr lang="en-GB" baseline="30000" dirty="0" smtClean="0"/>
              <a:t>th</a:t>
            </a:r>
            <a:r>
              <a:rPr lang="en-GB" dirty="0" smtClean="0"/>
              <a:t> March </a:t>
            </a:r>
            <a:r>
              <a:rPr lang="en-GB" dirty="0"/>
              <a:t>2018. </a:t>
            </a:r>
            <a:endParaRPr lang="en-GB" dirty="0" smtClean="0"/>
          </a:p>
          <a:p>
            <a:pPr lvl="0"/>
            <a:r>
              <a:rPr lang="en-GB" dirty="0" smtClean="0"/>
              <a:t>You must submit your Expression of Intent form by 30</a:t>
            </a:r>
            <a:r>
              <a:rPr lang="en-GB" baseline="30000" dirty="0" smtClean="0"/>
              <a:t>th</a:t>
            </a:r>
            <a:r>
              <a:rPr lang="en-GB" dirty="0" smtClean="0"/>
              <a:t> April 2018</a:t>
            </a:r>
          </a:p>
          <a:p>
            <a:pPr lvl="0"/>
            <a:r>
              <a:rPr lang="en-GB" dirty="0" smtClean="0"/>
              <a:t>Bids must be submitted by </a:t>
            </a:r>
            <a:r>
              <a:rPr lang="en-GB" dirty="0"/>
              <a:t>3</a:t>
            </a:r>
            <a:r>
              <a:rPr lang="en-GB" baseline="30000" dirty="0"/>
              <a:t>rd</a:t>
            </a:r>
            <a:r>
              <a:rPr lang="en-GB" dirty="0"/>
              <a:t> June </a:t>
            </a:r>
            <a:endParaRPr lang="en-GB" dirty="0" smtClean="0"/>
          </a:p>
          <a:p>
            <a:pPr lvl="0"/>
            <a:r>
              <a:rPr lang="en-GB" dirty="0" smtClean="0"/>
              <a:t>We </a:t>
            </a:r>
            <a:r>
              <a:rPr lang="en-GB" dirty="0"/>
              <a:t>will assess bids from providers by the end of </a:t>
            </a:r>
            <a:r>
              <a:rPr lang="en-GB" dirty="0" smtClean="0"/>
              <a:t>June 2018</a:t>
            </a:r>
          </a:p>
          <a:p>
            <a:pPr lvl="0"/>
            <a:r>
              <a:rPr lang="en-GB" dirty="0" smtClean="0"/>
              <a:t>We will inform successful bidders by the end of July</a:t>
            </a:r>
          </a:p>
          <a:p>
            <a:pPr lvl="0"/>
            <a:r>
              <a:rPr lang="en-GB" dirty="0" smtClean="0"/>
              <a:t>Providers </a:t>
            </a:r>
            <a:r>
              <a:rPr lang="en-GB" dirty="0"/>
              <a:t>will </a:t>
            </a:r>
            <a:r>
              <a:rPr lang="en-GB" dirty="0" smtClean="0"/>
              <a:t>start </a:t>
            </a:r>
            <a:r>
              <a:rPr lang="en-GB" dirty="0"/>
              <a:t>recruiting trainees from autumn 2018.  </a:t>
            </a:r>
            <a:endParaRPr lang="en-GB" dirty="0" smtClean="0"/>
          </a:p>
          <a:p>
            <a:pPr lvl="0"/>
            <a:r>
              <a:rPr lang="en-GB" dirty="0" smtClean="0"/>
              <a:t>These </a:t>
            </a:r>
            <a:r>
              <a:rPr lang="en-GB" dirty="0"/>
              <a:t>recruits would then </a:t>
            </a:r>
            <a:r>
              <a:rPr lang="en-GB" dirty="0" smtClean="0"/>
              <a:t>commence </a:t>
            </a:r>
            <a:r>
              <a:rPr lang="en-GB" dirty="0"/>
              <a:t>training in September 2019</a:t>
            </a:r>
            <a:r>
              <a:rPr lang="en-GB" dirty="0" smtClean="0"/>
              <a:t>.</a:t>
            </a:r>
          </a:p>
          <a:p>
            <a:pPr lvl="0"/>
            <a:r>
              <a:rPr lang="en-GB" dirty="0" smtClean="0"/>
              <a:t>The </a:t>
            </a:r>
            <a:r>
              <a:rPr lang="en-GB" dirty="0"/>
              <a:t>first NQTs will be employed from September </a:t>
            </a:r>
            <a:r>
              <a:rPr lang="en-GB" dirty="0" smtClean="0"/>
              <a:t>2020</a:t>
            </a:r>
            <a:r>
              <a:rPr lang="en-GB" dirty="0"/>
              <a:t>.</a:t>
            </a:r>
          </a:p>
        </p:txBody>
      </p:sp>
    </p:spTree>
    <p:extLst>
      <p:ext uri="{BB962C8B-B14F-4D97-AF65-F5344CB8AC3E}">
        <p14:creationId xmlns:p14="http://schemas.microsoft.com/office/powerpoint/2010/main" val="44099832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a:t>
            </a:r>
            <a:endParaRPr lang="en-GB" dirty="0"/>
          </a:p>
        </p:txBody>
      </p:sp>
      <p:sp>
        <p:nvSpPr>
          <p:cNvPr id="3" name="Content Placeholder 2"/>
          <p:cNvSpPr>
            <a:spLocks noGrp="1"/>
          </p:cNvSpPr>
          <p:nvPr>
            <p:ph sz="half" idx="1"/>
          </p:nvPr>
        </p:nvSpPr>
        <p:spPr>
          <a:xfrm>
            <a:off x="442415" y="1514901"/>
            <a:ext cx="5181600" cy="4662062"/>
          </a:xfrm>
        </p:spPr>
        <p:txBody>
          <a:bodyPr>
            <a:normAutofit/>
          </a:bodyPr>
          <a:lstStyle/>
          <a:p>
            <a:endParaRPr lang="en-GB" b="1" dirty="0"/>
          </a:p>
          <a:p>
            <a:pPr marL="0" indent="0">
              <a:buNone/>
            </a:pPr>
            <a:r>
              <a:rPr lang="en-GB" dirty="0"/>
              <a:t>Support for those who are successful </a:t>
            </a:r>
            <a:r>
              <a:rPr lang="en-GB" dirty="0" smtClean="0"/>
              <a:t>can </a:t>
            </a:r>
            <a:r>
              <a:rPr lang="en-GB" dirty="0"/>
              <a:t>include</a:t>
            </a:r>
            <a:r>
              <a:rPr lang="en-GB" dirty="0" smtClean="0"/>
              <a:t>:</a:t>
            </a:r>
            <a:endParaRPr lang="en-GB" dirty="0"/>
          </a:p>
          <a:p>
            <a:r>
              <a:rPr lang="en-GB" dirty="0" smtClean="0"/>
              <a:t>Seed-funding </a:t>
            </a:r>
            <a:r>
              <a:rPr lang="en-GB" dirty="0"/>
              <a:t>to subsidise the establishment of new provision; </a:t>
            </a:r>
          </a:p>
          <a:p>
            <a:r>
              <a:rPr lang="en-GB" dirty="0" smtClean="0"/>
              <a:t>Payments </a:t>
            </a:r>
            <a:r>
              <a:rPr lang="en-GB" dirty="0"/>
              <a:t>to providers </a:t>
            </a:r>
            <a:r>
              <a:rPr lang="en-GB" dirty="0" smtClean="0"/>
              <a:t>to support trainees </a:t>
            </a:r>
            <a:r>
              <a:rPr lang="en-GB" dirty="0"/>
              <a:t>training in a participating grade 3 or 4 school new to the partnership;</a:t>
            </a:r>
          </a:p>
          <a:p>
            <a:r>
              <a:rPr lang="en-GB" dirty="0" smtClean="0"/>
              <a:t>Payments </a:t>
            </a:r>
            <a:r>
              <a:rPr lang="en-GB" dirty="0"/>
              <a:t>to schools </a:t>
            </a:r>
            <a:r>
              <a:rPr lang="en-GB" dirty="0" smtClean="0"/>
              <a:t>to support trainees </a:t>
            </a:r>
            <a:r>
              <a:rPr lang="en-GB" dirty="0"/>
              <a:t>training in a grade 3 or 4 school new to the partnership; </a:t>
            </a:r>
          </a:p>
          <a:p>
            <a:r>
              <a:rPr lang="en-GB" dirty="0" smtClean="0"/>
              <a:t>Payment </a:t>
            </a:r>
            <a:r>
              <a:rPr lang="en-GB" dirty="0"/>
              <a:t>for providers </a:t>
            </a:r>
            <a:r>
              <a:rPr lang="en-GB" dirty="0" smtClean="0"/>
              <a:t>to support NQTs who secure </a:t>
            </a:r>
            <a:r>
              <a:rPr lang="en-GB" dirty="0"/>
              <a:t>a teaching post in a participating eligible </a:t>
            </a:r>
            <a:r>
              <a:rPr lang="en-GB" dirty="0" smtClean="0"/>
              <a:t>school, in their first year of teaching. </a:t>
            </a:r>
            <a:endParaRPr lang="en-GB" dirty="0"/>
          </a:p>
          <a:p>
            <a:endParaRPr lang="en-GB" dirty="0"/>
          </a:p>
          <a:p>
            <a:endParaRPr lang="en-GB" dirty="0"/>
          </a:p>
          <a:p>
            <a:endParaRPr lang="en-GB" dirty="0"/>
          </a:p>
          <a:p>
            <a:endParaRPr lang="en-GB" dirty="0"/>
          </a:p>
        </p:txBody>
      </p:sp>
      <p:pic>
        <p:nvPicPr>
          <p:cNvPr id="5" name="Content Placeholder 4" descr="Christie’s sells &lt;strong&gt;money&lt;/strong&gt; in art stunt | Vvox"/>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62768" y="2119733"/>
            <a:ext cx="6137596" cy="3452398"/>
          </a:xfrm>
        </p:spPr>
      </p:pic>
    </p:spTree>
    <p:extLst>
      <p:ext uri="{BB962C8B-B14F-4D97-AF65-F5344CB8AC3E}">
        <p14:creationId xmlns:p14="http://schemas.microsoft.com/office/powerpoint/2010/main" val="181092653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Bidding Documentation</a:t>
            </a:r>
            <a:endParaRPr lang="en-GB" dirty="0"/>
          </a:p>
        </p:txBody>
      </p:sp>
      <p:sp>
        <p:nvSpPr>
          <p:cNvPr id="3" name="Content Placeholder 2"/>
          <p:cNvSpPr>
            <a:spLocks noGrp="1"/>
          </p:cNvSpPr>
          <p:nvPr>
            <p:ph idx="1"/>
          </p:nvPr>
        </p:nvSpPr>
        <p:spPr>
          <a:xfrm>
            <a:off x="838200" y="1535340"/>
            <a:ext cx="10515600" cy="4351338"/>
          </a:xfrm>
        </p:spPr>
        <p:txBody>
          <a:bodyPr>
            <a:normAutofit/>
          </a:bodyPr>
          <a:lstStyle/>
          <a:p>
            <a:pPr>
              <a:lnSpc>
                <a:spcPct val="120000"/>
              </a:lnSpc>
            </a:pPr>
            <a:r>
              <a:rPr lang="en-GB" sz="1900" dirty="0">
                <a:cs typeface="Arial" panose="020B0604020202020204" pitchFamily="34" charset="0"/>
              </a:rPr>
              <a:t>Before completing a submission, interested parties </a:t>
            </a:r>
            <a:r>
              <a:rPr lang="en-GB" sz="1900" b="1" dirty="0">
                <a:cs typeface="Arial" panose="020B0604020202020204" pitchFamily="34" charset="0"/>
              </a:rPr>
              <a:t>must</a:t>
            </a:r>
            <a:r>
              <a:rPr lang="en-GB" sz="1900" dirty="0">
                <a:cs typeface="Arial" panose="020B0604020202020204" pitchFamily="34" charset="0"/>
              </a:rPr>
              <a:t> first submit an Expression of Intent form to </a:t>
            </a:r>
            <a:r>
              <a:rPr lang="en-GB" sz="1900" u="sng" dirty="0">
                <a:cs typeface="Arial" panose="020B0604020202020204" pitchFamily="34" charset="0"/>
                <a:hlinkClick r:id="rId3"/>
              </a:rPr>
              <a:t>ITT.INNOVATION@education.gov.uk</a:t>
            </a:r>
            <a:r>
              <a:rPr lang="en-GB" sz="1900" dirty="0">
                <a:cs typeface="Arial" panose="020B0604020202020204" pitchFamily="34" charset="0"/>
              </a:rPr>
              <a:t>, stating their accredited provider name, </a:t>
            </a:r>
            <a:r>
              <a:rPr lang="en-GB" sz="1900" dirty="0" smtClean="0">
                <a:cs typeface="Arial" panose="020B0604020202020204" pitchFamily="34" charset="0"/>
              </a:rPr>
              <a:t>target expansion region/partner schools </a:t>
            </a:r>
            <a:r>
              <a:rPr lang="en-GB" sz="1900" i="1" dirty="0" smtClean="0">
                <a:cs typeface="Arial" panose="020B0604020202020204" pitchFamily="34" charset="0"/>
              </a:rPr>
              <a:t>(where known)</a:t>
            </a:r>
            <a:r>
              <a:rPr lang="en-GB" sz="1900" dirty="0" smtClean="0">
                <a:cs typeface="Arial" panose="020B0604020202020204" pitchFamily="34" charset="0"/>
              </a:rPr>
              <a:t>, </a:t>
            </a:r>
            <a:r>
              <a:rPr lang="en-GB" sz="1900" dirty="0">
                <a:cs typeface="Arial" panose="020B0604020202020204" pitchFamily="34" charset="0"/>
              </a:rPr>
              <a:t>and </a:t>
            </a:r>
            <a:r>
              <a:rPr lang="en-GB" sz="1900" dirty="0" smtClean="0">
                <a:cs typeface="Arial" panose="020B0604020202020204" pitchFamily="34" charset="0"/>
              </a:rPr>
              <a:t>provider </a:t>
            </a:r>
            <a:r>
              <a:rPr lang="en-GB" sz="1900" dirty="0">
                <a:cs typeface="Arial" panose="020B0604020202020204" pitchFamily="34" charset="0"/>
              </a:rPr>
              <a:t>contact information.</a:t>
            </a:r>
          </a:p>
          <a:p>
            <a:pPr>
              <a:lnSpc>
                <a:spcPct val="120000"/>
              </a:lnSpc>
            </a:pPr>
            <a:r>
              <a:rPr lang="en-GB" sz="1900" dirty="0">
                <a:cs typeface="Arial" panose="020B0604020202020204" pitchFamily="34" charset="0"/>
              </a:rPr>
              <a:t>This is a single stage </a:t>
            </a:r>
            <a:r>
              <a:rPr lang="en-GB" sz="1900" dirty="0" smtClean="0">
                <a:cs typeface="Arial" panose="020B0604020202020204" pitchFamily="34" charset="0"/>
              </a:rPr>
              <a:t>process. </a:t>
            </a:r>
          </a:p>
          <a:p>
            <a:pPr>
              <a:lnSpc>
                <a:spcPct val="120000"/>
              </a:lnSpc>
            </a:pPr>
            <a:r>
              <a:rPr lang="en-GB" sz="1900" dirty="0" smtClean="0">
                <a:cs typeface="Arial" panose="020B0604020202020204" pitchFamily="34" charset="0"/>
              </a:rPr>
              <a:t>You will need to </a:t>
            </a:r>
            <a:r>
              <a:rPr lang="en-GB" sz="1900" dirty="0">
                <a:cs typeface="Arial" panose="020B0604020202020204" pitchFamily="34" charset="0"/>
              </a:rPr>
              <a:t>provide </a:t>
            </a:r>
            <a:r>
              <a:rPr lang="en-GB" sz="1900" dirty="0" smtClean="0">
                <a:cs typeface="Arial" panose="020B0604020202020204" pitchFamily="34" charset="0"/>
              </a:rPr>
              <a:t>applicant information, eligibility information and a bid, which will include the following information: </a:t>
            </a:r>
            <a:endParaRPr lang="en-GB" sz="1900" dirty="0">
              <a:cs typeface="Arial" panose="020B0604020202020204" pitchFamily="34" charset="0"/>
            </a:endParaRPr>
          </a:p>
          <a:p>
            <a:pPr lvl="1">
              <a:lnSpc>
                <a:spcPct val="120000"/>
              </a:lnSpc>
            </a:pPr>
            <a:r>
              <a:rPr lang="en-GB" sz="1900" dirty="0" smtClean="0">
                <a:latin typeface="Arial" panose="020B0604020202020204" pitchFamily="34" charset="0"/>
                <a:cs typeface="Arial" panose="020B0604020202020204" pitchFamily="34" charset="0"/>
              </a:rPr>
              <a:t>a </a:t>
            </a:r>
            <a:r>
              <a:rPr lang="en-GB" sz="1900" dirty="0">
                <a:latin typeface="Arial" panose="020B0604020202020204" pitchFamily="34" charset="0"/>
                <a:cs typeface="Arial" panose="020B0604020202020204" pitchFamily="34" charset="0"/>
              </a:rPr>
              <a:t>strategic </a:t>
            </a:r>
            <a:r>
              <a:rPr lang="en-GB" sz="1900" dirty="0" smtClean="0">
                <a:latin typeface="Arial" panose="020B0604020202020204" pitchFamily="34" charset="0"/>
                <a:cs typeface="Arial" panose="020B0604020202020204" pitchFamily="34" charset="0"/>
              </a:rPr>
              <a:t>overview</a:t>
            </a:r>
            <a:endParaRPr lang="en-GB" sz="1900" dirty="0">
              <a:latin typeface="Arial" panose="020B0604020202020204" pitchFamily="34" charset="0"/>
              <a:cs typeface="Arial" panose="020B0604020202020204" pitchFamily="34" charset="0"/>
            </a:endParaRPr>
          </a:p>
          <a:p>
            <a:pPr lvl="1">
              <a:lnSpc>
                <a:spcPct val="120000"/>
              </a:lnSpc>
            </a:pPr>
            <a:r>
              <a:rPr lang="en-GB" sz="1900" dirty="0" smtClean="0">
                <a:latin typeface="Arial" panose="020B0604020202020204" pitchFamily="34" charset="0"/>
                <a:cs typeface="Arial" panose="020B0604020202020204" pitchFamily="34" charset="0"/>
              </a:rPr>
              <a:t>a </a:t>
            </a:r>
            <a:r>
              <a:rPr lang="en-GB" sz="1900" dirty="0">
                <a:latin typeface="Arial" panose="020B0604020202020204" pitchFamily="34" charset="0"/>
                <a:cs typeface="Arial" panose="020B0604020202020204" pitchFamily="34" charset="0"/>
              </a:rPr>
              <a:t>detailed delivery plan with supporting evidence against the remaining </a:t>
            </a:r>
            <a:r>
              <a:rPr lang="en-GB" sz="1900" dirty="0" smtClean="0">
                <a:latin typeface="Arial" panose="020B0604020202020204" pitchFamily="34" charset="0"/>
                <a:cs typeface="Arial" panose="020B0604020202020204" pitchFamily="34" charset="0"/>
              </a:rPr>
              <a:t>criteria</a:t>
            </a:r>
            <a:endParaRPr lang="en-GB" sz="1900" dirty="0">
              <a:latin typeface="Arial" panose="020B0604020202020204" pitchFamily="34" charset="0"/>
              <a:cs typeface="Arial" panose="020B0604020202020204" pitchFamily="34" charset="0"/>
            </a:endParaRPr>
          </a:p>
          <a:p>
            <a:pPr lvl="1">
              <a:lnSpc>
                <a:spcPct val="120000"/>
              </a:lnSpc>
            </a:pPr>
            <a:r>
              <a:rPr lang="en-GB" sz="1900" dirty="0" smtClean="0">
                <a:latin typeface="Arial" panose="020B0604020202020204" pitchFamily="34" charset="0"/>
                <a:cs typeface="Arial" panose="020B0604020202020204" pitchFamily="34" charset="0"/>
              </a:rPr>
              <a:t>a </a:t>
            </a:r>
            <a:r>
              <a:rPr lang="en-GB" sz="1900" dirty="0">
                <a:latin typeface="Arial" panose="020B0604020202020204" pitchFamily="34" charset="0"/>
                <a:cs typeface="Arial" panose="020B0604020202020204" pitchFamily="34" charset="0"/>
              </a:rPr>
              <a:t>list of proposed partner schools.</a:t>
            </a:r>
          </a:p>
          <a:p>
            <a:pPr lvl="1">
              <a:lnSpc>
                <a:spcPct val="120000"/>
              </a:lnSpc>
            </a:pPr>
            <a:r>
              <a:rPr lang="en-GB" sz="1900" dirty="0" smtClean="0">
                <a:latin typeface="Arial" panose="020B0604020202020204" pitchFamily="34" charset="0"/>
                <a:cs typeface="Arial" panose="020B0604020202020204" pitchFamily="34" charset="0"/>
              </a:rPr>
              <a:t>countersigned </a:t>
            </a:r>
            <a:r>
              <a:rPr lang="en-GB" sz="1900" dirty="0">
                <a:latin typeface="Arial" panose="020B0604020202020204" pitchFamily="34" charset="0"/>
                <a:cs typeface="Arial" panose="020B0604020202020204" pitchFamily="34" charset="0"/>
              </a:rPr>
              <a:t>agreements from proposed partner schools</a:t>
            </a:r>
            <a:r>
              <a:rPr lang="en-GB" sz="1900" dirty="0" smtClean="0">
                <a:latin typeface="Arial" panose="020B0604020202020204" pitchFamily="34" charset="0"/>
                <a:cs typeface="Arial" panose="020B0604020202020204" pitchFamily="34" charset="0"/>
              </a:rPr>
              <a:t>.</a:t>
            </a:r>
            <a:endParaRPr lang="en-GB"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53010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for bid writers</a:t>
            </a:r>
            <a:endParaRPr lang="en-GB" dirty="0"/>
          </a:p>
        </p:txBody>
      </p:sp>
      <p:sp>
        <p:nvSpPr>
          <p:cNvPr id="3" name="Content Placeholder 2"/>
          <p:cNvSpPr>
            <a:spLocks noGrp="1"/>
          </p:cNvSpPr>
          <p:nvPr>
            <p:ph idx="1"/>
          </p:nvPr>
        </p:nvSpPr>
        <p:spPr>
          <a:xfrm>
            <a:off x="838200" y="1530220"/>
            <a:ext cx="10515600" cy="4646743"/>
          </a:xfrm>
        </p:spPr>
        <p:txBody>
          <a:bodyPr/>
          <a:lstStyle/>
          <a:p>
            <a:pPr marL="0" indent="0">
              <a:buNone/>
            </a:pPr>
            <a:r>
              <a:rPr lang="en-GB" dirty="0" smtClean="0"/>
              <a:t>The best bids will:</a:t>
            </a:r>
          </a:p>
          <a:p>
            <a:pPr marL="0" indent="0">
              <a:buNone/>
            </a:pPr>
            <a:endParaRPr lang="en-GB" dirty="0" smtClean="0"/>
          </a:p>
          <a:p>
            <a:r>
              <a:rPr lang="en-GB" dirty="0" smtClean="0"/>
              <a:t>use clear and concise English, and will be well structured and presented</a:t>
            </a:r>
          </a:p>
          <a:p>
            <a:r>
              <a:rPr lang="en-GB" dirty="0"/>
              <a:t>a</a:t>
            </a:r>
            <a:r>
              <a:rPr lang="en-GB" dirty="0" smtClean="0"/>
              <a:t>ddress the criteria in the bidding documentation </a:t>
            </a:r>
          </a:p>
          <a:p>
            <a:r>
              <a:rPr lang="en-GB" dirty="0"/>
              <a:t>d</a:t>
            </a:r>
            <a:r>
              <a:rPr lang="en-GB" dirty="0" smtClean="0"/>
              <a:t>raw on the relevant evidence base in relation to trainee and NQT supply, and teacher retention in the target area</a:t>
            </a:r>
          </a:p>
          <a:p>
            <a:r>
              <a:rPr lang="en-GB" dirty="0"/>
              <a:t>i</a:t>
            </a:r>
            <a:r>
              <a:rPr lang="en-GB" dirty="0" smtClean="0"/>
              <a:t>nclude a clear and detailed delivery plan that identifies the measures you will take to meet the objectives</a:t>
            </a:r>
          </a:p>
          <a:p>
            <a:r>
              <a:rPr lang="en-GB" dirty="0"/>
              <a:t>i</a:t>
            </a:r>
            <a:r>
              <a:rPr lang="en-GB" dirty="0" smtClean="0"/>
              <a:t>nclude a clear financial plan and risk register, identifying how you will achieve value for money and sustainability of provision</a:t>
            </a:r>
          </a:p>
          <a:p>
            <a:r>
              <a:rPr lang="en-GB" dirty="0" smtClean="0"/>
              <a:t>provide details of a quality assurance process that focuses on continuous improvement</a:t>
            </a:r>
          </a:p>
          <a:p>
            <a:pPr lvl="1"/>
            <a:endParaRPr lang="en-GB" dirty="0" smtClean="0"/>
          </a:p>
        </p:txBody>
      </p:sp>
    </p:spTree>
    <p:extLst>
      <p:ext uri="{BB962C8B-B14F-4D97-AF65-F5344CB8AC3E}">
        <p14:creationId xmlns:p14="http://schemas.microsoft.com/office/powerpoint/2010/main" val="410423774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00"/>
            <a:ext cx="10515600" cy="687614"/>
          </a:xfrm>
        </p:spPr>
        <p:txBody>
          <a:bodyPr/>
          <a:lstStyle/>
          <a:p>
            <a:r>
              <a:rPr lang="en-GB" dirty="0" smtClean="0"/>
              <a:t>Management and Evaluation</a:t>
            </a:r>
            <a:endParaRPr lang="en-GB" dirty="0"/>
          </a:p>
        </p:txBody>
      </p:sp>
      <p:sp>
        <p:nvSpPr>
          <p:cNvPr id="3" name="Content Placeholder 2"/>
          <p:cNvSpPr>
            <a:spLocks noGrp="1"/>
          </p:cNvSpPr>
          <p:nvPr>
            <p:ph idx="1"/>
          </p:nvPr>
        </p:nvSpPr>
        <p:spPr>
          <a:xfrm>
            <a:off x="838200" y="1300606"/>
            <a:ext cx="10515600" cy="5223565"/>
          </a:xfrm>
        </p:spPr>
        <p:txBody>
          <a:bodyPr>
            <a:normAutofit/>
          </a:bodyPr>
          <a:lstStyle/>
          <a:p>
            <a:r>
              <a:rPr lang="en-GB" dirty="0">
                <a:cs typeface="Arial" panose="020B0604020202020204" pitchFamily="34" charset="0"/>
              </a:rPr>
              <a:t>Partnerships whose bids are successful will start implementation work in July 2018 to take effect from the 2019 trainee cohort and beyond. </a:t>
            </a:r>
          </a:p>
          <a:p>
            <a:r>
              <a:rPr lang="en-GB" dirty="0" smtClean="0">
                <a:cs typeface="Arial" panose="020B0604020202020204" pitchFamily="34" charset="0"/>
              </a:rPr>
              <a:t>Each </a:t>
            </a:r>
            <a:r>
              <a:rPr lang="en-GB" dirty="0">
                <a:cs typeface="Arial" panose="020B0604020202020204" pitchFamily="34" charset="0"/>
              </a:rPr>
              <a:t>successful partnership will be closely monitored and supported by the department. There will be a dedicated project lead for each bid and we will agree specific progress targets with each bidder. These targets will form part of the agreement between us and the partnership from the outset, with ongoing monitoring and evaluation against them to assess success. This is likely to involve:</a:t>
            </a:r>
          </a:p>
          <a:p>
            <a:pPr lvl="1"/>
            <a:r>
              <a:rPr lang="en-GB" sz="1800" dirty="0">
                <a:latin typeface="Arial" panose="020B0604020202020204" pitchFamily="34" charset="0"/>
                <a:cs typeface="Arial" panose="020B0604020202020204" pitchFamily="34" charset="0"/>
              </a:rPr>
              <a:t>NCTL expert associate support visits</a:t>
            </a:r>
          </a:p>
          <a:p>
            <a:pPr lvl="1"/>
            <a:r>
              <a:rPr lang="en-GB" sz="1800" dirty="0">
                <a:latin typeface="Arial" panose="020B0604020202020204" pitchFamily="34" charset="0"/>
                <a:cs typeface="Arial" panose="020B0604020202020204" pitchFamily="34" charset="0"/>
              </a:rPr>
              <a:t>provision of summary progress reports from you, including qualitative, quantitative, and financial developments</a:t>
            </a:r>
          </a:p>
          <a:p>
            <a:pPr lvl="1"/>
            <a:r>
              <a:rPr lang="en-GB" sz="1800" dirty="0">
                <a:latin typeface="Arial" panose="020B0604020202020204" pitchFamily="34" charset="0"/>
                <a:cs typeface="Arial" panose="020B0604020202020204" pitchFamily="34" charset="0"/>
              </a:rPr>
              <a:t>participation in occasional face-to-face workshops and/or online events</a:t>
            </a:r>
          </a:p>
          <a:p>
            <a:r>
              <a:rPr lang="en-GB" dirty="0" smtClean="0">
                <a:cs typeface="Arial" panose="020B0604020202020204" pitchFamily="34" charset="0"/>
              </a:rPr>
              <a:t>We </a:t>
            </a:r>
            <a:r>
              <a:rPr lang="en-GB" dirty="0">
                <a:cs typeface="Arial" panose="020B0604020202020204" pitchFamily="34" charset="0"/>
              </a:rPr>
              <a:t>will expect to work with successful providers to monitor progress and capture learning. </a:t>
            </a:r>
            <a:r>
              <a:rPr lang="en-GB" dirty="0" smtClean="0">
                <a:cs typeface="Arial" panose="020B0604020202020204" pitchFamily="34" charset="0"/>
              </a:rPr>
              <a:t>Our </a:t>
            </a:r>
            <a:r>
              <a:rPr lang="en-GB" dirty="0">
                <a:cs typeface="Arial" panose="020B0604020202020204" pitchFamily="34" charset="0"/>
              </a:rPr>
              <a:t>aim is to use ongoing findings from this exercise to provide insight, develop future policy, and promote change across the wider sector.</a:t>
            </a:r>
          </a:p>
          <a:p>
            <a:pPr marL="0" indent="0">
              <a:buNone/>
            </a:pPr>
            <a:endParaRPr lang="en-GB" dirty="0">
              <a:cs typeface="Arial" panose="020B0604020202020204" pitchFamily="34" charset="0"/>
            </a:endParaRPr>
          </a:p>
        </p:txBody>
      </p:sp>
    </p:spTree>
    <p:extLst>
      <p:ext uri="{BB962C8B-B14F-4D97-AF65-F5344CB8AC3E}">
        <p14:creationId xmlns:p14="http://schemas.microsoft.com/office/powerpoint/2010/main" val="13232735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34739"/>
            <a:ext cx="10515600" cy="1015806"/>
          </a:xfrm>
        </p:spPr>
        <p:txBody>
          <a:bodyPr/>
          <a:lstStyle/>
          <a:p>
            <a:r>
              <a:rPr lang="en-GB" sz="3200" b="1" dirty="0" smtClean="0">
                <a:solidFill>
                  <a:srgbClr val="104F75"/>
                </a:solidFill>
                <a:latin typeface="Arial" panose="020B0604020202020204" pitchFamily="34" charset="0"/>
                <a:ea typeface="+mn-ea"/>
                <a:cs typeface="+mn-cs"/>
              </a:rPr>
              <a:t>An announcement</a:t>
            </a:r>
            <a:r>
              <a:rPr lang="en-GB" dirty="0" smtClean="0"/>
              <a:t> </a:t>
            </a:r>
            <a:r>
              <a:rPr lang="en-GB" sz="3200" b="1" dirty="0">
                <a:solidFill>
                  <a:srgbClr val="104F75"/>
                </a:solidFill>
                <a:latin typeface="Arial" panose="020B0604020202020204" pitchFamily="34" charset="0"/>
                <a:ea typeface="+mn-ea"/>
                <a:cs typeface="+mn-cs"/>
              </a:rPr>
              <a:t>…</a:t>
            </a:r>
            <a:r>
              <a:rPr lang="en-GB" dirty="0" smtClean="0"/>
              <a:t> </a:t>
            </a:r>
            <a:endParaRPr lang="en-GB" dirty="0"/>
          </a:p>
        </p:txBody>
      </p:sp>
      <p:pic>
        <p:nvPicPr>
          <p:cNvPr id="7" name="Content Placeholder 6" descr="EDM 310 Class Blog: October 20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41087" y="1450545"/>
            <a:ext cx="3936326" cy="3936326"/>
          </a:xfrm>
        </p:spPr>
      </p:pic>
      <p:sp>
        <p:nvSpPr>
          <p:cNvPr id="4" name="Content Placeholder 3"/>
          <p:cNvSpPr>
            <a:spLocks noGrp="1"/>
          </p:cNvSpPr>
          <p:nvPr>
            <p:ph sz="half" idx="1"/>
          </p:nvPr>
        </p:nvSpPr>
        <p:spPr>
          <a:xfrm>
            <a:off x="411982" y="1547446"/>
            <a:ext cx="7074040" cy="4629517"/>
          </a:xfrm>
        </p:spPr>
        <p:txBody>
          <a:bodyPr>
            <a:normAutofit fontScale="92500" lnSpcReduction="10000"/>
          </a:bodyPr>
          <a:lstStyle/>
          <a:p>
            <a:r>
              <a:rPr lang="en-GB" dirty="0"/>
              <a:t>In December 2017, DfE published ‘</a:t>
            </a:r>
            <a:r>
              <a:rPr lang="en-GB" dirty="0">
                <a:hlinkClick r:id="rId4"/>
              </a:rPr>
              <a:t>Unlocking Talent, Fulfilling Potential</a:t>
            </a:r>
            <a:r>
              <a:rPr lang="en-GB" dirty="0"/>
              <a:t>’ which sets out the Department’s plan for improving social mobility through education. </a:t>
            </a:r>
          </a:p>
          <a:p>
            <a:pPr marL="0" indent="0">
              <a:buNone/>
            </a:pPr>
            <a:endParaRPr lang="en-GB" dirty="0"/>
          </a:p>
          <a:p>
            <a:r>
              <a:rPr lang="en-GB" dirty="0"/>
              <a:t>The DfE Press Release of 1st October 2017, announced a series of measures to place education at the heart of the government’s ambition to provide opportunity for all. </a:t>
            </a:r>
          </a:p>
          <a:p>
            <a:pPr marL="0" indent="0">
              <a:buNone/>
            </a:pPr>
            <a:endParaRPr lang="en-GB" dirty="0"/>
          </a:p>
          <a:p>
            <a:r>
              <a:rPr lang="en-GB" dirty="0"/>
              <a:t>The measures announced included:</a:t>
            </a:r>
          </a:p>
          <a:p>
            <a:pPr marL="457200" lvl="1" indent="0">
              <a:buNone/>
            </a:pPr>
            <a:r>
              <a:rPr lang="en-GB" i="1" dirty="0"/>
              <a:t>… supporting our best teacher trainer providers, including top Multi Academy Trusts, with Northern Powerhouse funding to expand their reach into challenging areas in the north that do not currently have enough provision so more areas benefit from excellent teacher training, and help increase the supply of great teachers to the schools that need them the most...</a:t>
            </a:r>
          </a:p>
          <a:p>
            <a:r>
              <a:rPr lang="en-GB" dirty="0"/>
              <a:t>Our plans will deliver targeted action where it is needed most, focusing on people and places that have not yet benefitted from the improvement seen elsewhere and by others.</a:t>
            </a:r>
          </a:p>
        </p:txBody>
      </p:sp>
    </p:spTree>
    <p:extLst>
      <p:ext uri="{BB962C8B-B14F-4D97-AF65-F5344CB8AC3E}">
        <p14:creationId xmlns:p14="http://schemas.microsoft.com/office/powerpoint/2010/main" val="344696725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an invitation</a:t>
            </a:r>
            <a:endParaRPr lang="en-GB" dirty="0"/>
          </a:p>
        </p:txBody>
      </p:sp>
      <p:sp>
        <p:nvSpPr>
          <p:cNvPr id="3" name="Content Placeholder 2"/>
          <p:cNvSpPr>
            <a:spLocks noGrp="1"/>
          </p:cNvSpPr>
          <p:nvPr>
            <p:ph idx="1"/>
          </p:nvPr>
        </p:nvSpPr>
        <p:spPr>
          <a:xfrm>
            <a:off x="761198" y="1963554"/>
            <a:ext cx="10452234" cy="3992028"/>
          </a:xfrm>
        </p:spPr>
        <p:txBody>
          <a:bodyPr>
            <a:normAutofit/>
          </a:bodyPr>
          <a:lstStyle/>
          <a:p>
            <a:r>
              <a:rPr lang="en-GB" dirty="0">
                <a:cs typeface="Arial" panose="020B0604020202020204" pitchFamily="34" charset="0"/>
              </a:rPr>
              <a:t>We are keen to support accredited ITT providers, who intend to reshape their ITT provision to:</a:t>
            </a:r>
          </a:p>
          <a:p>
            <a:pPr lvl="1"/>
            <a:r>
              <a:rPr lang="en-GB" sz="1800" dirty="0" smtClean="0">
                <a:latin typeface="Arial" panose="020B0604020202020204" pitchFamily="34" charset="0"/>
                <a:cs typeface="Arial" panose="020B0604020202020204" pitchFamily="34" charset="0"/>
              </a:rPr>
              <a:t>Increase </a:t>
            </a:r>
            <a:r>
              <a:rPr lang="en-GB" sz="1800" dirty="0">
                <a:latin typeface="Arial" panose="020B0604020202020204" pitchFamily="34" charset="0"/>
                <a:cs typeface="Arial" panose="020B0604020202020204" pitchFamily="34" charset="0"/>
              </a:rPr>
              <a:t>trainee supply in </a:t>
            </a:r>
            <a:r>
              <a:rPr lang="en-GB" sz="1800" dirty="0" smtClean="0">
                <a:latin typeface="Arial" panose="020B0604020202020204" pitchFamily="34" charset="0"/>
                <a:cs typeface="Arial" panose="020B0604020202020204" pitchFamily="34" charset="0"/>
              </a:rPr>
              <a:t>areas </a:t>
            </a:r>
            <a:r>
              <a:rPr lang="en-GB" sz="1800" dirty="0">
                <a:latin typeface="Arial" panose="020B0604020202020204" pitchFamily="34" charset="0"/>
                <a:cs typeface="Arial" panose="020B0604020202020204" pitchFamily="34" charset="0"/>
              </a:rPr>
              <a:t>of poor teacher recruitment and retention</a:t>
            </a:r>
          </a:p>
          <a:p>
            <a:pPr lvl="1"/>
            <a:r>
              <a:rPr lang="en-GB" sz="1800" dirty="0" smtClean="0">
                <a:latin typeface="Arial" panose="020B0604020202020204" pitchFamily="34" charset="0"/>
                <a:cs typeface="Arial" panose="020B0604020202020204" pitchFamily="34" charset="0"/>
              </a:rPr>
              <a:t>Improve </a:t>
            </a:r>
            <a:r>
              <a:rPr lang="en-GB" sz="1800" dirty="0">
                <a:latin typeface="Arial" panose="020B0604020202020204" pitchFamily="34" charset="0"/>
                <a:cs typeface="Arial" panose="020B0604020202020204" pitchFamily="34" charset="0"/>
              </a:rPr>
              <a:t>the supply of newly qualified teachers to category 3 and 4 schools located in challenging areas </a:t>
            </a:r>
          </a:p>
          <a:p>
            <a:pPr lvl="1"/>
            <a:r>
              <a:rPr lang="en-GB" sz="1800" dirty="0" smtClean="0">
                <a:latin typeface="Arial" panose="020B0604020202020204" pitchFamily="34" charset="0"/>
                <a:cs typeface="Arial" panose="020B0604020202020204" pitchFamily="34" charset="0"/>
              </a:rPr>
              <a:t>Promote </a:t>
            </a:r>
            <a:r>
              <a:rPr lang="en-GB" sz="1800" dirty="0">
                <a:latin typeface="Arial" panose="020B0604020202020204" pitchFamily="34" charset="0"/>
                <a:cs typeface="Arial" panose="020B0604020202020204" pitchFamily="34" charset="0"/>
              </a:rPr>
              <a:t>category 3 and 4 school improvement through their involvement in ITT</a:t>
            </a:r>
          </a:p>
          <a:p>
            <a:pPr lvl="1"/>
            <a:r>
              <a:rPr lang="en-GB" sz="1800" dirty="0" smtClean="0">
                <a:latin typeface="Arial" panose="020B0604020202020204" pitchFamily="34" charset="0"/>
                <a:cs typeface="Arial" panose="020B0604020202020204" pitchFamily="34" charset="0"/>
              </a:rPr>
              <a:t>Remove </a:t>
            </a:r>
            <a:r>
              <a:rPr lang="en-GB" sz="1800" dirty="0">
                <a:latin typeface="Arial" panose="020B0604020202020204" pitchFamily="34" charset="0"/>
                <a:cs typeface="Arial" panose="020B0604020202020204" pitchFamily="34" charset="0"/>
              </a:rPr>
              <a:t>obstacles to social </a:t>
            </a:r>
            <a:r>
              <a:rPr lang="en-GB" sz="1800" dirty="0" smtClean="0">
                <a:latin typeface="Arial" panose="020B0604020202020204" pitchFamily="34" charset="0"/>
                <a:cs typeface="Arial" panose="020B0604020202020204" pitchFamily="34" charset="0"/>
              </a:rPr>
              <a:t>mobility</a:t>
            </a:r>
          </a:p>
          <a:p>
            <a:pPr lvl="1"/>
            <a:endParaRPr lang="en-GB" sz="1800" dirty="0" smtClean="0">
              <a:latin typeface="Arial" panose="020B0604020202020204" pitchFamily="34" charset="0"/>
              <a:cs typeface="Arial" panose="020B0604020202020204" pitchFamily="34" charset="0"/>
            </a:endParaRPr>
          </a:p>
          <a:p>
            <a:r>
              <a:rPr lang="en-GB" dirty="0"/>
              <a:t>We welcome bids that can support schools in </a:t>
            </a:r>
            <a:r>
              <a:rPr lang="en-GB" dirty="0" smtClean="0"/>
              <a:t>challenging areas such as the </a:t>
            </a:r>
            <a:r>
              <a:rPr lang="en-GB" dirty="0"/>
              <a:t>Category 5/6 ‘Achieving Excellence Areas’ and the 12 Opportunity areas</a:t>
            </a:r>
          </a:p>
          <a:p>
            <a:pPr lvl="0"/>
            <a:r>
              <a:rPr lang="en-GB" dirty="0"/>
              <a:t>Additionally </a:t>
            </a:r>
            <a:r>
              <a:rPr lang="en-GB" dirty="0" smtClean="0"/>
              <a:t>providers may </a:t>
            </a:r>
            <a:r>
              <a:rPr lang="en-GB" dirty="0"/>
              <a:t>propose areas for expanded provision outside these areas, provided they offer </a:t>
            </a:r>
            <a:r>
              <a:rPr lang="en-GB" u="sng" dirty="0" smtClean="0"/>
              <a:t>compelling</a:t>
            </a:r>
            <a:r>
              <a:rPr lang="en-GB" dirty="0" smtClean="0"/>
              <a:t> </a:t>
            </a:r>
            <a:r>
              <a:rPr lang="en-GB" dirty="0"/>
              <a:t>evidence of need and potential impact in their bids. </a:t>
            </a:r>
          </a:p>
          <a:p>
            <a:pPr lvl="1"/>
            <a:endParaRPr lang="en-GB" sz="1800" dirty="0">
              <a:latin typeface="Arial" panose="020B0604020202020204" pitchFamily="34" charset="0"/>
              <a:cs typeface="Arial" panose="020B0604020202020204" pitchFamily="34" charset="0"/>
            </a:endParaRPr>
          </a:p>
          <a:p>
            <a:endParaRPr lang="en-GB" dirty="0">
              <a:cs typeface="Arial" panose="020B0604020202020204" pitchFamily="34" charset="0"/>
            </a:endParaRPr>
          </a:p>
        </p:txBody>
      </p:sp>
    </p:spTree>
    <p:extLst>
      <p:ext uri="{BB962C8B-B14F-4D97-AF65-F5344CB8AC3E}">
        <p14:creationId xmlns:p14="http://schemas.microsoft.com/office/powerpoint/2010/main" val="372037819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7084"/>
          </a:xfrm>
        </p:spPr>
        <p:txBody>
          <a:bodyPr/>
          <a:lstStyle/>
          <a:p>
            <a:r>
              <a:rPr lang="en-GB" dirty="0" smtClean="0"/>
              <a:t>The Challenge</a:t>
            </a:r>
            <a:endParaRPr lang="en-GB" dirty="0"/>
          </a:p>
        </p:txBody>
      </p:sp>
      <p:sp>
        <p:nvSpPr>
          <p:cNvPr id="3" name="Content Placeholder 2"/>
          <p:cNvSpPr>
            <a:spLocks noGrp="1"/>
          </p:cNvSpPr>
          <p:nvPr>
            <p:ph idx="1"/>
          </p:nvPr>
        </p:nvSpPr>
        <p:spPr>
          <a:xfrm>
            <a:off x="838200" y="1229277"/>
            <a:ext cx="10515600" cy="4813713"/>
          </a:xfrm>
        </p:spPr>
        <p:txBody>
          <a:bodyPr>
            <a:normAutofit/>
          </a:bodyPr>
          <a:lstStyle/>
          <a:p>
            <a:r>
              <a:rPr lang="en-GB" dirty="0" smtClean="0"/>
              <a:t>Significant successful expansion </a:t>
            </a:r>
            <a:r>
              <a:rPr lang="en-GB" dirty="0"/>
              <a:t>of school-led ITT capacity 2012 – </a:t>
            </a:r>
            <a:r>
              <a:rPr lang="en-GB" dirty="0" smtClean="0"/>
              <a:t>2018, with 99 new SCITTs established since 2012. Current market consists of:</a:t>
            </a:r>
          </a:p>
          <a:p>
            <a:pPr lvl="1"/>
            <a:r>
              <a:rPr lang="en-GB" sz="1800" dirty="0" smtClean="0"/>
              <a:t>68 HEIs</a:t>
            </a:r>
          </a:p>
          <a:p>
            <a:pPr lvl="1"/>
            <a:r>
              <a:rPr lang="en-GB" sz="1800" dirty="0" smtClean="0"/>
              <a:t>176 </a:t>
            </a:r>
            <a:r>
              <a:rPr lang="en-GB" sz="1800" dirty="0"/>
              <a:t>SCITTs</a:t>
            </a:r>
          </a:p>
          <a:p>
            <a:pPr lvl="1"/>
            <a:r>
              <a:rPr lang="en-GB" sz="1800" dirty="0"/>
              <a:t>873 School Direct lead schools</a:t>
            </a:r>
          </a:p>
          <a:p>
            <a:r>
              <a:rPr lang="en-GB" dirty="0" smtClean="0"/>
              <a:t>Expansion has not </a:t>
            </a:r>
            <a:r>
              <a:rPr lang="en-GB" dirty="0"/>
              <a:t>always delivered the teachers needed by schools most in need </a:t>
            </a:r>
            <a:r>
              <a:rPr lang="en-GB" dirty="0" smtClean="0"/>
              <a:t>– there are local variations in teacher supply</a:t>
            </a:r>
            <a:endParaRPr lang="en-GB" dirty="0"/>
          </a:p>
          <a:p>
            <a:r>
              <a:rPr lang="en-GB" dirty="0" smtClean="0"/>
              <a:t>Almost </a:t>
            </a:r>
            <a:r>
              <a:rPr lang="en-GB" dirty="0"/>
              <a:t>90% of the country </a:t>
            </a:r>
            <a:r>
              <a:rPr lang="en-GB" dirty="0" smtClean="0"/>
              <a:t>is within </a:t>
            </a:r>
            <a:r>
              <a:rPr lang="en-GB" dirty="0"/>
              <a:t>5 miles of a school involved in </a:t>
            </a:r>
            <a:r>
              <a:rPr lang="en-GB" dirty="0" smtClean="0"/>
              <a:t>ITT. However, providers </a:t>
            </a:r>
            <a:r>
              <a:rPr lang="en-GB" dirty="0"/>
              <a:t>are </a:t>
            </a:r>
            <a:r>
              <a:rPr lang="en-GB" dirty="0" smtClean="0"/>
              <a:t>centred </a:t>
            </a:r>
            <a:r>
              <a:rPr lang="en-GB" dirty="0"/>
              <a:t>around major urban </a:t>
            </a:r>
            <a:r>
              <a:rPr lang="en-GB" dirty="0" smtClean="0"/>
              <a:t>areas. Relatively limited provider coverage </a:t>
            </a:r>
            <a:r>
              <a:rPr lang="en-GB" dirty="0"/>
              <a:t>in Category 5/6 ‘Achieving Excellence Areas’ and </a:t>
            </a:r>
            <a:r>
              <a:rPr lang="en-GB" dirty="0" smtClean="0"/>
              <a:t>Opportunity Areas. </a:t>
            </a:r>
          </a:p>
          <a:p>
            <a:pPr marL="285750" indent="-285750"/>
            <a:r>
              <a:rPr lang="en-GB" dirty="0" smtClean="0"/>
              <a:t>Supply </a:t>
            </a:r>
            <a:r>
              <a:rPr lang="en-GB" dirty="0"/>
              <a:t>issues are exacerbated where schools are Ofsted ‘less than good’ rated</a:t>
            </a:r>
          </a:p>
          <a:p>
            <a:pPr marL="285750" indent="-285750"/>
            <a:r>
              <a:rPr lang="en-GB" dirty="0"/>
              <a:t>Can be exacerbated in Category 5/6 ‘Achieving Excellence Areas’– ‘cold-spot’ areas</a:t>
            </a:r>
          </a:p>
          <a:p>
            <a:pPr marL="285750" indent="-285750"/>
            <a:r>
              <a:rPr lang="en-GB" dirty="0"/>
              <a:t>Lack of supply limits capacity for school improvement </a:t>
            </a:r>
          </a:p>
          <a:p>
            <a:endParaRPr lang="en-GB" dirty="0" smtClean="0"/>
          </a:p>
          <a:p>
            <a:endParaRPr lang="en-GB" dirty="0" smtClean="0"/>
          </a:p>
          <a:p>
            <a:endParaRPr lang="en-GB" dirty="0"/>
          </a:p>
        </p:txBody>
      </p:sp>
    </p:spTree>
    <p:extLst>
      <p:ext uri="{BB962C8B-B14F-4D97-AF65-F5344CB8AC3E}">
        <p14:creationId xmlns:p14="http://schemas.microsoft.com/office/powerpoint/2010/main" val="70329572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022"/>
            <a:ext cx="10515600" cy="1325563"/>
          </a:xfrm>
        </p:spPr>
        <p:txBody>
          <a:bodyPr/>
          <a:lstStyle/>
          <a:p>
            <a:r>
              <a:rPr lang="en-GB" dirty="0" smtClean="0"/>
              <a:t>The Challenge</a:t>
            </a:r>
            <a:endParaRPr lang="en-GB" dirty="0"/>
          </a:p>
        </p:txBody>
      </p:sp>
      <p:sp>
        <p:nvSpPr>
          <p:cNvPr id="4" name="Rectangle 3"/>
          <p:cNvSpPr/>
          <p:nvPr/>
        </p:nvSpPr>
        <p:spPr>
          <a:xfrm>
            <a:off x="838200" y="1265562"/>
            <a:ext cx="10515600" cy="5509200"/>
          </a:xfrm>
          <a:prstGeom prst="rect">
            <a:avLst/>
          </a:prstGeom>
        </p:spPr>
        <p:txBody>
          <a:bodyPr wrap="square">
            <a:spAutoFit/>
          </a:bodyPr>
          <a:lstStyle/>
          <a:p>
            <a:pPr marL="285750" indent="-285750">
              <a:buFont typeface="Arial" panose="020B0604020202020204" pitchFamily="34" charset="0"/>
              <a:buChar char="•"/>
            </a:pPr>
            <a:r>
              <a:rPr lang="en-GB" dirty="0" smtClean="0"/>
              <a:t>Lack </a:t>
            </a:r>
            <a:r>
              <a:rPr lang="en-GB" dirty="0"/>
              <a:t>of engagement of ‘less than good’ schools in ITT</a:t>
            </a:r>
          </a:p>
          <a:p>
            <a:pPr marL="285750" indent="-285750">
              <a:buFont typeface="Arial" panose="020B0604020202020204" pitchFamily="34" charset="0"/>
              <a:buChar char="•"/>
            </a:pPr>
            <a:r>
              <a:rPr lang="en-GB" dirty="0" smtClean="0"/>
              <a:t>We </a:t>
            </a:r>
            <a:r>
              <a:rPr lang="en-GB" dirty="0"/>
              <a:t>know that NQTs often take up employment in the schools and/or areas in which they </a:t>
            </a:r>
            <a:r>
              <a:rPr lang="en-GB" dirty="0" smtClean="0"/>
              <a:t>train</a:t>
            </a:r>
          </a:p>
          <a:p>
            <a:pPr marL="742950" lvl="1" indent="-285750">
              <a:buFont typeface="Arial" panose="020B0604020202020204" pitchFamily="34" charset="0"/>
              <a:buChar char="•"/>
            </a:pPr>
            <a:r>
              <a:rPr lang="en-GB" dirty="0"/>
              <a:t>Half of ITT graduates </a:t>
            </a:r>
            <a:r>
              <a:rPr lang="en-GB" dirty="0" smtClean="0"/>
              <a:t>remained </a:t>
            </a:r>
            <a:r>
              <a:rPr lang="en-GB" dirty="0"/>
              <a:t>within 25 kilometres of their ITT provider when starting their first job as an NQT. </a:t>
            </a:r>
            <a:endParaRPr lang="en-GB" dirty="0" smtClean="0"/>
          </a:p>
          <a:p>
            <a:pPr marL="742950" lvl="1" indent="-285750">
              <a:buFont typeface="Arial" panose="020B0604020202020204" pitchFamily="34" charset="0"/>
              <a:buChar char="•"/>
            </a:pPr>
            <a:r>
              <a:rPr lang="en-GB" dirty="0" smtClean="0"/>
              <a:t>ITT </a:t>
            </a:r>
            <a:r>
              <a:rPr lang="en-GB" dirty="0"/>
              <a:t>graduates on average travelled less distance between leaving their ITT provider and starting as an NQT in 2015 than they did in 2010 </a:t>
            </a:r>
          </a:p>
          <a:p>
            <a:pPr marL="285750" indent="-285750">
              <a:spcAft>
                <a:spcPts val="600"/>
              </a:spcAft>
              <a:buFont typeface="Arial" panose="020B0604020202020204" pitchFamily="34" charset="0"/>
              <a:buChar char="•"/>
            </a:pPr>
            <a:r>
              <a:rPr lang="en-GB" dirty="0" smtClean="0">
                <a:cs typeface="Arial" panose="020B0604020202020204" pitchFamily="34" charset="0"/>
              </a:rPr>
              <a:t>We </a:t>
            </a:r>
            <a:r>
              <a:rPr lang="en-GB" dirty="0">
                <a:cs typeface="Arial" panose="020B0604020202020204" pitchFamily="34" charset="0"/>
              </a:rPr>
              <a:t>believe that if we can attract trainees to our most challenging areas, and offer opportunities for trainees with ties to these areas to remain locally, they will progress to teaching in the schools, and areas, in which they trained. </a:t>
            </a:r>
            <a:endParaRPr lang="en-GB" dirty="0" smtClean="0">
              <a:cs typeface="Arial" panose="020B0604020202020204" pitchFamily="34" charset="0"/>
            </a:endParaRPr>
          </a:p>
          <a:p>
            <a:pPr marL="285750" indent="-285750">
              <a:spcAft>
                <a:spcPts val="600"/>
              </a:spcAft>
              <a:buFont typeface="Arial" panose="020B0604020202020204" pitchFamily="34" charset="0"/>
              <a:buChar char="•"/>
            </a:pPr>
            <a:r>
              <a:rPr lang="en-GB" dirty="0" smtClean="0">
                <a:cs typeface="Arial" panose="020B0604020202020204" pitchFamily="34" charset="0"/>
              </a:rPr>
              <a:t>Teachers </a:t>
            </a:r>
            <a:r>
              <a:rPr lang="en-GB" dirty="0">
                <a:cs typeface="Arial" panose="020B0604020202020204" pitchFamily="34" charset="0"/>
              </a:rPr>
              <a:t>are not very mobile as a profession, mostly staying within commuting distance when moving </a:t>
            </a:r>
            <a:r>
              <a:rPr lang="en-GB" dirty="0" smtClean="0">
                <a:cs typeface="Arial" panose="020B0604020202020204" pitchFamily="34" charset="0"/>
              </a:rPr>
              <a:t>schools. This </a:t>
            </a:r>
            <a:r>
              <a:rPr lang="en-GB" dirty="0">
                <a:cs typeface="Arial" panose="020B0604020202020204" pitchFamily="34" charset="0"/>
              </a:rPr>
              <a:t>can have a positive impact on the supply of teachers in those areas that struggle the most.</a:t>
            </a:r>
          </a:p>
          <a:p>
            <a:pPr marL="285750" indent="-285750">
              <a:buFont typeface="Arial" panose="020B0604020202020204" pitchFamily="34" charset="0"/>
              <a:buChar char="•"/>
            </a:pPr>
            <a:r>
              <a:rPr lang="en-GB" dirty="0" smtClean="0">
                <a:cs typeface="Arial" panose="020B0604020202020204" pitchFamily="34" charset="0"/>
              </a:rPr>
              <a:t>The Department’s </a:t>
            </a:r>
            <a:r>
              <a:rPr lang="en-GB" smtClean="0">
                <a:cs typeface="Arial" panose="020B0604020202020204" pitchFamily="34" charset="0"/>
              </a:rPr>
              <a:t>recent </a:t>
            </a:r>
            <a:r>
              <a:rPr lang="en-GB" smtClean="0">
                <a:cs typeface="Arial" panose="020B0604020202020204" pitchFamily="34" charset="0"/>
                <a:hlinkClick r:id="rId3"/>
              </a:rPr>
              <a:t>Analysis </a:t>
            </a:r>
            <a:r>
              <a:rPr lang="en-GB" dirty="0" smtClean="0">
                <a:cs typeface="Arial" panose="020B0604020202020204" pitchFamily="34" charset="0"/>
                <a:hlinkClick r:id="rId3"/>
              </a:rPr>
              <a:t>of teacher supply, retention and mobility </a:t>
            </a:r>
            <a:r>
              <a:rPr lang="en-GB" dirty="0" smtClean="0">
                <a:cs typeface="Arial" panose="020B0604020202020204" pitchFamily="34" charset="0"/>
              </a:rPr>
              <a:t>(February 2018) provides a tool to analyse census data for teacher vacancies by region and local authority. Figure 1.8 provides a map showing employment rates of ITT providers and regions.</a:t>
            </a:r>
          </a:p>
          <a:p>
            <a:pPr marL="285750" indent="-285750">
              <a:buFont typeface="Arial" panose="020B0604020202020204" pitchFamily="34" charset="0"/>
              <a:buChar char="•"/>
            </a:pPr>
            <a:r>
              <a:rPr lang="en-GB" dirty="0" smtClean="0">
                <a:cs typeface="Arial" panose="020B0604020202020204" pitchFamily="34" charset="0"/>
              </a:rPr>
              <a:t>This </a:t>
            </a:r>
            <a:r>
              <a:rPr lang="en-GB" dirty="0">
                <a:cs typeface="Arial" panose="020B0604020202020204" pitchFamily="34" charset="0"/>
              </a:rPr>
              <a:t>pilot is designed to improve teacher supply and increase social mobility in challenging areas and schools. </a:t>
            </a:r>
          </a:p>
          <a:p>
            <a:pPr marL="285750" indent="-285750">
              <a:buFont typeface="Arial" panose="020B0604020202020204" pitchFamily="34" charset="0"/>
              <a:buChar char="•"/>
            </a:pPr>
            <a:r>
              <a:rPr lang="en-GB" dirty="0">
                <a:cs typeface="Arial" panose="020B0604020202020204" pitchFamily="34" charset="0"/>
              </a:rPr>
              <a:t>The pilot also aims to achieve a school improvement objective by engaging Ofsted category 3 and 4 schools in ITT</a:t>
            </a:r>
            <a:r>
              <a:rPr lang="en-GB" dirty="0" smtClean="0">
                <a:cs typeface="Arial" panose="020B0604020202020204" pitchFamily="34" charset="0"/>
              </a:rPr>
              <a:t>.</a:t>
            </a:r>
          </a:p>
          <a:p>
            <a:pPr marL="285750" indent="-285750">
              <a:buFont typeface="Arial" panose="020B0604020202020204" pitchFamily="34" charset="0"/>
              <a:buChar char="•"/>
            </a:pPr>
            <a:endParaRPr lang="en-GB" dirty="0">
              <a:cs typeface="Arial" panose="020B0604020202020204" pitchFamily="34" charset="0"/>
            </a:endParaRPr>
          </a:p>
        </p:txBody>
      </p:sp>
    </p:spTree>
    <p:extLst>
      <p:ext uri="{BB962C8B-B14F-4D97-AF65-F5344CB8AC3E}">
        <p14:creationId xmlns:p14="http://schemas.microsoft.com/office/powerpoint/2010/main" val="31061212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96789" y="196385"/>
            <a:ext cx="8075613" cy="1125537"/>
          </a:xfrm>
        </p:spPr>
        <p:txBody>
          <a:bodyPr/>
          <a:lstStyle/>
          <a:p>
            <a:r>
              <a:rPr lang="en-GB" altLang="en-US" sz="3200" b="1" dirty="0" smtClean="0">
                <a:solidFill>
                  <a:srgbClr val="104F75"/>
                </a:solidFill>
                <a:latin typeface="Arial" panose="020B0604020202020204" pitchFamily="34" charset="0"/>
                <a:ea typeface="+mn-ea"/>
                <a:cs typeface="+mn-cs"/>
              </a:rPr>
              <a:t>Opportunity</a:t>
            </a:r>
            <a:r>
              <a:rPr altLang="en-US" dirty="0" smtClean="0"/>
              <a:t> </a:t>
            </a:r>
            <a:r>
              <a:rPr lang="en-GB" altLang="en-US" sz="3200" b="1" dirty="0" smtClean="0">
                <a:solidFill>
                  <a:srgbClr val="104F75"/>
                </a:solidFill>
                <a:latin typeface="Arial" panose="020B0604020202020204" pitchFamily="34" charset="0"/>
                <a:ea typeface="+mn-ea"/>
                <a:cs typeface="+mn-cs"/>
              </a:rPr>
              <a:t>Areas</a:t>
            </a:r>
            <a:endParaRPr lang="en-GB" altLang="en-US" sz="3200" b="1" dirty="0">
              <a:solidFill>
                <a:srgbClr val="104F75"/>
              </a:solidFill>
              <a:latin typeface="Arial" panose="020B0604020202020204" pitchFamily="34" charset="0"/>
              <a:ea typeface="+mn-ea"/>
              <a:cs typeface="+mn-cs"/>
            </a:endParaRPr>
          </a:p>
        </p:txBody>
      </p:sp>
      <p:pic>
        <p:nvPicPr>
          <p:cNvPr id="819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58153" y="1190065"/>
            <a:ext cx="4632511" cy="5345206"/>
          </a:xfrm>
          <a:ln>
            <a:solidFill>
              <a:schemeClr val="tx1"/>
            </a:solidFill>
          </a:ln>
        </p:spPr>
      </p:pic>
      <p:sp>
        <p:nvSpPr>
          <p:cNvPr id="8196" name="Content Placeholder 3"/>
          <p:cNvSpPr>
            <a:spLocks noGrp="1"/>
          </p:cNvSpPr>
          <p:nvPr>
            <p:ph sz="half" idx="2"/>
          </p:nvPr>
        </p:nvSpPr>
        <p:spPr>
          <a:xfrm>
            <a:off x="6432058" y="1190065"/>
            <a:ext cx="3962400" cy="5479676"/>
          </a:xfrm>
        </p:spPr>
        <p:txBody>
          <a:bodyPr>
            <a:noAutofit/>
          </a:bodyPr>
          <a:lstStyle/>
          <a:p>
            <a:r>
              <a:rPr lang="en-GB" altLang="en-US" sz="1800" dirty="0" smtClean="0"/>
              <a:t>2016 Social Mobility Commission index showing lowest social mobility areas. </a:t>
            </a:r>
          </a:p>
          <a:p>
            <a:r>
              <a:rPr lang="en-GB" altLang="en-US" sz="1800" dirty="0" smtClean="0"/>
              <a:t>Combined figures with the ‘School standards/capacity to improve’ data </a:t>
            </a:r>
          </a:p>
          <a:p>
            <a:r>
              <a:rPr lang="en-GB" altLang="en-US" sz="1800" dirty="0" smtClean="0"/>
              <a:t>Also considered coastal, rural and urban areas.</a:t>
            </a:r>
          </a:p>
          <a:p>
            <a:r>
              <a:rPr lang="en-GB" altLang="en-US" sz="1800" dirty="0" smtClean="0"/>
              <a:t>Opportunity areas currently have the greatest challenges and fewest opportunities: </a:t>
            </a:r>
          </a:p>
          <a:p>
            <a:pPr lvl="1"/>
            <a:r>
              <a:rPr lang="en-GB" altLang="en-US" sz="1600" dirty="0" smtClean="0"/>
              <a:t>Blackpool, Oldham, Scarborough, Derby, Norwich, West Somerset, Hastings, Stoke-on-Trent, Ipswich, Bradford, Doncaster, Fenland &amp; East Cambs.</a:t>
            </a:r>
          </a:p>
          <a:p>
            <a:r>
              <a:rPr lang="en-GB" altLang="en-US" sz="1800" dirty="0" smtClean="0"/>
              <a:t>Northern areas focused on Urban regions</a:t>
            </a:r>
          </a:p>
          <a:p>
            <a:r>
              <a:rPr lang="en-GB" altLang="en-US" sz="1800" dirty="0" smtClean="0"/>
              <a:t>Southern focuses on more sparsely populated rural areas</a:t>
            </a:r>
          </a:p>
        </p:txBody>
      </p:sp>
    </p:spTree>
    <p:extLst>
      <p:ext uri="{BB962C8B-B14F-4D97-AF65-F5344CB8AC3E}">
        <p14:creationId xmlns:p14="http://schemas.microsoft.com/office/powerpoint/2010/main" val="77424104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55594" y="182938"/>
            <a:ext cx="8075613" cy="1125537"/>
          </a:xfrm>
        </p:spPr>
        <p:txBody>
          <a:bodyPr/>
          <a:lstStyle/>
          <a:p>
            <a:r>
              <a:rPr lang="en-GB" altLang="en-US" sz="3200" b="1" dirty="0" smtClean="0">
                <a:solidFill>
                  <a:srgbClr val="104F75"/>
                </a:solidFill>
                <a:latin typeface="Arial" panose="020B0604020202020204" pitchFamily="34" charset="0"/>
                <a:ea typeface="+mn-ea"/>
                <a:cs typeface="+mn-cs"/>
              </a:rPr>
              <a:t>Achieving</a:t>
            </a:r>
            <a:r>
              <a:rPr altLang="en-US" dirty="0" smtClean="0"/>
              <a:t> </a:t>
            </a:r>
            <a:r>
              <a:rPr lang="en-GB" altLang="en-US" sz="3200" b="1" dirty="0" smtClean="0">
                <a:solidFill>
                  <a:srgbClr val="104F75"/>
                </a:solidFill>
                <a:latin typeface="Arial" panose="020B0604020202020204" pitchFamily="34" charset="0"/>
                <a:ea typeface="+mn-ea"/>
                <a:cs typeface="+mn-cs"/>
              </a:rPr>
              <a:t>Excellence</a:t>
            </a:r>
            <a:r>
              <a:rPr altLang="en-US" dirty="0" smtClean="0"/>
              <a:t> </a:t>
            </a:r>
            <a:r>
              <a:rPr lang="en-GB" altLang="en-US" sz="3200" b="1" dirty="0" smtClean="0">
                <a:solidFill>
                  <a:srgbClr val="104F75"/>
                </a:solidFill>
                <a:latin typeface="Arial" panose="020B0604020202020204" pitchFamily="34" charset="0"/>
                <a:ea typeface="+mn-ea"/>
                <a:cs typeface="+mn-cs"/>
              </a:rPr>
              <a:t>Areas</a:t>
            </a:r>
            <a:endParaRPr lang="en-GB" altLang="en-US" sz="3200" b="1" dirty="0">
              <a:solidFill>
                <a:srgbClr val="104F75"/>
              </a:solidFill>
              <a:latin typeface="Arial" panose="020B0604020202020204" pitchFamily="34" charset="0"/>
              <a:ea typeface="+mn-ea"/>
              <a:cs typeface="+mn-cs"/>
            </a:endParaRPr>
          </a:p>
        </p:txBody>
      </p:sp>
      <p:pic>
        <p:nvPicPr>
          <p:cNvPr id="921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55594" y="974912"/>
            <a:ext cx="4545106" cy="5661212"/>
          </a:xfrm>
          <a:ln>
            <a:solidFill>
              <a:schemeClr val="tx1"/>
            </a:solidFill>
          </a:ln>
        </p:spPr>
      </p:pic>
      <p:sp>
        <p:nvSpPr>
          <p:cNvPr id="9220" name="Content Placeholder 3"/>
          <p:cNvSpPr>
            <a:spLocks noGrp="1"/>
          </p:cNvSpPr>
          <p:nvPr>
            <p:ph sz="half" idx="2"/>
          </p:nvPr>
        </p:nvSpPr>
        <p:spPr>
          <a:xfrm>
            <a:off x="6060030" y="1096144"/>
            <a:ext cx="5498373" cy="5190357"/>
          </a:xfrm>
        </p:spPr>
        <p:txBody>
          <a:bodyPr>
            <a:noAutofit/>
          </a:bodyPr>
          <a:lstStyle/>
          <a:p>
            <a:r>
              <a:rPr lang="en-GB" altLang="en-US" sz="1400" dirty="0" smtClean="0"/>
              <a:t>Achieving Excellence Areas (AEAs) were a policy in the </a:t>
            </a:r>
            <a:r>
              <a:rPr lang="en-GB" altLang="en-US" sz="1400" i="1" dirty="0" smtClean="0"/>
              <a:t>Education Excellence Everywhere </a:t>
            </a:r>
            <a:r>
              <a:rPr lang="en-GB" altLang="en-US" sz="1400" dirty="0" smtClean="0"/>
              <a:t>White Paper.</a:t>
            </a:r>
          </a:p>
          <a:p>
            <a:r>
              <a:rPr lang="en-GB" sz="1400" dirty="0"/>
              <a:t>The analysis has been conducted using Local Authority Districts </a:t>
            </a:r>
            <a:r>
              <a:rPr lang="en-GB" sz="1400" dirty="0" smtClean="0"/>
              <a:t>because </a:t>
            </a:r>
            <a:r>
              <a:rPr lang="en-GB" sz="1400" dirty="0"/>
              <a:t>they provide a familiar set of locations. </a:t>
            </a:r>
            <a:endParaRPr lang="en-GB" altLang="en-US" sz="1400" dirty="0" smtClean="0"/>
          </a:p>
          <a:p>
            <a:r>
              <a:rPr lang="en-GB" altLang="en-US" sz="1400" dirty="0"/>
              <a:t>The </a:t>
            </a:r>
            <a:r>
              <a:rPr lang="en-GB" altLang="en-US" sz="1400" dirty="0" smtClean="0"/>
              <a:t>AEAs analysis combines </a:t>
            </a:r>
            <a:r>
              <a:rPr lang="en-GB" altLang="en-US" sz="1400" dirty="0"/>
              <a:t>indicators which show </a:t>
            </a:r>
            <a:r>
              <a:rPr lang="en-GB" altLang="en-US" sz="1400" dirty="0" smtClean="0"/>
              <a:t>educational </a:t>
            </a:r>
            <a:r>
              <a:rPr lang="en-GB" altLang="en-US" sz="1400" dirty="0"/>
              <a:t>performance with indicators which show capacity to improve to define areas which are most in need of support.</a:t>
            </a:r>
          </a:p>
          <a:p>
            <a:r>
              <a:rPr lang="en-GB" altLang="en-US" sz="1400" dirty="0" smtClean="0"/>
              <a:t>There area a </a:t>
            </a:r>
            <a:r>
              <a:rPr lang="en-GB" altLang="en-US" sz="1400" dirty="0"/>
              <a:t>total of 11 indicators </a:t>
            </a:r>
            <a:r>
              <a:rPr lang="en-GB" altLang="en-US" sz="1400" dirty="0" smtClean="0"/>
              <a:t>–summarised below:</a:t>
            </a:r>
            <a:endParaRPr lang="en-GB" altLang="en-US" sz="1400" dirty="0"/>
          </a:p>
          <a:p>
            <a:pPr lvl="1"/>
            <a:r>
              <a:rPr lang="en-GB" sz="1400" b="1" dirty="0" smtClean="0"/>
              <a:t>Access </a:t>
            </a:r>
            <a:r>
              <a:rPr lang="en-GB" sz="1400" b="1" dirty="0"/>
              <a:t>to a good secondary school </a:t>
            </a:r>
            <a:endParaRPr lang="en-GB" sz="1400" b="1" dirty="0" smtClean="0"/>
          </a:p>
          <a:p>
            <a:pPr lvl="1"/>
            <a:r>
              <a:rPr lang="en-GB" sz="1400" b="1" dirty="0"/>
              <a:t>Attainment and progress data </a:t>
            </a:r>
            <a:endParaRPr lang="en-GB" sz="1400" b="1" dirty="0" smtClean="0"/>
          </a:p>
          <a:p>
            <a:pPr lvl="1"/>
            <a:r>
              <a:rPr lang="en-GB" sz="1400" b="1" dirty="0"/>
              <a:t>System Leader coverage </a:t>
            </a:r>
            <a:endParaRPr lang="en-GB" sz="1400" b="1" dirty="0" smtClean="0"/>
          </a:p>
          <a:p>
            <a:pPr lvl="1"/>
            <a:r>
              <a:rPr lang="en-GB" sz="1400" b="1" dirty="0"/>
              <a:t>Initial Teacher Training (ITT) provider coverage </a:t>
            </a:r>
            <a:endParaRPr lang="en-GB" sz="1400" b="1" dirty="0" smtClean="0"/>
          </a:p>
          <a:p>
            <a:pPr lvl="1"/>
            <a:r>
              <a:rPr lang="en-GB" sz="1400" b="1" dirty="0"/>
              <a:t>Quality of </a:t>
            </a:r>
            <a:r>
              <a:rPr lang="en-GB" sz="1400" b="1" dirty="0" smtClean="0"/>
              <a:t>leadership</a:t>
            </a:r>
          </a:p>
          <a:p>
            <a:pPr lvl="1"/>
            <a:r>
              <a:rPr lang="en-GB" sz="1400" b="1" dirty="0"/>
              <a:t>Academy sponsor coverage </a:t>
            </a:r>
            <a:endParaRPr lang="en-GB" altLang="en-US" sz="1400" dirty="0"/>
          </a:p>
          <a:p>
            <a:r>
              <a:rPr lang="en-GB" altLang="en-US" sz="1400" dirty="0"/>
              <a:t>These </a:t>
            </a:r>
            <a:r>
              <a:rPr lang="en-GB" altLang="en-US" sz="1400" dirty="0" smtClean="0"/>
              <a:t>indicators </a:t>
            </a:r>
            <a:r>
              <a:rPr lang="en-GB" altLang="en-US" sz="1400" dirty="0"/>
              <a:t>are then combined to provide an overall score to identify the </a:t>
            </a:r>
            <a:r>
              <a:rPr lang="en-GB" altLang="en-US" sz="1400" dirty="0" smtClean="0"/>
              <a:t>AEAs.</a:t>
            </a:r>
            <a:endParaRPr lang="en-GB" altLang="en-US" sz="1400" dirty="0"/>
          </a:p>
          <a:p>
            <a:r>
              <a:rPr lang="en-GB" altLang="en-US" sz="1400" dirty="0" smtClean="0"/>
              <a:t>In these areas:</a:t>
            </a:r>
          </a:p>
          <a:p>
            <a:pPr lvl="1"/>
            <a:r>
              <a:rPr lang="en-GB" altLang="en-US" sz="1400" dirty="0"/>
              <a:t>Few children have access to a good school</a:t>
            </a:r>
          </a:p>
          <a:p>
            <a:pPr lvl="1"/>
            <a:r>
              <a:rPr lang="en-GB" altLang="en-US" sz="1400" dirty="0"/>
              <a:t>Insufficient high quality teachers, leaders, and sponsors to  deliver </a:t>
            </a:r>
            <a:r>
              <a:rPr lang="en-GB" altLang="en-US" sz="1400" dirty="0" smtClean="0"/>
              <a:t>improvement</a:t>
            </a:r>
            <a:endParaRPr lang="en-GB" altLang="en-US" sz="1400" dirty="0"/>
          </a:p>
        </p:txBody>
      </p:sp>
    </p:spTree>
    <p:extLst>
      <p:ext uri="{BB962C8B-B14F-4D97-AF65-F5344CB8AC3E}">
        <p14:creationId xmlns:p14="http://schemas.microsoft.com/office/powerpoint/2010/main" val="195857011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20541" y="403538"/>
            <a:ext cx="4709716" cy="6096152"/>
          </a:xfrm>
          <a:ln>
            <a:solidFill>
              <a:schemeClr val="tx1"/>
            </a:solidFill>
          </a:ln>
        </p:spPr>
      </p:pic>
      <p:sp>
        <p:nvSpPr>
          <p:cNvPr id="10243" name="Title 1"/>
          <p:cNvSpPr>
            <a:spLocks noGrp="1"/>
          </p:cNvSpPr>
          <p:nvPr>
            <p:ph type="title"/>
          </p:nvPr>
        </p:nvSpPr>
        <p:spPr>
          <a:xfrm>
            <a:off x="921125" y="156032"/>
            <a:ext cx="8075613" cy="1125537"/>
          </a:xfrm>
        </p:spPr>
        <p:txBody>
          <a:bodyPr/>
          <a:lstStyle/>
          <a:p>
            <a:r>
              <a:rPr lang="en-GB" altLang="en-US" sz="3200" b="1" dirty="0" smtClean="0">
                <a:solidFill>
                  <a:srgbClr val="104F75"/>
                </a:solidFill>
                <a:latin typeface="Arial" panose="020B0604020202020204" pitchFamily="34" charset="0"/>
                <a:ea typeface="+mn-ea"/>
                <a:cs typeface="+mn-cs"/>
              </a:rPr>
              <a:t>ITT</a:t>
            </a:r>
            <a:r>
              <a:rPr altLang="en-US" dirty="0" smtClean="0"/>
              <a:t> </a:t>
            </a:r>
            <a:r>
              <a:rPr lang="en-GB" altLang="en-US" sz="3200" b="1" dirty="0" smtClean="0">
                <a:solidFill>
                  <a:srgbClr val="104F75"/>
                </a:solidFill>
                <a:latin typeface="Arial" panose="020B0604020202020204" pitchFamily="34" charset="0"/>
                <a:ea typeface="+mn-ea"/>
                <a:cs typeface="+mn-cs"/>
              </a:rPr>
              <a:t>Provider</a:t>
            </a:r>
            <a:r>
              <a:rPr altLang="en-US" dirty="0" smtClean="0"/>
              <a:t> </a:t>
            </a:r>
            <a:r>
              <a:rPr lang="en-GB" altLang="en-US" sz="3200" b="1" dirty="0" smtClean="0">
                <a:solidFill>
                  <a:srgbClr val="104F75"/>
                </a:solidFill>
                <a:latin typeface="Arial" panose="020B0604020202020204" pitchFamily="34" charset="0"/>
                <a:ea typeface="+mn-ea"/>
                <a:cs typeface="+mn-cs"/>
              </a:rPr>
              <a:t>Coverage</a:t>
            </a:r>
            <a:endParaRPr lang="en-GB" altLang="en-US" sz="3200" b="1" dirty="0">
              <a:solidFill>
                <a:srgbClr val="104F75"/>
              </a:solidFill>
              <a:latin typeface="Arial" panose="020B0604020202020204" pitchFamily="34" charset="0"/>
              <a:ea typeface="+mn-ea"/>
              <a:cs typeface="+mn-cs"/>
            </a:endParaRPr>
          </a:p>
        </p:txBody>
      </p:sp>
      <p:sp>
        <p:nvSpPr>
          <p:cNvPr id="10244" name="Content Placeholder 2"/>
          <p:cNvSpPr>
            <a:spLocks noGrp="1"/>
          </p:cNvSpPr>
          <p:nvPr>
            <p:ph sz="half" idx="1"/>
          </p:nvPr>
        </p:nvSpPr>
        <p:spPr>
          <a:xfrm>
            <a:off x="921125" y="1050751"/>
            <a:ext cx="4582314" cy="5156946"/>
          </a:xfrm>
        </p:spPr>
        <p:txBody>
          <a:bodyPr>
            <a:noAutofit/>
          </a:bodyPr>
          <a:lstStyle/>
          <a:p>
            <a:r>
              <a:rPr lang="en-GB" altLang="en-US" dirty="0"/>
              <a:t>East Midlands: 23 providers</a:t>
            </a:r>
          </a:p>
          <a:p>
            <a:r>
              <a:rPr lang="en-GB" altLang="en-US" dirty="0"/>
              <a:t>East of England: 31 providers</a:t>
            </a:r>
          </a:p>
          <a:p>
            <a:r>
              <a:rPr lang="en-GB" altLang="en-US" dirty="0"/>
              <a:t>London: 46 providers</a:t>
            </a:r>
          </a:p>
          <a:p>
            <a:r>
              <a:rPr lang="en-GB" altLang="en-US" dirty="0"/>
              <a:t>North East: 20 providers</a:t>
            </a:r>
          </a:p>
          <a:p>
            <a:r>
              <a:rPr lang="en-GB" altLang="en-US" dirty="0"/>
              <a:t>North West: 31 providers</a:t>
            </a:r>
          </a:p>
          <a:p>
            <a:r>
              <a:rPr lang="en-GB" altLang="en-US" dirty="0"/>
              <a:t>South East: 41 providers</a:t>
            </a:r>
          </a:p>
          <a:p>
            <a:r>
              <a:rPr lang="en-GB" altLang="en-US" dirty="0"/>
              <a:t>South West: 31 providers</a:t>
            </a:r>
          </a:p>
          <a:p>
            <a:r>
              <a:rPr lang="en-GB" altLang="en-US" dirty="0"/>
              <a:t>West Midlands: 34 providers</a:t>
            </a:r>
          </a:p>
          <a:p>
            <a:r>
              <a:rPr lang="en-GB" altLang="en-US" dirty="0"/>
              <a:t>Yorkshire and the Humber: 28 providers</a:t>
            </a:r>
          </a:p>
          <a:p>
            <a:r>
              <a:rPr lang="en-GB" altLang="en-US" dirty="0"/>
              <a:t>P</a:t>
            </a:r>
            <a:r>
              <a:rPr lang="en-GB" altLang="en-US" dirty="0" smtClean="0"/>
              <a:t>rovider distribution is clustered around major urban conurbation areas</a:t>
            </a:r>
          </a:p>
          <a:p>
            <a:r>
              <a:rPr lang="en-GB" altLang="en-US" dirty="0"/>
              <a:t>M</a:t>
            </a:r>
            <a:r>
              <a:rPr lang="en-GB" altLang="en-US" dirty="0" smtClean="0"/>
              <a:t>ajority of country is within 10 miles of a provider </a:t>
            </a:r>
          </a:p>
          <a:p>
            <a:r>
              <a:rPr lang="en-GB" altLang="en-US" dirty="0" smtClean="0"/>
              <a:t>More Limited coverage in Category 5/6 ‘Achieving Excellence’ areas and OAs</a:t>
            </a:r>
          </a:p>
        </p:txBody>
      </p:sp>
    </p:spTree>
    <p:extLst>
      <p:ext uri="{BB962C8B-B14F-4D97-AF65-F5344CB8AC3E}">
        <p14:creationId xmlns:p14="http://schemas.microsoft.com/office/powerpoint/2010/main" val="368996621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96691" y="466737"/>
            <a:ext cx="4780429" cy="6069859"/>
          </a:xfrm>
          <a:ln>
            <a:solidFill>
              <a:schemeClr val="tx1"/>
            </a:solidFill>
          </a:ln>
        </p:spPr>
      </p:pic>
      <p:sp>
        <p:nvSpPr>
          <p:cNvPr id="12290" name="Title 1"/>
          <p:cNvSpPr>
            <a:spLocks noGrp="1"/>
          </p:cNvSpPr>
          <p:nvPr>
            <p:ph type="title"/>
          </p:nvPr>
        </p:nvSpPr>
        <p:spPr>
          <a:xfrm>
            <a:off x="811293" y="184546"/>
            <a:ext cx="8075613" cy="1125537"/>
          </a:xfrm>
        </p:spPr>
        <p:txBody>
          <a:bodyPr/>
          <a:lstStyle/>
          <a:p>
            <a:r>
              <a:rPr lang="en-GB" altLang="en-US" sz="3200" b="1" dirty="0" smtClean="0">
                <a:solidFill>
                  <a:srgbClr val="104F75"/>
                </a:solidFill>
                <a:latin typeface="Arial" panose="020B0604020202020204" pitchFamily="34" charset="0"/>
                <a:ea typeface="+mn-ea"/>
                <a:cs typeface="+mn-cs"/>
              </a:rPr>
              <a:t>Ofsted</a:t>
            </a:r>
            <a:r>
              <a:rPr altLang="en-US" dirty="0" smtClean="0"/>
              <a:t> </a:t>
            </a:r>
            <a:r>
              <a:rPr lang="en-GB" altLang="en-US" sz="3200" b="1" dirty="0" smtClean="0">
                <a:solidFill>
                  <a:srgbClr val="104F75"/>
                </a:solidFill>
                <a:latin typeface="Arial" panose="020B0604020202020204" pitchFamily="34" charset="0"/>
                <a:ea typeface="+mn-ea"/>
                <a:cs typeface="+mn-cs"/>
              </a:rPr>
              <a:t>Category</a:t>
            </a:r>
            <a:r>
              <a:rPr altLang="en-US" dirty="0" smtClean="0"/>
              <a:t> </a:t>
            </a:r>
            <a:r>
              <a:rPr lang="en-GB" altLang="en-US" sz="3200" b="1" dirty="0" smtClean="0">
                <a:solidFill>
                  <a:srgbClr val="104F75"/>
                </a:solidFill>
                <a:latin typeface="Arial" panose="020B0604020202020204" pitchFamily="34" charset="0"/>
                <a:ea typeface="+mn-ea"/>
                <a:cs typeface="+mn-cs"/>
              </a:rPr>
              <a:t>3/4</a:t>
            </a:r>
            <a:r>
              <a:rPr altLang="en-US" dirty="0" smtClean="0"/>
              <a:t> </a:t>
            </a:r>
            <a:r>
              <a:rPr lang="en-GB" altLang="en-US" sz="3200" b="1" dirty="0" smtClean="0">
                <a:solidFill>
                  <a:srgbClr val="104F75"/>
                </a:solidFill>
                <a:latin typeface="Arial" panose="020B0604020202020204" pitchFamily="34" charset="0"/>
                <a:ea typeface="+mn-ea"/>
                <a:cs typeface="+mn-cs"/>
              </a:rPr>
              <a:t>schools</a:t>
            </a:r>
            <a:endParaRPr lang="en-GB" altLang="en-US" sz="3200" b="1" dirty="0">
              <a:solidFill>
                <a:srgbClr val="104F75"/>
              </a:solidFill>
              <a:latin typeface="Arial" panose="020B0604020202020204" pitchFamily="34" charset="0"/>
              <a:ea typeface="+mn-ea"/>
              <a:cs typeface="+mn-cs"/>
            </a:endParaRPr>
          </a:p>
        </p:txBody>
      </p:sp>
      <p:sp>
        <p:nvSpPr>
          <p:cNvPr id="12291" name="Content Placeholder 2"/>
          <p:cNvSpPr>
            <a:spLocks noGrp="1"/>
          </p:cNvSpPr>
          <p:nvPr>
            <p:ph sz="half" idx="1"/>
          </p:nvPr>
        </p:nvSpPr>
        <p:spPr>
          <a:xfrm>
            <a:off x="811293" y="1684421"/>
            <a:ext cx="4371877" cy="4433154"/>
          </a:xfrm>
        </p:spPr>
        <p:txBody>
          <a:bodyPr>
            <a:normAutofit/>
          </a:bodyPr>
          <a:lstStyle/>
          <a:p>
            <a:r>
              <a:rPr lang="en-GB" altLang="en-US" sz="1800" dirty="0"/>
              <a:t>Ofsted Category 3/4 </a:t>
            </a:r>
            <a:r>
              <a:rPr lang="en-GB" altLang="en-US" sz="1800" dirty="0" smtClean="0"/>
              <a:t>schools are clustered </a:t>
            </a:r>
            <a:r>
              <a:rPr lang="en-GB" altLang="en-US" sz="1800" dirty="0"/>
              <a:t>around </a:t>
            </a:r>
            <a:r>
              <a:rPr lang="en-GB" altLang="en-US" sz="1800" dirty="0" smtClean="0"/>
              <a:t>urban centres</a:t>
            </a:r>
          </a:p>
          <a:p>
            <a:r>
              <a:rPr lang="en-GB" altLang="en-US" sz="1800" dirty="0" smtClean="0"/>
              <a:t>Significant clusters in Merseyside, Greater Manchester, and West Yorks regions</a:t>
            </a:r>
          </a:p>
          <a:p>
            <a:r>
              <a:rPr lang="en-GB" altLang="en-US" sz="1800" dirty="0" smtClean="0"/>
              <a:t>Note the distribution in more rural areas</a:t>
            </a:r>
          </a:p>
          <a:p>
            <a:r>
              <a:rPr lang="en-GB" altLang="en-US" sz="1800" dirty="0" smtClean="0"/>
              <a:t>However, in comparing maps, we can see that the Category 3/4 schools have a significantly wider distribution than the distribution of ITT providers</a:t>
            </a:r>
          </a:p>
          <a:p>
            <a:endParaRPr lang="en-GB" altLang="en-US" sz="1800" dirty="0" smtClean="0"/>
          </a:p>
        </p:txBody>
      </p:sp>
    </p:spTree>
    <p:extLst>
      <p:ext uri="{BB962C8B-B14F-4D97-AF65-F5344CB8AC3E}">
        <p14:creationId xmlns:p14="http://schemas.microsoft.com/office/powerpoint/2010/main" val="340675822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8717</TotalTime>
  <Words>2101</Words>
  <Application>Microsoft Office PowerPoint</Application>
  <PresentationFormat>Widescreen</PresentationFormat>
  <Paragraphs>173</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ITT Provision Expansion</vt:lpstr>
      <vt:lpstr>An announcement … </vt:lpstr>
      <vt:lpstr>… and an invitation</vt:lpstr>
      <vt:lpstr>The Challenge</vt:lpstr>
      <vt:lpstr>The Challenge</vt:lpstr>
      <vt:lpstr>Opportunity Areas</vt:lpstr>
      <vt:lpstr>Achieving Excellence Areas</vt:lpstr>
      <vt:lpstr>ITT Provider Coverage</vt:lpstr>
      <vt:lpstr>Ofsted Category 3/4 schools</vt:lpstr>
      <vt:lpstr>Stakeholder views</vt:lpstr>
      <vt:lpstr>The evidence</vt:lpstr>
      <vt:lpstr>Who is eligible to take part?</vt:lpstr>
      <vt:lpstr>Objectives</vt:lpstr>
      <vt:lpstr>Timeline</vt:lpstr>
      <vt:lpstr>Funding</vt:lpstr>
      <vt:lpstr>Bidding Documentation</vt:lpstr>
      <vt:lpstr>Top tips for bid writers</vt:lpstr>
      <vt:lpstr>Management and Evaluation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the ITT Market</dc:title>
  <dc:creator>MOSES, Paul</dc:creator>
  <cp:lastModifiedBy>LLOYD, Deaglan</cp:lastModifiedBy>
  <cp:revision>202</cp:revision>
  <cp:lastPrinted>2018-03-13T09:42:50Z</cp:lastPrinted>
  <dcterms:created xsi:type="dcterms:W3CDTF">2017-11-10T11:59:36Z</dcterms:created>
  <dcterms:modified xsi:type="dcterms:W3CDTF">2018-03-23T13:07:00Z</dcterms:modified>
</cp:coreProperties>
</file>