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3"/>
  </p:notesMasterIdLst>
  <p:sldIdLst>
    <p:sldId id="264" r:id="rId5"/>
    <p:sldId id="265" r:id="rId6"/>
    <p:sldId id="266" r:id="rId7"/>
    <p:sldId id="267" r:id="rId8"/>
    <p:sldId id="268" r:id="rId9"/>
    <p:sldId id="269" r:id="rId10"/>
    <p:sldId id="270" r:id="rId11"/>
    <p:sldId id="271"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meron Fox" initials="CF" lastIdx="2" clrIdx="0">
    <p:extLst>
      <p:ext uri="{19B8F6BF-5375-455C-9EA6-DF929625EA0E}">
        <p15:presenceInfo xmlns:p15="http://schemas.microsoft.com/office/powerpoint/2012/main" userId="S::cfox@ukexportfinance.gov.uk::d63bcbc6-2626-4db3-acf5-4ff5daa6678d" providerId="AD"/>
      </p:ext>
    </p:extLst>
  </p:cmAuthor>
  <p:cmAuthor id="2" name="Charles Ottaway" initials="CO" lastIdx="1" clrIdx="1">
    <p:extLst>
      <p:ext uri="{19B8F6BF-5375-455C-9EA6-DF929625EA0E}">
        <p15:presenceInfo xmlns:p15="http://schemas.microsoft.com/office/powerpoint/2012/main" userId="S::cottaway@ukexportfinance.gov.uk::a3460a25-14d8-4a99-a20f-aac41821302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974A10E-04E2-4E28-B424-17775C4BAF57}" v="47" dt="2021-06-23T15:55:04.440"/>
    <p1510:client id="{6B7D788A-A9A3-42B2-EC19-A4D6BBCB9B2F}" v="2" dt="2021-06-23T15:51:46.54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8" d="100"/>
          <a:sy n="58" d="100"/>
        </p:scale>
        <p:origin x="9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367BF2A-175E-424A-BC13-DAF8A60DD9C5}" type="datetimeFigureOut">
              <a:rPr lang="en-US"/>
              <a:t>6/29/2021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0053BE-B44E-417C-99D5-1A981F32FE19}" type="slidenum">
              <a:rPr lang="en-US"/>
              <a:t>‹#›</a:t>
            </a:fld>
            <a:endParaRPr lang="en-US"/>
          </a:p>
        </p:txBody>
      </p:sp>
    </p:spTree>
    <p:extLst>
      <p:ext uri="{BB962C8B-B14F-4D97-AF65-F5344CB8AC3E}">
        <p14:creationId xmlns:p14="http://schemas.microsoft.com/office/powerpoint/2010/main" val="12576109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5853DE4-77A5-4C5A-BE94-7FD92B90E5E5}" type="slidenum">
              <a:rPr lang="en-GB" smtClean="0"/>
              <a:t>1</a:t>
            </a:fld>
            <a:endParaRPr lang="en-GB"/>
          </a:p>
        </p:txBody>
      </p:sp>
    </p:spTree>
    <p:extLst>
      <p:ext uri="{BB962C8B-B14F-4D97-AF65-F5344CB8AC3E}">
        <p14:creationId xmlns:p14="http://schemas.microsoft.com/office/powerpoint/2010/main" val="11020833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1F5EB29F-2D59-436C-9A67-F328A616FA5B}" type="datetimeFigureOut">
              <a:rPr lang="en-GB" smtClean="0"/>
              <a:t>29/06/2021</a:t>
            </a:fld>
            <a:endParaRPr lang="en-GB" dirty="0"/>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GB" dirty="0"/>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14E0FEB2-E867-43CF-A933-A175E68E0E26}" type="slidenum">
              <a:rPr lang="en-GB" smtClean="0"/>
              <a:t>‹#›</a:t>
            </a:fld>
            <a:endParaRPr lang="en-GB" dirty="0"/>
          </a:p>
        </p:txBody>
      </p:sp>
    </p:spTree>
    <p:extLst>
      <p:ext uri="{BB962C8B-B14F-4D97-AF65-F5344CB8AC3E}">
        <p14:creationId xmlns:p14="http://schemas.microsoft.com/office/powerpoint/2010/main" val="19764537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774" y="1235076"/>
            <a:ext cx="9850925" cy="825726"/>
          </a:xfrm>
          <a:prstGeom prst="rect">
            <a:avLst/>
          </a:prstGeom>
        </p:spPr>
        <p:txBody>
          <a:bodyPr/>
          <a:lstStyle>
            <a:lvl1pPr>
              <a:defRPr lang="en-GB" sz="4700" b="1" kern="1200" dirty="0">
                <a:solidFill>
                  <a:srgbClr val="004D44"/>
                </a:solidFill>
                <a:latin typeface="+mj-lt"/>
                <a:ea typeface="+mj-ea"/>
                <a:cs typeface="+mj-cs"/>
              </a:defRPr>
            </a:lvl1pPr>
          </a:lstStyle>
          <a:p>
            <a:r>
              <a:rPr lang="en-US" dirty="0"/>
              <a:t>Click to edit Master title style</a:t>
            </a:r>
            <a:endParaRPr lang="en-GB" dirty="0"/>
          </a:p>
        </p:txBody>
      </p:sp>
      <p:sp>
        <p:nvSpPr>
          <p:cNvPr id="3" name="Content Placeholder 2"/>
          <p:cNvSpPr>
            <a:spLocks noGrp="1"/>
          </p:cNvSpPr>
          <p:nvPr>
            <p:ph idx="1"/>
          </p:nvPr>
        </p:nvSpPr>
        <p:spPr>
          <a:xfrm>
            <a:off x="339958" y="2282825"/>
            <a:ext cx="10515600" cy="4351338"/>
          </a:xfrm>
          <a:prstGeom prst="rect">
            <a:avLst/>
          </a:prstGeom>
        </p:spPr>
        <p:txBody>
          <a:bodyPr/>
          <a:lstStyle>
            <a:lvl1pPr>
              <a:lnSpc>
                <a:spcPct val="100000"/>
              </a:lnSpc>
              <a:defRPr sz="2400"/>
            </a:lvl1pPr>
            <a:lvl2pPr>
              <a:defRPr sz="2000"/>
            </a:lvl2pPr>
            <a:lvl3pPr>
              <a:defRPr sz="18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1F5EB29F-2D59-436C-9A67-F328A616FA5B}" type="datetimeFigureOut">
              <a:rPr lang="en-GB" smtClean="0"/>
              <a:t>29/06/2021</a:t>
            </a:fld>
            <a:endParaRPr lang="en-GB"/>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14E0FEB2-E867-43CF-A933-A175E68E0E26}" type="slidenum">
              <a:rPr lang="en-GB" smtClean="0"/>
              <a:t>‹#›</a:t>
            </a:fld>
            <a:endParaRPr lang="en-GB"/>
          </a:p>
        </p:txBody>
      </p:sp>
      <p:cxnSp>
        <p:nvCxnSpPr>
          <p:cNvPr id="10" name="Straight Connector 9">
            <a:extLst>
              <a:ext uri="{FF2B5EF4-FFF2-40B4-BE49-F238E27FC236}">
                <a16:creationId xmlns:a16="http://schemas.microsoft.com/office/drawing/2014/main" id="{B6910BF1-1B36-472D-927E-04E763240597}"/>
              </a:ext>
            </a:extLst>
          </p:cNvPr>
          <p:cNvCxnSpPr>
            <a:cxnSpLocks/>
          </p:cNvCxnSpPr>
          <p:nvPr userDrawn="1"/>
        </p:nvCxnSpPr>
        <p:spPr>
          <a:xfrm>
            <a:off x="339958" y="2060802"/>
            <a:ext cx="11454713" cy="0"/>
          </a:xfrm>
          <a:prstGeom prst="line">
            <a:avLst/>
          </a:prstGeom>
          <a:ln w="28575">
            <a:solidFill>
              <a:srgbClr val="004D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199767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585121" y="575771"/>
            <a:ext cx="9850925" cy="711011"/>
          </a:xfrm>
          <a:prstGeom prst="rect">
            <a:avLst/>
          </a:prstGeom>
        </p:spPr>
        <p:txBody>
          <a:bodyPr/>
          <a:lstStyle>
            <a:lvl1pPr>
              <a:defRPr b="1">
                <a:solidFill>
                  <a:srgbClr val="004D44"/>
                </a:solidFill>
              </a:defRPr>
            </a:lvl1pPr>
          </a:lstStyle>
          <a:p>
            <a:r>
              <a:rPr lang="en-US" dirty="0"/>
              <a:t>Click to edit Master title style</a:t>
            </a:r>
            <a:endParaRPr lang="en-GB" dirty="0"/>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1F5EB29F-2D59-436C-9A67-F328A616FA5B}" type="datetimeFigureOut">
              <a:rPr lang="en-GB" smtClean="0"/>
              <a:t>29/06/2021</a:t>
            </a:fld>
            <a:endParaRPr lang="en-GB"/>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GB"/>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fld id="{14E0FEB2-E867-43CF-A933-A175E68E0E26}" type="slidenum">
              <a:rPr lang="en-GB" smtClean="0"/>
              <a:t>‹#›</a:t>
            </a:fld>
            <a:endParaRPr lang="en-GB"/>
          </a:p>
        </p:txBody>
      </p:sp>
      <p:cxnSp>
        <p:nvCxnSpPr>
          <p:cNvPr id="6" name="Straight Connector 5">
            <a:extLst>
              <a:ext uri="{FF2B5EF4-FFF2-40B4-BE49-F238E27FC236}">
                <a16:creationId xmlns:a16="http://schemas.microsoft.com/office/drawing/2014/main" id="{B41BFF2D-1B18-4659-A847-06ECF17B544C}"/>
              </a:ext>
            </a:extLst>
          </p:cNvPr>
          <p:cNvCxnSpPr>
            <a:cxnSpLocks/>
          </p:cNvCxnSpPr>
          <p:nvPr userDrawn="1"/>
        </p:nvCxnSpPr>
        <p:spPr>
          <a:xfrm flipV="1">
            <a:off x="310928" y="1286782"/>
            <a:ext cx="11483742" cy="2"/>
          </a:xfrm>
          <a:prstGeom prst="line">
            <a:avLst/>
          </a:prstGeom>
          <a:ln w="28575">
            <a:solidFill>
              <a:srgbClr val="004D44"/>
            </a:solidFill>
          </a:ln>
        </p:spPr>
        <p:style>
          <a:lnRef idx="1">
            <a:schemeClr val="accent1"/>
          </a:lnRef>
          <a:fillRef idx="0">
            <a:schemeClr val="accent1"/>
          </a:fillRef>
          <a:effectRef idx="0">
            <a:schemeClr val="accent1"/>
          </a:effectRef>
          <a:fontRef idx="minor">
            <a:schemeClr val="tx1"/>
          </a:fontRef>
        </p:style>
      </p:cxnSp>
      <p:sp>
        <p:nvSpPr>
          <p:cNvPr id="12" name="Content Placeholder 2">
            <a:extLst>
              <a:ext uri="{FF2B5EF4-FFF2-40B4-BE49-F238E27FC236}">
                <a16:creationId xmlns:a16="http://schemas.microsoft.com/office/drawing/2014/main" id="{4CD11C15-B2A5-4A9A-8797-3C3B73B3D5A4}"/>
              </a:ext>
            </a:extLst>
          </p:cNvPr>
          <p:cNvSpPr>
            <a:spLocks noGrp="1"/>
          </p:cNvSpPr>
          <p:nvPr>
            <p:ph idx="1"/>
          </p:nvPr>
        </p:nvSpPr>
        <p:spPr>
          <a:xfrm>
            <a:off x="339957" y="1436537"/>
            <a:ext cx="11454713" cy="4351338"/>
          </a:xfrm>
          <a:prstGeom prst="rect">
            <a:avLst/>
          </a:prstGeom>
        </p:spPr>
        <p:txBody>
          <a:bodyPr/>
          <a:lstStyle>
            <a:lvl1pPr>
              <a:lnSpc>
                <a:spcPct val="100000"/>
              </a:lnSpc>
              <a:defRPr sz="2400"/>
            </a:lvl1pPr>
            <a:lvl2pPr>
              <a:defRPr sz="2000"/>
            </a:lvl2pPr>
            <a:lvl3pPr>
              <a:defRPr sz="18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461312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1F5EB29F-2D59-436C-9A67-F328A616FA5B}" type="datetimeFigureOut">
              <a:rPr lang="en-GB" smtClean="0"/>
              <a:t>29/06/2021</a:t>
            </a:fld>
            <a:endParaRPr lang="en-GB"/>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14E0FEB2-E867-43CF-A933-A175E68E0E26}" type="slidenum">
              <a:rPr lang="en-GB" smtClean="0"/>
              <a:t>‹#›</a:t>
            </a:fld>
            <a:endParaRPr lang="en-GB"/>
          </a:p>
        </p:txBody>
      </p:sp>
    </p:spTree>
    <p:extLst>
      <p:ext uri="{BB962C8B-B14F-4D97-AF65-F5344CB8AC3E}">
        <p14:creationId xmlns:p14="http://schemas.microsoft.com/office/powerpoint/2010/main" val="31823750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81848139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3" name="Picture 12" descr="A picture containing food&#10;&#10;Description automatically generated">
            <a:extLst>
              <a:ext uri="{FF2B5EF4-FFF2-40B4-BE49-F238E27FC236}">
                <a16:creationId xmlns:a16="http://schemas.microsoft.com/office/drawing/2014/main" id="{A8214929-0DD3-4C18-BA44-EAFEF5CFC4AA}"/>
              </a:ext>
            </a:extLst>
          </p:cNvPr>
          <p:cNvPicPr>
            <a:picLocks noChangeAspect="1"/>
          </p:cNvPicPr>
          <p:nvPr userDrawn="1"/>
        </p:nvPicPr>
        <p:blipFill>
          <a:blip r:embed="rId7" cstate="screen">
            <a:extLst>
              <a:ext uri="{28A0092B-C50C-407E-A947-70E740481C1C}">
                <a14:useLocalDpi xmlns:a14="http://schemas.microsoft.com/office/drawing/2010/main"/>
              </a:ext>
            </a:extLst>
          </a:blip>
          <a:stretch>
            <a:fillRect/>
          </a:stretch>
        </p:blipFill>
        <p:spPr>
          <a:xfrm>
            <a:off x="304625" y="247236"/>
            <a:ext cx="1062228" cy="863600"/>
          </a:xfrm>
          <a:prstGeom prst="rect">
            <a:avLst/>
          </a:prstGeom>
        </p:spPr>
      </p:pic>
    </p:spTree>
    <p:extLst>
      <p:ext uri="{BB962C8B-B14F-4D97-AF65-F5344CB8AC3E}">
        <p14:creationId xmlns:p14="http://schemas.microsoft.com/office/powerpoint/2010/main" val="4598503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4" r:id="rId3"/>
    <p:sldLayoutId id="2147483659" r:id="rId4"/>
    <p:sldLayoutId id="2147483660" r:id="rId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8" Type="http://schemas.openxmlformats.org/officeDocument/2006/relationships/hyperlink" Target="https://www.gov.uk/guidance/overseas-investment-insurancehttps:/www.gov.uk/guidance/overseas-investment-insurance" TargetMode="External"/><Relationship Id="rId13" Type="http://schemas.openxmlformats.org/officeDocument/2006/relationships/hyperlink" Target="https://www.gov.uk/guidance/export-development-guarantee" TargetMode="External"/><Relationship Id="rId3" Type="http://schemas.openxmlformats.org/officeDocument/2006/relationships/hyperlink" Target="https://www.ifrs.org/issued-standards/list-of-standards/ifrs-17-insurance-contracts.html/content/dam/ifrs/publications/html-standards/english/2021/issued/ifrs17/#about" TargetMode="External"/><Relationship Id="rId7" Type="http://schemas.openxmlformats.org/officeDocument/2006/relationships/hyperlink" Target="https://www.gov.uk/guidance/export-insurance-policy" TargetMode="External"/><Relationship Id="rId12" Type="http://schemas.openxmlformats.org/officeDocument/2006/relationships/hyperlink" Target="https://www.gov.uk/guidance/general-export-facility" TargetMode="External"/><Relationship Id="rId2" Type="http://schemas.openxmlformats.org/officeDocument/2006/relationships/hyperlink" Target="https://www.ifrs.org/issued-standards/list-of-standards/ifrs-9-financial-instruments/" TargetMode="External"/><Relationship Id="rId1" Type="http://schemas.openxmlformats.org/officeDocument/2006/relationships/slideLayout" Target="../slideLayouts/slideLayout3.xml"/><Relationship Id="rId6" Type="http://schemas.openxmlformats.org/officeDocument/2006/relationships/hyperlink" Target="https://www.gov.uk/guidance/buyer-credit-facility" TargetMode="External"/><Relationship Id="rId11" Type="http://schemas.openxmlformats.org/officeDocument/2006/relationships/hyperlink" Target="https://www.gov.uk/guidance/bond-support-scheme-overview-and-how-to-apply" TargetMode="External"/><Relationship Id="rId5" Type="http://schemas.openxmlformats.org/officeDocument/2006/relationships/hyperlink" Target="https://www.gov.uk/guidance/bond-insurance-policy" TargetMode="External"/><Relationship Id="rId10" Type="http://schemas.openxmlformats.org/officeDocument/2006/relationships/hyperlink" Target="https://www.gov.uk/guidance/export-working-capital-scheme-overview-and-how-to-apply" TargetMode="External"/><Relationship Id="rId4" Type="http://schemas.openxmlformats.org/officeDocument/2006/relationships/hyperlink" Target="https://www.gov.uk/guidance/direct-lending-scheme" TargetMode="External"/><Relationship Id="rId9" Type="http://schemas.openxmlformats.org/officeDocument/2006/relationships/hyperlink" Target="https://www.gov.uk/guidance/supplier-credit-financing-facility" TargetMode="External"/></Relationships>
</file>

<file path=ppt/slides/_rels/slide6.xml.rels><?xml version="1.0" encoding="UTF-8" standalone="yes"?>
<Relationships xmlns="http://schemas.openxmlformats.org/package/2006/relationships"><Relationship Id="rId2" Type="http://schemas.openxmlformats.org/officeDocument/2006/relationships/hyperlink" Target="https://clubdeparis.org/" TargetMode="Externa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2404077" y="2601119"/>
            <a:ext cx="7383845" cy="1655762"/>
          </a:xfrm>
          <a:prstGeom prst="rect">
            <a:avLst/>
          </a:prstGeom>
        </p:spPr>
        <p:txBody>
          <a:bodyPr lIns="91440" tIns="45720" rIns="91440" bIns="45720" anchor="t">
            <a:normAutofit fontScale="90000"/>
          </a:bodyPr>
          <a:lstStyle/>
          <a:p>
            <a:pPr algn="ctr">
              <a:lnSpc>
                <a:spcPct val="100000"/>
              </a:lnSpc>
            </a:pPr>
            <a:r>
              <a:rPr lang="en-GB" sz="4800" b="1" dirty="0">
                <a:solidFill>
                  <a:srgbClr val="004D44"/>
                </a:solidFill>
              </a:rPr>
              <a:t>Fintech – Loans, Insurance and Guarantees administration</a:t>
            </a:r>
            <a:br>
              <a:rPr lang="en-US" sz="4800" b="1" dirty="0">
                <a:solidFill>
                  <a:srgbClr val="004D44"/>
                </a:solidFill>
              </a:rPr>
            </a:br>
            <a:r>
              <a:rPr lang="en-US" sz="3200" dirty="0">
                <a:solidFill>
                  <a:srgbClr val="004D44"/>
                </a:solidFill>
              </a:rPr>
              <a:t>Project </a:t>
            </a:r>
            <a:r>
              <a:rPr lang="en-US" sz="3200" dirty="0" err="1">
                <a:solidFill>
                  <a:srgbClr val="004D44"/>
                </a:solidFill>
              </a:rPr>
              <a:t>Contextualised</a:t>
            </a:r>
            <a:r>
              <a:rPr lang="en-US" sz="3200" dirty="0">
                <a:solidFill>
                  <a:srgbClr val="004D44"/>
                </a:solidFill>
              </a:rPr>
              <a:t> </a:t>
            </a:r>
            <a:br>
              <a:rPr lang="en-US" sz="3200" dirty="0">
                <a:solidFill>
                  <a:srgbClr val="004D44"/>
                </a:solidFill>
              </a:rPr>
            </a:br>
            <a:endParaRPr lang="en-GB" sz="4000" dirty="0">
              <a:solidFill>
                <a:srgbClr val="004D44"/>
              </a:solidFill>
              <a:cs typeface="Arial"/>
            </a:endParaRPr>
          </a:p>
        </p:txBody>
      </p:sp>
      <p:pic>
        <p:nvPicPr>
          <p:cNvPr id="9" name="Picture 8" descr="A close up of a sign&#10;&#10;Description automatically generated">
            <a:extLst>
              <a:ext uri="{FF2B5EF4-FFF2-40B4-BE49-F238E27FC236}">
                <a16:creationId xmlns:a16="http://schemas.microsoft.com/office/drawing/2014/main" id="{37882448-3C74-4909-BDBB-478F99F80AD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8962320" y="4953431"/>
            <a:ext cx="2766130" cy="1462014"/>
          </a:xfrm>
          <a:prstGeom prst="rect">
            <a:avLst/>
          </a:prstGeom>
        </p:spPr>
      </p:pic>
    </p:spTree>
    <p:extLst>
      <p:ext uri="{BB962C8B-B14F-4D97-AF65-F5344CB8AC3E}">
        <p14:creationId xmlns:p14="http://schemas.microsoft.com/office/powerpoint/2010/main" val="40388370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4A4A978-9C4A-4408-A7ED-A8143A81E95D}"/>
              </a:ext>
            </a:extLst>
          </p:cNvPr>
          <p:cNvSpPr>
            <a:spLocks noGrp="1"/>
          </p:cNvSpPr>
          <p:nvPr>
            <p:ph type="title"/>
          </p:nvPr>
        </p:nvSpPr>
        <p:spPr/>
        <p:txBody>
          <a:bodyPr lIns="91440" tIns="45720" rIns="91440" bIns="45720" anchor="t"/>
          <a:lstStyle/>
          <a:p>
            <a:r>
              <a:rPr lang="en-GB" dirty="0"/>
              <a:t>UK Export Finance (UKEF)</a:t>
            </a:r>
            <a:endParaRPr lang="en-US" dirty="0"/>
          </a:p>
        </p:txBody>
      </p:sp>
      <p:sp>
        <p:nvSpPr>
          <p:cNvPr id="5" name="Content Placeholder 4">
            <a:extLst>
              <a:ext uri="{FF2B5EF4-FFF2-40B4-BE49-F238E27FC236}">
                <a16:creationId xmlns:a16="http://schemas.microsoft.com/office/drawing/2014/main" id="{0434B8C6-A6D1-40E9-A64C-0813B681365F}"/>
              </a:ext>
            </a:extLst>
          </p:cNvPr>
          <p:cNvSpPr>
            <a:spLocks noGrp="1"/>
          </p:cNvSpPr>
          <p:nvPr>
            <p:ph idx="1"/>
          </p:nvPr>
        </p:nvSpPr>
        <p:spPr>
          <a:xfrm>
            <a:off x="368643" y="1436537"/>
            <a:ext cx="11454713" cy="4351338"/>
          </a:xfrm>
        </p:spPr>
        <p:txBody>
          <a:bodyPr lIns="91440" tIns="45720" rIns="91440" bIns="45720" anchor="t"/>
          <a:lstStyle/>
          <a:p>
            <a:r>
              <a:rPr lang="en-GB" dirty="0"/>
              <a:t>Our mission is to ensure that no viable UK export fails for lack of finance or insurance, while operating at no net cost to the taxpayer.</a:t>
            </a:r>
          </a:p>
          <a:p>
            <a:r>
              <a:rPr lang="en-GB" dirty="0"/>
              <a:t>We offer a series of financial products to support exporters, covering Loans, Insurance and Export Guarantees</a:t>
            </a:r>
          </a:p>
          <a:p>
            <a:r>
              <a:rPr lang="en-GB" dirty="0"/>
              <a:t>Over the last 15 years, UKEF has increased its support to exporters from £2bn in 2004/5 to £12.3bn in 2020/21 (the amount of cover offered on the various products)</a:t>
            </a:r>
          </a:p>
          <a:p>
            <a:r>
              <a:rPr lang="en-GB" dirty="0"/>
              <a:t>With the increase in support for Small and Medium Enterprises (SMEs), there has been a significant increase in the number of deals done, with the majority being (relatively) low value. The number of individual elements of support (facilities) issued over the 15 years has grown from 151 to 604.</a:t>
            </a:r>
            <a:endParaRPr lang="en-GB" dirty="0">
              <a:cs typeface="Calibri"/>
            </a:endParaRPr>
          </a:p>
        </p:txBody>
      </p:sp>
    </p:spTree>
    <p:extLst>
      <p:ext uri="{BB962C8B-B14F-4D97-AF65-F5344CB8AC3E}">
        <p14:creationId xmlns:p14="http://schemas.microsoft.com/office/powerpoint/2010/main" val="25828791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4A4A978-9C4A-4408-A7ED-A8143A81E95D}"/>
              </a:ext>
            </a:extLst>
          </p:cNvPr>
          <p:cNvSpPr>
            <a:spLocks noGrp="1"/>
          </p:cNvSpPr>
          <p:nvPr>
            <p:ph type="title"/>
          </p:nvPr>
        </p:nvSpPr>
        <p:spPr>
          <a:xfrm>
            <a:off x="1585121" y="575771"/>
            <a:ext cx="10426366" cy="711011"/>
          </a:xfrm>
        </p:spPr>
        <p:txBody>
          <a:bodyPr lIns="91440" tIns="45720" rIns="91440" bIns="45720" anchor="t"/>
          <a:lstStyle/>
          <a:p>
            <a:r>
              <a:rPr lang="en-GB" dirty="0"/>
              <a:t>Loans and Guarantees Administration</a:t>
            </a:r>
            <a:endParaRPr lang="en-US" dirty="0"/>
          </a:p>
        </p:txBody>
      </p:sp>
      <p:sp>
        <p:nvSpPr>
          <p:cNvPr id="5" name="Content Placeholder 4">
            <a:extLst>
              <a:ext uri="{FF2B5EF4-FFF2-40B4-BE49-F238E27FC236}">
                <a16:creationId xmlns:a16="http://schemas.microsoft.com/office/drawing/2014/main" id="{0434B8C6-A6D1-40E9-A64C-0813B681365F}"/>
              </a:ext>
            </a:extLst>
          </p:cNvPr>
          <p:cNvSpPr>
            <a:spLocks noGrp="1"/>
          </p:cNvSpPr>
          <p:nvPr>
            <p:ph idx="1"/>
          </p:nvPr>
        </p:nvSpPr>
        <p:spPr>
          <a:xfrm>
            <a:off x="368643" y="1436537"/>
            <a:ext cx="11454713" cy="4351338"/>
          </a:xfrm>
        </p:spPr>
        <p:txBody>
          <a:bodyPr lIns="91440" tIns="45720" rIns="91440" bIns="45720" anchor="t"/>
          <a:lstStyle/>
          <a:p>
            <a:r>
              <a:rPr lang="en-GB" dirty="0"/>
              <a:t>Once the deal has been signed, all UKEF products are currently recorded and reported on through ACBS, which was implemented in 2004</a:t>
            </a:r>
          </a:p>
          <a:p>
            <a:r>
              <a:rPr lang="en-GB" dirty="0"/>
              <a:t>Due to the nature of UKEF products, ACBS has had to be customised (or the way that the product is recorded has had to be adapted) to get it onto one system</a:t>
            </a:r>
          </a:p>
          <a:p>
            <a:r>
              <a:rPr lang="en-GB" dirty="0"/>
              <a:t>This customisation has also led to some complexities when we look to offer new products</a:t>
            </a:r>
          </a:p>
          <a:p>
            <a:r>
              <a:rPr lang="en-GB" dirty="0"/>
              <a:t>The current system reaches end of contract in 2023 and rather than a like for like replacement (as the context the system operates in has changed), a full discovery is required to understand what we need and any changes in how we do things.</a:t>
            </a:r>
          </a:p>
        </p:txBody>
      </p:sp>
    </p:spTree>
    <p:extLst>
      <p:ext uri="{BB962C8B-B14F-4D97-AF65-F5344CB8AC3E}">
        <p14:creationId xmlns:p14="http://schemas.microsoft.com/office/powerpoint/2010/main" val="22327006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4A4A978-9C4A-4408-A7ED-A8143A81E95D}"/>
              </a:ext>
            </a:extLst>
          </p:cNvPr>
          <p:cNvSpPr>
            <a:spLocks noGrp="1"/>
          </p:cNvSpPr>
          <p:nvPr>
            <p:ph type="title"/>
          </p:nvPr>
        </p:nvSpPr>
        <p:spPr>
          <a:xfrm>
            <a:off x="1585121" y="575771"/>
            <a:ext cx="10426366" cy="711011"/>
          </a:xfrm>
        </p:spPr>
        <p:txBody>
          <a:bodyPr lIns="91440" tIns="45720" rIns="91440" bIns="45720" anchor="t"/>
          <a:lstStyle/>
          <a:p>
            <a:r>
              <a:rPr lang="en-GB" dirty="0"/>
              <a:t>UKEF products</a:t>
            </a:r>
            <a:endParaRPr lang="en-US" dirty="0"/>
          </a:p>
        </p:txBody>
      </p:sp>
      <p:sp>
        <p:nvSpPr>
          <p:cNvPr id="6" name="Rectangle 5">
            <a:extLst>
              <a:ext uri="{FF2B5EF4-FFF2-40B4-BE49-F238E27FC236}">
                <a16:creationId xmlns:a16="http://schemas.microsoft.com/office/drawing/2014/main" id="{B5B7485B-6A59-4FF2-8737-D5CB54429D51}"/>
              </a:ext>
              <a:ext uri="{C183D7F6-B498-43B3-948B-1728B52AA6E4}">
                <adec:decorative xmlns:adec="http://schemas.microsoft.com/office/drawing/2017/decorative" val="1"/>
              </a:ext>
            </a:extLst>
          </p:cNvPr>
          <p:cNvSpPr/>
          <p:nvPr/>
        </p:nvSpPr>
        <p:spPr>
          <a:xfrm>
            <a:off x="287164" y="1636683"/>
            <a:ext cx="11497366" cy="599793"/>
          </a:xfrm>
          <a:prstGeom prst="rect">
            <a:avLst/>
          </a:prstGeom>
          <a:solidFill>
            <a:srgbClr val="004D44"/>
          </a:solidFill>
          <a:ln w="38100">
            <a:solidFill>
              <a:srgbClr val="004D4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Arial" panose="020B0604020202020204"/>
              <a:ea typeface="+mn-ea"/>
              <a:cs typeface="+mn-cs"/>
            </a:endParaRPr>
          </a:p>
        </p:txBody>
      </p:sp>
      <p:sp>
        <p:nvSpPr>
          <p:cNvPr id="7" name="TextBox 6">
            <a:extLst>
              <a:ext uri="{FF2B5EF4-FFF2-40B4-BE49-F238E27FC236}">
                <a16:creationId xmlns:a16="http://schemas.microsoft.com/office/drawing/2014/main" id="{BE642193-B9A2-4E12-819F-4DD4DDFE7250}"/>
              </a:ext>
            </a:extLst>
          </p:cNvPr>
          <p:cNvSpPr txBox="1"/>
          <p:nvPr/>
        </p:nvSpPr>
        <p:spPr>
          <a:xfrm>
            <a:off x="824472" y="1716862"/>
            <a:ext cx="2541489"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prstClr val="white"/>
                </a:solidFill>
                <a:effectLst/>
                <a:uLnTx/>
                <a:uFillTx/>
                <a:latin typeface="Arial" panose="020B0604020202020204"/>
                <a:ea typeface="+mn-ea"/>
                <a:cs typeface="+mn-cs"/>
              </a:rPr>
              <a:t>Buyer Finance</a:t>
            </a:r>
            <a:endParaRPr kumimoji="0" lang="en-GB" sz="2400" b="1" i="0" u="none" strike="noStrike" kern="1200" cap="none" spc="0" normalizeH="0" baseline="0" noProof="0">
              <a:ln>
                <a:noFill/>
              </a:ln>
              <a:solidFill>
                <a:prstClr val="white"/>
              </a:solidFill>
              <a:effectLst/>
              <a:uLnTx/>
              <a:uFillTx/>
              <a:latin typeface="Arial" panose="020B0604020202020204"/>
              <a:ea typeface="+mn-ea"/>
              <a:cs typeface="+mn-cs"/>
            </a:endParaRPr>
          </a:p>
        </p:txBody>
      </p:sp>
      <p:sp>
        <p:nvSpPr>
          <p:cNvPr id="8" name="TextBox 7">
            <a:extLst>
              <a:ext uri="{FF2B5EF4-FFF2-40B4-BE49-F238E27FC236}">
                <a16:creationId xmlns:a16="http://schemas.microsoft.com/office/drawing/2014/main" id="{67C7034C-4BA5-4662-9A3F-F110AF703550}"/>
              </a:ext>
            </a:extLst>
          </p:cNvPr>
          <p:cNvSpPr txBox="1"/>
          <p:nvPr/>
        </p:nvSpPr>
        <p:spPr>
          <a:xfrm>
            <a:off x="402780" y="2452110"/>
            <a:ext cx="3384875" cy="1477328"/>
          </a:xfrm>
          <a:prstGeom prst="rect">
            <a:avLst/>
          </a:prstGeom>
          <a:noFill/>
        </p:spPr>
        <p:txBody>
          <a:bodyPr wrap="square" rtlCol="0">
            <a:noAutofit/>
          </a:bodyPr>
          <a:lstStyle/>
          <a:p>
            <a:pPr marL="70213" marR="0" lvl="4"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black"/>
                </a:solidFill>
                <a:effectLst/>
                <a:uLnTx/>
                <a:uFillTx/>
                <a:latin typeface="Arial" panose="020B0604020202020204"/>
                <a:ea typeface="+mn-ea"/>
                <a:cs typeface="+mn-cs"/>
              </a:rPr>
              <a:t>Win contracts:</a:t>
            </a:r>
            <a:r>
              <a:rPr kumimoji="0" lang="en-US" sz="1800" b="0" i="0" u="none" strike="noStrike" kern="1200" cap="none" spc="0" normalizeH="0" baseline="0" noProof="0">
                <a:ln>
                  <a:noFill/>
                </a:ln>
                <a:solidFill>
                  <a:prstClr val="black"/>
                </a:solidFill>
                <a:effectLst/>
                <a:uLnTx/>
                <a:uFillTx/>
                <a:latin typeface="Arial" panose="020B0604020202020204"/>
                <a:ea typeface="+mn-ea"/>
                <a:cs typeface="+mn-cs"/>
              </a:rPr>
              <a:t> attractive financing terms for overseas buyers of UK goods and services can help exporters </a:t>
            </a:r>
            <a:r>
              <a:rPr kumimoji="0" lang="en-US" sz="1800" b="1" i="0" u="none" strike="noStrike" kern="1200" cap="none" spc="0" normalizeH="0" baseline="0" noProof="0">
                <a:ln>
                  <a:noFill/>
                </a:ln>
                <a:solidFill>
                  <a:prstClr val="black"/>
                </a:solidFill>
                <a:effectLst/>
                <a:uLnTx/>
                <a:uFillTx/>
                <a:latin typeface="Arial" panose="020B0604020202020204"/>
                <a:ea typeface="+mn-ea"/>
                <a:cs typeface="+mn-cs"/>
              </a:rPr>
              <a:t>make their offering more competitive.</a:t>
            </a:r>
            <a:endParaRPr kumimoji="0" lang="en-GB" sz="1800" b="1" i="0" u="none" strike="noStrike" kern="1200" cap="none" spc="0" normalizeH="0" baseline="0" noProof="0">
              <a:ln>
                <a:noFill/>
              </a:ln>
              <a:solidFill>
                <a:srgbClr val="004D44"/>
              </a:solidFill>
              <a:effectLst/>
              <a:uLnTx/>
              <a:uFillTx/>
              <a:latin typeface="Arial" panose="020B0604020202020204"/>
              <a:ea typeface="+mn-ea"/>
              <a:cs typeface="+mn-cs"/>
            </a:endParaRPr>
          </a:p>
        </p:txBody>
      </p:sp>
      <p:sp>
        <p:nvSpPr>
          <p:cNvPr id="9" name="Rectangle 8">
            <a:extLst>
              <a:ext uri="{FF2B5EF4-FFF2-40B4-BE49-F238E27FC236}">
                <a16:creationId xmlns:a16="http://schemas.microsoft.com/office/drawing/2014/main" id="{EC96A935-78BA-44A2-B219-794AAE4F79FB}"/>
              </a:ext>
              <a:ext uri="{C183D7F6-B498-43B3-948B-1728B52AA6E4}">
                <adec:decorative xmlns:adec="http://schemas.microsoft.com/office/drawing/2017/decorative" val="1"/>
              </a:ext>
            </a:extLst>
          </p:cNvPr>
          <p:cNvSpPr/>
          <p:nvPr/>
        </p:nvSpPr>
        <p:spPr>
          <a:xfrm>
            <a:off x="308971" y="4343767"/>
            <a:ext cx="11482828" cy="205510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Arial" panose="020B0604020202020204"/>
              <a:ea typeface="+mn-ea"/>
              <a:cs typeface="+mn-cs"/>
            </a:endParaRPr>
          </a:p>
        </p:txBody>
      </p:sp>
      <p:sp>
        <p:nvSpPr>
          <p:cNvPr id="10" name="TextBox 9">
            <a:extLst>
              <a:ext uri="{FF2B5EF4-FFF2-40B4-BE49-F238E27FC236}">
                <a16:creationId xmlns:a16="http://schemas.microsoft.com/office/drawing/2014/main" id="{97D31113-8015-4083-91B9-B40958DB1856}"/>
              </a:ext>
            </a:extLst>
          </p:cNvPr>
          <p:cNvSpPr txBox="1"/>
          <p:nvPr/>
        </p:nvSpPr>
        <p:spPr>
          <a:xfrm>
            <a:off x="370177" y="4428908"/>
            <a:ext cx="3346424" cy="2117972"/>
          </a:xfrm>
          <a:prstGeom prst="rect">
            <a:avLst/>
          </a:prstGeom>
          <a:noFill/>
        </p:spPr>
        <p:txBody>
          <a:bodyPr wrap="square" rtlCol="0">
            <a:noAutofit/>
          </a:bodyPr>
          <a:lstStyle/>
          <a:p>
            <a:pPr marL="430213" marR="0" lvl="4" indent="-360000" algn="l" defTabSz="914400" rtl="0" eaLnBrk="1" fontAlgn="auto" latinLnBrk="0" hangingPunct="1">
              <a:lnSpc>
                <a:spcPct val="100000"/>
              </a:lnSpc>
              <a:spcBef>
                <a:spcPts val="300"/>
              </a:spcBef>
              <a:spcAft>
                <a:spcPts val="0"/>
              </a:spcAft>
              <a:buClrTx/>
              <a:buSzTx/>
              <a:buFont typeface="Arial" panose="020B0604020202020204" pitchFamily="34" charset="0"/>
              <a:buChar char="•"/>
              <a:tabLst/>
              <a:defRPr/>
            </a:pPr>
            <a:r>
              <a:rPr kumimoji="0" lang="en-GB" sz="1800" b="0" i="0" u="none" strike="noStrike" kern="1200" cap="none" spc="0" normalizeH="0" baseline="0" noProof="0">
                <a:ln>
                  <a:noFill/>
                </a:ln>
                <a:solidFill>
                  <a:prstClr val="black"/>
                </a:solidFill>
                <a:effectLst/>
                <a:uLnTx/>
                <a:uFillTx/>
                <a:latin typeface="Arial" panose="020B0604020202020204"/>
                <a:ea typeface="+mn-ea"/>
                <a:cs typeface="+mn-cs"/>
              </a:rPr>
              <a:t>Buyer Credit Facility</a:t>
            </a:r>
          </a:p>
          <a:p>
            <a:pPr marL="430213" marR="0" lvl="4" indent="-360000" algn="l" defTabSz="914400" rtl="0" eaLnBrk="1" fontAlgn="auto" latinLnBrk="0" hangingPunct="1">
              <a:lnSpc>
                <a:spcPct val="100000"/>
              </a:lnSpc>
              <a:spcBef>
                <a:spcPts val="300"/>
              </a:spcBef>
              <a:spcAft>
                <a:spcPts val="0"/>
              </a:spcAft>
              <a:buClrTx/>
              <a:buSzTx/>
              <a:buFont typeface="Arial" panose="020B0604020202020204" pitchFamily="34" charset="0"/>
              <a:buChar char="•"/>
              <a:tabLst/>
              <a:defRPr/>
            </a:pPr>
            <a:r>
              <a:rPr kumimoji="0" lang="en-GB" sz="1800" b="0" i="0" u="none" strike="noStrike" kern="1200" cap="none" spc="0" normalizeH="0" baseline="0" noProof="0">
                <a:ln>
                  <a:noFill/>
                </a:ln>
                <a:solidFill>
                  <a:prstClr val="black"/>
                </a:solidFill>
                <a:effectLst/>
                <a:uLnTx/>
                <a:uFillTx/>
                <a:latin typeface="Arial" panose="020B0604020202020204"/>
                <a:ea typeface="+mn-ea"/>
                <a:cs typeface="+mn-cs"/>
              </a:rPr>
              <a:t>Direct Lending </a:t>
            </a:r>
          </a:p>
          <a:p>
            <a:pPr marL="430213" marR="0" lvl="4" indent="-360000" algn="l" defTabSz="914400" rtl="0" eaLnBrk="1" fontAlgn="auto" latinLnBrk="0" hangingPunct="1">
              <a:lnSpc>
                <a:spcPct val="100000"/>
              </a:lnSpc>
              <a:spcBef>
                <a:spcPts val="300"/>
              </a:spcBef>
              <a:spcAft>
                <a:spcPts val="0"/>
              </a:spcAft>
              <a:buClrTx/>
              <a:buSzTx/>
              <a:buFont typeface="Arial" panose="020B0604020202020204" pitchFamily="34" charset="0"/>
              <a:buChar char="•"/>
              <a:tabLst/>
              <a:defRPr/>
            </a:pPr>
            <a:r>
              <a:rPr kumimoji="0" lang="en-GB" sz="1800" b="0" i="0" u="none" strike="noStrike" kern="1200" cap="none" spc="0" normalizeH="0" baseline="0" noProof="0">
                <a:ln>
                  <a:noFill/>
                </a:ln>
                <a:solidFill>
                  <a:prstClr val="black"/>
                </a:solidFill>
                <a:effectLst/>
                <a:uLnTx/>
                <a:uFillTx/>
                <a:latin typeface="Arial" panose="020B0604020202020204"/>
                <a:ea typeface="+mn-ea"/>
                <a:cs typeface="+mn-cs"/>
              </a:rPr>
              <a:t>Lines of Credit </a:t>
            </a:r>
          </a:p>
          <a:p>
            <a:pPr marL="430213" marR="0" lvl="4" indent="-360000" algn="l" defTabSz="914400" rtl="0" eaLnBrk="1" fontAlgn="auto" latinLnBrk="0" hangingPunct="1">
              <a:lnSpc>
                <a:spcPct val="100000"/>
              </a:lnSpc>
              <a:spcBef>
                <a:spcPts val="300"/>
              </a:spcBef>
              <a:spcAft>
                <a:spcPts val="0"/>
              </a:spcAft>
              <a:buClrTx/>
              <a:buSzTx/>
              <a:buFont typeface="Arial" panose="020B0604020202020204" pitchFamily="34" charset="0"/>
              <a:buChar char="•"/>
              <a:tabLst/>
              <a:defRPr/>
            </a:pPr>
            <a:r>
              <a:rPr kumimoji="0" lang="en-GB" sz="1800" b="0" i="0" u="none" strike="noStrike" kern="1200" cap="none" spc="0" normalizeH="0" baseline="0" noProof="0">
                <a:ln>
                  <a:noFill/>
                </a:ln>
                <a:solidFill>
                  <a:prstClr val="black"/>
                </a:solidFill>
                <a:effectLst/>
                <a:uLnTx/>
                <a:uFillTx/>
                <a:latin typeface="Arial" panose="020B0604020202020204"/>
                <a:ea typeface="+mn-ea"/>
                <a:cs typeface="+mn-cs"/>
              </a:rPr>
              <a:t>Standard Buyer Loan Guarantee </a:t>
            </a:r>
          </a:p>
          <a:p>
            <a:pPr marL="430213" marR="0" lvl="4" indent="-360000" algn="l" defTabSz="914400" rtl="0" eaLnBrk="1" fontAlgn="auto" latinLnBrk="0" hangingPunct="1">
              <a:lnSpc>
                <a:spcPct val="100000"/>
              </a:lnSpc>
              <a:spcBef>
                <a:spcPts val="300"/>
              </a:spcBef>
              <a:spcAft>
                <a:spcPts val="0"/>
              </a:spcAft>
              <a:buClrTx/>
              <a:buSzTx/>
              <a:buFont typeface="Arial" panose="020B0604020202020204" pitchFamily="34" charset="0"/>
              <a:buChar char="•"/>
              <a:tabLst/>
              <a:defRPr/>
            </a:pPr>
            <a:r>
              <a:rPr kumimoji="0" lang="en-GB" sz="1800" b="0" i="0" u="none" strike="noStrike" kern="1200" cap="none" spc="0" normalizeH="0" baseline="0" noProof="0">
                <a:ln>
                  <a:noFill/>
                </a:ln>
                <a:solidFill>
                  <a:prstClr val="black"/>
                </a:solidFill>
                <a:effectLst/>
                <a:uLnTx/>
                <a:uFillTx/>
                <a:latin typeface="Arial" panose="020B0604020202020204"/>
                <a:ea typeface="+mn-ea"/>
                <a:cs typeface="+mn-cs"/>
              </a:rPr>
              <a:t>Bills and Notes Guarantee</a:t>
            </a:r>
          </a:p>
        </p:txBody>
      </p:sp>
      <p:sp>
        <p:nvSpPr>
          <p:cNvPr id="11" name="TextBox 10">
            <a:extLst>
              <a:ext uri="{FF2B5EF4-FFF2-40B4-BE49-F238E27FC236}">
                <a16:creationId xmlns:a16="http://schemas.microsoft.com/office/drawing/2014/main" id="{AAAA7720-D2EF-4C67-AFF6-F4A2A630256B}"/>
              </a:ext>
            </a:extLst>
          </p:cNvPr>
          <p:cNvSpPr txBox="1"/>
          <p:nvPr/>
        </p:nvSpPr>
        <p:spPr>
          <a:xfrm>
            <a:off x="4413380" y="1716861"/>
            <a:ext cx="3515161"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prstClr val="white"/>
                </a:solidFill>
                <a:effectLst/>
                <a:uLnTx/>
                <a:uFillTx/>
                <a:latin typeface="Arial" panose="020B0604020202020204"/>
                <a:ea typeface="+mn-ea"/>
                <a:cs typeface="+mn-cs"/>
              </a:rPr>
              <a:t>Exporter Guarantees</a:t>
            </a:r>
            <a:endParaRPr kumimoji="0" lang="en-GB" sz="2400" b="1" i="0" u="none" strike="noStrike" kern="1200" cap="none" spc="0" normalizeH="0" baseline="0" noProof="0">
              <a:ln>
                <a:noFill/>
              </a:ln>
              <a:solidFill>
                <a:prstClr val="white"/>
              </a:solidFill>
              <a:effectLst/>
              <a:uLnTx/>
              <a:uFillTx/>
              <a:latin typeface="Arial" panose="020B0604020202020204"/>
              <a:ea typeface="+mn-ea"/>
              <a:cs typeface="+mn-cs"/>
            </a:endParaRPr>
          </a:p>
        </p:txBody>
      </p:sp>
      <p:sp>
        <p:nvSpPr>
          <p:cNvPr id="12" name="TextBox 11">
            <a:extLst>
              <a:ext uri="{FF2B5EF4-FFF2-40B4-BE49-F238E27FC236}">
                <a16:creationId xmlns:a16="http://schemas.microsoft.com/office/drawing/2014/main" id="{F3753D60-BD8D-4391-914C-064106B8F9F2}"/>
              </a:ext>
            </a:extLst>
          </p:cNvPr>
          <p:cNvSpPr txBox="1"/>
          <p:nvPr/>
        </p:nvSpPr>
        <p:spPr>
          <a:xfrm>
            <a:off x="4271770" y="2452110"/>
            <a:ext cx="3384875" cy="1754326"/>
          </a:xfrm>
          <a:prstGeom prst="rect">
            <a:avLst/>
          </a:prstGeom>
          <a:noFill/>
        </p:spPr>
        <p:txBody>
          <a:bodyPr wrap="square" rtlCol="0">
            <a:noAutofit/>
          </a:bodyPr>
          <a:lstStyle/>
          <a:p>
            <a:pPr marL="70213" marR="0" lvl="4"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black"/>
                </a:solidFill>
                <a:effectLst/>
                <a:uLnTx/>
                <a:uFillTx/>
                <a:latin typeface="Arial" panose="020B0604020202020204"/>
                <a:ea typeface="+mn-ea"/>
                <a:cs typeface="+mn-cs"/>
              </a:rPr>
              <a:t>Fulfil orders: </a:t>
            </a:r>
            <a:r>
              <a:rPr kumimoji="0" lang="en-US" sz="1800" b="0" i="0" u="none" strike="noStrike" kern="1200" cap="none" spc="0" normalizeH="0" baseline="0" noProof="0">
                <a:ln>
                  <a:noFill/>
                </a:ln>
                <a:solidFill>
                  <a:prstClr val="black"/>
                </a:solidFill>
                <a:effectLst/>
                <a:uLnTx/>
                <a:uFillTx/>
                <a:latin typeface="Arial" panose="020B0604020202020204"/>
                <a:ea typeface="+mn-ea"/>
                <a:cs typeface="+mn-cs"/>
              </a:rPr>
              <a:t>help companies access the support they need to fulfil a contract, giving them the confidence to </a:t>
            </a:r>
            <a:r>
              <a:rPr kumimoji="0" lang="en-US" sz="1800" b="1" i="0" u="none" strike="noStrike" kern="1200" cap="none" spc="0" normalizeH="0" baseline="0" noProof="0">
                <a:ln>
                  <a:noFill/>
                </a:ln>
                <a:solidFill>
                  <a:prstClr val="black"/>
                </a:solidFill>
                <a:effectLst/>
                <a:uLnTx/>
                <a:uFillTx/>
                <a:latin typeface="Arial" panose="020B0604020202020204"/>
                <a:ea typeface="+mn-ea"/>
                <a:cs typeface="+mn-cs"/>
              </a:rPr>
              <a:t>take on more contracts and increase their turnover.</a:t>
            </a:r>
            <a:endParaRPr kumimoji="0" lang="en-GB" sz="1800" b="1" i="0" u="none" strike="noStrike" kern="1200" cap="none" spc="0" normalizeH="0" baseline="0" noProof="0">
              <a:ln>
                <a:noFill/>
              </a:ln>
              <a:solidFill>
                <a:srgbClr val="004D44"/>
              </a:solidFill>
              <a:effectLst/>
              <a:uLnTx/>
              <a:uFillTx/>
              <a:latin typeface="Arial" panose="020B0604020202020204"/>
              <a:ea typeface="+mn-ea"/>
              <a:cs typeface="+mn-cs"/>
            </a:endParaRPr>
          </a:p>
        </p:txBody>
      </p:sp>
      <p:sp>
        <p:nvSpPr>
          <p:cNvPr id="13" name="TextBox 12">
            <a:extLst>
              <a:ext uri="{FF2B5EF4-FFF2-40B4-BE49-F238E27FC236}">
                <a16:creationId xmlns:a16="http://schemas.microsoft.com/office/drawing/2014/main" id="{F6DFDF19-DC6A-4F15-AB93-9480DE296FD7}"/>
              </a:ext>
            </a:extLst>
          </p:cNvPr>
          <p:cNvSpPr txBox="1"/>
          <p:nvPr/>
        </p:nvSpPr>
        <p:spPr>
          <a:xfrm>
            <a:off x="4052737" y="4416003"/>
            <a:ext cx="3942920" cy="2571385"/>
          </a:xfrm>
          <a:prstGeom prst="rect">
            <a:avLst/>
          </a:prstGeom>
          <a:noFill/>
        </p:spPr>
        <p:txBody>
          <a:bodyPr wrap="square" rtlCol="0">
            <a:noAutofit/>
          </a:bodyPr>
          <a:lstStyle/>
          <a:p>
            <a:pPr marL="430213" marR="0" lvl="4" indent="-360000" algn="l" defTabSz="914400" rtl="0" eaLnBrk="1" fontAlgn="auto" latinLnBrk="0" hangingPunct="1">
              <a:lnSpc>
                <a:spcPct val="100000"/>
              </a:lnSpc>
              <a:spcBef>
                <a:spcPts val="300"/>
              </a:spcBef>
              <a:spcAft>
                <a:spcPts val="0"/>
              </a:spcAft>
              <a:buClrTx/>
              <a:buSzTx/>
              <a:buFont typeface="Arial" panose="020B0604020202020204" pitchFamily="34" charset="0"/>
              <a:buChar char="•"/>
              <a:tabLst/>
              <a:defRPr/>
            </a:pPr>
            <a:r>
              <a:rPr kumimoji="0" lang="en-GB" sz="1800" b="0" i="0" u="none" strike="noStrike" kern="1200" cap="none" spc="0" normalizeH="0" baseline="0" noProof="0">
                <a:ln>
                  <a:noFill/>
                </a:ln>
                <a:solidFill>
                  <a:prstClr val="black"/>
                </a:solidFill>
                <a:effectLst/>
                <a:uLnTx/>
                <a:uFillTx/>
                <a:latin typeface="Arial" panose="020B0604020202020204"/>
                <a:ea typeface="+mn-ea"/>
                <a:cs typeface="+mn-cs"/>
              </a:rPr>
              <a:t>Bond Support Scheme </a:t>
            </a:r>
          </a:p>
          <a:p>
            <a:pPr marL="430213" marR="0" lvl="4" indent="-360000" algn="l" defTabSz="914400" rtl="0" eaLnBrk="1" fontAlgn="auto" latinLnBrk="0" hangingPunct="1">
              <a:lnSpc>
                <a:spcPct val="100000"/>
              </a:lnSpc>
              <a:spcBef>
                <a:spcPts val="300"/>
              </a:spcBef>
              <a:spcAft>
                <a:spcPts val="0"/>
              </a:spcAft>
              <a:buClrTx/>
              <a:buSzTx/>
              <a:buFont typeface="Arial" panose="020B0604020202020204" pitchFamily="34" charset="0"/>
              <a:buChar char="•"/>
              <a:tabLst/>
              <a:defRPr/>
            </a:pPr>
            <a:r>
              <a:rPr kumimoji="0" lang="en-GB" sz="1800" b="0" i="0" u="none" strike="noStrike" kern="1200" cap="none" spc="0" normalizeH="0" baseline="0" noProof="0">
                <a:ln>
                  <a:noFill/>
                </a:ln>
                <a:solidFill>
                  <a:prstClr val="black"/>
                </a:solidFill>
                <a:effectLst/>
                <a:uLnTx/>
                <a:uFillTx/>
                <a:latin typeface="Arial" panose="020B0604020202020204"/>
                <a:ea typeface="+mn-ea"/>
                <a:cs typeface="+mn-cs"/>
              </a:rPr>
              <a:t>Export Working Capital Scheme</a:t>
            </a:r>
          </a:p>
          <a:p>
            <a:pPr marL="430213" marR="0" lvl="4" indent="-360000" algn="l" defTabSz="914400" rtl="0" eaLnBrk="1" fontAlgn="auto" latinLnBrk="0" hangingPunct="1">
              <a:lnSpc>
                <a:spcPct val="100000"/>
              </a:lnSpc>
              <a:spcBef>
                <a:spcPts val="300"/>
              </a:spcBef>
              <a:spcAft>
                <a:spcPts val="0"/>
              </a:spcAft>
              <a:buClrTx/>
              <a:buSzTx/>
              <a:buFont typeface="Arial" panose="020B0604020202020204" pitchFamily="34" charset="0"/>
              <a:buChar char="•"/>
              <a:tabLst/>
              <a:defRPr/>
            </a:pPr>
            <a:r>
              <a:rPr kumimoji="0" lang="en-GB" sz="1800" b="0" i="0" u="none" strike="noStrike" kern="1200" cap="none" spc="0" normalizeH="0" baseline="0" noProof="0">
                <a:ln>
                  <a:noFill/>
                </a:ln>
                <a:solidFill>
                  <a:prstClr val="black"/>
                </a:solidFill>
                <a:effectLst/>
                <a:uLnTx/>
                <a:uFillTx/>
                <a:latin typeface="Arial" panose="020B0604020202020204"/>
                <a:ea typeface="+mn-ea"/>
                <a:cs typeface="+mn-cs"/>
              </a:rPr>
              <a:t>General Export Facility </a:t>
            </a:r>
          </a:p>
          <a:p>
            <a:pPr marL="430213" marR="0" lvl="4" indent="-360000" algn="l" defTabSz="914400" rtl="0" eaLnBrk="1" fontAlgn="auto" latinLnBrk="0" hangingPunct="1">
              <a:lnSpc>
                <a:spcPct val="100000"/>
              </a:lnSpc>
              <a:spcBef>
                <a:spcPts val="300"/>
              </a:spcBef>
              <a:spcAft>
                <a:spcPts val="0"/>
              </a:spcAft>
              <a:buClrTx/>
              <a:buSzTx/>
              <a:buFont typeface="Arial" panose="020B0604020202020204" pitchFamily="34" charset="0"/>
              <a:buChar char="•"/>
              <a:tabLst/>
              <a:defRPr/>
            </a:pPr>
            <a:r>
              <a:rPr kumimoji="0" lang="en-GB" sz="1800" b="0" i="0" u="none" strike="noStrike" kern="1200" cap="none" spc="0" normalizeH="0" baseline="0" noProof="0">
                <a:ln>
                  <a:noFill/>
                </a:ln>
                <a:solidFill>
                  <a:prstClr val="black"/>
                </a:solidFill>
                <a:effectLst/>
                <a:uLnTx/>
                <a:uFillTx/>
                <a:latin typeface="Arial" panose="020B0604020202020204"/>
                <a:ea typeface="+mn-ea"/>
                <a:cs typeface="+mn-cs"/>
              </a:rPr>
              <a:t>Export Development Guarantee </a:t>
            </a:r>
          </a:p>
          <a:p>
            <a:pPr marL="430213" marR="0" lvl="4" indent="-360000" algn="l" defTabSz="914400" rtl="0" eaLnBrk="1" fontAlgn="auto" latinLnBrk="0" hangingPunct="1">
              <a:lnSpc>
                <a:spcPct val="100000"/>
              </a:lnSpc>
              <a:spcBef>
                <a:spcPts val="300"/>
              </a:spcBef>
              <a:spcAft>
                <a:spcPts val="0"/>
              </a:spcAft>
              <a:buClrTx/>
              <a:buSzTx/>
              <a:buFont typeface="Arial" panose="020B0604020202020204" pitchFamily="34" charset="0"/>
              <a:buChar char="•"/>
              <a:tabLst/>
              <a:defRPr/>
            </a:pPr>
            <a:r>
              <a:rPr kumimoji="0" lang="en-GB" sz="1800" b="0" i="0" u="none" strike="noStrike" kern="1200" cap="none" spc="0" normalizeH="0" baseline="0" noProof="0">
                <a:ln>
                  <a:noFill/>
                </a:ln>
                <a:solidFill>
                  <a:prstClr val="black"/>
                </a:solidFill>
                <a:effectLst/>
                <a:uLnTx/>
                <a:uFillTx/>
                <a:latin typeface="Arial" panose="020B0604020202020204"/>
                <a:ea typeface="+mn-ea"/>
                <a:cs typeface="+mn-cs"/>
              </a:rPr>
              <a:t>Supply Chain Discount Guarantee</a:t>
            </a:r>
          </a:p>
        </p:txBody>
      </p:sp>
      <p:sp>
        <p:nvSpPr>
          <p:cNvPr id="14" name="TextBox 13">
            <a:extLst>
              <a:ext uri="{FF2B5EF4-FFF2-40B4-BE49-F238E27FC236}">
                <a16:creationId xmlns:a16="http://schemas.microsoft.com/office/drawing/2014/main" id="{DBC529AA-44AF-479B-9A08-85A4D4145B1D}"/>
              </a:ext>
            </a:extLst>
          </p:cNvPr>
          <p:cNvSpPr txBox="1"/>
          <p:nvPr/>
        </p:nvSpPr>
        <p:spPr>
          <a:xfrm>
            <a:off x="8907180" y="1702575"/>
            <a:ext cx="2323402"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prstClr val="white"/>
                </a:solidFill>
                <a:effectLst/>
                <a:uLnTx/>
                <a:uFillTx/>
                <a:latin typeface="Arial" panose="020B0604020202020204"/>
                <a:ea typeface="+mn-ea"/>
                <a:cs typeface="+mn-cs"/>
              </a:rPr>
              <a:t>Insurance</a:t>
            </a:r>
            <a:endParaRPr kumimoji="0" lang="en-GB" sz="2400" b="1" i="0" u="none" strike="noStrike" kern="1200" cap="none" spc="0" normalizeH="0" baseline="0" noProof="0">
              <a:ln>
                <a:noFill/>
              </a:ln>
              <a:solidFill>
                <a:prstClr val="white"/>
              </a:solidFill>
              <a:effectLst/>
              <a:uLnTx/>
              <a:uFillTx/>
              <a:latin typeface="Arial" panose="020B0604020202020204"/>
              <a:ea typeface="+mn-ea"/>
              <a:cs typeface="+mn-cs"/>
            </a:endParaRPr>
          </a:p>
        </p:txBody>
      </p:sp>
      <p:sp>
        <p:nvSpPr>
          <p:cNvPr id="15" name="TextBox 14">
            <a:extLst>
              <a:ext uri="{FF2B5EF4-FFF2-40B4-BE49-F238E27FC236}">
                <a16:creationId xmlns:a16="http://schemas.microsoft.com/office/drawing/2014/main" id="{39E91714-B05E-4E21-839C-66754B624FD5}"/>
              </a:ext>
            </a:extLst>
          </p:cNvPr>
          <p:cNvSpPr txBox="1"/>
          <p:nvPr/>
        </p:nvSpPr>
        <p:spPr>
          <a:xfrm>
            <a:off x="8252018" y="2451924"/>
            <a:ext cx="3384875" cy="1477328"/>
          </a:xfrm>
          <a:prstGeom prst="rect">
            <a:avLst/>
          </a:prstGeom>
          <a:noFill/>
        </p:spPr>
        <p:txBody>
          <a:bodyPr wrap="square" rtlCol="0">
            <a:noAutofit/>
          </a:bodyPr>
          <a:lstStyle/>
          <a:p>
            <a:pPr marL="70213" marR="0" lvl="4"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black"/>
                </a:solidFill>
                <a:effectLst/>
                <a:uLnTx/>
                <a:uFillTx/>
                <a:latin typeface="Arial" panose="020B0604020202020204"/>
                <a:ea typeface="+mn-ea"/>
                <a:cs typeface="+mn-cs"/>
              </a:rPr>
              <a:t>Get paid: </a:t>
            </a:r>
            <a:r>
              <a:rPr kumimoji="0" lang="en-US" sz="1800" b="0" i="0" u="none" strike="noStrike" kern="1200" cap="none" spc="0" normalizeH="0" baseline="0" noProof="0">
                <a:ln>
                  <a:noFill/>
                </a:ln>
                <a:solidFill>
                  <a:prstClr val="black"/>
                </a:solidFill>
                <a:effectLst/>
                <a:uLnTx/>
                <a:uFillTx/>
                <a:latin typeface="Arial" panose="020B0604020202020204"/>
                <a:ea typeface="+mn-ea"/>
                <a:cs typeface="+mn-cs"/>
              </a:rPr>
              <a:t>help companies manage risks in challenging markets, </a:t>
            </a:r>
            <a:r>
              <a:rPr kumimoji="0" lang="en-US" sz="1800" b="1" i="0" u="none" strike="noStrike" kern="1200" cap="none" spc="0" normalizeH="0" baseline="0" noProof="0">
                <a:ln>
                  <a:noFill/>
                </a:ln>
                <a:solidFill>
                  <a:prstClr val="black"/>
                </a:solidFill>
                <a:effectLst/>
                <a:uLnTx/>
                <a:uFillTx/>
                <a:latin typeface="Arial" panose="020B0604020202020204"/>
                <a:ea typeface="+mn-ea"/>
                <a:cs typeface="+mn-cs"/>
              </a:rPr>
              <a:t>ensuring that they get paid </a:t>
            </a:r>
            <a:r>
              <a:rPr kumimoji="0" lang="en-US" sz="1800" b="0" i="0" u="none" strike="noStrike" kern="1200" cap="none" spc="0" normalizeH="0" baseline="0" noProof="0">
                <a:ln>
                  <a:noFill/>
                </a:ln>
                <a:solidFill>
                  <a:prstClr val="black"/>
                </a:solidFill>
                <a:effectLst/>
                <a:uLnTx/>
                <a:uFillTx/>
                <a:latin typeface="Arial" panose="020B0604020202020204"/>
                <a:ea typeface="+mn-ea"/>
                <a:cs typeface="+mn-cs"/>
              </a:rPr>
              <a:t>even where the private market is not able to offer insurance.</a:t>
            </a:r>
            <a:endParaRPr kumimoji="0" lang="en-GB" sz="1800" b="0" i="0" u="none" strike="noStrike" kern="1200" cap="none" spc="0" normalizeH="0" baseline="0" noProof="0">
              <a:ln>
                <a:noFill/>
              </a:ln>
              <a:solidFill>
                <a:srgbClr val="004D44"/>
              </a:solidFill>
              <a:effectLst/>
              <a:uLnTx/>
              <a:uFillTx/>
              <a:latin typeface="Arial" panose="020B0604020202020204"/>
              <a:ea typeface="+mn-ea"/>
              <a:cs typeface="+mn-cs"/>
            </a:endParaRPr>
          </a:p>
        </p:txBody>
      </p:sp>
      <p:sp>
        <p:nvSpPr>
          <p:cNvPr id="16" name="TextBox 15">
            <a:extLst>
              <a:ext uri="{FF2B5EF4-FFF2-40B4-BE49-F238E27FC236}">
                <a16:creationId xmlns:a16="http://schemas.microsoft.com/office/drawing/2014/main" id="{554BD5C5-5D25-42D0-B93A-D1C08D356ED7}"/>
              </a:ext>
            </a:extLst>
          </p:cNvPr>
          <p:cNvSpPr txBox="1"/>
          <p:nvPr/>
        </p:nvSpPr>
        <p:spPr>
          <a:xfrm>
            <a:off x="8290469" y="4416003"/>
            <a:ext cx="3346424" cy="1962486"/>
          </a:xfrm>
          <a:prstGeom prst="rect">
            <a:avLst/>
          </a:prstGeom>
          <a:noFill/>
        </p:spPr>
        <p:txBody>
          <a:bodyPr wrap="square" rtlCol="0">
            <a:noAutofit/>
          </a:bodyPr>
          <a:lstStyle/>
          <a:p>
            <a:pPr marL="430213" marR="0" lvl="4" indent="-360000" algn="l" defTabSz="914400" rtl="0" eaLnBrk="1" fontAlgn="auto" latinLnBrk="0" hangingPunct="1">
              <a:lnSpc>
                <a:spcPct val="100000"/>
              </a:lnSpc>
              <a:spcBef>
                <a:spcPts val="300"/>
              </a:spcBef>
              <a:spcAft>
                <a:spcPts val="0"/>
              </a:spcAft>
              <a:buClrTx/>
              <a:buSzTx/>
              <a:buFont typeface="Arial" panose="020B0604020202020204" pitchFamily="34" charset="0"/>
              <a:buChar char="•"/>
              <a:tabLst/>
              <a:defRPr/>
            </a:pPr>
            <a:r>
              <a:rPr kumimoji="0" lang="en-US" sz="1800" b="0" i="0" u="none" strike="noStrike" kern="1200" cap="none" spc="0" normalizeH="0" baseline="0" noProof="0">
                <a:ln>
                  <a:noFill/>
                </a:ln>
                <a:solidFill>
                  <a:prstClr val="black">
                    <a:lumMod val="95000"/>
                    <a:lumOff val="5000"/>
                  </a:prstClr>
                </a:solidFill>
                <a:effectLst/>
                <a:uLnTx/>
                <a:uFillTx/>
                <a:latin typeface="Arial" panose="020B0604020202020204"/>
                <a:ea typeface="+mn-ea"/>
                <a:cs typeface="+mn-cs"/>
              </a:rPr>
              <a:t>Bond Insurance Policy </a:t>
            </a:r>
            <a:endParaRPr kumimoji="0" lang="en-US" sz="600" b="0" i="0" u="none" strike="noStrike" kern="1200" cap="none" spc="0" normalizeH="0" baseline="0" noProof="0">
              <a:ln>
                <a:noFill/>
              </a:ln>
              <a:solidFill>
                <a:prstClr val="black">
                  <a:lumMod val="95000"/>
                  <a:lumOff val="5000"/>
                </a:prstClr>
              </a:solidFill>
              <a:effectLst/>
              <a:uLnTx/>
              <a:uFillTx/>
              <a:latin typeface="Arial" panose="020B0604020202020204"/>
              <a:ea typeface="+mn-ea"/>
              <a:cs typeface="+mn-cs"/>
            </a:endParaRPr>
          </a:p>
          <a:p>
            <a:pPr marL="430213" marR="0" lvl="4" indent="-360000" algn="l" defTabSz="914400" rtl="0" eaLnBrk="1" fontAlgn="auto" latinLnBrk="0" hangingPunct="1">
              <a:lnSpc>
                <a:spcPct val="100000"/>
              </a:lnSpc>
              <a:spcBef>
                <a:spcPts val="300"/>
              </a:spcBef>
              <a:spcAft>
                <a:spcPts val="0"/>
              </a:spcAft>
              <a:buClrTx/>
              <a:buSzTx/>
              <a:buFont typeface="Arial" panose="020B0604020202020204" pitchFamily="34" charset="0"/>
              <a:buChar char="•"/>
              <a:tabLst/>
              <a:defRPr/>
            </a:pPr>
            <a:r>
              <a:rPr kumimoji="0" lang="en-US" sz="1800" b="0" i="0" u="none" strike="noStrike" kern="1200" cap="none" spc="0" normalizeH="0" baseline="0" noProof="0">
                <a:ln>
                  <a:noFill/>
                </a:ln>
                <a:solidFill>
                  <a:prstClr val="black">
                    <a:lumMod val="95000"/>
                    <a:lumOff val="5000"/>
                  </a:prstClr>
                </a:solidFill>
                <a:effectLst/>
                <a:uLnTx/>
                <a:uFillTx/>
                <a:latin typeface="Arial" panose="020B0604020202020204"/>
                <a:ea typeface="+mn-ea"/>
                <a:cs typeface="+mn-cs"/>
              </a:rPr>
              <a:t>Export Insurance Policy</a:t>
            </a:r>
            <a:endParaRPr kumimoji="0" lang="en-US" sz="600" b="0" i="0" u="none" strike="noStrike" kern="1200" cap="none" spc="0" normalizeH="0" baseline="0" noProof="0">
              <a:ln>
                <a:noFill/>
              </a:ln>
              <a:solidFill>
                <a:prstClr val="black">
                  <a:lumMod val="95000"/>
                  <a:lumOff val="5000"/>
                </a:prstClr>
              </a:solidFill>
              <a:effectLst/>
              <a:uLnTx/>
              <a:uFillTx/>
              <a:latin typeface="Arial" panose="020B0604020202020204"/>
              <a:ea typeface="+mn-ea"/>
              <a:cs typeface="+mn-cs"/>
            </a:endParaRPr>
          </a:p>
          <a:p>
            <a:pPr marL="430213" marR="0" lvl="4" indent="-360000" algn="l" defTabSz="914400" rtl="0" eaLnBrk="1" fontAlgn="auto" latinLnBrk="0" hangingPunct="1">
              <a:lnSpc>
                <a:spcPct val="100000"/>
              </a:lnSpc>
              <a:spcBef>
                <a:spcPts val="300"/>
              </a:spcBef>
              <a:spcAft>
                <a:spcPts val="0"/>
              </a:spcAft>
              <a:buClrTx/>
              <a:buSzTx/>
              <a:buFont typeface="Arial" panose="020B0604020202020204" pitchFamily="34" charset="0"/>
              <a:buChar char="•"/>
              <a:tabLst/>
              <a:defRPr/>
            </a:pPr>
            <a:r>
              <a:rPr kumimoji="0" lang="en-US" sz="1800" b="0" i="0" u="none" strike="noStrike" kern="1200" cap="none" spc="0" normalizeH="0" baseline="0" noProof="0">
                <a:ln>
                  <a:noFill/>
                </a:ln>
                <a:solidFill>
                  <a:prstClr val="black">
                    <a:lumMod val="95000"/>
                    <a:lumOff val="5000"/>
                  </a:prstClr>
                </a:solidFill>
                <a:effectLst/>
                <a:uLnTx/>
                <a:uFillTx/>
                <a:latin typeface="Arial" panose="020B0604020202020204"/>
                <a:ea typeface="+mn-ea"/>
                <a:cs typeface="+mn-cs"/>
              </a:rPr>
              <a:t>Overseas Investment Insurance</a:t>
            </a:r>
          </a:p>
        </p:txBody>
      </p:sp>
      <p:cxnSp>
        <p:nvCxnSpPr>
          <p:cNvPr id="17" name="Straight Connector 16">
            <a:extLst>
              <a:ext uri="{FF2B5EF4-FFF2-40B4-BE49-F238E27FC236}">
                <a16:creationId xmlns:a16="http://schemas.microsoft.com/office/drawing/2014/main" id="{5AF9A4A4-7B21-4259-9D0A-287FFA761B98}"/>
              </a:ext>
              <a:ext uri="{C183D7F6-B498-43B3-948B-1728B52AA6E4}">
                <adec:decorative xmlns:adec="http://schemas.microsoft.com/office/drawing/2017/decorative" val="1"/>
              </a:ext>
            </a:extLst>
          </p:cNvPr>
          <p:cNvCxnSpPr/>
          <p:nvPr/>
        </p:nvCxnSpPr>
        <p:spPr>
          <a:xfrm flipV="1">
            <a:off x="4013703" y="2236476"/>
            <a:ext cx="0" cy="4142014"/>
          </a:xfrm>
          <a:prstGeom prst="line">
            <a:avLst/>
          </a:prstGeom>
          <a:ln w="38100">
            <a:solidFill>
              <a:srgbClr val="004D44"/>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B9EFDEA1-B787-4CD4-94FC-2038AD417D6A}"/>
              </a:ext>
              <a:ext uri="{C183D7F6-B498-43B3-948B-1728B52AA6E4}">
                <adec:decorative xmlns:adec="http://schemas.microsoft.com/office/drawing/2017/decorative" val="1"/>
              </a:ext>
            </a:extLst>
          </p:cNvPr>
          <p:cNvCxnSpPr>
            <a:cxnSpLocks/>
          </p:cNvCxnSpPr>
          <p:nvPr/>
        </p:nvCxnSpPr>
        <p:spPr>
          <a:xfrm flipV="1">
            <a:off x="8121148" y="2164240"/>
            <a:ext cx="0" cy="4214249"/>
          </a:xfrm>
          <a:prstGeom prst="line">
            <a:avLst/>
          </a:prstGeom>
          <a:ln w="38100">
            <a:solidFill>
              <a:srgbClr val="004D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806252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4A4A978-9C4A-4408-A7ED-A8143A81E95D}"/>
              </a:ext>
            </a:extLst>
          </p:cNvPr>
          <p:cNvSpPr>
            <a:spLocks noGrp="1"/>
          </p:cNvSpPr>
          <p:nvPr>
            <p:ph type="title"/>
          </p:nvPr>
        </p:nvSpPr>
        <p:spPr>
          <a:xfrm>
            <a:off x="1585121" y="575771"/>
            <a:ext cx="10426366" cy="711011"/>
          </a:xfrm>
        </p:spPr>
        <p:txBody>
          <a:bodyPr lIns="91440" tIns="45720" rIns="91440" bIns="45720" anchor="t"/>
          <a:lstStyle/>
          <a:p>
            <a:r>
              <a:rPr lang="en-GB" dirty="0"/>
              <a:t>UKEF products</a:t>
            </a:r>
            <a:endParaRPr lang="en-US" dirty="0"/>
          </a:p>
        </p:txBody>
      </p:sp>
      <p:sp>
        <p:nvSpPr>
          <p:cNvPr id="19" name="Content Placeholder 2">
            <a:extLst>
              <a:ext uri="{FF2B5EF4-FFF2-40B4-BE49-F238E27FC236}">
                <a16:creationId xmlns:a16="http://schemas.microsoft.com/office/drawing/2014/main" id="{85735A20-AA2C-428E-81F5-AC4F0A2A6318}"/>
              </a:ext>
            </a:extLst>
          </p:cNvPr>
          <p:cNvSpPr>
            <a:spLocks noGrp="1"/>
          </p:cNvSpPr>
          <p:nvPr>
            <p:ph idx="1"/>
          </p:nvPr>
        </p:nvSpPr>
        <p:spPr>
          <a:xfrm>
            <a:off x="319596" y="1286782"/>
            <a:ext cx="11478827" cy="4351338"/>
          </a:xfrm>
        </p:spPr>
        <p:txBody>
          <a:bodyPr>
            <a:normAutofit/>
          </a:bodyPr>
          <a:lstStyle/>
          <a:p>
            <a:pPr marL="0" indent="0">
              <a:buNone/>
            </a:pPr>
            <a:r>
              <a:rPr lang="en-GB" dirty="0"/>
              <a:t>UKEF Products fall into several Accounting ‘buckets’, and are then split into product groups and product types. UKEF will be applying International Financial Reporting </a:t>
            </a:r>
            <a:r>
              <a:rPr lang="en-GB" dirty="0">
                <a:hlinkClick r:id="rId2"/>
              </a:rPr>
              <a:t>Standards 9 </a:t>
            </a:r>
            <a:r>
              <a:rPr lang="en-GB" dirty="0"/>
              <a:t>&amp; </a:t>
            </a:r>
            <a:r>
              <a:rPr lang="en-GB" dirty="0">
                <a:hlinkClick r:id="rId3"/>
              </a:rPr>
              <a:t>17</a:t>
            </a:r>
            <a:r>
              <a:rPr lang="en-GB" dirty="0"/>
              <a:t> from 2023 onwards.</a:t>
            </a:r>
          </a:p>
        </p:txBody>
      </p:sp>
      <p:graphicFrame>
        <p:nvGraphicFramePr>
          <p:cNvPr id="20" name="Table 4">
            <a:extLst>
              <a:ext uri="{FF2B5EF4-FFF2-40B4-BE49-F238E27FC236}">
                <a16:creationId xmlns:a16="http://schemas.microsoft.com/office/drawing/2014/main" id="{13EED187-B061-4D9F-B360-C25F581B7189}"/>
              </a:ext>
            </a:extLst>
          </p:cNvPr>
          <p:cNvGraphicFramePr>
            <a:graphicFrameLocks noGrp="1"/>
          </p:cNvGraphicFramePr>
          <p:nvPr>
            <p:extLst>
              <p:ext uri="{D42A27DB-BD31-4B8C-83A1-F6EECF244321}">
                <p14:modId xmlns:p14="http://schemas.microsoft.com/office/powerpoint/2010/main" val="1296456626"/>
              </p:ext>
            </p:extLst>
          </p:nvPr>
        </p:nvGraphicFramePr>
        <p:xfrm>
          <a:off x="3398135" y="2744757"/>
          <a:ext cx="4614863" cy="2597742"/>
        </p:xfrm>
        <a:graphic>
          <a:graphicData uri="http://schemas.openxmlformats.org/drawingml/2006/table">
            <a:tbl>
              <a:tblPr firstRow="1" bandRow="1">
                <a:tableStyleId>{5C22544A-7EE6-4342-B048-85BDC9FD1C3A}</a:tableStyleId>
              </a:tblPr>
              <a:tblGrid>
                <a:gridCol w="1785938">
                  <a:extLst>
                    <a:ext uri="{9D8B030D-6E8A-4147-A177-3AD203B41FA5}">
                      <a16:colId xmlns:a16="http://schemas.microsoft.com/office/drawing/2014/main" val="3949724129"/>
                    </a:ext>
                  </a:extLst>
                </a:gridCol>
                <a:gridCol w="2828925">
                  <a:extLst>
                    <a:ext uri="{9D8B030D-6E8A-4147-A177-3AD203B41FA5}">
                      <a16:colId xmlns:a16="http://schemas.microsoft.com/office/drawing/2014/main" val="3181390230"/>
                    </a:ext>
                  </a:extLst>
                </a:gridCol>
              </a:tblGrid>
              <a:tr h="140679">
                <a:tc>
                  <a:txBody>
                    <a:bodyPr/>
                    <a:lstStyle/>
                    <a:p>
                      <a:r>
                        <a:rPr lang="en-GB"/>
                        <a:t>Accounting Type</a:t>
                      </a:r>
                    </a:p>
                  </a:txBody>
                  <a:tcPr/>
                </a:tc>
                <a:tc>
                  <a:txBody>
                    <a:bodyPr/>
                    <a:lstStyle/>
                    <a:p>
                      <a:r>
                        <a:rPr lang="en-GB"/>
                        <a:t>Product Group</a:t>
                      </a:r>
                    </a:p>
                  </a:txBody>
                  <a:tcPr/>
                </a:tc>
                <a:extLst>
                  <a:ext uri="{0D108BD9-81ED-4DB2-BD59-A6C34878D82A}">
                    <a16:rowId xmlns:a16="http://schemas.microsoft.com/office/drawing/2014/main" val="1941618687"/>
                  </a:ext>
                </a:extLst>
              </a:tr>
              <a:tr h="195876">
                <a:tc>
                  <a:txBody>
                    <a:bodyPr/>
                    <a:lstStyle/>
                    <a:p>
                      <a:pPr algn="l" fontAlgn="b"/>
                      <a:r>
                        <a:rPr lang="en-GB" sz="1100" b="0" i="0" u="none" strike="noStrike">
                          <a:solidFill>
                            <a:srgbClr val="000000"/>
                          </a:solidFill>
                          <a:effectLst/>
                          <a:latin typeface="Calibri" panose="020F0502020204030204" pitchFamily="34" charset="0"/>
                        </a:rPr>
                        <a:t>Lending </a:t>
                      </a:r>
                    </a:p>
                  </a:txBody>
                  <a:tcPr marL="6350" marR="6350" marT="6350" marB="0"/>
                </a:tc>
                <a:tc>
                  <a:txBody>
                    <a:bodyPr/>
                    <a:lstStyle/>
                    <a:p>
                      <a:pPr algn="l" fontAlgn="b"/>
                      <a:r>
                        <a:rPr lang="en-GB" sz="1100" b="0" i="0" u="none" strike="noStrike">
                          <a:solidFill>
                            <a:srgbClr val="000000"/>
                          </a:solidFill>
                          <a:effectLst/>
                          <a:latin typeface="Calibri" panose="020F0502020204030204" pitchFamily="34" charset="0"/>
                          <a:hlinkClick r:id="rId4"/>
                        </a:rPr>
                        <a:t>DIRECT LENDING</a:t>
                      </a:r>
                      <a:endParaRPr lang="en-GB" sz="1100" b="0" i="0" u="none" strike="noStrike">
                        <a:solidFill>
                          <a:srgbClr val="000000"/>
                        </a:solidFill>
                        <a:effectLst/>
                        <a:latin typeface="Calibri" panose="020F0502020204030204" pitchFamily="34" charset="0"/>
                      </a:endParaRPr>
                    </a:p>
                  </a:txBody>
                  <a:tcPr marL="6350" marR="6350" marT="6350" marB="0"/>
                </a:tc>
                <a:extLst>
                  <a:ext uri="{0D108BD9-81ED-4DB2-BD59-A6C34878D82A}">
                    <a16:rowId xmlns:a16="http://schemas.microsoft.com/office/drawing/2014/main" val="195669004"/>
                  </a:ext>
                </a:extLst>
              </a:tr>
              <a:tr h="0">
                <a:tc rowSpan="5">
                  <a:txBody>
                    <a:bodyPr/>
                    <a:lstStyle/>
                    <a:p>
                      <a:pPr algn="l" fontAlgn="b"/>
                      <a:r>
                        <a:rPr lang="en-GB" sz="1100" b="0" i="0" u="none" strike="noStrike">
                          <a:solidFill>
                            <a:srgbClr val="000000"/>
                          </a:solidFill>
                          <a:effectLst/>
                          <a:latin typeface="Calibri" panose="020F0502020204030204" pitchFamily="34" charset="0"/>
                        </a:rPr>
                        <a:t>Insurance Product</a:t>
                      </a:r>
                    </a:p>
                  </a:txBody>
                  <a:tcPr marL="6350" marR="6350" marT="6350" marB="0"/>
                </a:tc>
                <a:tc>
                  <a:txBody>
                    <a:bodyPr/>
                    <a:lstStyle/>
                    <a:p>
                      <a:pPr algn="l" fontAlgn="b"/>
                      <a:r>
                        <a:rPr lang="en-GB" sz="1100" b="0" i="0" u="none" strike="noStrike">
                          <a:solidFill>
                            <a:srgbClr val="000000"/>
                          </a:solidFill>
                          <a:effectLst/>
                          <a:latin typeface="Calibri" panose="020F0502020204030204" pitchFamily="34" charset="0"/>
                          <a:hlinkClick r:id="rId5"/>
                        </a:rPr>
                        <a:t>BOND INSURANCE</a:t>
                      </a:r>
                      <a:endParaRPr lang="en-GB" sz="1100" b="0" i="0" u="none" strike="noStrike">
                        <a:solidFill>
                          <a:srgbClr val="000000"/>
                        </a:solidFill>
                        <a:effectLst/>
                        <a:latin typeface="Calibri" panose="020F0502020204030204" pitchFamily="34" charset="0"/>
                      </a:endParaRPr>
                    </a:p>
                  </a:txBody>
                  <a:tcPr marL="6350" marR="6350" marT="6350" marB="0"/>
                </a:tc>
                <a:extLst>
                  <a:ext uri="{0D108BD9-81ED-4DB2-BD59-A6C34878D82A}">
                    <a16:rowId xmlns:a16="http://schemas.microsoft.com/office/drawing/2014/main" val="4005252512"/>
                  </a:ext>
                </a:extLst>
              </a:tr>
              <a:tr h="0">
                <a:tc vMerge="1">
                  <a:txBody>
                    <a:bodyPr/>
                    <a:lstStyle/>
                    <a:p>
                      <a:pPr algn="l" fontAlgn="b"/>
                      <a:endParaRPr lang="en-GB" sz="11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en-GB" sz="1100" b="0" i="0" u="none" strike="noStrike">
                          <a:solidFill>
                            <a:srgbClr val="000000"/>
                          </a:solidFill>
                          <a:effectLst/>
                          <a:latin typeface="Calibri" panose="020F0502020204030204" pitchFamily="34" charset="0"/>
                          <a:hlinkClick r:id="rId6"/>
                        </a:rPr>
                        <a:t> BUYER CREDITS  </a:t>
                      </a:r>
                      <a:endParaRPr lang="en-GB" sz="1100" b="0" i="0" u="none" strike="noStrike">
                        <a:solidFill>
                          <a:srgbClr val="000000"/>
                        </a:solidFill>
                        <a:effectLst/>
                        <a:latin typeface="Calibri" panose="020F0502020204030204" pitchFamily="34" charset="0"/>
                      </a:endParaRPr>
                    </a:p>
                  </a:txBody>
                  <a:tcPr marL="6350" marR="6350" marT="6350" marB="0"/>
                </a:tc>
                <a:extLst>
                  <a:ext uri="{0D108BD9-81ED-4DB2-BD59-A6C34878D82A}">
                    <a16:rowId xmlns:a16="http://schemas.microsoft.com/office/drawing/2014/main" val="1090271530"/>
                  </a:ext>
                </a:extLst>
              </a:tr>
              <a:tr h="0">
                <a:tc vMerge="1">
                  <a:txBody>
                    <a:bodyPr/>
                    <a:lstStyle/>
                    <a:p>
                      <a:pPr algn="l" fontAlgn="b"/>
                      <a:endParaRPr lang="en-GB" sz="11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en-GB" sz="1100" b="0" i="0" u="none" strike="noStrike">
                          <a:solidFill>
                            <a:srgbClr val="000000"/>
                          </a:solidFill>
                          <a:effectLst/>
                          <a:latin typeface="Calibri" panose="020F0502020204030204" pitchFamily="34" charset="0"/>
                          <a:hlinkClick r:id="rId7"/>
                        </a:rPr>
                        <a:t>EXIP</a:t>
                      </a:r>
                      <a:endParaRPr lang="en-GB" sz="1100" b="0" i="0" u="none" strike="noStrike">
                        <a:solidFill>
                          <a:srgbClr val="000000"/>
                        </a:solidFill>
                        <a:effectLst/>
                        <a:latin typeface="Calibri" panose="020F0502020204030204" pitchFamily="34" charset="0"/>
                      </a:endParaRPr>
                    </a:p>
                  </a:txBody>
                  <a:tcPr marL="6350" marR="6350" marT="6350" marB="0"/>
                </a:tc>
                <a:extLst>
                  <a:ext uri="{0D108BD9-81ED-4DB2-BD59-A6C34878D82A}">
                    <a16:rowId xmlns:a16="http://schemas.microsoft.com/office/drawing/2014/main" val="336825733"/>
                  </a:ext>
                </a:extLst>
              </a:tr>
              <a:tr h="0">
                <a:tc vMerge="1">
                  <a:txBody>
                    <a:bodyPr/>
                    <a:lstStyle/>
                    <a:p>
                      <a:pPr algn="l" fontAlgn="b"/>
                      <a:endParaRPr lang="en-GB" sz="11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en-GB" sz="1100" b="0" i="0" u="none" strike="noStrike">
                          <a:solidFill>
                            <a:srgbClr val="000000"/>
                          </a:solidFill>
                          <a:effectLst/>
                          <a:latin typeface="Calibri" panose="020F0502020204030204" pitchFamily="34" charset="0"/>
                          <a:hlinkClick r:id="rId8"/>
                        </a:rPr>
                        <a:t>OII</a:t>
                      </a:r>
                      <a:endParaRPr lang="en-GB" sz="1100" b="0" i="0" u="none" strike="noStrike">
                        <a:solidFill>
                          <a:srgbClr val="000000"/>
                        </a:solidFill>
                        <a:effectLst/>
                        <a:latin typeface="Calibri" panose="020F0502020204030204" pitchFamily="34" charset="0"/>
                      </a:endParaRPr>
                    </a:p>
                  </a:txBody>
                  <a:tcPr marL="6350" marR="6350" marT="6350" marB="0"/>
                </a:tc>
                <a:extLst>
                  <a:ext uri="{0D108BD9-81ED-4DB2-BD59-A6C34878D82A}">
                    <a16:rowId xmlns:a16="http://schemas.microsoft.com/office/drawing/2014/main" val="3613232769"/>
                  </a:ext>
                </a:extLst>
              </a:tr>
              <a:tr h="195876">
                <a:tc vMerge="1">
                  <a:txBody>
                    <a:bodyPr/>
                    <a:lstStyle/>
                    <a:p>
                      <a:pPr algn="l" fontAlgn="b"/>
                      <a:endParaRPr lang="en-GB" sz="11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en-GB" sz="1100" b="0" i="0" u="none" strike="noStrike">
                          <a:solidFill>
                            <a:srgbClr val="000000"/>
                          </a:solidFill>
                          <a:effectLst/>
                          <a:latin typeface="Calibri" panose="020F0502020204030204" pitchFamily="34" charset="0"/>
                          <a:hlinkClick r:id="rId9"/>
                        </a:rPr>
                        <a:t>Refreshed Supplier Credit</a:t>
                      </a:r>
                      <a:endParaRPr lang="en-GB" sz="1100" b="0" i="0" u="none" strike="noStrike">
                        <a:solidFill>
                          <a:srgbClr val="000000"/>
                        </a:solidFill>
                        <a:effectLst/>
                        <a:latin typeface="Calibri" panose="020F0502020204030204" pitchFamily="34" charset="0"/>
                      </a:endParaRPr>
                    </a:p>
                  </a:txBody>
                  <a:tcPr marL="6350" marR="6350" marT="6350" marB="0"/>
                </a:tc>
                <a:extLst>
                  <a:ext uri="{0D108BD9-81ED-4DB2-BD59-A6C34878D82A}">
                    <a16:rowId xmlns:a16="http://schemas.microsoft.com/office/drawing/2014/main" val="889717307"/>
                  </a:ext>
                </a:extLst>
              </a:tr>
              <a:tr h="131398">
                <a:tc rowSpan="5">
                  <a:txBody>
                    <a:bodyPr/>
                    <a:lstStyle/>
                    <a:p>
                      <a:pPr algn="l" fontAlgn="b"/>
                      <a:r>
                        <a:rPr lang="en-GB" sz="1100" b="0" i="0" u="none" strike="noStrike" dirty="0">
                          <a:solidFill>
                            <a:srgbClr val="000000"/>
                          </a:solidFill>
                          <a:effectLst/>
                          <a:latin typeface="Calibri" panose="020F0502020204030204" pitchFamily="34" charset="0"/>
                        </a:rPr>
                        <a:t>Financial Guarantee</a:t>
                      </a:r>
                    </a:p>
                  </a:txBody>
                  <a:tcPr marL="6350" marR="6350" marT="6350" marB="0"/>
                </a:tc>
                <a:tc>
                  <a:txBody>
                    <a:bodyPr/>
                    <a:lstStyle/>
                    <a:p>
                      <a:pPr algn="l" fontAlgn="b"/>
                      <a:r>
                        <a:rPr lang="en-GB" sz="1100" b="0" i="0" u="none" strike="noStrike">
                          <a:solidFill>
                            <a:srgbClr val="000000"/>
                          </a:solidFill>
                          <a:effectLst/>
                          <a:latin typeface="Calibri" panose="020F0502020204030204" pitchFamily="34" charset="0"/>
                          <a:hlinkClick r:id="rId10"/>
                        </a:rPr>
                        <a:t>EWCS</a:t>
                      </a:r>
                      <a:endParaRPr lang="en-GB" sz="1100" b="0" i="0" u="none" strike="noStrike">
                        <a:solidFill>
                          <a:srgbClr val="000000"/>
                        </a:solidFill>
                        <a:effectLst/>
                        <a:latin typeface="Calibri" panose="020F0502020204030204" pitchFamily="34" charset="0"/>
                      </a:endParaRPr>
                    </a:p>
                  </a:txBody>
                  <a:tcPr marL="6350" marR="6350" marT="6350" marB="0"/>
                </a:tc>
                <a:extLst>
                  <a:ext uri="{0D108BD9-81ED-4DB2-BD59-A6C34878D82A}">
                    <a16:rowId xmlns:a16="http://schemas.microsoft.com/office/drawing/2014/main" val="3091305909"/>
                  </a:ext>
                </a:extLst>
              </a:tr>
              <a:tr h="0">
                <a:tc vMerge="1">
                  <a:txBody>
                    <a:bodyPr/>
                    <a:lstStyle/>
                    <a:p>
                      <a:pPr algn="l" fontAlgn="b"/>
                      <a:endParaRPr lang="en-GB" sz="11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en-GB" sz="1100" b="0" i="0" u="none" strike="noStrike">
                          <a:solidFill>
                            <a:srgbClr val="000000"/>
                          </a:solidFill>
                          <a:effectLst/>
                          <a:latin typeface="Calibri" panose="020F0502020204030204" pitchFamily="34" charset="0"/>
                          <a:hlinkClick r:id="rId11"/>
                        </a:rPr>
                        <a:t>BOND SUPPORT</a:t>
                      </a:r>
                      <a:endParaRPr lang="en-GB" sz="1100" b="0" i="0" u="none" strike="noStrike">
                        <a:solidFill>
                          <a:srgbClr val="000000"/>
                        </a:solidFill>
                        <a:effectLst/>
                        <a:latin typeface="Calibri" panose="020F0502020204030204" pitchFamily="34" charset="0"/>
                      </a:endParaRPr>
                    </a:p>
                  </a:txBody>
                  <a:tcPr marL="6350" marR="6350" marT="6350" marB="0"/>
                </a:tc>
                <a:extLst>
                  <a:ext uri="{0D108BD9-81ED-4DB2-BD59-A6C34878D82A}">
                    <a16:rowId xmlns:a16="http://schemas.microsoft.com/office/drawing/2014/main" val="4008185607"/>
                  </a:ext>
                </a:extLst>
              </a:tr>
              <a:tr h="131398">
                <a:tc vMerge="1">
                  <a:txBody>
                    <a:bodyPr/>
                    <a:lstStyle/>
                    <a:p>
                      <a:pPr algn="l" fontAlgn="b"/>
                      <a:endParaRPr lang="en-GB" sz="11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en-GB" sz="1100" b="0" i="0" u="none" strike="noStrike">
                          <a:solidFill>
                            <a:srgbClr val="000000"/>
                          </a:solidFill>
                          <a:effectLst/>
                          <a:latin typeface="Calibri" panose="020F0502020204030204" pitchFamily="34" charset="0"/>
                          <a:hlinkClick r:id="rId12"/>
                        </a:rPr>
                        <a:t>GEF</a:t>
                      </a:r>
                      <a:endParaRPr lang="en-GB" sz="1100" b="0" i="0" u="none" strike="noStrike">
                        <a:solidFill>
                          <a:srgbClr val="000000"/>
                        </a:solidFill>
                        <a:effectLst/>
                        <a:latin typeface="Calibri" panose="020F0502020204030204" pitchFamily="34" charset="0"/>
                      </a:endParaRPr>
                    </a:p>
                  </a:txBody>
                  <a:tcPr marL="6350" marR="6350" marT="6350" marB="0"/>
                </a:tc>
                <a:extLst>
                  <a:ext uri="{0D108BD9-81ED-4DB2-BD59-A6C34878D82A}">
                    <a16:rowId xmlns:a16="http://schemas.microsoft.com/office/drawing/2014/main" val="2751503889"/>
                  </a:ext>
                </a:extLst>
              </a:tr>
              <a:tr h="66920">
                <a:tc vMerge="1">
                  <a:txBody>
                    <a:bodyPr/>
                    <a:lstStyle/>
                    <a:p>
                      <a:pPr algn="l" fontAlgn="b"/>
                      <a:endParaRPr lang="en-GB" sz="11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en-GB" sz="1100" b="0" i="0" u="none" strike="noStrike">
                          <a:solidFill>
                            <a:srgbClr val="000000"/>
                          </a:solidFill>
                          <a:effectLst/>
                          <a:latin typeface="Calibri" panose="020F0502020204030204" pitchFamily="34" charset="0"/>
                          <a:hlinkClick r:id="rId13"/>
                        </a:rPr>
                        <a:t>EDG</a:t>
                      </a:r>
                      <a:endParaRPr lang="en-GB" sz="1100" b="0" i="0" u="none" strike="noStrike">
                        <a:solidFill>
                          <a:srgbClr val="000000"/>
                        </a:solidFill>
                        <a:effectLst/>
                        <a:latin typeface="Calibri" panose="020F0502020204030204" pitchFamily="34" charset="0"/>
                      </a:endParaRPr>
                    </a:p>
                  </a:txBody>
                  <a:tcPr marL="6350" marR="6350" marT="6350" marB="0"/>
                </a:tc>
                <a:extLst>
                  <a:ext uri="{0D108BD9-81ED-4DB2-BD59-A6C34878D82A}">
                    <a16:rowId xmlns:a16="http://schemas.microsoft.com/office/drawing/2014/main" val="1216894709"/>
                  </a:ext>
                </a:extLst>
              </a:tr>
              <a:tr h="66920">
                <a:tc vMerge="1">
                  <a:txBody>
                    <a:bodyPr/>
                    <a:lstStyle/>
                    <a:p>
                      <a:pPr algn="l" fontAlgn="b"/>
                      <a:endParaRPr lang="en-GB" sz="11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en-GB" sz="1100" b="0" i="0" u="none" strike="noStrike" dirty="0">
                          <a:solidFill>
                            <a:srgbClr val="000000"/>
                          </a:solidFill>
                          <a:effectLst/>
                          <a:latin typeface="Calibri" panose="020F0502020204030204" pitchFamily="34" charset="0"/>
                        </a:rPr>
                        <a:t>SCD</a:t>
                      </a:r>
                    </a:p>
                  </a:txBody>
                  <a:tcPr marL="6350" marR="6350" marT="6350" marB="0"/>
                </a:tc>
                <a:extLst>
                  <a:ext uri="{0D108BD9-81ED-4DB2-BD59-A6C34878D82A}">
                    <a16:rowId xmlns:a16="http://schemas.microsoft.com/office/drawing/2014/main" val="1218862212"/>
                  </a:ext>
                </a:extLst>
              </a:tr>
            </a:tbl>
          </a:graphicData>
        </a:graphic>
      </p:graphicFrame>
    </p:spTree>
    <p:extLst>
      <p:ext uri="{BB962C8B-B14F-4D97-AF65-F5344CB8AC3E}">
        <p14:creationId xmlns:p14="http://schemas.microsoft.com/office/powerpoint/2010/main" val="4043569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4A4A978-9C4A-4408-A7ED-A8143A81E95D}"/>
              </a:ext>
            </a:extLst>
          </p:cNvPr>
          <p:cNvSpPr>
            <a:spLocks noGrp="1"/>
          </p:cNvSpPr>
          <p:nvPr>
            <p:ph type="title"/>
          </p:nvPr>
        </p:nvSpPr>
        <p:spPr>
          <a:xfrm>
            <a:off x="1585121" y="575771"/>
            <a:ext cx="10426366" cy="711011"/>
          </a:xfrm>
        </p:spPr>
        <p:txBody>
          <a:bodyPr lIns="91440" tIns="45720" rIns="91440" bIns="45720" anchor="t"/>
          <a:lstStyle/>
          <a:p>
            <a:r>
              <a:rPr lang="en-GB" dirty="0"/>
              <a:t>Additional information held on ACBS</a:t>
            </a:r>
            <a:endParaRPr lang="en-US" dirty="0"/>
          </a:p>
        </p:txBody>
      </p:sp>
      <p:sp>
        <p:nvSpPr>
          <p:cNvPr id="5" name="Content Placeholder 4">
            <a:extLst>
              <a:ext uri="{FF2B5EF4-FFF2-40B4-BE49-F238E27FC236}">
                <a16:creationId xmlns:a16="http://schemas.microsoft.com/office/drawing/2014/main" id="{0434B8C6-A6D1-40E9-A64C-0813B681365F}"/>
              </a:ext>
            </a:extLst>
          </p:cNvPr>
          <p:cNvSpPr>
            <a:spLocks noGrp="1"/>
          </p:cNvSpPr>
          <p:nvPr>
            <p:ph idx="1"/>
          </p:nvPr>
        </p:nvSpPr>
        <p:spPr>
          <a:xfrm>
            <a:off x="368643" y="1436537"/>
            <a:ext cx="11454713" cy="4351338"/>
          </a:xfrm>
        </p:spPr>
        <p:txBody>
          <a:bodyPr lIns="91440" tIns="45720" rIns="91440" bIns="45720" anchor="t"/>
          <a:lstStyle/>
          <a:p>
            <a:r>
              <a:rPr lang="en-GB" dirty="0"/>
              <a:t>As well as direct products, the following are ‘managed’ on ACBS:</a:t>
            </a:r>
          </a:p>
          <a:p>
            <a:pPr lvl="1"/>
            <a:r>
              <a:rPr lang="en-GB" dirty="0"/>
              <a:t>Claims (for all products)</a:t>
            </a:r>
          </a:p>
          <a:p>
            <a:pPr lvl="1"/>
            <a:r>
              <a:rPr lang="en-GB" dirty="0">
                <a:hlinkClick r:id="rId2"/>
              </a:rPr>
              <a:t>Paris Club</a:t>
            </a:r>
            <a:endParaRPr lang="en-GB" dirty="0"/>
          </a:p>
          <a:p>
            <a:pPr lvl="1"/>
            <a:r>
              <a:rPr lang="en-GB" dirty="0"/>
              <a:t>Information on the participants of deals (parties, the obligors etc.)</a:t>
            </a:r>
            <a:endParaRPr lang="en-GB" dirty="0">
              <a:cs typeface="Calibri"/>
            </a:endParaRPr>
          </a:p>
          <a:p>
            <a:pPr lvl="1"/>
            <a:r>
              <a:rPr lang="en-GB" dirty="0"/>
              <a:t>Re-insurance of business</a:t>
            </a:r>
          </a:p>
        </p:txBody>
      </p:sp>
    </p:spTree>
    <p:extLst>
      <p:ext uri="{BB962C8B-B14F-4D97-AF65-F5344CB8AC3E}">
        <p14:creationId xmlns:p14="http://schemas.microsoft.com/office/powerpoint/2010/main" val="40977400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4A4A978-9C4A-4408-A7ED-A8143A81E95D}"/>
              </a:ext>
            </a:extLst>
          </p:cNvPr>
          <p:cNvSpPr>
            <a:spLocks noGrp="1"/>
          </p:cNvSpPr>
          <p:nvPr>
            <p:ph type="title"/>
          </p:nvPr>
        </p:nvSpPr>
        <p:spPr>
          <a:xfrm>
            <a:off x="1585121" y="575771"/>
            <a:ext cx="10426366" cy="711011"/>
          </a:xfrm>
        </p:spPr>
        <p:txBody>
          <a:bodyPr lIns="91440" tIns="45720" rIns="91440" bIns="45720" anchor="t"/>
          <a:lstStyle/>
          <a:p>
            <a:r>
              <a:rPr lang="en-GB" dirty="0"/>
              <a:t>Inputs to ACBS</a:t>
            </a:r>
            <a:endParaRPr lang="en-US" dirty="0"/>
          </a:p>
        </p:txBody>
      </p:sp>
      <p:sp>
        <p:nvSpPr>
          <p:cNvPr id="5" name="Content Placeholder 4">
            <a:extLst>
              <a:ext uri="{FF2B5EF4-FFF2-40B4-BE49-F238E27FC236}">
                <a16:creationId xmlns:a16="http://schemas.microsoft.com/office/drawing/2014/main" id="{0434B8C6-A6D1-40E9-A64C-0813B681365F}"/>
              </a:ext>
            </a:extLst>
          </p:cNvPr>
          <p:cNvSpPr>
            <a:spLocks noGrp="1"/>
          </p:cNvSpPr>
          <p:nvPr>
            <p:ph idx="1"/>
          </p:nvPr>
        </p:nvSpPr>
        <p:spPr>
          <a:xfrm>
            <a:off x="368643" y="1436537"/>
            <a:ext cx="11454713" cy="4351338"/>
          </a:xfrm>
        </p:spPr>
        <p:txBody>
          <a:bodyPr lIns="91440" tIns="45720" rIns="91440" bIns="45720" anchor="t"/>
          <a:lstStyle/>
          <a:p>
            <a:r>
              <a:rPr lang="en-GB" dirty="0"/>
              <a:t>Majority manual using a central operations team (Premium and Data Control)</a:t>
            </a:r>
          </a:p>
          <a:p>
            <a:r>
              <a:rPr lang="en-GB" dirty="0"/>
              <a:t>Some parts (especially for the high volume products) are part automated</a:t>
            </a:r>
          </a:p>
          <a:p>
            <a:r>
              <a:rPr lang="en-GB" dirty="0"/>
              <a:t>Several teams in the department need to interact with the system, but do so via the Premium and Data Control team</a:t>
            </a:r>
          </a:p>
          <a:p>
            <a:pPr marL="0" indent="0">
              <a:buNone/>
            </a:pPr>
            <a:endParaRPr lang="en-GB" dirty="0"/>
          </a:p>
        </p:txBody>
      </p:sp>
    </p:spTree>
    <p:extLst>
      <p:ext uri="{BB962C8B-B14F-4D97-AF65-F5344CB8AC3E}">
        <p14:creationId xmlns:p14="http://schemas.microsoft.com/office/powerpoint/2010/main" val="33800521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4A4A978-9C4A-4408-A7ED-A8143A81E95D}"/>
              </a:ext>
            </a:extLst>
          </p:cNvPr>
          <p:cNvSpPr>
            <a:spLocks noGrp="1"/>
          </p:cNvSpPr>
          <p:nvPr>
            <p:ph type="title"/>
          </p:nvPr>
        </p:nvSpPr>
        <p:spPr>
          <a:xfrm>
            <a:off x="1585121" y="575771"/>
            <a:ext cx="10426366" cy="711011"/>
          </a:xfrm>
        </p:spPr>
        <p:txBody>
          <a:bodyPr lIns="91440" tIns="45720" rIns="91440" bIns="45720" anchor="t"/>
          <a:lstStyle/>
          <a:p>
            <a:r>
              <a:rPr lang="en-GB" dirty="0"/>
              <a:t>Outputs from ACBS</a:t>
            </a:r>
            <a:endParaRPr lang="en-US" dirty="0"/>
          </a:p>
        </p:txBody>
      </p:sp>
      <p:sp>
        <p:nvSpPr>
          <p:cNvPr id="5" name="Content Placeholder 4">
            <a:extLst>
              <a:ext uri="{FF2B5EF4-FFF2-40B4-BE49-F238E27FC236}">
                <a16:creationId xmlns:a16="http://schemas.microsoft.com/office/drawing/2014/main" id="{0434B8C6-A6D1-40E9-A64C-0813B681365F}"/>
              </a:ext>
            </a:extLst>
          </p:cNvPr>
          <p:cNvSpPr>
            <a:spLocks noGrp="1"/>
          </p:cNvSpPr>
          <p:nvPr>
            <p:ph idx="1"/>
          </p:nvPr>
        </p:nvSpPr>
        <p:spPr>
          <a:xfrm>
            <a:off x="368643" y="1436537"/>
            <a:ext cx="11454713" cy="4351338"/>
          </a:xfrm>
        </p:spPr>
        <p:txBody>
          <a:bodyPr lIns="91440" tIns="45720" rIns="91440" bIns="45720" anchor="t"/>
          <a:lstStyle/>
          <a:p>
            <a:r>
              <a:rPr lang="en-GB" dirty="0"/>
              <a:t>Nightly (End of Day) and Monthly data load  to the General Ledger</a:t>
            </a:r>
          </a:p>
          <a:p>
            <a:r>
              <a:rPr lang="en-GB" dirty="0"/>
              <a:t>Daily risk portfolio ‘cover’ reports to the data warehouse</a:t>
            </a:r>
          </a:p>
          <a:p>
            <a:r>
              <a:rPr lang="en-GB" dirty="0"/>
              <a:t>Incoming Premium (the payment for the guarantee or insurance) is matched using ACBS data</a:t>
            </a:r>
          </a:p>
          <a:p>
            <a:pPr marL="0" indent="0">
              <a:buNone/>
            </a:pPr>
            <a:endParaRPr lang="en-GB" dirty="0"/>
          </a:p>
        </p:txBody>
      </p:sp>
    </p:spTree>
    <p:extLst>
      <p:ext uri="{BB962C8B-B14F-4D97-AF65-F5344CB8AC3E}">
        <p14:creationId xmlns:p14="http://schemas.microsoft.com/office/powerpoint/2010/main" val="9106728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ank.potx" id="{86402B30-2DFF-4CB6-8EFA-3577C663CDCC}" vid="{C4D14E6C-ED96-45A1-BCD2-D1F8CCEB2A3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310904bf-ef25-4db1-8a4e-a61607921ab4">
      <UserInfo>
        <DisplayName>Mark Walters</DisplayName>
        <AccountId>472</AccountId>
        <AccountType/>
      </UserInfo>
      <UserInfo>
        <DisplayName>James Hall</DisplayName>
        <AccountId>382</AccountId>
        <AccountType/>
      </UserInfo>
      <UserInfo>
        <DisplayName>Cameron Fox</DisplayName>
        <AccountId>48</AccountId>
        <AccountType/>
      </UserInfo>
      <UserInfo>
        <DisplayName>James Boulton</DisplayName>
        <AccountId>523</AccountId>
        <AccountType/>
      </UserInfo>
    </SharedWithUser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85C580157295D64282FBCA935B9EC1E1" ma:contentTypeVersion="11" ma:contentTypeDescription="Create a new document." ma:contentTypeScope="" ma:versionID="d49550749d7c9f1076314e1b4bc16149">
  <xsd:schema xmlns:xsd="http://www.w3.org/2001/XMLSchema" xmlns:xs="http://www.w3.org/2001/XMLSchema" xmlns:p="http://schemas.microsoft.com/office/2006/metadata/properties" xmlns:ns2="310904bf-ef25-4db1-8a4e-a61607921ab4" xmlns:ns3="31324a21-cbbd-4e0a-9e9a-6bedf62433a0" targetNamespace="http://schemas.microsoft.com/office/2006/metadata/properties" ma:root="true" ma:fieldsID="f19bf5cb5384dba1f24ce99eb984b3e4" ns2:_="" ns3:_="">
    <xsd:import namespace="310904bf-ef25-4db1-8a4e-a61607921ab4"/>
    <xsd:import namespace="31324a21-cbbd-4e0a-9e9a-6bedf62433a0"/>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KeyPoints" minOccurs="0"/>
                <xsd:element ref="ns3:MediaServiceKeyPoints" minOccurs="0"/>
                <xsd:element ref="ns3:MediaLengthInSeconds" minOccurs="0"/>
                <xsd:element ref="ns3:MediaServiceAutoTags"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10904bf-ef25-4db1-8a4e-a61607921ab4"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1324a21-cbbd-4e0a-9e9a-6bedf62433a0"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LengthInSeconds" ma:index="15" nillable="true" ma:displayName="Length (seconds)" ma:internalName="MediaLengthInSeconds" ma:readOnly="true">
      <xsd:simpleType>
        <xsd:restriction base="dms:Unknown"/>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9794E3A-0D3F-43FC-812C-74D7538A9A8B}">
  <ds:schemaRefs>
    <ds:schemaRef ds:uri="310904bf-ef25-4db1-8a4e-a61607921ab4"/>
    <ds:schemaRef ds:uri="31324a21-cbbd-4e0a-9e9a-6bedf62433a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EFC6A705-29CD-45DB-AD7A-93CE2FECCB34}">
  <ds:schemaRefs>
    <ds:schemaRef ds:uri="310904bf-ef25-4db1-8a4e-a61607921ab4"/>
    <ds:schemaRef ds:uri="31324a21-cbbd-4e0a-9e9a-6bedf62433a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E742F5CF-2AF7-416E-8CCE-3B59A7D5C92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614</Words>
  <Application>Microsoft Office PowerPoint</Application>
  <PresentationFormat>Widescreen</PresentationFormat>
  <Paragraphs>64</Paragraphs>
  <Slides>8</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Fintech – Loans, Insurance and Guarantees administration Project Contextualised  </vt:lpstr>
      <vt:lpstr>UK Export Finance (UKEF)</vt:lpstr>
      <vt:lpstr>Loans and Guarantees Administration</vt:lpstr>
      <vt:lpstr>UKEF products</vt:lpstr>
      <vt:lpstr>UKEF products</vt:lpstr>
      <vt:lpstr>Additional information held on ACBS</vt:lpstr>
      <vt:lpstr>Inputs to ACBS</vt:lpstr>
      <vt:lpstr>Outputs from ACBS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Fintech – Loans, Insurance and Guarantees administration</dc:title>
  <dc:creator>Charles Ottaway</dc:creator>
  <cp:lastModifiedBy>Copple, Stacia (Trade)</cp:lastModifiedBy>
  <cp:revision>2</cp:revision>
  <dcterms:created xsi:type="dcterms:W3CDTF">2021-06-17T07:39:48Z</dcterms:created>
  <dcterms:modified xsi:type="dcterms:W3CDTF">2021-06-29T14:30:08Z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0x01010085C580157295D64282FBCA935B9EC1E1</vt:lpwstr>
  </property>
  <property fmtid="{D5CDD505-2E9C-101B-9397-08002B2CF9AE}" pid="3" name="MSIP_Label_c1c05e37-788c-4c59-b50e-5c98323c0a70_Enabled">
    <vt:lpwstr>true</vt:lpwstr>
  </property>
  <property fmtid="{D5CDD505-2E9C-101B-9397-08002B2CF9AE}" pid="4" name="MSIP_Label_c1c05e37-788c-4c59-b50e-5c98323c0a70_SetDate">
    <vt:lpwstr>2021-06-29T14:29:45Z</vt:lpwstr>
  </property>
  <property fmtid="{D5CDD505-2E9C-101B-9397-08002B2CF9AE}" pid="5" name="MSIP_Label_c1c05e37-788c-4c59-b50e-5c98323c0a70_Method">
    <vt:lpwstr>Standard</vt:lpwstr>
  </property>
  <property fmtid="{D5CDD505-2E9C-101B-9397-08002B2CF9AE}" pid="6" name="MSIP_Label_c1c05e37-788c-4c59-b50e-5c98323c0a70_Name">
    <vt:lpwstr>OFFICIAL</vt:lpwstr>
  </property>
  <property fmtid="{D5CDD505-2E9C-101B-9397-08002B2CF9AE}" pid="7" name="MSIP_Label_c1c05e37-788c-4c59-b50e-5c98323c0a70_SiteId">
    <vt:lpwstr>8fa217ec-33aa-46fb-ad96-dfe68006bb86</vt:lpwstr>
  </property>
  <property fmtid="{D5CDD505-2E9C-101B-9397-08002B2CF9AE}" pid="8" name="MSIP_Label_c1c05e37-788c-4c59-b50e-5c98323c0a70_ActionId">
    <vt:lpwstr>36a33cb7-46aa-403d-ac24-033b225ab589</vt:lpwstr>
  </property>
  <property fmtid="{D5CDD505-2E9C-101B-9397-08002B2CF9AE}" pid="9" name="MSIP_Label_c1c05e37-788c-4c59-b50e-5c98323c0a70_ContentBits">
    <vt:lpwstr>0</vt:lpwstr>
  </property>
</Properties>
</file>