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4" r:id="rId5"/>
    <p:sldId id="265" r:id="rId6"/>
    <p:sldId id="266"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eron Fox" initials="CF" lastIdx="2" clrIdx="0">
    <p:extLst>
      <p:ext uri="{19B8F6BF-5375-455C-9EA6-DF929625EA0E}">
        <p15:presenceInfo xmlns:p15="http://schemas.microsoft.com/office/powerpoint/2012/main" userId="S::cfox@ukexportfinance.gov.uk::d63bcbc6-2626-4db3-acf5-4ff5daa6678d" providerId="AD"/>
      </p:ext>
    </p:extLst>
  </p:cmAuthor>
  <p:cmAuthor id="2" name="Charles Ottaway" initials="CO" lastIdx="1" clrIdx="1">
    <p:extLst>
      <p:ext uri="{19B8F6BF-5375-455C-9EA6-DF929625EA0E}">
        <p15:presenceInfo xmlns:p15="http://schemas.microsoft.com/office/powerpoint/2012/main" userId="S::cottaway@ukexportfinance.gov.uk::a3460a25-14d8-4a99-a20f-aac4182130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74A10E-04E2-4E28-B424-17775C4BAF57}" v="47" dt="2021-06-23T15:55:04.440"/>
    <p1510:client id="{6B7D788A-A9A3-42B2-EC19-A4D6BBCB9B2F}" v="2" dt="2021-06-23T15:51:46.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7BF2A-175E-424A-BC13-DAF8A60DD9C5}" type="datetimeFigureOut">
              <a:rPr lang="en-US"/>
              <a:t>6/29/2021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053BE-B44E-417C-99D5-1A981F32FE19}" type="slidenum">
              <a:rPr lang="en-US"/>
              <a:t>‹#›</a:t>
            </a:fld>
            <a:endParaRPr lang="en-US"/>
          </a:p>
        </p:txBody>
      </p:sp>
    </p:spTree>
    <p:extLst>
      <p:ext uri="{BB962C8B-B14F-4D97-AF65-F5344CB8AC3E}">
        <p14:creationId xmlns:p14="http://schemas.microsoft.com/office/powerpoint/2010/main" val="125761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853DE4-77A5-4C5A-BE94-7FD92B90E5E5}" type="slidenum">
              <a:rPr lang="en-GB" smtClean="0"/>
              <a:t>1</a:t>
            </a:fld>
            <a:endParaRPr lang="en-GB"/>
          </a:p>
        </p:txBody>
      </p:sp>
    </p:spTree>
    <p:extLst>
      <p:ext uri="{BB962C8B-B14F-4D97-AF65-F5344CB8AC3E}">
        <p14:creationId xmlns:p14="http://schemas.microsoft.com/office/powerpoint/2010/main" val="110208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F5EB29F-2D59-436C-9A67-F328A616FA5B}" type="datetimeFigureOut">
              <a:rPr lang="en-GB" smtClean="0"/>
              <a:t>29/06/2021</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4E0FEB2-E867-43CF-A933-A175E68E0E26}" type="slidenum">
              <a:rPr lang="en-GB" smtClean="0"/>
              <a:t>‹#›</a:t>
            </a:fld>
            <a:endParaRPr lang="en-GB" dirty="0"/>
          </a:p>
        </p:txBody>
      </p:sp>
    </p:spTree>
    <p:extLst>
      <p:ext uri="{BB962C8B-B14F-4D97-AF65-F5344CB8AC3E}">
        <p14:creationId xmlns:p14="http://schemas.microsoft.com/office/powerpoint/2010/main" val="197645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774" y="1235076"/>
            <a:ext cx="9850925" cy="825726"/>
          </a:xfrm>
          <a:prstGeom prst="rect">
            <a:avLst/>
          </a:prstGeom>
        </p:spPr>
        <p:txBody>
          <a:bodyPr/>
          <a:lstStyle>
            <a:lvl1pPr>
              <a:defRPr lang="en-GB" sz="4700" b="1" kern="1200" dirty="0">
                <a:solidFill>
                  <a:srgbClr val="004D44"/>
                </a:solidFill>
                <a:latin typeface="+mj-lt"/>
                <a:ea typeface="+mj-ea"/>
                <a:cs typeface="+mj-cs"/>
              </a:defRPr>
            </a:lvl1pPr>
          </a:lstStyle>
          <a:p>
            <a:r>
              <a:rPr lang="en-US" dirty="0"/>
              <a:t>Click to edit Master title style</a:t>
            </a:r>
            <a:endParaRPr lang="en-GB" dirty="0"/>
          </a:p>
        </p:txBody>
      </p:sp>
      <p:sp>
        <p:nvSpPr>
          <p:cNvPr id="3" name="Content Placeholder 2"/>
          <p:cNvSpPr>
            <a:spLocks noGrp="1"/>
          </p:cNvSpPr>
          <p:nvPr>
            <p:ph idx="1"/>
          </p:nvPr>
        </p:nvSpPr>
        <p:spPr>
          <a:xfrm>
            <a:off x="339958" y="2282825"/>
            <a:ext cx="10515600" cy="4351338"/>
          </a:xfrm>
          <a:prstGeom prst="rect">
            <a:avLst/>
          </a:prstGeom>
        </p:spPr>
        <p:txBody>
          <a:bodyPr/>
          <a:lstStyle>
            <a:lvl1pPr>
              <a:lnSpc>
                <a:spcPct val="100000"/>
              </a:lnSpc>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F5EB29F-2D59-436C-9A67-F328A616FA5B}" type="datetimeFigureOut">
              <a:rPr lang="en-GB" smtClean="0"/>
              <a:t>29/06/2021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4E0FEB2-E867-43CF-A933-A175E68E0E26}" type="slidenum">
              <a:rPr lang="en-GB" smtClean="0"/>
              <a:t>‹#›</a:t>
            </a:fld>
            <a:endParaRPr lang="en-GB"/>
          </a:p>
        </p:txBody>
      </p:sp>
      <p:cxnSp>
        <p:nvCxnSpPr>
          <p:cNvPr id="10" name="Straight Connector 9">
            <a:extLst>
              <a:ext uri="{FF2B5EF4-FFF2-40B4-BE49-F238E27FC236}">
                <a16:creationId xmlns:a16="http://schemas.microsoft.com/office/drawing/2014/main" id="{B6910BF1-1B36-472D-927E-04E763240597}"/>
              </a:ext>
            </a:extLst>
          </p:cNvPr>
          <p:cNvCxnSpPr>
            <a:cxnSpLocks/>
          </p:cNvCxnSpPr>
          <p:nvPr userDrawn="1"/>
        </p:nvCxnSpPr>
        <p:spPr>
          <a:xfrm>
            <a:off x="339958" y="2060802"/>
            <a:ext cx="11454713" cy="0"/>
          </a:xfrm>
          <a:prstGeom prst="line">
            <a:avLst/>
          </a:prstGeom>
          <a:ln w="28575">
            <a:solidFill>
              <a:srgbClr val="004D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97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85121" y="575771"/>
            <a:ext cx="9850925" cy="711011"/>
          </a:xfrm>
          <a:prstGeom prst="rect">
            <a:avLst/>
          </a:prstGeom>
        </p:spPr>
        <p:txBody>
          <a:bodyPr/>
          <a:lstStyle>
            <a:lvl1pPr>
              <a:defRPr b="1">
                <a:solidFill>
                  <a:srgbClr val="004D44"/>
                </a:solidFill>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1F5EB29F-2D59-436C-9A67-F328A616FA5B}" type="datetimeFigureOut">
              <a:rPr lang="en-GB" smtClean="0"/>
              <a:t>29/06/2021</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4E0FEB2-E867-43CF-A933-A175E68E0E26}" type="slidenum">
              <a:rPr lang="en-GB" smtClean="0"/>
              <a:t>‹#›</a:t>
            </a:fld>
            <a:endParaRPr lang="en-GB"/>
          </a:p>
        </p:txBody>
      </p:sp>
      <p:cxnSp>
        <p:nvCxnSpPr>
          <p:cNvPr id="6" name="Straight Connector 5">
            <a:extLst>
              <a:ext uri="{FF2B5EF4-FFF2-40B4-BE49-F238E27FC236}">
                <a16:creationId xmlns:a16="http://schemas.microsoft.com/office/drawing/2014/main" id="{B41BFF2D-1B18-4659-A847-06ECF17B544C}"/>
              </a:ext>
            </a:extLst>
          </p:cNvPr>
          <p:cNvCxnSpPr>
            <a:cxnSpLocks/>
          </p:cNvCxnSpPr>
          <p:nvPr userDrawn="1"/>
        </p:nvCxnSpPr>
        <p:spPr>
          <a:xfrm flipV="1">
            <a:off x="310928" y="1286782"/>
            <a:ext cx="11483742" cy="2"/>
          </a:xfrm>
          <a:prstGeom prst="line">
            <a:avLst/>
          </a:prstGeom>
          <a:ln w="28575">
            <a:solidFill>
              <a:srgbClr val="004D44"/>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4CD11C15-B2A5-4A9A-8797-3C3B73B3D5A4}"/>
              </a:ext>
            </a:extLst>
          </p:cNvPr>
          <p:cNvSpPr>
            <a:spLocks noGrp="1"/>
          </p:cNvSpPr>
          <p:nvPr>
            <p:ph idx="1"/>
          </p:nvPr>
        </p:nvSpPr>
        <p:spPr>
          <a:xfrm>
            <a:off x="339957" y="1436537"/>
            <a:ext cx="11454713" cy="4351338"/>
          </a:xfrm>
          <a:prstGeom prst="rect">
            <a:avLst/>
          </a:prstGeom>
        </p:spPr>
        <p:txBody>
          <a:bodyPr/>
          <a:lstStyle>
            <a:lvl1pPr>
              <a:lnSpc>
                <a:spcPct val="100000"/>
              </a:lnSpc>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613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F5EB29F-2D59-436C-9A67-F328A616FA5B}" type="datetimeFigureOut">
              <a:rPr lang="en-GB" smtClean="0"/>
              <a:t>29/06/2021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4E0FEB2-E867-43CF-A933-A175E68E0E26}" type="slidenum">
              <a:rPr lang="en-GB" smtClean="0"/>
              <a:t>‹#›</a:t>
            </a:fld>
            <a:endParaRPr lang="en-GB"/>
          </a:p>
        </p:txBody>
      </p:sp>
    </p:spTree>
    <p:extLst>
      <p:ext uri="{BB962C8B-B14F-4D97-AF65-F5344CB8AC3E}">
        <p14:creationId xmlns:p14="http://schemas.microsoft.com/office/powerpoint/2010/main" val="318237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8481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A picture containing food&#10;&#10;Description automatically generated">
            <a:extLst>
              <a:ext uri="{FF2B5EF4-FFF2-40B4-BE49-F238E27FC236}">
                <a16:creationId xmlns:a16="http://schemas.microsoft.com/office/drawing/2014/main" id="{A8214929-0DD3-4C18-BA44-EAFEF5CFC4A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304625" y="247236"/>
            <a:ext cx="1062228" cy="863600"/>
          </a:xfrm>
          <a:prstGeom prst="rect">
            <a:avLst/>
          </a:prstGeom>
        </p:spPr>
      </p:pic>
    </p:spTree>
    <p:extLst>
      <p:ext uri="{BB962C8B-B14F-4D97-AF65-F5344CB8AC3E}">
        <p14:creationId xmlns:p14="http://schemas.microsoft.com/office/powerpoint/2010/main" val="45985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9" r:id="rId4"/>
    <p:sldLayoutId id="214748366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s://www.gov.uk/guidance/overseas-investment-insurancehttps:/www.gov.uk/guidance/overseas-investment-insurance" TargetMode="External"/><Relationship Id="rId13" Type="http://schemas.openxmlformats.org/officeDocument/2006/relationships/hyperlink" Target="https://www.gov.uk/guidance/export-development-guarantee" TargetMode="External"/><Relationship Id="rId3" Type="http://schemas.openxmlformats.org/officeDocument/2006/relationships/hyperlink" Target="https://www.ifrs.org/issued-standards/list-of-standards/ifrs-17-insurance-contracts.html/content/dam/ifrs/publications/html-standards/english/2021/issued/ifrs17/#about" TargetMode="External"/><Relationship Id="rId7" Type="http://schemas.openxmlformats.org/officeDocument/2006/relationships/hyperlink" Target="https://www.gov.uk/guidance/export-insurance-policy" TargetMode="External"/><Relationship Id="rId12" Type="http://schemas.openxmlformats.org/officeDocument/2006/relationships/hyperlink" Target="https://www.gov.uk/guidance/general-export-facility" TargetMode="External"/><Relationship Id="rId2" Type="http://schemas.openxmlformats.org/officeDocument/2006/relationships/hyperlink" Target="https://www.ifrs.org/issued-standards/list-of-standards/ifrs-9-financial-instruments/" TargetMode="External"/><Relationship Id="rId1" Type="http://schemas.openxmlformats.org/officeDocument/2006/relationships/slideLayout" Target="../slideLayouts/slideLayout3.xml"/><Relationship Id="rId6" Type="http://schemas.openxmlformats.org/officeDocument/2006/relationships/hyperlink" Target="https://www.gov.uk/guidance/buyer-credit-facility" TargetMode="External"/><Relationship Id="rId11" Type="http://schemas.openxmlformats.org/officeDocument/2006/relationships/hyperlink" Target="https://www.gov.uk/guidance/bond-support-scheme-overview-and-how-to-apply" TargetMode="External"/><Relationship Id="rId5" Type="http://schemas.openxmlformats.org/officeDocument/2006/relationships/hyperlink" Target="https://www.gov.uk/guidance/bond-insurance-policy" TargetMode="External"/><Relationship Id="rId10" Type="http://schemas.openxmlformats.org/officeDocument/2006/relationships/hyperlink" Target="https://www.gov.uk/guidance/export-working-capital-scheme-overview-and-how-to-apply" TargetMode="External"/><Relationship Id="rId4" Type="http://schemas.openxmlformats.org/officeDocument/2006/relationships/hyperlink" Target="https://www.gov.uk/guidance/direct-lending-scheme" TargetMode="External"/><Relationship Id="rId9" Type="http://schemas.openxmlformats.org/officeDocument/2006/relationships/hyperlink" Target="https://www.gov.uk/guidance/supplier-credit-financing-facility"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clubdeparis.org/"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404077" y="2601119"/>
            <a:ext cx="7383845" cy="1655762"/>
          </a:xfrm>
          <a:prstGeom prst="rect">
            <a:avLst/>
          </a:prstGeom>
        </p:spPr>
        <p:txBody>
          <a:bodyPr lIns="91440" tIns="45720" rIns="91440" bIns="45720" anchor="t">
            <a:normAutofit fontScale="90000"/>
          </a:bodyPr>
          <a:lstStyle/>
          <a:p>
            <a:pPr algn="ctr">
              <a:lnSpc>
                <a:spcPct val="100000"/>
              </a:lnSpc>
            </a:pPr>
            <a:r>
              <a:rPr lang="en-GB" sz="4800" b="1" dirty="0">
                <a:solidFill>
                  <a:srgbClr val="004D44"/>
                </a:solidFill>
              </a:rPr>
              <a:t>Fintech – Loans, Insurance and Guarantees administration</a:t>
            </a:r>
            <a:br>
              <a:rPr lang="en-US" sz="4800" b="1" dirty="0">
                <a:solidFill>
                  <a:srgbClr val="004D44"/>
                </a:solidFill>
              </a:rPr>
            </a:br>
            <a:r>
              <a:rPr lang="en-US" sz="3200" dirty="0">
                <a:solidFill>
                  <a:srgbClr val="004D44"/>
                </a:solidFill>
              </a:rPr>
              <a:t>Project </a:t>
            </a:r>
            <a:r>
              <a:rPr lang="en-US" sz="3200" dirty="0" err="1">
                <a:solidFill>
                  <a:srgbClr val="004D44"/>
                </a:solidFill>
              </a:rPr>
              <a:t>Contextualised</a:t>
            </a:r>
            <a:r>
              <a:rPr lang="en-US" sz="3200" dirty="0">
                <a:solidFill>
                  <a:srgbClr val="004D44"/>
                </a:solidFill>
              </a:rPr>
              <a:t> </a:t>
            </a:r>
            <a:br>
              <a:rPr lang="en-US" sz="3200" dirty="0">
                <a:solidFill>
                  <a:srgbClr val="004D44"/>
                </a:solidFill>
              </a:rPr>
            </a:br>
            <a:endParaRPr lang="en-GB" sz="4000" dirty="0">
              <a:solidFill>
                <a:srgbClr val="004D44"/>
              </a:solidFill>
              <a:cs typeface="Arial"/>
            </a:endParaRPr>
          </a:p>
        </p:txBody>
      </p:sp>
      <p:pic>
        <p:nvPicPr>
          <p:cNvPr id="9" name="Picture 8" descr="A close up of a sign&#10;&#10;Description automatically generated">
            <a:extLst>
              <a:ext uri="{FF2B5EF4-FFF2-40B4-BE49-F238E27FC236}">
                <a16:creationId xmlns:a16="http://schemas.microsoft.com/office/drawing/2014/main" id="{37882448-3C74-4909-BDBB-478F99F80AD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62320" y="4953431"/>
            <a:ext cx="2766130" cy="1462014"/>
          </a:xfrm>
          <a:prstGeom prst="rect">
            <a:avLst/>
          </a:prstGeom>
        </p:spPr>
      </p:pic>
    </p:spTree>
    <p:extLst>
      <p:ext uri="{BB962C8B-B14F-4D97-AF65-F5344CB8AC3E}">
        <p14:creationId xmlns:p14="http://schemas.microsoft.com/office/powerpoint/2010/main" val="403883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p:txBody>
          <a:bodyPr lIns="91440" tIns="45720" rIns="91440" bIns="45720" anchor="t"/>
          <a:lstStyle/>
          <a:p>
            <a:r>
              <a:rPr lang="en-GB" dirty="0"/>
              <a:t>UK Export Finance (UKEF)</a:t>
            </a:r>
            <a:endParaRPr lang="en-US" dirty="0"/>
          </a:p>
        </p:txBody>
      </p:sp>
      <p:sp>
        <p:nvSpPr>
          <p:cNvPr id="5" name="Content Placeholder 4">
            <a:extLst>
              <a:ext uri="{FF2B5EF4-FFF2-40B4-BE49-F238E27FC236}">
                <a16:creationId xmlns:a16="http://schemas.microsoft.com/office/drawing/2014/main" id="{0434B8C6-A6D1-40E9-A64C-0813B681365F}"/>
              </a:ext>
            </a:extLst>
          </p:cNvPr>
          <p:cNvSpPr>
            <a:spLocks noGrp="1"/>
          </p:cNvSpPr>
          <p:nvPr>
            <p:ph idx="1"/>
          </p:nvPr>
        </p:nvSpPr>
        <p:spPr>
          <a:xfrm>
            <a:off x="368643" y="1436537"/>
            <a:ext cx="11454713" cy="4351338"/>
          </a:xfrm>
        </p:spPr>
        <p:txBody>
          <a:bodyPr lIns="91440" tIns="45720" rIns="91440" bIns="45720" anchor="t"/>
          <a:lstStyle/>
          <a:p>
            <a:r>
              <a:rPr lang="en-GB" dirty="0"/>
              <a:t>Our mission is to ensure that no viable UK export fails for lack of finance or insurance, while operating at no net cost to the taxpayer.</a:t>
            </a:r>
          </a:p>
          <a:p>
            <a:r>
              <a:rPr lang="en-GB" dirty="0"/>
              <a:t>We offer a series of financial products to support exporters, covering Loans, Insurance and Export Guarantees</a:t>
            </a:r>
          </a:p>
          <a:p>
            <a:r>
              <a:rPr lang="en-GB" dirty="0"/>
              <a:t>Over the last 15 years, UKEF has increased its support to exporters from £2bn in 2004/5 to £12.3bn in 2020/21 (the amount of cover offered on the various products)</a:t>
            </a:r>
          </a:p>
          <a:p>
            <a:r>
              <a:rPr lang="en-GB" dirty="0"/>
              <a:t>With the increase in support for Small and Medium Enterprises (SMEs), there has been a significant increase in the number of deals done, with the majority being (relatively) low value. The number of individual elements of support (facilities) issued over the 15 years has grown from 151 to 604.</a:t>
            </a:r>
            <a:endParaRPr lang="en-GB" dirty="0">
              <a:cs typeface="Calibri"/>
            </a:endParaRPr>
          </a:p>
        </p:txBody>
      </p:sp>
    </p:spTree>
    <p:extLst>
      <p:ext uri="{BB962C8B-B14F-4D97-AF65-F5344CB8AC3E}">
        <p14:creationId xmlns:p14="http://schemas.microsoft.com/office/powerpoint/2010/main" val="258287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a:xfrm>
            <a:off x="1585121" y="575771"/>
            <a:ext cx="10426366" cy="711011"/>
          </a:xfrm>
        </p:spPr>
        <p:txBody>
          <a:bodyPr lIns="91440" tIns="45720" rIns="91440" bIns="45720" anchor="t"/>
          <a:lstStyle/>
          <a:p>
            <a:r>
              <a:rPr lang="en-GB" dirty="0"/>
              <a:t>Loans and Guarantees Administration</a:t>
            </a:r>
            <a:endParaRPr lang="en-US" dirty="0"/>
          </a:p>
        </p:txBody>
      </p:sp>
      <p:sp>
        <p:nvSpPr>
          <p:cNvPr id="5" name="Content Placeholder 4">
            <a:extLst>
              <a:ext uri="{FF2B5EF4-FFF2-40B4-BE49-F238E27FC236}">
                <a16:creationId xmlns:a16="http://schemas.microsoft.com/office/drawing/2014/main" id="{0434B8C6-A6D1-40E9-A64C-0813B681365F}"/>
              </a:ext>
            </a:extLst>
          </p:cNvPr>
          <p:cNvSpPr>
            <a:spLocks noGrp="1"/>
          </p:cNvSpPr>
          <p:nvPr>
            <p:ph idx="1"/>
          </p:nvPr>
        </p:nvSpPr>
        <p:spPr>
          <a:xfrm>
            <a:off x="368643" y="1436537"/>
            <a:ext cx="11454713" cy="4351338"/>
          </a:xfrm>
        </p:spPr>
        <p:txBody>
          <a:bodyPr lIns="91440" tIns="45720" rIns="91440" bIns="45720" anchor="t"/>
          <a:lstStyle/>
          <a:p>
            <a:r>
              <a:rPr lang="en-GB" dirty="0"/>
              <a:t>Once the deal has been signed, all UKEF products are currently recorded and reported on through ACBS, which was implemented in 2004</a:t>
            </a:r>
          </a:p>
          <a:p>
            <a:r>
              <a:rPr lang="en-GB" dirty="0"/>
              <a:t>Due to the nature of UKEF products, ACBS has had to be customised (or the way that the product is recorded has had to be adapted) to get it onto one system</a:t>
            </a:r>
          </a:p>
          <a:p>
            <a:r>
              <a:rPr lang="en-GB" dirty="0"/>
              <a:t>This customisation has also led to some complexities when we look to offer new products</a:t>
            </a:r>
          </a:p>
          <a:p>
            <a:r>
              <a:rPr lang="en-GB" dirty="0"/>
              <a:t>The current system reaches end of contract in 2023 and rather than a like for like replacement (as the context the system operates in has changed), a full discovery is required to understand what we need and any changes in how we do things.</a:t>
            </a:r>
          </a:p>
        </p:txBody>
      </p:sp>
    </p:spTree>
    <p:extLst>
      <p:ext uri="{BB962C8B-B14F-4D97-AF65-F5344CB8AC3E}">
        <p14:creationId xmlns:p14="http://schemas.microsoft.com/office/powerpoint/2010/main" val="223270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a:xfrm>
            <a:off x="1585121" y="575771"/>
            <a:ext cx="10426366" cy="711011"/>
          </a:xfrm>
        </p:spPr>
        <p:txBody>
          <a:bodyPr lIns="91440" tIns="45720" rIns="91440" bIns="45720" anchor="t"/>
          <a:lstStyle/>
          <a:p>
            <a:r>
              <a:rPr lang="en-GB" dirty="0"/>
              <a:t>UKEF products</a:t>
            </a:r>
            <a:endParaRPr lang="en-US" dirty="0"/>
          </a:p>
        </p:txBody>
      </p:sp>
      <p:sp>
        <p:nvSpPr>
          <p:cNvPr id="6" name="Rectangle 5">
            <a:extLst>
              <a:ext uri="{FF2B5EF4-FFF2-40B4-BE49-F238E27FC236}">
                <a16:creationId xmlns:a16="http://schemas.microsoft.com/office/drawing/2014/main" id="{B5B7485B-6A59-4FF2-8737-D5CB54429D51}"/>
              </a:ext>
              <a:ext uri="{C183D7F6-B498-43B3-948B-1728B52AA6E4}">
                <adec:decorative xmlns:adec="http://schemas.microsoft.com/office/drawing/2017/decorative" val="1"/>
              </a:ext>
            </a:extLst>
          </p:cNvPr>
          <p:cNvSpPr/>
          <p:nvPr/>
        </p:nvSpPr>
        <p:spPr>
          <a:xfrm>
            <a:off x="287164" y="1636683"/>
            <a:ext cx="11497366" cy="599793"/>
          </a:xfrm>
          <a:prstGeom prst="rect">
            <a:avLst/>
          </a:prstGeom>
          <a:solidFill>
            <a:srgbClr val="004D44"/>
          </a:solidFill>
          <a:ln w="38100">
            <a:solidFill>
              <a:srgbClr val="004D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BE642193-B9A2-4E12-819F-4DD4DDFE7250}"/>
              </a:ext>
            </a:extLst>
          </p:cNvPr>
          <p:cNvSpPr txBox="1"/>
          <p:nvPr/>
        </p:nvSpPr>
        <p:spPr>
          <a:xfrm>
            <a:off x="824472" y="1716862"/>
            <a:ext cx="25414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Arial" panose="020B0604020202020204"/>
                <a:ea typeface="+mn-ea"/>
                <a:cs typeface="+mn-cs"/>
              </a:rPr>
              <a:t>Buyer Finance</a:t>
            </a:r>
            <a:endParaRPr kumimoji="0" lang="en-GB" sz="2400" b="1"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TextBox 7">
            <a:extLst>
              <a:ext uri="{FF2B5EF4-FFF2-40B4-BE49-F238E27FC236}">
                <a16:creationId xmlns:a16="http://schemas.microsoft.com/office/drawing/2014/main" id="{67C7034C-4BA5-4662-9A3F-F110AF703550}"/>
              </a:ext>
            </a:extLst>
          </p:cNvPr>
          <p:cNvSpPr txBox="1"/>
          <p:nvPr/>
        </p:nvSpPr>
        <p:spPr>
          <a:xfrm>
            <a:off x="402780" y="2452110"/>
            <a:ext cx="3384875" cy="1477328"/>
          </a:xfrm>
          <a:prstGeom prst="rect">
            <a:avLst/>
          </a:prstGeom>
          <a:noFill/>
        </p:spPr>
        <p:txBody>
          <a:bodyPr wrap="square" rtlCol="0">
            <a:noAutofit/>
          </a:bodyPr>
          <a:lstStyle/>
          <a:p>
            <a:pPr marL="70213" marR="0" lvl="4"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rial" panose="020B0604020202020204"/>
                <a:ea typeface="+mn-ea"/>
                <a:cs typeface="+mn-cs"/>
              </a:rPr>
              <a:t>Win contracts:</a:t>
            </a:r>
            <a:r>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t> attractive financing terms for overseas buyers of UK goods and services can help exporters </a:t>
            </a:r>
            <a:r>
              <a:rPr kumimoji="0" lang="en-US" sz="1800" b="1" i="0" u="none" strike="noStrike" kern="1200" cap="none" spc="0" normalizeH="0" baseline="0" noProof="0">
                <a:ln>
                  <a:noFill/>
                </a:ln>
                <a:solidFill>
                  <a:prstClr val="black"/>
                </a:solidFill>
                <a:effectLst/>
                <a:uLnTx/>
                <a:uFillTx/>
                <a:latin typeface="Arial" panose="020B0604020202020204"/>
                <a:ea typeface="+mn-ea"/>
                <a:cs typeface="+mn-cs"/>
              </a:rPr>
              <a:t>make their offering more competitive.</a:t>
            </a:r>
            <a:endParaRPr kumimoji="0" lang="en-GB" sz="1800" b="1" i="0" u="none" strike="noStrike" kern="1200" cap="none" spc="0" normalizeH="0" baseline="0" noProof="0">
              <a:ln>
                <a:noFill/>
              </a:ln>
              <a:solidFill>
                <a:srgbClr val="004D44"/>
              </a:solidFill>
              <a:effectLst/>
              <a:uLnTx/>
              <a:uFillTx/>
              <a:latin typeface="Arial" panose="020B0604020202020204"/>
              <a:ea typeface="+mn-ea"/>
              <a:cs typeface="+mn-cs"/>
            </a:endParaRPr>
          </a:p>
        </p:txBody>
      </p:sp>
      <p:sp>
        <p:nvSpPr>
          <p:cNvPr id="9" name="Rectangle 8">
            <a:extLst>
              <a:ext uri="{FF2B5EF4-FFF2-40B4-BE49-F238E27FC236}">
                <a16:creationId xmlns:a16="http://schemas.microsoft.com/office/drawing/2014/main" id="{EC96A935-78BA-44A2-B219-794AAE4F79FB}"/>
              </a:ext>
              <a:ext uri="{C183D7F6-B498-43B3-948B-1728B52AA6E4}">
                <adec:decorative xmlns:adec="http://schemas.microsoft.com/office/drawing/2017/decorative" val="1"/>
              </a:ext>
            </a:extLst>
          </p:cNvPr>
          <p:cNvSpPr/>
          <p:nvPr/>
        </p:nvSpPr>
        <p:spPr>
          <a:xfrm>
            <a:off x="308971" y="4343767"/>
            <a:ext cx="11482828" cy="20551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0" name="TextBox 9">
            <a:extLst>
              <a:ext uri="{FF2B5EF4-FFF2-40B4-BE49-F238E27FC236}">
                <a16:creationId xmlns:a16="http://schemas.microsoft.com/office/drawing/2014/main" id="{97D31113-8015-4083-91B9-B40958DB1856}"/>
              </a:ext>
            </a:extLst>
          </p:cNvPr>
          <p:cNvSpPr txBox="1"/>
          <p:nvPr/>
        </p:nvSpPr>
        <p:spPr>
          <a:xfrm>
            <a:off x="370177" y="4428908"/>
            <a:ext cx="3346424" cy="2117972"/>
          </a:xfrm>
          <a:prstGeom prst="rect">
            <a:avLst/>
          </a:prstGeom>
          <a:noFill/>
        </p:spPr>
        <p:txBody>
          <a:bodyPr wrap="square" rtlCol="0">
            <a:noAutofit/>
          </a:bodyPr>
          <a:lstStyle/>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Buyer Credit Facility</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Direct Lending </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Lines of Credit </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Standard Buyer Loan Guarantee </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Bills and Notes Guarantee</a:t>
            </a:r>
          </a:p>
        </p:txBody>
      </p:sp>
      <p:sp>
        <p:nvSpPr>
          <p:cNvPr id="11" name="TextBox 10">
            <a:extLst>
              <a:ext uri="{FF2B5EF4-FFF2-40B4-BE49-F238E27FC236}">
                <a16:creationId xmlns:a16="http://schemas.microsoft.com/office/drawing/2014/main" id="{AAAA7720-D2EF-4C67-AFF6-F4A2A630256B}"/>
              </a:ext>
            </a:extLst>
          </p:cNvPr>
          <p:cNvSpPr txBox="1"/>
          <p:nvPr/>
        </p:nvSpPr>
        <p:spPr>
          <a:xfrm>
            <a:off x="4413380" y="1716861"/>
            <a:ext cx="351516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Arial" panose="020B0604020202020204"/>
                <a:ea typeface="+mn-ea"/>
                <a:cs typeface="+mn-cs"/>
              </a:rPr>
              <a:t>Exporter Guarantees</a:t>
            </a:r>
            <a:endParaRPr kumimoji="0" lang="en-GB" sz="2400" b="1"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F3753D60-BD8D-4391-914C-064106B8F9F2}"/>
              </a:ext>
            </a:extLst>
          </p:cNvPr>
          <p:cNvSpPr txBox="1"/>
          <p:nvPr/>
        </p:nvSpPr>
        <p:spPr>
          <a:xfrm>
            <a:off x="4271770" y="2452110"/>
            <a:ext cx="3384875" cy="1754326"/>
          </a:xfrm>
          <a:prstGeom prst="rect">
            <a:avLst/>
          </a:prstGeom>
          <a:noFill/>
        </p:spPr>
        <p:txBody>
          <a:bodyPr wrap="square" rtlCol="0">
            <a:noAutofit/>
          </a:bodyPr>
          <a:lstStyle/>
          <a:p>
            <a:pPr marL="70213" marR="0" lvl="4"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rial" panose="020B0604020202020204"/>
                <a:ea typeface="+mn-ea"/>
                <a:cs typeface="+mn-cs"/>
              </a:rPr>
              <a:t>Fulfil orders: </a:t>
            </a:r>
            <a:r>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t>help companies access the support they need to fulfil a contract, giving them the confidence to </a:t>
            </a:r>
            <a:r>
              <a:rPr kumimoji="0" lang="en-US" sz="1800" b="1" i="0" u="none" strike="noStrike" kern="1200" cap="none" spc="0" normalizeH="0" baseline="0" noProof="0">
                <a:ln>
                  <a:noFill/>
                </a:ln>
                <a:solidFill>
                  <a:prstClr val="black"/>
                </a:solidFill>
                <a:effectLst/>
                <a:uLnTx/>
                <a:uFillTx/>
                <a:latin typeface="Arial" panose="020B0604020202020204"/>
                <a:ea typeface="+mn-ea"/>
                <a:cs typeface="+mn-cs"/>
              </a:rPr>
              <a:t>take on more contracts and increase their turnover.</a:t>
            </a:r>
            <a:endParaRPr kumimoji="0" lang="en-GB" sz="1800" b="1" i="0" u="none" strike="noStrike" kern="1200" cap="none" spc="0" normalizeH="0" baseline="0" noProof="0">
              <a:ln>
                <a:noFill/>
              </a:ln>
              <a:solidFill>
                <a:srgbClr val="004D44"/>
              </a:solidFill>
              <a:effectLst/>
              <a:uLnTx/>
              <a:uFillTx/>
              <a:latin typeface="Arial" panose="020B0604020202020204"/>
              <a:ea typeface="+mn-ea"/>
              <a:cs typeface="+mn-cs"/>
            </a:endParaRPr>
          </a:p>
        </p:txBody>
      </p:sp>
      <p:sp>
        <p:nvSpPr>
          <p:cNvPr id="13" name="TextBox 12">
            <a:extLst>
              <a:ext uri="{FF2B5EF4-FFF2-40B4-BE49-F238E27FC236}">
                <a16:creationId xmlns:a16="http://schemas.microsoft.com/office/drawing/2014/main" id="{F6DFDF19-DC6A-4F15-AB93-9480DE296FD7}"/>
              </a:ext>
            </a:extLst>
          </p:cNvPr>
          <p:cNvSpPr txBox="1"/>
          <p:nvPr/>
        </p:nvSpPr>
        <p:spPr>
          <a:xfrm>
            <a:off x="4052737" y="4416003"/>
            <a:ext cx="3942920" cy="2571385"/>
          </a:xfrm>
          <a:prstGeom prst="rect">
            <a:avLst/>
          </a:prstGeom>
          <a:noFill/>
        </p:spPr>
        <p:txBody>
          <a:bodyPr wrap="square" rtlCol="0">
            <a:noAutofit/>
          </a:bodyPr>
          <a:lstStyle/>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Bond Support Scheme </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Export Working Capital Scheme</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General Export Facility </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Export Development Guarantee </a:t>
            </a: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Supply Chain Discount Guarantee</a:t>
            </a:r>
          </a:p>
        </p:txBody>
      </p:sp>
      <p:sp>
        <p:nvSpPr>
          <p:cNvPr id="14" name="TextBox 13">
            <a:extLst>
              <a:ext uri="{FF2B5EF4-FFF2-40B4-BE49-F238E27FC236}">
                <a16:creationId xmlns:a16="http://schemas.microsoft.com/office/drawing/2014/main" id="{DBC529AA-44AF-479B-9A08-85A4D4145B1D}"/>
              </a:ext>
            </a:extLst>
          </p:cNvPr>
          <p:cNvSpPr txBox="1"/>
          <p:nvPr/>
        </p:nvSpPr>
        <p:spPr>
          <a:xfrm>
            <a:off x="8907180" y="1702575"/>
            <a:ext cx="232340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Arial" panose="020B0604020202020204"/>
                <a:ea typeface="+mn-ea"/>
                <a:cs typeface="+mn-cs"/>
              </a:rPr>
              <a:t>Insurance</a:t>
            </a:r>
            <a:endParaRPr kumimoji="0" lang="en-GB" sz="2400" b="1"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5" name="TextBox 14">
            <a:extLst>
              <a:ext uri="{FF2B5EF4-FFF2-40B4-BE49-F238E27FC236}">
                <a16:creationId xmlns:a16="http://schemas.microsoft.com/office/drawing/2014/main" id="{39E91714-B05E-4E21-839C-66754B624FD5}"/>
              </a:ext>
            </a:extLst>
          </p:cNvPr>
          <p:cNvSpPr txBox="1"/>
          <p:nvPr/>
        </p:nvSpPr>
        <p:spPr>
          <a:xfrm>
            <a:off x="8252018" y="2451924"/>
            <a:ext cx="3384875" cy="1477328"/>
          </a:xfrm>
          <a:prstGeom prst="rect">
            <a:avLst/>
          </a:prstGeom>
          <a:noFill/>
        </p:spPr>
        <p:txBody>
          <a:bodyPr wrap="square" rtlCol="0">
            <a:noAutofit/>
          </a:bodyPr>
          <a:lstStyle/>
          <a:p>
            <a:pPr marL="70213" marR="0" lvl="4"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rial" panose="020B0604020202020204"/>
                <a:ea typeface="+mn-ea"/>
                <a:cs typeface="+mn-cs"/>
              </a:rPr>
              <a:t>Get paid: </a:t>
            </a:r>
            <a:r>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t>help companies manage risks in challenging markets, </a:t>
            </a:r>
            <a:r>
              <a:rPr kumimoji="0" lang="en-US" sz="1800" b="1" i="0" u="none" strike="noStrike" kern="1200" cap="none" spc="0" normalizeH="0" baseline="0" noProof="0">
                <a:ln>
                  <a:noFill/>
                </a:ln>
                <a:solidFill>
                  <a:prstClr val="black"/>
                </a:solidFill>
                <a:effectLst/>
                <a:uLnTx/>
                <a:uFillTx/>
                <a:latin typeface="Arial" panose="020B0604020202020204"/>
                <a:ea typeface="+mn-ea"/>
                <a:cs typeface="+mn-cs"/>
              </a:rPr>
              <a:t>ensuring that they get paid </a:t>
            </a:r>
            <a:r>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t>even where the private market is not able to offer insurance.</a:t>
            </a:r>
            <a:endParaRPr kumimoji="0" lang="en-GB" sz="1800" b="0" i="0" u="none" strike="noStrike" kern="1200" cap="none" spc="0" normalizeH="0" baseline="0" noProof="0">
              <a:ln>
                <a:noFill/>
              </a:ln>
              <a:solidFill>
                <a:srgbClr val="004D44"/>
              </a:solidFill>
              <a:effectLst/>
              <a:uLnTx/>
              <a:uFillTx/>
              <a:latin typeface="Arial" panose="020B0604020202020204"/>
              <a:ea typeface="+mn-ea"/>
              <a:cs typeface="+mn-cs"/>
            </a:endParaRPr>
          </a:p>
        </p:txBody>
      </p:sp>
      <p:sp>
        <p:nvSpPr>
          <p:cNvPr id="16" name="TextBox 15">
            <a:extLst>
              <a:ext uri="{FF2B5EF4-FFF2-40B4-BE49-F238E27FC236}">
                <a16:creationId xmlns:a16="http://schemas.microsoft.com/office/drawing/2014/main" id="{554BD5C5-5D25-42D0-B93A-D1C08D356ED7}"/>
              </a:ext>
            </a:extLst>
          </p:cNvPr>
          <p:cNvSpPr txBox="1"/>
          <p:nvPr/>
        </p:nvSpPr>
        <p:spPr>
          <a:xfrm>
            <a:off x="8290469" y="4416003"/>
            <a:ext cx="3346424" cy="1962486"/>
          </a:xfrm>
          <a:prstGeom prst="rect">
            <a:avLst/>
          </a:prstGeom>
          <a:noFill/>
        </p:spPr>
        <p:txBody>
          <a:bodyPr wrap="square" rtlCol="0">
            <a:noAutofit/>
          </a:bodyPr>
          <a:lstStyle/>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lumMod val="95000"/>
                    <a:lumOff val="5000"/>
                  </a:prstClr>
                </a:solidFill>
                <a:effectLst/>
                <a:uLnTx/>
                <a:uFillTx/>
                <a:latin typeface="Arial" panose="020B0604020202020204"/>
                <a:ea typeface="+mn-ea"/>
                <a:cs typeface="+mn-cs"/>
              </a:rPr>
              <a:t>Bond Insurance Policy </a:t>
            </a:r>
            <a:endParaRPr kumimoji="0" lang="en-US" sz="600" b="0" i="0" u="none" strike="noStrike" kern="1200" cap="none" spc="0" normalizeH="0" baseline="0" noProof="0">
              <a:ln>
                <a:noFill/>
              </a:ln>
              <a:solidFill>
                <a:prstClr val="black">
                  <a:lumMod val="95000"/>
                  <a:lumOff val="5000"/>
                </a:prstClr>
              </a:solidFill>
              <a:effectLst/>
              <a:uLnTx/>
              <a:uFillTx/>
              <a:latin typeface="Arial" panose="020B0604020202020204"/>
              <a:ea typeface="+mn-ea"/>
              <a:cs typeface="+mn-cs"/>
            </a:endParaRP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lumMod val="95000"/>
                    <a:lumOff val="5000"/>
                  </a:prstClr>
                </a:solidFill>
                <a:effectLst/>
                <a:uLnTx/>
                <a:uFillTx/>
                <a:latin typeface="Arial" panose="020B0604020202020204"/>
                <a:ea typeface="+mn-ea"/>
                <a:cs typeface="+mn-cs"/>
              </a:rPr>
              <a:t>Export Insurance Policy</a:t>
            </a:r>
            <a:endParaRPr kumimoji="0" lang="en-US" sz="600" b="0" i="0" u="none" strike="noStrike" kern="1200" cap="none" spc="0" normalizeH="0" baseline="0" noProof="0">
              <a:ln>
                <a:noFill/>
              </a:ln>
              <a:solidFill>
                <a:prstClr val="black">
                  <a:lumMod val="95000"/>
                  <a:lumOff val="5000"/>
                </a:prstClr>
              </a:solidFill>
              <a:effectLst/>
              <a:uLnTx/>
              <a:uFillTx/>
              <a:latin typeface="Arial" panose="020B0604020202020204"/>
              <a:ea typeface="+mn-ea"/>
              <a:cs typeface="+mn-cs"/>
            </a:endParaRPr>
          </a:p>
          <a:p>
            <a:pPr marL="430213" marR="0" lvl="4" indent="-36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lumMod val="95000"/>
                    <a:lumOff val="5000"/>
                  </a:prstClr>
                </a:solidFill>
                <a:effectLst/>
                <a:uLnTx/>
                <a:uFillTx/>
                <a:latin typeface="Arial" panose="020B0604020202020204"/>
                <a:ea typeface="+mn-ea"/>
                <a:cs typeface="+mn-cs"/>
              </a:rPr>
              <a:t>Overseas Investment Insurance</a:t>
            </a:r>
          </a:p>
        </p:txBody>
      </p:sp>
      <p:cxnSp>
        <p:nvCxnSpPr>
          <p:cNvPr id="17" name="Straight Connector 16">
            <a:extLst>
              <a:ext uri="{FF2B5EF4-FFF2-40B4-BE49-F238E27FC236}">
                <a16:creationId xmlns:a16="http://schemas.microsoft.com/office/drawing/2014/main" id="{5AF9A4A4-7B21-4259-9D0A-287FFA761B98}"/>
              </a:ext>
              <a:ext uri="{C183D7F6-B498-43B3-948B-1728B52AA6E4}">
                <adec:decorative xmlns:adec="http://schemas.microsoft.com/office/drawing/2017/decorative" val="1"/>
              </a:ext>
            </a:extLst>
          </p:cNvPr>
          <p:cNvCxnSpPr/>
          <p:nvPr/>
        </p:nvCxnSpPr>
        <p:spPr>
          <a:xfrm flipV="1">
            <a:off x="4013703" y="2236476"/>
            <a:ext cx="0" cy="4142014"/>
          </a:xfrm>
          <a:prstGeom prst="line">
            <a:avLst/>
          </a:prstGeom>
          <a:ln w="38100">
            <a:solidFill>
              <a:srgbClr val="004D4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EFDEA1-B787-4CD4-94FC-2038AD417D6A}"/>
              </a:ext>
              <a:ext uri="{C183D7F6-B498-43B3-948B-1728B52AA6E4}">
                <adec:decorative xmlns:adec="http://schemas.microsoft.com/office/drawing/2017/decorative" val="1"/>
              </a:ext>
            </a:extLst>
          </p:cNvPr>
          <p:cNvCxnSpPr>
            <a:cxnSpLocks/>
          </p:cNvCxnSpPr>
          <p:nvPr/>
        </p:nvCxnSpPr>
        <p:spPr>
          <a:xfrm flipV="1">
            <a:off x="8121148" y="2164240"/>
            <a:ext cx="0" cy="4214249"/>
          </a:xfrm>
          <a:prstGeom prst="line">
            <a:avLst/>
          </a:prstGeom>
          <a:ln w="38100">
            <a:solidFill>
              <a:srgbClr val="004D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62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a:xfrm>
            <a:off x="1585121" y="575771"/>
            <a:ext cx="10426366" cy="711011"/>
          </a:xfrm>
        </p:spPr>
        <p:txBody>
          <a:bodyPr lIns="91440" tIns="45720" rIns="91440" bIns="45720" anchor="t"/>
          <a:lstStyle/>
          <a:p>
            <a:r>
              <a:rPr lang="en-GB" dirty="0"/>
              <a:t>UKEF products</a:t>
            </a:r>
            <a:endParaRPr lang="en-US" dirty="0"/>
          </a:p>
        </p:txBody>
      </p:sp>
      <p:sp>
        <p:nvSpPr>
          <p:cNvPr id="19" name="Content Placeholder 2">
            <a:extLst>
              <a:ext uri="{FF2B5EF4-FFF2-40B4-BE49-F238E27FC236}">
                <a16:creationId xmlns:a16="http://schemas.microsoft.com/office/drawing/2014/main" id="{85735A20-AA2C-428E-81F5-AC4F0A2A6318}"/>
              </a:ext>
            </a:extLst>
          </p:cNvPr>
          <p:cNvSpPr>
            <a:spLocks noGrp="1"/>
          </p:cNvSpPr>
          <p:nvPr>
            <p:ph idx="1"/>
          </p:nvPr>
        </p:nvSpPr>
        <p:spPr>
          <a:xfrm>
            <a:off x="319596" y="1286782"/>
            <a:ext cx="11478827" cy="4351338"/>
          </a:xfrm>
        </p:spPr>
        <p:txBody>
          <a:bodyPr>
            <a:normAutofit/>
          </a:bodyPr>
          <a:lstStyle/>
          <a:p>
            <a:pPr marL="0" indent="0">
              <a:buNone/>
            </a:pPr>
            <a:r>
              <a:rPr lang="en-GB" dirty="0"/>
              <a:t>UKEF Products fall into several Accounting ‘buckets’, and are then split into product groups and product types. UKEF will be applying International Financial Reporting </a:t>
            </a:r>
            <a:r>
              <a:rPr lang="en-GB" dirty="0">
                <a:hlinkClick r:id="rId2"/>
              </a:rPr>
              <a:t>Standards 9 </a:t>
            </a:r>
            <a:r>
              <a:rPr lang="en-GB" dirty="0"/>
              <a:t>&amp; </a:t>
            </a:r>
            <a:r>
              <a:rPr lang="en-GB" dirty="0">
                <a:hlinkClick r:id="rId3"/>
              </a:rPr>
              <a:t>17</a:t>
            </a:r>
            <a:r>
              <a:rPr lang="en-GB" dirty="0"/>
              <a:t> from 2023 onwards.</a:t>
            </a:r>
          </a:p>
        </p:txBody>
      </p:sp>
      <p:graphicFrame>
        <p:nvGraphicFramePr>
          <p:cNvPr id="20" name="Table 4">
            <a:extLst>
              <a:ext uri="{FF2B5EF4-FFF2-40B4-BE49-F238E27FC236}">
                <a16:creationId xmlns:a16="http://schemas.microsoft.com/office/drawing/2014/main" id="{13EED187-B061-4D9F-B360-C25F581B7189}"/>
              </a:ext>
            </a:extLst>
          </p:cNvPr>
          <p:cNvGraphicFramePr>
            <a:graphicFrameLocks noGrp="1"/>
          </p:cNvGraphicFramePr>
          <p:nvPr>
            <p:extLst>
              <p:ext uri="{D42A27DB-BD31-4B8C-83A1-F6EECF244321}">
                <p14:modId xmlns:p14="http://schemas.microsoft.com/office/powerpoint/2010/main" val="1296456626"/>
              </p:ext>
            </p:extLst>
          </p:nvPr>
        </p:nvGraphicFramePr>
        <p:xfrm>
          <a:off x="3398135" y="2744757"/>
          <a:ext cx="4614863" cy="2597742"/>
        </p:xfrm>
        <a:graphic>
          <a:graphicData uri="http://schemas.openxmlformats.org/drawingml/2006/table">
            <a:tbl>
              <a:tblPr firstRow="1" bandRow="1">
                <a:tableStyleId>{5C22544A-7EE6-4342-B048-85BDC9FD1C3A}</a:tableStyleId>
              </a:tblPr>
              <a:tblGrid>
                <a:gridCol w="1785938">
                  <a:extLst>
                    <a:ext uri="{9D8B030D-6E8A-4147-A177-3AD203B41FA5}">
                      <a16:colId xmlns:a16="http://schemas.microsoft.com/office/drawing/2014/main" val="3949724129"/>
                    </a:ext>
                  </a:extLst>
                </a:gridCol>
                <a:gridCol w="2828925">
                  <a:extLst>
                    <a:ext uri="{9D8B030D-6E8A-4147-A177-3AD203B41FA5}">
                      <a16:colId xmlns:a16="http://schemas.microsoft.com/office/drawing/2014/main" val="3181390230"/>
                    </a:ext>
                  </a:extLst>
                </a:gridCol>
              </a:tblGrid>
              <a:tr h="140679">
                <a:tc>
                  <a:txBody>
                    <a:bodyPr/>
                    <a:lstStyle/>
                    <a:p>
                      <a:r>
                        <a:rPr lang="en-GB"/>
                        <a:t>Accounting Type</a:t>
                      </a:r>
                    </a:p>
                  </a:txBody>
                  <a:tcPr/>
                </a:tc>
                <a:tc>
                  <a:txBody>
                    <a:bodyPr/>
                    <a:lstStyle/>
                    <a:p>
                      <a:r>
                        <a:rPr lang="en-GB"/>
                        <a:t>Product Group</a:t>
                      </a:r>
                    </a:p>
                  </a:txBody>
                  <a:tcPr/>
                </a:tc>
                <a:extLst>
                  <a:ext uri="{0D108BD9-81ED-4DB2-BD59-A6C34878D82A}">
                    <a16:rowId xmlns:a16="http://schemas.microsoft.com/office/drawing/2014/main" val="1941618687"/>
                  </a:ext>
                </a:extLst>
              </a:tr>
              <a:tr h="195876">
                <a:tc>
                  <a:txBody>
                    <a:bodyPr/>
                    <a:lstStyle/>
                    <a:p>
                      <a:pPr algn="l" fontAlgn="b"/>
                      <a:r>
                        <a:rPr lang="en-GB" sz="1100" b="0" i="0" u="none" strike="noStrike">
                          <a:solidFill>
                            <a:srgbClr val="000000"/>
                          </a:solidFill>
                          <a:effectLst/>
                          <a:latin typeface="Calibri" panose="020F0502020204030204" pitchFamily="34" charset="0"/>
                        </a:rPr>
                        <a:t>Lending </a:t>
                      </a:r>
                    </a:p>
                  </a:txBody>
                  <a:tcPr marL="6350" marR="6350" marT="6350" marB="0"/>
                </a:tc>
                <a:tc>
                  <a:txBody>
                    <a:bodyPr/>
                    <a:lstStyle/>
                    <a:p>
                      <a:pPr algn="l" fontAlgn="b"/>
                      <a:r>
                        <a:rPr lang="en-GB" sz="1100" b="0" i="0" u="none" strike="noStrike">
                          <a:solidFill>
                            <a:srgbClr val="000000"/>
                          </a:solidFill>
                          <a:effectLst/>
                          <a:latin typeface="Calibri" panose="020F0502020204030204" pitchFamily="34" charset="0"/>
                          <a:hlinkClick r:id="rId4"/>
                        </a:rPr>
                        <a:t>DIRECT LENDING</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95669004"/>
                  </a:ext>
                </a:extLst>
              </a:tr>
              <a:tr h="0">
                <a:tc rowSpan="5">
                  <a:txBody>
                    <a:bodyPr/>
                    <a:lstStyle/>
                    <a:p>
                      <a:pPr algn="l" fontAlgn="b"/>
                      <a:r>
                        <a:rPr lang="en-GB" sz="1100" b="0" i="0" u="none" strike="noStrike">
                          <a:solidFill>
                            <a:srgbClr val="000000"/>
                          </a:solidFill>
                          <a:effectLst/>
                          <a:latin typeface="Calibri" panose="020F0502020204030204" pitchFamily="34" charset="0"/>
                        </a:rPr>
                        <a:t>Insurance Product</a:t>
                      </a:r>
                    </a:p>
                  </a:txBody>
                  <a:tcPr marL="6350" marR="6350" marT="6350" marB="0"/>
                </a:tc>
                <a:tc>
                  <a:txBody>
                    <a:bodyPr/>
                    <a:lstStyle/>
                    <a:p>
                      <a:pPr algn="l" fontAlgn="b"/>
                      <a:r>
                        <a:rPr lang="en-GB" sz="1100" b="0" i="0" u="none" strike="noStrike">
                          <a:solidFill>
                            <a:srgbClr val="000000"/>
                          </a:solidFill>
                          <a:effectLst/>
                          <a:latin typeface="Calibri" panose="020F0502020204030204" pitchFamily="34" charset="0"/>
                          <a:hlinkClick r:id="rId5"/>
                        </a:rPr>
                        <a:t>BOND INSURANCE</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4005252512"/>
                  </a:ext>
                </a:extLst>
              </a:tr>
              <a:tr h="0">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6"/>
                        </a:rPr>
                        <a:t> BUYER CREDITS  </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90271530"/>
                  </a:ext>
                </a:extLst>
              </a:tr>
              <a:tr h="0">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7"/>
                        </a:rPr>
                        <a:t>EXIP</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36825733"/>
                  </a:ext>
                </a:extLst>
              </a:tr>
              <a:tr h="0">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8"/>
                        </a:rPr>
                        <a:t>OII</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613232769"/>
                  </a:ext>
                </a:extLst>
              </a:tr>
              <a:tr h="195876">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9"/>
                        </a:rPr>
                        <a:t>Refreshed Supplier Credit</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889717307"/>
                  </a:ext>
                </a:extLst>
              </a:tr>
              <a:tr h="131398">
                <a:tc rowSpan="5">
                  <a:txBody>
                    <a:bodyPr/>
                    <a:lstStyle/>
                    <a:p>
                      <a:pPr algn="l" fontAlgn="b"/>
                      <a:r>
                        <a:rPr lang="en-GB" sz="1100" b="0" i="0" u="none" strike="noStrike" dirty="0">
                          <a:solidFill>
                            <a:srgbClr val="000000"/>
                          </a:solidFill>
                          <a:effectLst/>
                          <a:latin typeface="Calibri" panose="020F0502020204030204" pitchFamily="34" charset="0"/>
                        </a:rPr>
                        <a:t>Financial Guarantee</a:t>
                      </a:r>
                    </a:p>
                  </a:txBody>
                  <a:tcPr marL="6350" marR="6350" marT="6350" marB="0"/>
                </a:tc>
                <a:tc>
                  <a:txBody>
                    <a:bodyPr/>
                    <a:lstStyle/>
                    <a:p>
                      <a:pPr algn="l" fontAlgn="b"/>
                      <a:r>
                        <a:rPr lang="en-GB" sz="1100" b="0" i="0" u="none" strike="noStrike">
                          <a:solidFill>
                            <a:srgbClr val="000000"/>
                          </a:solidFill>
                          <a:effectLst/>
                          <a:latin typeface="Calibri" panose="020F0502020204030204" pitchFamily="34" charset="0"/>
                          <a:hlinkClick r:id="rId10"/>
                        </a:rPr>
                        <a:t>EWCS</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091305909"/>
                  </a:ext>
                </a:extLst>
              </a:tr>
              <a:tr h="0">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11"/>
                        </a:rPr>
                        <a:t>BOND SUPPORT</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4008185607"/>
                  </a:ext>
                </a:extLst>
              </a:tr>
              <a:tr h="131398">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12"/>
                        </a:rPr>
                        <a:t>GEF</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2751503889"/>
                  </a:ext>
                </a:extLst>
              </a:tr>
              <a:tr h="66920">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a:solidFill>
                            <a:srgbClr val="000000"/>
                          </a:solidFill>
                          <a:effectLst/>
                          <a:latin typeface="Calibri" panose="020F0502020204030204" pitchFamily="34" charset="0"/>
                          <a:hlinkClick r:id="rId13"/>
                        </a:rPr>
                        <a:t>EDG</a:t>
                      </a:r>
                      <a:endParaRPr lang="en-GB"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216894709"/>
                  </a:ext>
                </a:extLst>
              </a:tr>
              <a:tr h="66920">
                <a:tc vMerge="1">
                  <a:txBody>
                    <a:bodyPr/>
                    <a:lstStyle/>
                    <a:p>
                      <a:pPr algn="l" fontAlgn="b"/>
                      <a:endParaRPr lang="en-GB"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SCD</a:t>
                      </a:r>
                    </a:p>
                  </a:txBody>
                  <a:tcPr marL="6350" marR="6350" marT="6350" marB="0"/>
                </a:tc>
                <a:extLst>
                  <a:ext uri="{0D108BD9-81ED-4DB2-BD59-A6C34878D82A}">
                    <a16:rowId xmlns:a16="http://schemas.microsoft.com/office/drawing/2014/main" val="1218862212"/>
                  </a:ext>
                </a:extLst>
              </a:tr>
            </a:tbl>
          </a:graphicData>
        </a:graphic>
      </p:graphicFrame>
    </p:spTree>
    <p:extLst>
      <p:ext uri="{BB962C8B-B14F-4D97-AF65-F5344CB8AC3E}">
        <p14:creationId xmlns:p14="http://schemas.microsoft.com/office/powerpoint/2010/main" val="40435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a:xfrm>
            <a:off x="1585121" y="575771"/>
            <a:ext cx="10426366" cy="711011"/>
          </a:xfrm>
        </p:spPr>
        <p:txBody>
          <a:bodyPr lIns="91440" tIns="45720" rIns="91440" bIns="45720" anchor="t"/>
          <a:lstStyle/>
          <a:p>
            <a:r>
              <a:rPr lang="en-GB" dirty="0"/>
              <a:t>Additional information held on ACBS</a:t>
            </a:r>
            <a:endParaRPr lang="en-US" dirty="0"/>
          </a:p>
        </p:txBody>
      </p:sp>
      <p:sp>
        <p:nvSpPr>
          <p:cNvPr id="5" name="Content Placeholder 4">
            <a:extLst>
              <a:ext uri="{FF2B5EF4-FFF2-40B4-BE49-F238E27FC236}">
                <a16:creationId xmlns:a16="http://schemas.microsoft.com/office/drawing/2014/main" id="{0434B8C6-A6D1-40E9-A64C-0813B681365F}"/>
              </a:ext>
            </a:extLst>
          </p:cNvPr>
          <p:cNvSpPr>
            <a:spLocks noGrp="1"/>
          </p:cNvSpPr>
          <p:nvPr>
            <p:ph idx="1"/>
          </p:nvPr>
        </p:nvSpPr>
        <p:spPr>
          <a:xfrm>
            <a:off x="368643" y="1436537"/>
            <a:ext cx="11454713" cy="4351338"/>
          </a:xfrm>
        </p:spPr>
        <p:txBody>
          <a:bodyPr lIns="91440" tIns="45720" rIns="91440" bIns="45720" anchor="t"/>
          <a:lstStyle/>
          <a:p>
            <a:r>
              <a:rPr lang="en-GB" dirty="0"/>
              <a:t>As well as direct products, the following are ‘managed’ on ACBS:</a:t>
            </a:r>
          </a:p>
          <a:p>
            <a:pPr lvl="1"/>
            <a:r>
              <a:rPr lang="en-GB" dirty="0"/>
              <a:t>Claims (for all products)</a:t>
            </a:r>
          </a:p>
          <a:p>
            <a:pPr lvl="1"/>
            <a:r>
              <a:rPr lang="en-GB" dirty="0">
                <a:hlinkClick r:id="rId2"/>
              </a:rPr>
              <a:t>Paris Club</a:t>
            </a:r>
            <a:endParaRPr lang="en-GB" dirty="0"/>
          </a:p>
          <a:p>
            <a:pPr lvl="1"/>
            <a:r>
              <a:rPr lang="en-GB" dirty="0"/>
              <a:t>Information on the participants of deals (parties, the obligors etc.)</a:t>
            </a:r>
            <a:endParaRPr lang="en-GB" dirty="0">
              <a:cs typeface="Calibri"/>
            </a:endParaRPr>
          </a:p>
          <a:p>
            <a:pPr lvl="1"/>
            <a:r>
              <a:rPr lang="en-GB" dirty="0"/>
              <a:t>Re-insurance of business</a:t>
            </a:r>
          </a:p>
        </p:txBody>
      </p:sp>
    </p:spTree>
    <p:extLst>
      <p:ext uri="{BB962C8B-B14F-4D97-AF65-F5344CB8AC3E}">
        <p14:creationId xmlns:p14="http://schemas.microsoft.com/office/powerpoint/2010/main" val="409774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a:xfrm>
            <a:off x="1585121" y="575771"/>
            <a:ext cx="10426366" cy="711011"/>
          </a:xfrm>
        </p:spPr>
        <p:txBody>
          <a:bodyPr lIns="91440" tIns="45720" rIns="91440" bIns="45720" anchor="t"/>
          <a:lstStyle/>
          <a:p>
            <a:r>
              <a:rPr lang="en-GB" dirty="0"/>
              <a:t>Inputs to ACBS</a:t>
            </a:r>
            <a:endParaRPr lang="en-US" dirty="0"/>
          </a:p>
        </p:txBody>
      </p:sp>
      <p:sp>
        <p:nvSpPr>
          <p:cNvPr id="5" name="Content Placeholder 4">
            <a:extLst>
              <a:ext uri="{FF2B5EF4-FFF2-40B4-BE49-F238E27FC236}">
                <a16:creationId xmlns:a16="http://schemas.microsoft.com/office/drawing/2014/main" id="{0434B8C6-A6D1-40E9-A64C-0813B681365F}"/>
              </a:ext>
            </a:extLst>
          </p:cNvPr>
          <p:cNvSpPr>
            <a:spLocks noGrp="1"/>
          </p:cNvSpPr>
          <p:nvPr>
            <p:ph idx="1"/>
          </p:nvPr>
        </p:nvSpPr>
        <p:spPr>
          <a:xfrm>
            <a:off x="368643" y="1436537"/>
            <a:ext cx="11454713" cy="4351338"/>
          </a:xfrm>
        </p:spPr>
        <p:txBody>
          <a:bodyPr lIns="91440" tIns="45720" rIns="91440" bIns="45720" anchor="t"/>
          <a:lstStyle/>
          <a:p>
            <a:r>
              <a:rPr lang="en-GB" dirty="0"/>
              <a:t>Majority manual using a central operations team (Premium and Data Control)</a:t>
            </a:r>
          </a:p>
          <a:p>
            <a:r>
              <a:rPr lang="en-GB" dirty="0"/>
              <a:t>Some parts (especially for the high volume products) are part automated</a:t>
            </a:r>
          </a:p>
          <a:p>
            <a:r>
              <a:rPr lang="en-GB" dirty="0"/>
              <a:t>Several teams in the department need to interact with the system, but do so via the Premium and Data Control team</a:t>
            </a:r>
          </a:p>
          <a:p>
            <a:pPr marL="0" indent="0">
              <a:buNone/>
            </a:pPr>
            <a:endParaRPr lang="en-GB" dirty="0"/>
          </a:p>
        </p:txBody>
      </p:sp>
    </p:spTree>
    <p:extLst>
      <p:ext uri="{BB962C8B-B14F-4D97-AF65-F5344CB8AC3E}">
        <p14:creationId xmlns:p14="http://schemas.microsoft.com/office/powerpoint/2010/main" val="338005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A4A978-9C4A-4408-A7ED-A8143A81E95D}"/>
              </a:ext>
            </a:extLst>
          </p:cNvPr>
          <p:cNvSpPr>
            <a:spLocks noGrp="1"/>
          </p:cNvSpPr>
          <p:nvPr>
            <p:ph type="title"/>
          </p:nvPr>
        </p:nvSpPr>
        <p:spPr>
          <a:xfrm>
            <a:off x="1585121" y="575771"/>
            <a:ext cx="10426366" cy="711011"/>
          </a:xfrm>
        </p:spPr>
        <p:txBody>
          <a:bodyPr lIns="91440" tIns="45720" rIns="91440" bIns="45720" anchor="t"/>
          <a:lstStyle/>
          <a:p>
            <a:r>
              <a:rPr lang="en-GB" dirty="0"/>
              <a:t>Outputs from ACBS</a:t>
            </a:r>
            <a:endParaRPr lang="en-US" dirty="0"/>
          </a:p>
        </p:txBody>
      </p:sp>
      <p:sp>
        <p:nvSpPr>
          <p:cNvPr id="5" name="Content Placeholder 4">
            <a:extLst>
              <a:ext uri="{FF2B5EF4-FFF2-40B4-BE49-F238E27FC236}">
                <a16:creationId xmlns:a16="http://schemas.microsoft.com/office/drawing/2014/main" id="{0434B8C6-A6D1-40E9-A64C-0813B681365F}"/>
              </a:ext>
            </a:extLst>
          </p:cNvPr>
          <p:cNvSpPr>
            <a:spLocks noGrp="1"/>
          </p:cNvSpPr>
          <p:nvPr>
            <p:ph idx="1"/>
          </p:nvPr>
        </p:nvSpPr>
        <p:spPr>
          <a:xfrm>
            <a:off x="368643" y="1436537"/>
            <a:ext cx="11454713" cy="4351338"/>
          </a:xfrm>
        </p:spPr>
        <p:txBody>
          <a:bodyPr lIns="91440" tIns="45720" rIns="91440" bIns="45720" anchor="t"/>
          <a:lstStyle/>
          <a:p>
            <a:r>
              <a:rPr lang="en-GB" dirty="0"/>
              <a:t>Nightly (End of Day) and Monthly data load  to the General Ledger</a:t>
            </a:r>
          </a:p>
          <a:p>
            <a:r>
              <a:rPr lang="en-GB" dirty="0"/>
              <a:t>Daily risk portfolio ‘cover’ reports to the data warehouse</a:t>
            </a:r>
          </a:p>
          <a:p>
            <a:r>
              <a:rPr lang="en-GB" dirty="0"/>
              <a:t>Incoming Premium (the payment for the guarantee or insurance) is matched using ACBS data</a:t>
            </a:r>
          </a:p>
          <a:p>
            <a:pPr marL="0" indent="0">
              <a:buNone/>
            </a:pPr>
            <a:endParaRPr lang="en-GB" dirty="0"/>
          </a:p>
        </p:txBody>
      </p:sp>
    </p:spTree>
    <p:extLst>
      <p:ext uri="{BB962C8B-B14F-4D97-AF65-F5344CB8AC3E}">
        <p14:creationId xmlns:p14="http://schemas.microsoft.com/office/powerpoint/2010/main" val="910672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86402B30-2DFF-4CB6-8EFA-3577C663CDCC}" vid="{C4D14E6C-ED96-45A1-BCD2-D1F8CCEB2A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10904bf-ef25-4db1-8a4e-a61607921ab4">
      <UserInfo>
        <DisplayName>Mark Walters</DisplayName>
        <AccountId>472</AccountId>
        <AccountType/>
      </UserInfo>
      <UserInfo>
        <DisplayName>James Hall</DisplayName>
        <AccountId>382</AccountId>
        <AccountType/>
      </UserInfo>
      <UserInfo>
        <DisplayName>Cameron Fox</DisplayName>
        <AccountId>48</AccountId>
        <AccountType/>
      </UserInfo>
      <UserInfo>
        <DisplayName>James Boulton</DisplayName>
        <AccountId>523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C580157295D64282FBCA935B9EC1E1" ma:contentTypeVersion="11" ma:contentTypeDescription="Create a new document." ma:contentTypeScope="" ma:versionID="d49550749d7c9f1076314e1b4bc16149">
  <xsd:schema xmlns:xsd="http://www.w3.org/2001/XMLSchema" xmlns:xs="http://www.w3.org/2001/XMLSchema" xmlns:p="http://schemas.microsoft.com/office/2006/metadata/properties" xmlns:ns2="310904bf-ef25-4db1-8a4e-a61607921ab4" xmlns:ns3="31324a21-cbbd-4e0a-9e9a-6bedf62433a0" targetNamespace="http://schemas.microsoft.com/office/2006/metadata/properties" ma:root="true" ma:fieldsID="f19bf5cb5384dba1f24ce99eb984b3e4" ns2:_="" ns3:_="">
    <xsd:import namespace="310904bf-ef25-4db1-8a4e-a61607921ab4"/>
    <xsd:import namespace="31324a21-cbbd-4e0a-9e9a-6bedf62433a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LengthInSecond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0904bf-ef25-4db1-8a4e-a61607921ab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324a21-cbbd-4e0a-9e9a-6bedf62433a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794E3A-0D3F-43FC-812C-74D7538A9A8B}">
  <ds:schemaRefs>
    <ds:schemaRef ds:uri="310904bf-ef25-4db1-8a4e-a61607921ab4"/>
    <ds:schemaRef ds:uri="31324a21-cbbd-4e0a-9e9a-6bedf62433a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FC6A705-29CD-45DB-AD7A-93CE2FECCB34}">
  <ds:schemaRefs>
    <ds:schemaRef ds:uri="310904bf-ef25-4db1-8a4e-a61607921ab4"/>
    <ds:schemaRef ds:uri="31324a21-cbbd-4e0a-9e9a-6bedf62433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42F5CF-2AF7-416E-8CCE-3B59A7D5C9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Widescreen</PresentationFormat>
  <Paragraphs>64</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Fintech – Loans, Insurance and Guarantees administration Project Contextualised  </vt:lpstr>
      <vt:lpstr>UK Export Finance (UKEF)</vt:lpstr>
      <vt:lpstr>Loans and Guarantees Administration</vt:lpstr>
      <vt:lpstr>UKEF products</vt:lpstr>
      <vt:lpstr>UKEF products</vt:lpstr>
      <vt:lpstr>Additional information held on ACBS</vt:lpstr>
      <vt:lpstr>Inputs to ACBS</vt:lpstr>
      <vt:lpstr>Outputs from ACBS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 – Loans, Insurance and Guarantees administration</dc:title>
  <dc:creator>Charles Ottaway</dc:creator>
  <cp:lastModifiedBy>Copple, Stacia (Trade)</cp:lastModifiedBy>
  <cp:revision>2</cp:revision>
  <dcterms:created xsi:type="dcterms:W3CDTF">2021-06-17T07:39:48Z</dcterms:created>
  <dcterms:modified xsi:type="dcterms:W3CDTF">2021-06-29T14:30:08Z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0x01010085C580157295D64282FBCA935B9EC1E1</vt:lpwstr>
  </property>
  <property fmtid="{D5CDD505-2E9C-101B-9397-08002B2CF9AE}" pid="3" name="MSIP_Label_c1c05e37-788c-4c59-b50e-5c98323c0a70_Enabled">
    <vt:lpwstr>true</vt:lpwstr>
  </property>
  <property fmtid="{D5CDD505-2E9C-101B-9397-08002B2CF9AE}" pid="4" name="MSIP_Label_c1c05e37-788c-4c59-b50e-5c98323c0a70_SetDate">
    <vt:lpwstr>2021-06-29T14:29:45Z</vt:lpwstr>
  </property>
  <property fmtid="{D5CDD505-2E9C-101B-9397-08002B2CF9AE}" pid="5" name="MSIP_Label_c1c05e37-788c-4c59-b50e-5c98323c0a70_Method">
    <vt:lpwstr>Standard</vt:lpwstr>
  </property>
  <property fmtid="{D5CDD505-2E9C-101B-9397-08002B2CF9AE}" pid="6" name="MSIP_Label_c1c05e37-788c-4c59-b50e-5c98323c0a70_Name">
    <vt:lpwstr>OFFICIAL</vt:lpwstr>
  </property>
  <property fmtid="{D5CDD505-2E9C-101B-9397-08002B2CF9AE}" pid="7" name="MSIP_Label_c1c05e37-788c-4c59-b50e-5c98323c0a70_SiteId">
    <vt:lpwstr>8fa217ec-33aa-46fb-ad96-dfe68006bb86</vt:lpwstr>
  </property>
  <property fmtid="{D5CDD505-2E9C-101B-9397-08002B2CF9AE}" pid="8" name="MSIP_Label_c1c05e37-788c-4c59-b50e-5c98323c0a70_ActionId">
    <vt:lpwstr>36a33cb7-46aa-403d-ac24-033b225ab589</vt:lpwstr>
  </property>
  <property fmtid="{D5CDD505-2E9C-101B-9397-08002B2CF9AE}" pid="9" name="MSIP_Label_c1c05e37-788c-4c59-b50e-5c98323c0a70_ContentBits">
    <vt:lpwstr>0</vt:lpwstr>
  </property>
</Properties>
</file>