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Override PartName="/ppt/charts/colors1.xml" ContentType="application/vnd.ms-office.chartcolorstyle+xml"/>
  <Override PartName="/ppt/charts/style1.xml" ContentType="application/vnd.ms-office.chartstyle+xml"/>
  <Override PartName="/ppt/charts/colors2.xml" ContentType="application/vnd.ms-office.chartcolorstyle+xml"/>
  <Override PartName="/ppt/charts/style2.xml" ContentType="application/vnd.ms-office.chart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8"/>
  </p:notesMasterIdLst>
  <p:sldIdLst>
    <p:sldId id="257" r:id="rId5"/>
    <p:sldId id="258" r:id="rId6"/>
    <p:sldId id="261" r:id="rId7"/>
    <p:sldId id="263" r:id="rId8"/>
    <p:sldId id="272" r:id="rId9"/>
    <p:sldId id="267" r:id="rId10"/>
    <p:sldId id="268" r:id="rId11"/>
    <p:sldId id="273" r:id="rId12"/>
    <p:sldId id="274" r:id="rId13"/>
    <p:sldId id="264" r:id="rId14"/>
    <p:sldId id="265" r:id="rId15"/>
    <p:sldId id="266" r:id="rId16"/>
    <p:sldId id="269"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5C6D"/>
    <a:srgbClr val="425563"/>
    <a:srgbClr val="41B6E6"/>
    <a:srgbClr val="0072C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5C51C9D-A8ED-43E8-AC42-956B7A62B5E7}" v="28" dt="2020-09-24T09:18:07.83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3788" autoAdjust="0"/>
  </p:normalViewPr>
  <p:slideViewPr>
    <p:cSldViewPr snapToGrid="0">
      <p:cViewPr varScale="1">
        <p:scale>
          <a:sx n="106" d="100"/>
          <a:sy n="106" d="100"/>
        </p:scale>
        <p:origin x="-1680" y="-84"/>
      </p:cViewPr>
      <p:guideLst>
        <p:guide orient="horz" pos="2160"/>
        <p:guide pos="2880"/>
      </p:guideLst>
    </p:cSldViewPr>
  </p:slideViewPr>
  <p:outlineViewPr>
    <p:cViewPr>
      <p:scale>
        <a:sx n="33" d="100"/>
        <a:sy n="33" d="100"/>
      </p:scale>
      <p:origin x="0" y="-1944"/>
    </p:cViewPr>
  </p:outlin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microsoft.com/office/2011/relationships/chartStyle" Target="style1.xml"/><Relationship Id="rId2" Type="http://schemas.microsoft.com/office/2011/relationships/chartColorStyle" Target="colors1.xml"/><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3" Type="http://schemas.microsoft.com/office/2011/relationships/chartStyle" Target="style2.xml"/><Relationship Id="rId2" Type="http://schemas.microsoft.com/office/2011/relationships/chartColorStyle" Target="colors2.xml"/><Relationship Id="rId1" Type="http://schemas.openxmlformats.org/officeDocument/2006/relationships/package" Target="../embeddings/Microsoft_Excel_Worksheet2.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Q4 Age Years</c:v>
                </c:pt>
              </c:strCache>
            </c:strRef>
          </c:tx>
          <c:dPt>
            <c:idx val="0"/>
            <c:bubble3D val="0"/>
            <c:spPr>
              <a:solidFill>
                <a:schemeClr val="accent1"/>
              </a:solidFill>
              <a:ln>
                <a:noFill/>
              </a:ln>
              <a:effectLst>
                <a:outerShdw blurRad="254000" sx="102000" sy="102000" algn="ctr" rotWithShape="0">
                  <a:prstClr val="black">
                    <a:alpha val="20000"/>
                  </a:prstClr>
                </a:outerShdw>
              </a:effectLst>
            </c:spPr>
          </c:dPt>
          <c:dPt>
            <c:idx val="1"/>
            <c:bubble3D val="0"/>
            <c:spPr>
              <a:solidFill>
                <a:schemeClr val="accent2"/>
              </a:solidFill>
              <a:ln>
                <a:noFill/>
              </a:ln>
              <a:effectLst>
                <a:outerShdw blurRad="254000" sx="102000" sy="102000" algn="ctr" rotWithShape="0">
                  <a:prstClr val="black">
                    <a:alpha val="20000"/>
                  </a:prstClr>
                </a:outerShdw>
              </a:effectLst>
            </c:spPr>
          </c:dPt>
          <c:dPt>
            <c:idx val="2"/>
            <c:bubble3D val="0"/>
            <c:spPr>
              <a:solidFill>
                <a:schemeClr val="accent3"/>
              </a:solidFill>
              <a:ln>
                <a:noFill/>
              </a:ln>
              <a:effectLst>
                <a:outerShdw blurRad="254000" sx="102000" sy="102000" algn="ctr" rotWithShape="0">
                  <a:prstClr val="black">
                    <a:alpha val="20000"/>
                  </a:prstClr>
                </a:outerShdw>
              </a:effectLst>
            </c:spPr>
          </c:dPt>
          <c:dPt>
            <c:idx val="3"/>
            <c:bubble3D val="0"/>
            <c:spPr>
              <a:solidFill>
                <a:schemeClr val="accent4"/>
              </a:solidFill>
              <a:ln>
                <a:noFill/>
              </a:ln>
              <a:effectLst>
                <a:outerShdw blurRad="254000" sx="102000" sy="102000" algn="ctr" rotWithShape="0">
                  <a:prstClr val="black">
                    <a:alpha val="20000"/>
                  </a:prstClr>
                </a:outerShdw>
              </a:effectLst>
            </c:spPr>
          </c:dPt>
          <c:dPt>
            <c:idx val="4"/>
            <c:bubble3D val="0"/>
            <c:spPr>
              <a:solidFill>
                <a:schemeClr val="accent5"/>
              </a:solidFill>
              <a:ln>
                <a:noFill/>
              </a:ln>
              <a:effectLst>
                <a:outerShdw blurRad="254000" sx="102000" sy="102000" algn="ctr" rotWithShape="0">
                  <a:prstClr val="black">
                    <a:alpha val="20000"/>
                  </a:prstClr>
                </a:outerShdw>
              </a:effectLst>
            </c:spPr>
          </c:dPt>
          <c:dPt>
            <c:idx val="5"/>
            <c:bubble3D val="0"/>
            <c:spPr>
              <a:solidFill>
                <a:schemeClr val="accent6"/>
              </a:solidFill>
              <a:ln>
                <a:noFill/>
              </a:ln>
              <a:effectLst>
                <a:outerShdw blurRad="254000" sx="102000" sy="102000" algn="ctr" rotWithShape="0">
                  <a:prstClr val="black">
                    <a:alpha val="20000"/>
                  </a:prstClr>
                </a:outerShdw>
              </a:effectLst>
            </c:spPr>
          </c:dPt>
          <c:dPt>
            <c:idx val="6"/>
            <c:bubble3D val="0"/>
            <c:spPr>
              <a:solidFill>
                <a:schemeClr val="accent1">
                  <a:lumMod val="60000"/>
                </a:schemeClr>
              </a:solidFill>
              <a:ln>
                <a:noFill/>
              </a:ln>
              <a:effectLst>
                <a:outerShdw blurRad="254000" sx="102000" sy="102000" algn="ctr" rotWithShape="0">
                  <a:prstClr val="black">
                    <a:alpha val="20000"/>
                  </a:prstClr>
                </a:outerShdw>
              </a:effectLst>
            </c:spPr>
          </c:dPt>
          <c:dPt>
            <c:idx val="7"/>
            <c:bubble3D val="0"/>
            <c:spPr>
              <a:solidFill>
                <a:schemeClr val="accent2">
                  <a:lumMod val="60000"/>
                </a:schemeClr>
              </a:solidFill>
              <a:ln>
                <a:noFill/>
              </a:ln>
              <a:effectLst>
                <a:outerShdw blurRad="254000" sx="102000" sy="102000" algn="ctr" rotWithShape="0">
                  <a:prstClr val="black">
                    <a:alpha val="20000"/>
                  </a:prstClr>
                </a:outerShdw>
              </a:effectLst>
            </c:spPr>
          </c:dPt>
          <c:dLbls>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330" b="1" i="0" u="none" strike="noStrike" kern="1200" baseline="0">
                    <a:solidFill>
                      <a:schemeClr val="lt1"/>
                    </a:solidFill>
                    <a:latin typeface="+mn-lt"/>
                    <a:ea typeface="+mn-ea"/>
                    <a:cs typeface="+mn-cs"/>
                  </a:defRPr>
                </a:pPr>
                <a:endParaRPr lang="en-US"/>
              </a:p>
            </c:txPr>
            <c:dLblPos val="ctr"/>
            <c:showLegendKey val="0"/>
            <c:showVal val="0"/>
            <c:showCatName val="0"/>
            <c:showSerName val="0"/>
            <c:showPercent val="1"/>
            <c:showBubbleSize val="0"/>
            <c:showLeaderLines val="1"/>
            <c:leaderLines>
              <c:spPr>
                <a:ln w="9525">
                  <a:solidFill>
                    <a:schemeClr val="dk1">
                      <a:lumMod val="50000"/>
                      <a:lumOff val="50000"/>
                    </a:schemeClr>
                  </a:solidFill>
                </a:ln>
                <a:effectLst/>
              </c:spPr>
            </c:leaderLines>
            <c:extLst xmlns:c16r2="http://schemas.microsoft.com/office/drawing/2015/06/chart">
              <c:ext xmlns:c15="http://schemas.microsoft.com/office/drawing/2012/chart" uri="{CE6537A1-D6FC-4f65-9D91-7224C49458BB}"/>
            </c:extLst>
          </c:dLbls>
          <c:cat>
            <c:numRef>
              <c:f>Sheet1!$A$2:$A$9</c:f>
              <c:numCache>
                <c:formatCode>General</c:formatCode>
                <c:ptCount val="8"/>
                <c:pt idx="0">
                  <c:v>11</c:v>
                </c:pt>
                <c:pt idx="1">
                  <c:v>12</c:v>
                </c:pt>
                <c:pt idx="2">
                  <c:v>13</c:v>
                </c:pt>
                <c:pt idx="3">
                  <c:v>14</c:v>
                </c:pt>
                <c:pt idx="4">
                  <c:v>15</c:v>
                </c:pt>
                <c:pt idx="5">
                  <c:v>16</c:v>
                </c:pt>
                <c:pt idx="6">
                  <c:v>17</c:v>
                </c:pt>
                <c:pt idx="7">
                  <c:v>18</c:v>
                </c:pt>
              </c:numCache>
            </c:numRef>
          </c:cat>
          <c:val>
            <c:numRef>
              <c:f>Sheet1!$B$2:$B$9</c:f>
              <c:numCache>
                <c:formatCode>General</c:formatCode>
                <c:ptCount val="8"/>
                <c:pt idx="0">
                  <c:v>5.72</c:v>
                </c:pt>
                <c:pt idx="1">
                  <c:v>8.77</c:v>
                </c:pt>
                <c:pt idx="2">
                  <c:v>13.6</c:v>
                </c:pt>
                <c:pt idx="3">
                  <c:v>16.989999999999998</c:v>
                </c:pt>
                <c:pt idx="4">
                  <c:v>17.71</c:v>
                </c:pt>
                <c:pt idx="5">
                  <c:v>13.77</c:v>
                </c:pt>
                <c:pt idx="6">
                  <c:v>12.88</c:v>
                </c:pt>
                <c:pt idx="7">
                  <c:v>10.55</c:v>
                </c:pt>
              </c:numCache>
            </c:numRef>
          </c:val>
          <c:extLst xmlns:c16r2="http://schemas.microsoft.com/office/drawing/2015/06/chart">
            <c:ext xmlns:c16="http://schemas.microsoft.com/office/drawing/2014/chart" uri="{C3380CC4-5D6E-409C-BE32-E72D297353CC}">
              <c16:uniqueId val="{00000000-89A3-40EE-98CD-A6EC31CD912C}"/>
            </c:ext>
          </c:extLst>
        </c:ser>
        <c:dLbls>
          <c:dLblPos val="ctr"/>
          <c:showLegendKey val="0"/>
          <c:showVal val="0"/>
          <c:showCatName val="0"/>
          <c:showSerName val="0"/>
          <c:showPercent val="1"/>
          <c:showBubbleSize val="0"/>
          <c:showLeaderLines val="1"/>
        </c:dLbls>
        <c:firstSliceAng val="0"/>
      </c:pieChart>
      <c:spPr>
        <a:noFill/>
        <a:ln>
          <a:noFill/>
        </a:ln>
        <a:effectLst/>
      </c:spPr>
    </c:plotArea>
    <c:legend>
      <c:legendPos val="r"/>
      <c:layout/>
      <c:overlay val="0"/>
      <c:spPr>
        <a:solidFill>
          <a:schemeClr val="lt1">
            <a:lumMod val="95000"/>
            <a:alpha val="39000"/>
          </a:schemeClr>
        </a:solidFill>
        <a:ln>
          <a:noFill/>
        </a:ln>
        <a:effectLst/>
      </c:spPr>
      <c:txPr>
        <a:bodyPr rot="0" spcFirstLastPara="1" vertOverflow="ellipsis" vert="horz" wrap="square" anchor="ctr" anchorCtr="1"/>
        <a:lstStyle/>
        <a:p>
          <a:pPr>
            <a:defRPr sz="1197" b="0" i="0" u="none" strike="noStrike" kern="1200" baseline="0">
              <a:solidFill>
                <a:schemeClr val="dk1">
                  <a:lumMod val="75000"/>
                  <a:lumOff val="25000"/>
                </a:schemeClr>
              </a:solidFill>
              <a:latin typeface="+mn-lt"/>
              <a:ea typeface="+mn-ea"/>
              <a:cs typeface="+mn-cs"/>
            </a:defRPr>
          </a:pPr>
          <a:endParaRPr lang="en-US"/>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spPr>
        <a:noFill/>
        <a:ln>
          <a:noFill/>
        </a:ln>
        <a:effectLst/>
      </c:spPr>
      <c:txPr>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Gender</c:v>
                </c:pt>
              </c:strCache>
            </c:strRef>
          </c:tx>
          <c:dPt>
            <c:idx val="0"/>
            <c:bubble3D val="0"/>
            <c:spPr>
              <a:solidFill>
                <a:schemeClr val="accent1"/>
              </a:solidFill>
              <a:ln>
                <a:noFill/>
              </a:ln>
              <a:effectLst>
                <a:outerShdw blurRad="254000" sx="102000" sy="102000" algn="ctr" rotWithShape="0">
                  <a:prstClr val="black">
                    <a:alpha val="20000"/>
                  </a:prstClr>
                </a:outerShdw>
              </a:effectLst>
            </c:spPr>
            <c:extLst xmlns:c16r2="http://schemas.microsoft.com/office/drawing/2015/06/chart">
              <c:ext xmlns:c16="http://schemas.microsoft.com/office/drawing/2014/chart" uri="{C3380CC4-5D6E-409C-BE32-E72D297353CC}">
                <c16:uniqueId val="{00000001-875B-4454-8009-8820C069DBFA}"/>
              </c:ext>
            </c:extLst>
          </c:dPt>
          <c:dPt>
            <c:idx val="1"/>
            <c:bubble3D val="0"/>
            <c:spPr>
              <a:solidFill>
                <a:schemeClr val="accent2"/>
              </a:solidFill>
              <a:ln>
                <a:noFill/>
              </a:ln>
              <a:effectLst>
                <a:outerShdw blurRad="254000" sx="102000" sy="102000" algn="ctr" rotWithShape="0">
                  <a:prstClr val="black">
                    <a:alpha val="20000"/>
                  </a:prstClr>
                </a:outerShdw>
              </a:effectLst>
            </c:spPr>
            <c:extLst xmlns:c16r2="http://schemas.microsoft.com/office/drawing/2015/06/chart">
              <c:ext xmlns:c16="http://schemas.microsoft.com/office/drawing/2014/chart" uri="{C3380CC4-5D6E-409C-BE32-E72D297353CC}">
                <c16:uniqueId val="{00000003-875B-4454-8009-8820C069DBFA}"/>
              </c:ext>
            </c:extLst>
          </c:dPt>
          <c:dPt>
            <c:idx val="2"/>
            <c:bubble3D val="0"/>
            <c:spPr>
              <a:solidFill>
                <a:schemeClr val="accent3"/>
              </a:solidFill>
              <a:ln>
                <a:noFill/>
              </a:ln>
              <a:effectLst>
                <a:outerShdw blurRad="254000" sx="102000" sy="102000" algn="ctr" rotWithShape="0">
                  <a:prstClr val="black">
                    <a:alpha val="20000"/>
                  </a:prstClr>
                </a:outerShdw>
              </a:effectLst>
            </c:spPr>
            <c:extLst xmlns:c16r2="http://schemas.microsoft.com/office/drawing/2015/06/chart">
              <c:ext xmlns:c16="http://schemas.microsoft.com/office/drawing/2014/chart" uri="{C3380CC4-5D6E-409C-BE32-E72D297353CC}">
                <c16:uniqueId val="{00000005-875B-4454-8009-8820C069DBFA}"/>
              </c:ext>
            </c:extLst>
          </c:dPt>
          <c:dPt>
            <c:idx val="3"/>
            <c:bubble3D val="0"/>
            <c:spPr>
              <a:solidFill>
                <a:schemeClr val="accent4"/>
              </a:solidFill>
              <a:ln>
                <a:noFill/>
              </a:ln>
              <a:effectLst>
                <a:outerShdw blurRad="254000" sx="102000" sy="102000" algn="ctr" rotWithShape="0">
                  <a:prstClr val="black">
                    <a:alpha val="20000"/>
                  </a:prstClr>
                </a:outerShdw>
              </a:effectLst>
            </c:spPr>
            <c:extLst xmlns:c16r2="http://schemas.microsoft.com/office/drawing/2015/06/chart">
              <c:ext xmlns:c16="http://schemas.microsoft.com/office/drawing/2014/chart" uri="{C3380CC4-5D6E-409C-BE32-E72D297353CC}">
                <c16:uniqueId val="{00000007-875B-4454-8009-8820C069DBFA}"/>
              </c:ext>
            </c:extLst>
          </c:dPt>
          <c:dLbls>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330" b="1" i="0" u="none" strike="noStrike" kern="1200" baseline="0">
                    <a:solidFill>
                      <a:schemeClr val="lt1"/>
                    </a:solidFill>
                    <a:latin typeface="+mn-lt"/>
                    <a:ea typeface="+mn-ea"/>
                    <a:cs typeface="+mn-cs"/>
                  </a:defRPr>
                </a:pPr>
                <a:endParaRPr lang="en-US"/>
              </a:p>
            </c:txPr>
            <c:dLblPos val="ctr"/>
            <c:showLegendKey val="0"/>
            <c:showVal val="0"/>
            <c:showCatName val="0"/>
            <c:showSerName val="0"/>
            <c:showPercent val="1"/>
            <c:showBubbleSize val="0"/>
            <c:showLeaderLines val="1"/>
            <c:leaderLines>
              <c:spPr>
                <a:ln w="9525">
                  <a:solidFill>
                    <a:schemeClr val="dk1">
                      <a:lumMod val="50000"/>
                      <a:lumOff val="50000"/>
                    </a:schemeClr>
                  </a:solidFill>
                </a:ln>
                <a:effectLst/>
              </c:spPr>
            </c:leaderLines>
            <c:extLst xmlns:c16r2="http://schemas.microsoft.com/office/drawing/2015/06/chart">
              <c:ext xmlns:c15="http://schemas.microsoft.com/office/drawing/2012/chart" uri="{CE6537A1-D6FC-4f65-9D91-7224C49458BB}"/>
            </c:extLst>
          </c:dLbls>
          <c:cat>
            <c:strRef>
              <c:f>Sheet1!$A$2:$A$5</c:f>
              <c:strCache>
                <c:ptCount val="4"/>
                <c:pt idx="0">
                  <c:v>Female</c:v>
                </c:pt>
                <c:pt idx="1">
                  <c:v>Male</c:v>
                </c:pt>
                <c:pt idx="2">
                  <c:v>Agender</c:v>
                </c:pt>
                <c:pt idx="3">
                  <c:v>Gender fluid</c:v>
                </c:pt>
              </c:strCache>
            </c:strRef>
          </c:cat>
          <c:val>
            <c:numRef>
              <c:f>Sheet1!$B$2:$B$5</c:f>
              <c:numCache>
                <c:formatCode>General</c:formatCode>
                <c:ptCount val="4"/>
                <c:pt idx="0">
                  <c:v>78</c:v>
                </c:pt>
                <c:pt idx="1">
                  <c:v>18.75</c:v>
                </c:pt>
                <c:pt idx="2">
                  <c:v>1.25</c:v>
                </c:pt>
                <c:pt idx="3">
                  <c:v>2</c:v>
                </c:pt>
              </c:numCache>
            </c:numRef>
          </c:val>
          <c:extLst xmlns:c16r2="http://schemas.microsoft.com/office/drawing/2015/06/chart">
            <c:ext xmlns:c16="http://schemas.microsoft.com/office/drawing/2014/chart" uri="{C3380CC4-5D6E-409C-BE32-E72D297353CC}">
              <c16:uniqueId val="{00000008-875B-4454-8009-8820C069DBFA}"/>
            </c:ext>
          </c:extLst>
        </c:ser>
        <c:dLbls>
          <c:dLblPos val="ctr"/>
          <c:showLegendKey val="0"/>
          <c:showVal val="0"/>
          <c:showCatName val="0"/>
          <c:showSerName val="0"/>
          <c:showPercent val="1"/>
          <c:showBubbleSize val="0"/>
          <c:showLeaderLines val="1"/>
        </c:dLbls>
        <c:firstSliceAng val="0"/>
      </c:pieChart>
      <c:spPr>
        <a:noFill/>
        <a:ln>
          <a:noFill/>
        </a:ln>
        <a:effectLst/>
      </c:spPr>
    </c:plotArea>
    <c:legend>
      <c:legendPos val="r"/>
      <c:layout/>
      <c:overlay val="0"/>
      <c:spPr>
        <a:solidFill>
          <a:schemeClr val="lt1">
            <a:lumMod val="95000"/>
            <a:alpha val="39000"/>
          </a:schemeClr>
        </a:solidFill>
        <a:ln>
          <a:noFill/>
        </a:ln>
        <a:effectLst/>
      </c:spPr>
      <c:txPr>
        <a:bodyPr rot="0" spcFirstLastPara="1" vertOverflow="ellipsis" vert="horz" wrap="square" anchor="ctr" anchorCtr="1"/>
        <a:lstStyle/>
        <a:p>
          <a:pPr>
            <a:defRPr sz="1197" b="0" i="0" u="none" strike="noStrike" kern="1200" baseline="0">
              <a:solidFill>
                <a:schemeClr val="dk1">
                  <a:lumMod val="75000"/>
                  <a:lumOff val="25000"/>
                </a:schemeClr>
              </a:solidFill>
              <a:latin typeface="+mn-lt"/>
              <a:ea typeface="+mn-ea"/>
              <a:cs typeface="+mn-cs"/>
            </a:defRPr>
          </a:pPr>
          <a:endParaRPr lang="en-US"/>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B580F90-C0E1-4537-8ACE-AA1B15923981}" type="doc">
      <dgm:prSet loTypeId="urn:microsoft.com/office/officeart/2005/8/layout/venn2" loCatId="relationship" qsTypeId="urn:microsoft.com/office/officeart/2005/8/quickstyle/simple1" qsCatId="simple" csTypeId="urn:microsoft.com/office/officeart/2005/8/colors/accent1_2" csCatId="accent1" phldr="1"/>
      <dgm:spPr/>
      <dgm:t>
        <a:bodyPr/>
        <a:lstStyle/>
        <a:p>
          <a:endParaRPr lang="en-GB"/>
        </a:p>
      </dgm:t>
    </dgm:pt>
    <dgm:pt modelId="{5D939733-3557-4B13-A885-C1554D0101D8}">
      <dgm:prSet phldrT="[Text]" custT="1"/>
      <dgm:spPr>
        <a:solidFill>
          <a:schemeClr val="accent4">
            <a:lumMod val="60000"/>
            <a:lumOff val="40000"/>
          </a:schemeClr>
        </a:solidFill>
      </dgm:spPr>
      <dgm:t>
        <a:bodyPr/>
        <a:lstStyle/>
        <a:p>
          <a:r>
            <a:rPr lang="en-GB" sz="1000" b="1" dirty="0">
              <a:solidFill>
                <a:schemeClr val="bg1"/>
              </a:solidFill>
            </a:rPr>
            <a:t>Getting Advice </a:t>
          </a:r>
        </a:p>
        <a:p>
          <a:r>
            <a:rPr lang="en-GB" sz="900" dirty="0">
              <a:solidFill>
                <a:schemeClr val="bg1"/>
              </a:solidFill>
            </a:rPr>
            <a:t>Emotional health and wellbeing services , mental health support teams in schools ,health visitors, school nursing , Chat Health, Keep your Head</a:t>
          </a:r>
          <a:endParaRPr lang="en-GB" sz="900" b="1" dirty="0">
            <a:solidFill>
              <a:schemeClr val="bg1"/>
            </a:solidFill>
          </a:endParaRPr>
        </a:p>
      </dgm:t>
    </dgm:pt>
    <dgm:pt modelId="{EA438E48-DDCD-451C-A27E-056289A0B8BD}" type="parTrans" cxnId="{4FD57E1F-1217-4632-AF30-100702337D9C}">
      <dgm:prSet/>
      <dgm:spPr/>
      <dgm:t>
        <a:bodyPr/>
        <a:lstStyle/>
        <a:p>
          <a:endParaRPr lang="en-GB"/>
        </a:p>
      </dgm:t>
    </dgm:pt>
    <dgm:pt modelId="{C4F176D7-7665-4BA2-BBB6-ED7F3312927C}" type="sibTrans" cxnId="{4FD57E1F-1217-4632-AF30-100702337D9C}">
      <dgm:prSet/>
      <dgm:spPr/>
      <dgm:t>
        <a:bodyPr/>
        <a:lstStyle/>
        <a:p>
          <a:endParaRPr lang="en-GB"/>
        </a:p>
      </dgm:t>
    </dgm:pt>
    <dgm:pt modelId="{2815B588-1100-430D-A42F-51A198CBD9FA}">
      <dgm:prSet phldrT="[Text]" custT="1"/>
      <dgm:spPr>
        <a:solidFill>
          <a:schemeClr val="accent2">
            <a:lumMod val="75000"/>
          </a:schemeClr>
        </a:solidFill>
      </dgm:spPr>
      <dgm:t>
        <a:bodyPr/>
        <a:lstStyle/>
        <a:p>
          <a:r>
            <a:rPr lang="en-GB" sz="1000" b="1" dirty="0">
              <a:solidFill>
                <a:schemeClr val="bg1"/>
              </a:solidFill>
            </a:rPr>
            <a:t>Getting help</a:t>
          </a:r>
        </a:p>
        <a:p>
          <a:r>
            <a:rPr lang="en-GB" sz="900" b="1" dirty="0">
              <a:solidFill>
                <a:schemeClr val="bg1"/>
              </a:solidFill>
            </a:rPr>
            <a:t> </a:t>
          </a:r>
          <a:r>
            <a:rPr lang="en-GB" sz="900" dirty="0">
              <a:solidFill>
                <a:schemeClr val="bg1"/>
              </a:solidFill>
            </a:rPr>
            <a:t>24 hour digital support ,Bereavement ,ACE/ Trauma ,Child well being practitioners,  third sector consortium</a:t>
          </a:r>
        </a:p>
      </dgm:t>
    </dgm:pt>
    <dgm:pt modelId="{85573D86-B6F3-472C-801B-239706B2FBBC}" type="parTrans" cxnId="{508620CA-F8E6-4CBA-9C0B-733468E4284E}">
      <dgm:prSet/>
      <dgm:spPr/>
      <dgm:t>
        <a:bodyPr/>
        <a:lstStyle/>
        <a:p>
          <a:endParaRPr lang="en-GB"/>
        </a:p>
      </dgm:t>
    </dgm:pt>
    <dgm:pt modelId="{D3EA7D1E-D32B-4782-9449-99E9CD0D2225}" type="sibTrans" cxnId="{508620CA-F8E6-4CBA-9C0B-733468E4284E}">
      <dgm:prSet/>
      <dgm:spPr/>
      <dgm:t>
        <a:bodyPr/>
        <a:lstStyle/>
        <a:p>
          <a:endParaRPr lang="en-GB"/>
        </a:p>
      </dgm:t>
    </dgm:pt>
    <dgm:pt modelId="{2EA1343D-0EE2-4376-B0F8-67109C8F80E8}">
      <dgm:prSet phldrT="[Text]" custT="1"/>
      <dgm:spPr>
        <a:solidFill>
          <a:schemeClr val="accent2">
            <a:lumMod val="50000"/>
          </a:schemeClr>
        </a:solidFill>
      </dgm:spPr>
      <dgm:t>
        <a:bodyPr/>
        <a:lstStyle/>
        <a:p>
          <a:r>
            <a:rPr lang="en-GB" sz="1000" b="1" dirty="0">
              <a:solidFill>
                <a:schemeClr val="bg1"/>
              </a:solidFill>
            </a:rPr>
            <a:t>Getting More help </a:t>
          </a:r>
        </a:p>
        <a:p>
          <a:r>
            <a:rPr lang="en-GB" sz="1000" dirty="0"/>
            <a:t>Specialist services –CAMHS , Crisis support , FRS, Eating disorders , FCAMHS </a:t>
          </a:r>
        </a:p>
      </dgm:t>
    </dgm:pt>
    <dgm:pt modelId="{7D84357A-4840-49FF-9659-9605BE482269}" type="parTrans" cxnId="{1E1727A7-0BF8-464A-9DD5-8EB8433AEF1F}">
      <dgm:prSet/>
      <dgm:spPr/>
      <dgm:t>
        <a:bodyPr/>
        <a:lstStyle/>
        <a:p>
          <a:endParaRPr lang="en-GB"/>
        </a:p>
      </dgm:t>
    </dgm:pt>
    <dgm:pt modelId="{C6647B88-62E7-4FB3-B5F9-32ABDE3D79C6}" type="sibTrans" cxnId="{1E1727A7-0BF8-464A-9DD5-8EB8433AEF1F}">
      <dgm:prSet/>
      <dgm:spPr/>
      <dgm:t>
        <a:bodyPr/>
        <a:lstStyle/>
        <a:p>
          <a:endParaRPr lang="en-GB"/>
        </a:p>
      </dgm:t>
    </dgm:pt>
    <dgm:pt modelId="{4CC8EBD4-D25C-4555-BEC0-BC536703C291}">
      <dgm:prSet phldrT="[Text]" custT="1"/>
      <dgm:spPr>
        <a:solidFill>
          <a:schemeClr val="accent4">
            <a:lumMod val="60000"/>
            <a:lumOff val="40000"/>
          </a:schemeClr>
        </a:solidFill>
      </dgm:spPr>
      <dgm:t>
        <a:bodyPr/>
        <a:lstStyle/>
        <a:p>
          <a:r>
            <a:rPr lang="en-GB" sz="1000" b="1" dirty="0">
              <a:solidFill>
                <a:schemeClr val="bg1"/>
              </a:solidFill>
            </a:rPr>
            <a:t>Getting risk support</a:t>
          </a:r>
        </a:p>
        <a:p>
          <a:r>
            <a:rPr lang="en-GB" sz="1000" b="1" dirty="0">
              <a:solidFill>
                <a:schemeClr val="bg1"/>
              </a:solidFill>
            </a:rPr>
            <a:t> </a:t>
          </a:r>
          <a:r>
            <a:rPr lang="en-GB" sz="900" dirty="0"/>
            <a:t>Inpatient – severe mental health crisis</a:t>
          </a:r>
        </a:p>
        <a:p>
          <a:r>
            <a:rPr lang="en-GB" sz="900" dirty="0"/>
            <a:t> ( Spec comm/ collaborative commissioning – new models of Care )</a:t>
          </a:r>
        </a:p>
      </dgm:t>
    </dgm:pt>
    <dgm:pt modelId="{785A1F0E-C47B-41E8-8719-7BC2C4D768D3}" type="parTrans" cxnId="{6B4D2574-8B79-4803-892D-828C7749BF7B}">
      <dgm:prSet/>
      <dgm:spPr/>
      <dgm:t>
        <a:bodyPr/>
        <a:lstStyle/>
        <a:p>
          <a:endParaRPr lang="en-GB"/>
        </a:p>
      </dgm:t>
    </dgm:pt>
    <dgm:pt modelId="{2F12C812-C905-4D1B-9857-63FD7F27A56A}" type="sibTrans" cxnId="{6B4D2574-8B79-4803-892D-828C7749BF7B}">
      <dgm:prSet/>
      <dgm:spPr/>
      <dgm:t>
        <a:bodyPr/>
        <a:lstStyle/>
        <a:p>
          <a:endParaRPr lang="en-GB"/>
        </a:p>
      </dgm:t>
    </dgm:pt>
    <dgm:pt modelId="{AADC8D75-BDFB-4B0B-93CA-958942E28FB3}" type="pres">
      <dgm:prSet presAssocID="{EB580F90-C0E1-4537-8ACE-AA1B15923981}" presName="Name0" presStyleCnt="0">
        <dgm:presLayoutVars>
          <dgm:chMax val="7"/>
          <dgm:resizeHandles val="exact"/>
        </dgm:presLayoutVars>
      </dgm:prSet>
      <dgm:spPr/>
      <dgm:t>
        <a:bodyPr/>
        <a:lstStyle/>
        <a:p>
          <a:endParaRPr lang="en-GB"/>
        </a:p>
      </dgm:t>
    </dgm:pt>
    <dgm:pt modelId="{1E223F95-6F79-4C13-8A5F-8068A9E7666D}" type="pres">
      <dgm:prSet presAssocID="{EB580F90-C0E1-4537-8ACE-AA1B15923981}" presName="comp1" presStyleCnt="0"/>
      <dgm:spPr/>
    </dgm:pt>
    <dgm:pt modelId="{B31F7120-2E3D-4DF8-960F-9572A9EF3C86}" type="pres">
      <dgm:prSet presAssocID="{EB580F90-C0E1-4537-8ACE-AA1B15923981}" presName="circle1" presStyleLbl="node1" presStyleIdx="0" presStyleCnt="4" custLinFactNeighborY="394"/>
      <dgm:spPr/>
      <dgm:t>
        <a:bodyPr/>
        <a:lstStyle/>
        <a:p>
          <a:endParaRPr lang="en-GB"/>
        </a:p>
      </dgm:t>
    </dgm:pt>
    <dgm:pt modelId="{11BBF739-244D-4678-B97A-B71B555AE3F5}" type="pres">
      <dgm:prSet presAssocID="{EB580F90-C0E1-4537-8ACE-AA1B15923981}" presName="c1text" presStyleLbl="node1" presStyleIdx="0" presStyleCnt="4">
        <dgm:presLayoutVars>
          <dgm:bulletEnabled val="1"/>
        </dgm:presLayoutVars>
      </dgm:prSet>
      <dgm:spPr/>
      <dgm:t>
        <a:bodyPr/>
        <a:lstStyle/>
        <a:p>
          <a:endParaRPr lang="en-GB"/>
        </a:p>
      </dgm:t>
    </dgm:pt>
    <dgm:pt modelId="{DC903A02-77A6-45E6-839A-CDDBB9FC99A3}" type="pres">
      <dgm:prSet presAssocID="{EB580F90-C0E1-4537-8ACE-AA1B15923981}" presName="comp2" presStyleCnt="0"/>
      <dgm:spPr/>
    </dgm:pt>
    <dgm:pt modelId="{C6291C23-214E-48B0-B990-F488E1B905CC}" type="pres">
      <dgm:prSet presAssocID="{EB580F90-C0E1-4537-8ACE-AA1B15923981}" presName="circle2" presStyleLbl="node1" presStyleIdx="1" presStyleCnt="4" custScaleX="94518" custScaleY="92077"/>
      <dgm:spPr/>
      <dgm:t>
        <a:bodyPr/>
        <a:lstStyle/>
        <a:p>
          <a:endParaRPr lang="en-GB"/>
        </a:p>
      </dgm:t>
    </dgm:pt>
    <dgm:pt modelId="{2F271853-931E-4375-8855-109217EE4E42}" type="pres">
      <dgm:prSet presAssocID="{EB580F90-C0E1-4537-8ACE-AA1B15923981}" presName="c2text" presStyleLbl="node1" presStyleIdx="1" presStyleCnt="4">
        <dgm:presLayoutVars>
          <dgm:bulletEnabled val="1"/>
        </dgm:presLayoutVars>
      </dgm:prSet>
      <dgm:spPr/>
      <dgm:t>
        <a:bodyPr/>
        <a:lstStyle/>
        <a:p>
          <a:endParaRPr lang="en-GB"/>
        </a:p>
      </dgm:t>
    </dgm:pt>
    <dgm:pt modelId="{A531FF3E-153F-4521-AFDE-13E24B36AC5D}" type="pres">
      <dgm:prSet presAssocID="{EB580F90-C0E1-4537-8ACE-AA1B15923981}" presName="comp3" presStyleCnt="0"/>
      <dgm:spPr/>
    </dgm:pt>
    <dgm:pt modelId="{14B323EB-332D-4213-84AD-DE059A759B86}" type="pres">
      <dgm:prSet presAssocID="{EB580F90-C0E1-4537-8ACE-AA1B15923981}" presName="circle3" presStyleLbl="node1" presStyleIdx="2" presStyleCnt="4" custScaleX="90737" custScaleY="87420"/>
      <dgm:spPr/>
      <dgm:t>
        <a:bodyPr/>
        <a:lstStyle/>
        <a:p>
          <a:endParaRPr lang="en-GB"/>
        </a:p>
      </dgm:t>
    </dgm:pt>
    <dgm:pt modelId="{A695F162-0EEC-4371-B43C-DA4AEAF29DF8}" type="pres">
      <dgm:prSet presAssocID="{EB580F90-C0E1-4537-8ACE-AA1B15923981}" presName="c3text" presStyleLbl="node1" presStyleIdx="2" presStyleCnt="4">
        <dgm:presLayoutVars>
          <dgm:bulletEnabled val="1"/>
        </dgm:presLayoutVars>
      </dgm:prSet>
      <dgm:spPr/>
      <dgm:t>
        <a:bodyPr/>
        <a:lstStyle/>
        <a:p>
          <a:endParaRPr lang="en-GB"/>
        </a:p>
      </dgm:t>
    </dgm:pt>
    <dgm:pt modelId="{FCA1036F-518C-4854-B68D-75B4803F353E}" type="pres">
      <dgm:prSet presAssocID="{EB580F90-C0E1-4537-8ACE-AA1B15923981}" presName="comp4" presStyleCnt="0"/>
      <dgm:spPr/>
    </dgm:pt>
    <dgm:pt modelId="{67C92923-93AE-48C4-951C-CFFCBD69665A}" type="pres">
      <dgm:prSet presAssocID="{EB580F90-C0E1-4537-8ACE-AA1B15923981}" presName="circle4" presStyleLbl="node1" presStyleIdx="3" presStyleCnt="4" custScaleX="85066" custScaleY="87434" custLinFactNeighborY="-1479"/>
      <dgm:spPr/>
      <dgm:t>
        <a:bodyPr/>
        <a:lstStyle/>
        <a:p>
          <a:endParaRPr lang="en-GB"/>
        </a:p>
      </dgm:t>
    </dgm:pt>
    <dgm:pt modelId="{6425CF29-5C65-4D75-828B-4BC1A5477878}" type="pres">
      <dgm:prSet presAssocID="{EB580F90-C0E1-4537-8ACE-AA1B15923981}" presName="c4text" presStyleLbl="node1" presStyleIdx="3" presStyleCnt="4">
        <dgm:presLayoutVars>
          <dgm:bulletEnabled val="1"/>
        </dgm:presLayoutVars>
      </dgm:prSet>
      <dgm:spPr/>
      <dgm:t>
        <a:bodyPr/>
        <a:lstStyle/>
        <a:p>
          <a:endParaRPr lang="en-GB"/>
        </a:p>
      </dgm:t>
    </dgm:pt>
  </dgm:ptLst>
  <dgm:cxnLst>
    <dgm:cxn modelId="{F8F8FC57-3354-4BF3-8E67-4F439099BBAD}" type="presOf" srcId="{4CC8EBD4-D25C-4555-BEC0-BC536703C291}" destId="{67C92923-93AE-48C4-951C-CFFCBD69665A}" srcOrd="0" destOrd="0" presId="urn:microsoft.com/office/officeart/2005/8/layout/venn2"/>
    <dgm:cxn modelId="{6B4D2574-8B79-4803-892D-828C7749BF7B}" srcId="{EB580F90-C0E1-4537-8ACE-AA1B15923981}" destId="{4CC8EBD4-D25C-4555-BEC0-BC536703C291}" srcOrd="3" destOrd="0" parTransId="{785A1F0E-C47B-41E8-8719-7BC2C4D768D3}" sibTransId="{2F12C812-C905-4D1B-9857-63FD7F27A56A}"/>
    <dgm:cxn modelId="{9DC997D0-F1AB-4FF7-AC6D-7CDE72A6B776}" type="presOf" srcId="{2815B588-1100-430D-A42F-51A198CBD9FA}" destId="{2F271853-931E-4375-8855-109217EE4E42}" srcOrd="1" destOrd="0" presId="urn:microsoft.com/office/officeart/2005/8/layout/venn2"/>
    <dgm:cxn modelId="{25BB6DD8-797F-4906-A644-AA3304059F13}" type="presOf" srcId="{5D939733-3557-4B13-A885-C1554D0101D8}" destId="{B31F7120-2E3D-4DF8-960F-9572A9EF3C86}" srcOrd="0" destOrd="0" presId="urn:microsoft.com/office/officeart/2005/8/layout/venn2"/>
    <dgm:cxn modelId="{1E1727A7-0BF8-464A-9DD5-8EB8433AEF1F}" srcId="{EB580F90-C0E1-4537-8ACE-AA1B15923981}" destId="{2EA1343D-0EE2-4376-B0F8-67109C8F80E8}" srcOrd="2" destOrd="0" parTransId="{7D84357A-4840-49FF-9659-9605BE482269}" sibTransId="{C6647B88-62E7-4FB3-B5F9-32ABDE3D79C6}"/>
    <dgm:cxn modelId="{1C1729C7-5B39-47EF-8720-66FFA9501E99}" type="presOf" srcId="{2EA1343D-0EE2-4376-B0F8-67109C8F80E8}" destId="{14B323EB-332D-4213-84AD-DE059A759B86}" srcOrd="0" destOrd="0" presId="urn:microsoft.com/office/officeart/2005/8/layout/venn2"/>
    <dgm:cxn modelId="{8CD03278-4534-4309-965B-741825E296FB}" type="presOf" srcId="{EB580F90-C0E1-4537-8ACE-AA1B15923981}" destId="{AADC8D75-BDFB-4B0B-93CA-958942E28FB3}" srcOrd="0" destOrd="0" presId="urn:microsoft.com/office/officeart/2005/8/layout/venn2"/>
    <dgm:cxn modelId="{508620CA-F8E6-4CBA-9C0B-733468E4284E}" srcId="{EB580F90-C0E1-4537-8ACE-AA1B15923981}" destId="{2815B588-1100-430D-A42F-51A198CBD9FA}" srcOrd="1" destOrd="0" parTransId="{85573D86-B6F3-472C-801B-239706B2FBBC}" sibTransId="{D3EA7D1E-D32B-4782-9449-99E9CD0D2225}"/>
    <dgm:cxn modelId="{00BB6838-7FE1-41AB-8052-95C487D3EF30}" type="presOf" srcId="{5D939733-3557-4B13-A885-C1554D0101D8}" destId="{11BBF739-244D-4678-B97A-B71B555AE3F5}" srcOrd="1" destOrd="0" presId="urn:microsoft.com/office/officeart/2005/8/layout/venn2"/>
    <dgm:cxn modelId="{C9B6E32A-ACEE-4DB2-9334-CC5789905398}" type="presOf" srcId="{4CC8EBD4-D25C-4555-BEC0-BC536703C291}" destId="{6425CF29-5C65-4D75-828B-4BC1A5477878}" srcOrd="1" destOrd="0" presId="urn:microsoft.com/office/officeart/2005/8/layout/venn2"/>
    <dgm:cxn modelId="{2BB8842B-D420-4764-92D6-69EFC4B40119}" type="presOf" srcId="{2815B588-1100-430D-A42F-51A198CBD9FA}" destId="{C6291C23-214E-48B0-B990-F488E1B905CC}" srcOrd="0" destOrd="0" presId="urn:microsoft.com/office/officeart/2005/8/layout/venn2"/>
    <dgm:cxn modelId="{4FD57E1F-1217-4632-AF30-100702337D9C}" srcId="{EB580F90-C0E1-4537-8ACE-AA1B15923981}" destId="{5D939733-3557-4B13-A885-C1554D0101D8}" srcOrd="0" destOrd="0" parTransId="{EA438E48-DDCD-451C-A27E-056289A0B8BD}" sibTransId="{C4F176D7-7665-4BA2-BBB6-ED7F3312927C}"/>
    <dgm:cxn modelId="{59911A61-EDF9-42AF-87FA-D6A8AD6C1B68}" type="presOf" srcId="{2EA1343D-0EE2-4376-B0F8-67109C8F80E8}" destId="{A695F162-0EEC-4371-B43C-DA4AEAF29DF8}" srcOrd="1" destOrd="0" presId="urn:microsoft.com/office/officeart/2005/8/layout/venn2"/>
    <dgm:cxn modelId="{7DFD65A5-0A7E-4134-8BDA-3B02CAC4D665}" type="presParOf" srcId="{AADC8D75-BDFB-4B0B-93CA-958942E28FB3}" destId="{1E223F95-6F79-4C13-8A5F-8068A9E7666D}" srcOrd="0" destOrd="0" presId="urn:microsoft.com/office/officeart/2005/8/layout/venn2"/>
    <dgm:cxn modelId="{F58DC7A8-5A54-48AC-8D61-2B0B94AEAB69}" type="presParOf" srcId="{1E223F95-6F79-4C13-8A5F-8068A9E7666D}" destId="{B31F7120-2E3D-4DF8-960F-9572A9EF3C86}" srcOrd="0" destOrd="0" presId="urn:microsoft.com/office/officeart/2005/8/layout/venn2"/>
    <dgm:cxn modelId="{511E3322-2DA2-41F1-B308-CE9345D069D7}" type="presParOf" srcId="{1E223F95-6F79-4C13-8A5F-8068A9E7666D}" destId="{11BBF739-244D-4678-B97A-B71B555AE3F5}" srcOrd="1" destOrd="0" presId="urn:microsoft.com/office/officeart/2005/8/layout/venn2"/>
    <dgm:cxn modelId="{999D5C4E-F45E-4D0F-AC80-DA67A59E18ED}" type="presParOf" srcId="{AADC8D75-BDFB-4B0B-93CA-958942E28FB3}" destId="{DC903A02-77A6-45E6-839A-CDDBB9FC99A3}" srcOrd="1" destOrd="0" presId="urn:microsoft.com/office/officeart/2005/8/layout/venn2"/>
    <dgm:cxn modelId="{A15A32E1-6527-4A75-91E2-019EE0C0CC31}" type="presParOf" srcId="{DC903A02-77A6-45E6-839A-CDDBB9FC99A3}" destId="{C6291C23-214E-48B0-B990-F488E1B905CC}" srcOrd="0" destOrd="0" presId="urn:microsoft.com/office/officeart/2005/8/layout/venn2"/>
    <dgm:cxn modelId="{2379FDFC-84C9-4634-9488-CE638C825675}" type="presParOf" srcId="{DC903A02-77A6-45E6-839A-CDDBB9FC99A3}" destId="{2F271853-931E-4375-8855-109217EE4E42}" srcOrd="1" destOrd="0" presId="urn:microsoft.com/office/officeart/2005/8/layout/venn2"/>
    <dgm:cxn modelId="{2F2FF517-F1B0-4C7B-85F4-CEEAC47E532B}" type="presParOf" srcId="{AADC8D75-BDFB-4B0B-93CA-958942E28FB3}" destId="{A531FF3E-153F-4521-AFDE-13E24B36AC5D}" srcOrd="2" destOrd="0" presId="urn:microsoft.com/office/officeart/2005/8/layout/venn2"/>
    <dgm:cxn modelId="{C376F163-0C36-42C7-A992-DABDC3E220A0}" type="presParOf" srcId="{A531FF3E-153F-4521-AFDE-13E24B36AC5D}" destId="{14B323EB-332D-4213-84AD-DE059A759B86}" srcOrd="0" destOrd="0" presId="urn:microsoft.com/office/officeart/2005/8/layout/venn2"/>
    <dgm:cxn modelId="{1872F377-F759-4791-9C3B-9B4111613B8A}" type="presParOf" srcId="{A531FF3E-153F-4521-AFDE-13E24B36AC5D}" destId="{A695F162-0EEC-4371-B43C-DA4AEAF29DF8}" srcOrd="1" destOrd="0" presId="urn:microsoft.com/office/officeart/2005/8/layout/venn2"/>
    <dgm:cxn modelId="{33B35166-5BEB-4FA3-871B-309763F48A21}" type="presParOf" srcId="{AADC8D75-BDFB-4B0B-93CA-958942E28FB3}" destId="{FCA1036F-518C-4854-B68D-75B4803F353E}" srcOrd="3" destOrd="0" presId="urn:microsoft.com/office/officeart/2005/8/layout/venn2"/>
    <dgm:cxn modelId="{D8052382-2F03-4F2E-B73D-0E6E1A7F52FE}" type="presParOf" srcId="{FCA1036F-518C-4854-B68D-75B4803F353E}" destId="{67C92923-93AE-48C4-951C-CFFCBD69665A}" srcOrd="0" destOrd="0" presId="urn:microsoft.com/office/officeart/2005/8/layout/venn2"/>
    <dgm:cxn modelId="{7E03B407-BF27-4B35-BD0E-D8292D3F0172}" type="presParOf" srcId="{FCA1036F-518C-4854-B68D-75B4803F353E}" destId="{6425CF29-5C65-4D75-828B-4BC1A5477878}" srcOrd="1" destOrd="0" presId="urn:microsoft.com/office/officeart/2005/8/layout/ven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31F7120-2E3D-4DF8-960F-9572A9EF3C86}">
      <dsp:nvSpPr>
        <dsp:cNvPr id="0" name=""/>
        <dsp:cNvSpPr/>
      </dsp:nvSpPr>
      <dsp:spPr>
        <a:xfrm>
          <a:off x="817777" y="0"/>
          <a:ext cx="4750557" cy="4750557"/>
        </a:xfrm>
        <a:prstGeom prst="ellipse">
          <a:avLst/>
        </a:prstGeom>
        <a:solidFill>
          <a:schemeClr val="accent4">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lvl="0" algn="ctr" defTabSz="444500">
            <a:lnSpc>
              <a:spcPct val="90000"/>
            </a:lnSpc>
            <a:spcBef>
              <a:spcPct val="0"/>
            </a:spcBef>
            <a:spcAft>
              <a:spcPct val="35000"/>
            </a:spcAft>
          </a:pPr>
          <a:r>
            <a:rPr lang="en-GB" sz="1000" b="1" kern="1200" dirty="0">
              <a:solidFill>
                <a:schemeClr val="bg1"/>
              </a:solidFill>
            </a:rPr>
            <a:t>Getting Advice </a:t>
          </a:r>
        </a:p>
        <a:p>
          <a:pPr lvl="0" algn="ctr" defTabSz="444500">
            <a:lnSpc>
              <a:spcPct val="90000"/>
            </a:lnSpc>
            <a:spcBef>
              <a:spcPct val="0"/>
            </a:spcBef>
            <a:spcAft>
              <a:spcPct val="35000"/>
            </a:spcAft>
          </a:pPr>
          <a:r>
            <a:rPr lang="en-GB" sz="900" kern="1200" dirty="0">
              <a:solidFill>
                <a:schemeClr val="bg1"/>
              </a:solidFill>
            </a:rPr>
            <a:t>Emotional health and wellbeing services , mental health support teams in schools ,health visitors, school nursing , Chat Health, Keep your Head</a:t>
          </a:r>
          <a:endParaRPr lang="en-GB" sz="900" b="1" kern="1200" dirty="0">
            <a:solidFill>
              <a:schemeClr val="bg1"/>
            </a:solidFill>
          </a:endParaRPr>
        </a:p>
      </dsp:txBody>
      <dsp:txXfrm>
        <a:off x="2528927" y="237527"/>
        <a:ext cx="1328255" cy="712583"/>
      </dsp:txXfrm>
    </dsp:sp>
    <dsp:sp modelId="{C6291C23-214E-48B0-B990-F488E1B905CC}">
      <dsp:nvSpPr>
        <dsp:cNvPr id="0" name=""/>
        <dsp:cNvSpPr/>
      </dsp:nvSpPr>
      <dsp:spPr>
        <a:xfrm>
          <a:off x="1397002" y="1100666"/>
          <a:ext cx="3592105" cy="3499336"/>
        </a:xfrm>
        <a:prstGeom prst="ellipse">
          <a:avLst/>
        </a:prstGeom>
        <a:solidFill>
          <a:schemeClr val="accent2">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lvl="0" algn="ctr" defTabSz="444500">
            <a:lnSpc>
              <a:spcPct val="90000"/>
            </a:lnSpc>
            <a:spcBef>
              <a:spcPct val="0"/>
            </a:spcBef>
            <a:spcAft>
              <a:spcPct val="35000"/>
            </a:spcAft>
          </a:pPr>
          <a:r>
            <a:rPr lang="en-GB" sz="1000" b="1" kern="1200" dirty="0">
              <a:solidFill>
                <a:schemeClr val="bg1"/>
              </a:solidFill>
            </a:rPr>
            <a:t>Getting help</a:t>
          </a:r>
        </a:p>
        <a:p>
          <a:pPr lvl="0" algn="ctr" defTabSz="444500">
            <a:lnSpc>
              <a:spcPct val="90000"/>
            </a:lnSpc>
            <a:spcBef>
              <a:spcPct val="0"/>
            </a:spcBef>
            <a:spcAft>
              <a:spcPct val="35000"/>
            </a:spcAft>
          </a:pPr>
          <a:r>
            <a:rPr lang="en-GB" sz="900" b="1" kern="1200" dirty="0">
              <a:solidFill>
                <a:schemeClr val="bg1"/>
              </a:solidFill>
            </a:rPr>
            <a:t> </a:t>
          </a:r>
          <a:r>
            <a:rPr lang="en-GB" sz="900" kern="1200" dirty="0">
              <a:solidFill>
                <a:schemeClr val="bg1"/>
              </a:solidFill>
            </a:rPr>
            <a:t>24 hour digital support ,Bereavement ,ACE/ Trauma ,Child well being practitioners,  third sector consortium</a:t>
          </a:r>
        </a:p>
      </dsp:txBody>
      <dsp:txXfrm>
        <a:off x="2565335" y="1310626"/>
        <a:ext cx="1255440" cy="629880"/>
      </dsp:txXfrm>
    </dsp:sp>
    <dsp:sp modelId="{14B323EB-332D-4213-84AD-DE059A759B86}">
      <dsp:nvSpPr>
        <dsp:cNvPr id="0" name=""/>
        <dsp:cNvSpPr/>
      </dsp:nvSpPr>
      <dsp:spPr>
        <a:xfrm>
          <a:off x="1899901" y="2079508"/>
          <a:ext cx="2586307" cy="2491762"/>
        </a:xfrm>
        <a:prstGeom prst="ellipse">
          <a:avLst/>
        </a:prstGeom>
        <a:solidFill>
          <a:schemeClr val="accent2">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lvl="0" algn="ctr" defTabSz="444500">
            <a:lnSpc>
              <a:spcPct val="90000"/>
            </a:lnSpc>
            <a:spcBef>
              <a:spcPct val="0"/>
            </a:spcBef>
            <a:spcAft>
              <a:spcPct val="35000"/>
            </a:spcAft>
          </a:pPr>
          <a:r>
            <a:rPr lang="en-GB" sz="1000" b="1" kern="1200" dirty="0">
              <a:solidFill>
                <a:schemeClr val="bg1"/>
              </a:solidFill>
            </a:rPr>
            <a:t>Getting More help </a:t>
          </a:r>
        </a:p>
        <a:p>
          <a:pPr lvl="0" algn="ctr" defTabSz="444500">
            <a:lnSpc>
              <a:spcPct val="90000"/>
            </a:lnSpc>
            <a:spcBef>
              <a:spcPct val="0"/>
            </a:spcBef>
            <a:spcAft>
              <a:spcPct val="35000"/>
            </a:spcAft>
          </a:pPr>
          <a:r>
            <a:rPr lang="en-GB" sz="1000" kern="1200" dirty="0"/>
            <a:t>Specialist services –CAMHS , Crisis support , FRS, Eating disorders , FCAMHS </a:t>
          </a:r>
        </a:p>
      </dsp:txBody>
      <dsp:txXfrm>
        <a:off x="2590445" y="2266390"/>
        <a:ext cx="1205219" cy="560646"/>
      </dsp:txXfrm>
    </dsp:sp>
    <dsp:sp modelId="{67C92923-93AE-48C4-951C-CFFCBD69665A}">
      <dsp:nvSpPr>
        <dsp:cNvPr id="0" name=""/>
        <dsp:cNvSpPr/>
      </dsp:nvSpPr>
      <dsp:spPr>
        <a:xfrm>
          <a:off x="2384833" y="2941620"/>
          <a:ext cx="1616443" cy="1661440"/>
        </a:xfrm>
        <a:prstGeom prst="ellipse">
          <a:avLst/>
        </a:prstGeom>
        <a:solidFill>
          <a:schemeClr val="accent4">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lvl="0" algn="ctr" defTabSz="444500">
            <a:lnSpc>
              <a:spcPct val="90000"/>
            </a:lnSpc>
            <a:spcBef>
              <a:spcPct val="0"/>
            </a:spcBef>
            <a:spcAft>
              <a:spcPct val="35000"/>
            </a:spcAft>
          </a:pPr>
          <a:r>
            <a:rPr lang="en-GB" sz="1000" b="1" kern="1200" dirty="0">
              <a:solidFill>
                <a:schemeClr val="bg1"/>
              </a:solidFill>
            </a:rPr>
            <a:t>Getting risk support</a:t>
          </a:r>
        </a:p>
        <a:p>
          <a:pPr lvl="0" algn="ctr" defTabSz="444500">
            <a:lnSpc>
              <a:spcPct val="90000"/>
            </a:lnSpc>
            <a:spcBef>
              <a:spcPct val="0"/>
            </a:spcBef>
            <a:spcAft>
              <a:spcPct val="35000"/>
            </a:spcAft>
          </a:pPr>
          <a:r>
            <a:rPr lang="en-GB" sz="1000" b="1" kern="1200" dirty="0">
              <a:solidFill>
                <a:schemeClr val="bg1"/>
              </a:solidFill>
            </a:rPr>
            <a:t> </a:t>
          </a:r>
          <a:r>
            <a:rPr lang="en-GB" sz="900" kern="1200" dirty="0"/>
            <a:t>Inpatient – severe mental health crisis</a:t>
          </a:r>
        </a:p>
        <a:p>
          <a:pPr lvl="0" algn="ctr" defTabSz="444500">
            <a:lnSpc>
              <a:spcPct val="90000"/>
            </a:lnSpc>
            <a:spcBef>
              <a:spcPct val="0"/>
            </a:spcBef>
            <a:spcAft>
              <a:spcPct val="35000"/>
            </a:spcAft>
          </a:pPr>
          <a:r>
            <a:rPr lang="en-GB" sz="900" kern="1200" dirty="0"/>
            <a:t> ( Spec comm/ collaborative commissioning – new models of Care )</a:t>
          </a:r>
        </a:p>
      </dsp:txBody>
      <dsp:txXfrm>
        <a:off x="2621556" y="3356981"/>
        <a:ext cx="1142998" cy="830720"/>
      </dsp:txXfrm>
    </dsp:sp>
  </dsp:spTree>
</dsp:drawing>
</file>

<file path=ppt/diagrams/layout1.xml><?xml version="1.0" encoding="utf-8"?>
<dgm:layoutDef xmlns:dgm="http://schemas.openxmlformats.org/drawingml/2006/diagram" xmlns:a="http://schemas.openxmlformats.org/drawingml/2006/main" uniqueId="urn:microsoft.com/office/officeart/2005/8/layout/venn2">
  <dgm:title val=""/>
  <dgm:desc val=""/>
  <dgm:catLst>
    <dgm:cat type="relationship" pri="30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resizeHandles val="exact"/>
    </dgm:varLst>
    <dgm:alg type="composite">
      <dgm:param type="ar" val="1"/>
    </dgm:alg>
    <dgm:shape xmlns:r="http://schemas.openxmlformats.org/officeDocument/2006/relationships" r:blip="">
      <dgm:adjLst/>
    </dgm:shape>
    <dgm:presOf/>
    <dgm:choose name="Name1">
      <dgm:if name="Name2" axis="ch" ptType="node" func="cnt" op="lte" val="3">
        <dgm:constrLst>
          <dgm:constr type="w" for="ch" forName="comp1" refType="w"/>
          <dgm:constr type="h" for="ch" forName="comp1" refType="w" refFor="ch" refForName="comp1"/>
          <dgm:constr type="w" for="ch" forName="comp2" refType="w" fact="0.75"/>
          <dgm:constr type="h" for="ch" forName="comp2" refType="w" refFor="ch" refForName="comp2"/>
          <dgm:constr type="ctrX" for="ch" forName="comp2" refType="ctrX" refFor="ch" refForName="comp1"/>
          <dgm:constr type="b" for="ch" forName="comp2" refType="b" refFor="ch" refForName="comp1"/>
          <dgm:constr type="w" for="ch" forName="comp3" refType="w" fact="0.5"/>
          <dgm:constr type="h" for="ch" forName="comp3" refType="w" refFor="ch" refForName="comp3"/>
          <dgm:constr type="ctrX" for="ch" forName="comp3" refType="ctrX" refFor="ch" refForName="comp1"/>
          <dgm:constr type="b" for="ch" forName="comp3" refType="b" refFor="ch" refForName="comp1"/>
          <dgm:constr type="primFontSz" for="des" ptType="node" op="equ" val="65"/>
        </dgm:constrLst>
      </dgm:if>
      <dgm:if name="Name3" axis="ch" ptType="node" func="cnt" op="equ" val="4">
        <dgm:constrLst>
          <dgm:constr type="w" for="ch" forName="comp1" refType="w"/>
          <dgm:constr type="h" for="ch" forName="comp1" refType="w" refFor="ch" refForName="comp1"/>
          <dgm:constr type="w" for="ch" forName="comp2" refType="w" fact="0.8"/>
          <dgm:constr type="h" for="ch" forName="comp2" refType="w" refFor="ch" refForName="comp2"/>
          <dgm:constr type="ctrX" for="ch" forName="comp2" refType="ctrX" refFor="ch" refForName="comp1"/>
          <dgm:constr type="b" for="ch" forName="comp2" refType="b" refFor="ch" refForName="comp1"/>
          <dgm:constr type="w" for="ch" forName="comp3" refType="w" fact="0.6"/>
          <dgm:constr type="h" for="ch" forName="comp3" refType="w" refFor="ch" refForName="comp3"/>
          <dgm:constr type="ctrX" for="ch" forName="comp3" refType="ctrX" refFor="ch" refForName="comp1"/>
          <dgm:constr type="b" for="ch" forName="comp3" refType="b" refFor="ch" refForName="comp1"/>
          <dgm:constr type="w" for="ch" forName="comp4" refType="w" fact="0.4"/>
          <dgm:constr type="h" for="ch" forName="comp4" refType="w" refFor="ch" refForName="comp4"/>
          <dgm:constr type="ctrX" for="ch" forName="comp4" refType="ctrX" refFor="ch" refForName="comp1"/>
          <dgm:constr type="b" for="ch" forName="comp4" refType="b" refFor="ch" refForName="comp1"/>
          <dgm:constr type="primFontSz" for="des" ptType="node" op="equ" val="65"/>
        </dgm:constrLst>
      </dgm:if>
      <dgm:else name="Name4">
        <dgm:constrLst>
          <dgm:constr type="w" for="ch" forName="comp1" refType="w"/>
          <dgm:constr type="h" for="ch" forName="comp1" refType="w" refFor="ch" refForName="comp1"/>
          <dgm:constr type="w" for="ch" forName="comp2" refType="w" fact="0.85"/>
          <dgm:constr type="h" for="ch" forName="comp2" refType="w" refFor="ch" refForName="comp2"/>
          <dgm:constr type="ctrX" for="ch" forName="comp2" refType="ctrX" refFor="ch" refForName="comp1"/>
          <dgm:constr type="b" for="ch" forName="comp2" refType="b" refFor="ch" refForName="comp1"/>
          <dgm:constr type="w" for="ch" forName="comp3" refType="w" fact="0.7"/>
          <dgm:constr type="h" for="ch" forName="comp3" refType="w" refFor="ch" refForName="comp3"/>
          <dgm:constr type="ctrX" for="ch" forName="comp3" refType="ctrX" refFor="ch" refForName="comp1"/>
          <dgm:constr type="b" for="ch" forName="comp3" refType="b" refFor="ch" refForName="comp1"/>
          <dgm:constr type="w" for="ch" forName="comp4" refType="w" fact="0.55"/>
          <dgm:constr type="h" for="ch" forName="comp4" refType="w" refFor="ch" refForName="comp4"/>
          <dgm:constr type="ctrX" for="ch" forName="comp4" refType="ctrX" refFor="ch" refForName="comp1"/>
          <dgm:constr type="b" for="ch" forName="comp4" refType="b" refFor="ch" refForName="comp1"/>
          <dgm:constr type="w" for="ch" forName="comp5" refType="w" fact="0.4"/>
          <dgm:constr type="h" for="ch" forName="comp5" refType="w" refFor="ch" refForName="comp5"/>
          <dgm:constr type="ctrX" for="ch" forName="comp5" refType="ctrX" refFor="ch" refForName="comp1"/>
          <dgm:constr type="b" for="ch" forName="comp5" refType="b" refFor="ch" refForName="comp1"/>
          <dgm:constr type="w" for="ch" forName="comp6" refType="w" fact="0.25"/>
          <dgm:constr type="h" for="ch" forName="comp6" refType="w" refFor="ch" refForName="comp6"/>
          <dgm:constr type="ctrX" for="ch" forName="comp6" refType="ctrX" refFor="ch" refForName="comp1"/>
          <dgm:constr type="b" for="ch" forName="comp6" refType="b" refFor="ch" refForName="comp1"/>
          <dgm:constr type="w" for="ch" forName="comp7" refType="w" fact="0.15"/>
          <dgm:constr type="h" for="ch" forName="comp7" refType="w" refFor="ch" refForName="comp7"/>
          <dgm:constr type="ctrX" for="ch" forName="comp7" refType="ctrX" refFor="ch" refForName="comp1"/>
          <dgm:constr type="b" for="ch" forName="comp7" refType="b" refFor="ch" refForName="comp1"/>
          <dgm:constr type="primFontSz" for="des" ptType="node" op="equ" val="65"/>
        </dgm:constrLst>
      </dgm:else>
    </dgm:choose>
    <dgm:ruleLst/>
    <dgm:choose name="Name5">
      <dgm:if name="Name6" axis="ch" ptType="node" func="cnt" op="gte" val="1">
        <dgm:layoutNode name="comp1">
          <dgm:alg type="composite"/>
          <dgm:shape xmlns:r="http://schemas.openxmlformats.org/officeDocument/2006/relationships" r:blip="">
            <dgm:adjLst/>
          </dgm:shape>
          <dgm:presOf/>
          <dgm:choose name="Name7">
            <dgm:if name="Name8" axis="ch" ptType="node" func="cnt" op="equ" val="1">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5"/>
                <dgm:constr type="w" for="ch" forName="c1text" refType="w" refFor="ch" refForName="circle1" fact="0.70711"/>
                <dgm:constr type="h" for="ch" forName="c1text" refType="h" refFor="ch" refForName="circle1" fact="0.5"/>
              </dgm:constrLst>
            </dgm:if>
            <dgm:if name="Name9" axis="ch" ptType="node" func="cnt" op="equ" val="2">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6"/>
                <dgm:constr type="w" for="ch" forName="c1text" refType="w" refFor="ch" refForName="circle1" fact="0.525"/>
                <dgm:constr type="h" for="ch" forName="c1text" refType="h" refFor="ch" refForName="circle1" fact="0.17"/>
              </dgm:constrLst>
            </dgm:if>
            <dgm:if name="Name10" axis="ch" ptType="node" func="cnt" op="equ" val="3">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3495"/>
                <dgm:constr type="h" for="ch" forName="c1text" refType="h" refFor="ch" refForName="circle1" fact="0.15"/>
              </dgm:constrLst>
            </dgm:if>
            <dgm:if name="Name11" axis="ch" ptType="node" func="cnt" op="equ" val="4">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2796"/>
                <dgm:constr type="h" for="ch" forName="c1text" refType="h" refFor="ch" refForName="circle1" fact="0.15"/>
              </dgm:constrLst>
            </dgm:if>
            <dgm:if name="Name12" axis="ch" ptType="node" func="cnt" op="gte" val="5">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
                <dgm:constr type="w" for="ch" forName="c1text" refType="w" refFor="ch" refForName="circle1" fact="0.375"/>
                <dgm:constr type="h" for="ch" forName="c1text" refType="h" refFor="ch" refForName="circle1" fact="0.1"/>
              </dgm:constrLst>
            </dgm:if>
            <dgm:else name="Name13"/>
          </dgm:choose>
          <dgm:ruleLst/>
          <dgm:layoutNode name="circle1" styleLbl="node1">
            <dgm:alg type="sp"/>
            <dgm:shape xmlns:r="http://schemas.openxmlformats.org/officeDocument/2006/relationships" type="ellipse" r:blip="">
              <dgm:adjLst/>
            </dgm:shape>
            <dgm:presOf axis="ch desOrSelf" ptType="node node" st="1 1" cnt="1 0"/>
            <dgm:constrLst>
              <dgm:constr type="h" refType="w"/>
            </dgm:constrLst>
            <dgm:ruleLst/>
          </dgm:layoutNode>
          <dgm:layoutNode name="c1text">
            <dgm:varLst>
              <dgm:bulletEnabled val="1"/>
            </dgm:varLst>
            <dgm:alg type="tx"/>
            <dgm:shape xmlns:r="http://schemas.openxmlformats.org/officeDocument/2006/relationships" type="rect" r:blip="" hideGeom="1">
              <dgm:adjLst/>
            </dgm:shape>
            <dgm:presOf axis="ch desOrSelf" ptType="node node" st="1 1" cnt="1 0"/>
            <dgm:constrLst/>
            <dgm:ruleLst>
              <dgm:rule type="primFontSz" val="5" fact="NaN" max="NaN"/>
            </dgm:ruleLst>
          </dgm:layoutNode>
        </dgm:layoutNode>
      </dgm:if>
      <dgm:else name="Name14"/>
    </dgm:choose>
    <dgm:choose name="Name15">
      <dgm:if name="Name16" axis="ch" ptType="node" func="cnt" op="gte" val="2">
        <dgm:layoutNode name="comp2">
          <dgm:alg type="composite"/>
          <dgm:shape xmlns:r="http://schemas.openxmlformats.org/officeDocument/2006/relationships" r:blip="">
            <dgm:adjLst/>
          </dgm:shape>
          <dgm:presOf/>
          <dgm:choose name="Name17">
            <dgm:if name="Name18" axis="ch" ptType="node" func="cnt" op="equ" val="2">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5"/>
                <dgm:constr type="w" for="ch" forName="c2text" refType="w" refFor="ch" refForName="circle2" fact="0.70711"/>
                <dgm:constr type="h" for="ch" forName="c2text" refType="h" refFor="ch" refForName="circle2" fact="0.5"/>
              </dgm:constrLst>
            </dgm:if>
            <dgm:if name="Name19" axis="ch" ptType="node" func="cnt" op="equ" val="3">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625"/>
                <dgm:constr type="w" for="ch" forName="c2text" refType="w" refFor="ch" refForName="circle2" fact="0.466"/>
                <dgm:constr type="h" for="ch" forName="c2text" refType="h" refFor="ch" refForName="circle2" fact="0.1875"/>
              </dgm:constrLst>
            </dgm:if>
            <dgm:if name="Name20" axis="ch" ptType="node" func="cnt" op="equ" val="4">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
                <dgm:constr type="w" for="ch" forName="c2text" refType="w" refFor="ch" refForName="circle2" fact="0.3495"/>
                <dgm:constr type="h" for="ch" forName="c2text" refType="h" refFor="ch" refForName="circle2" fact="0.18"/>
              </dgm:constrLst>
            </dgm:if>
            <dgm:if name="Name21" axis="ch" ptType="node" func="cnt" op="gte" val="5">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15"/>
                <dgm:constr type="w" for="ch" forName="c2text" refType="w" refFor="ch" refForName="circle2" fact="0.43125"/>
                <dgm:constr type="h" for="ch" forName="c2text" refType="h" refFor="ch" refForName="circle2" fact="0.115"/>
              </dgm:constrLst>
            </dgm:if>
            <dgm:else name="Name22"/>
          </dgm:choose>
          <dgm:ruleLst/>
          <dgm:layoutNode name="circle2" styleLbl="node1">
            <dgm:alg type="sp"/>
            <dgm:shape xmlns:r="http://schemas.openxmlformats.org/officeDocument/2006/relationships" type="ellipse" r:blip="">
              <dgm:adjLst/>
            </dgm:shape>
            <dgm:presOf axis="ch desOrSelf" ptType="node node" st="2 1" cnt="1 0"/>
            <dgm:constrLst>
              <dgm:constr type="h" refType="w"/>
            </dgm:constrLst>
            <dgm:ruleLst/>
          </dgm:layoutNode>
          <dgm:layoutNode name="c2text">
            <dgm:varLst>
              <dgm:bulletEnabled val="1"/>
            </dgm:varLst>
            <dgm:alg type="tx"/>
            <dgm:shape xmlns:r="http://schemas.openxmlformats.org/officeDocument/2006/relationships" type="rect" r:blip="" hideGeom="1">
              <dgm:adjLst/>
            </dgm:shape>
            <dgm:presOf axis="ch desOrSelf" ptType="node node" st="2 1" cnt="1 0"/>
            <dgm:constrLst/>
            <dgm:ruleLst>
              <dgm:rule type="primFontSz" val="5" fact="NaN" max="NaN"/>
            </dgm:ruleLst>
          </dgm:layoutNode>
        </dgm:layoutNode>
      </dgm:if>
      <dgm:else name="Name23"/>
    </dgm:choose>
    <dgm:choose name="Name24">
      <dgm:if name="Name25" axis="ch" ptType="node" func="cnt" op="gte" val="3">
        <dgm:layoutNode name="comp3">
          <dgm:alg type="composite"/>
          <dgm:shape xmlns:r="http://schemas.openxmlformats.org/officeDocument/2006/relationships" r:blip="">
            <dgm:adjLst/>
          </dgm:shape>
          <dgm:presOf/>
          <dgm:choose name="Name26">
            <dgm:if name="Name27" axis="ch" ptType="node" func="cnt" op="equ" val="3">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5"/>
                <dgm:constr type="w" for="ch" forName="c3text" refType="w" refFor="ch" refForName="circle3" fact="0.70711"/>
                <dgm:constr type="h" for="ch" forName="c3text" refType="h" refFor="ch" refForName="circle3" fact="0.5"/>
              </dgm:constrLst>
            </dgm:if>
            <dgm:if name="Name28" axis="ch" ptType="node" func="cnt" op="equ" val="4">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875"/>
                <dgm:constr type="w" for="ch" forName="c3text" refType="w" refFor="ch" refForName="circle3" fact="0.466"/>
                <dgm:constr type="h" for="ch" forName="c3text" refType="h" refFor="ch" refForName="circle3" fact="0.225"/>
              </dgm:constrLst>
            </dgm:if>
            <dgm:if name="Name29" axis="ch" ptType="node" func="cnt" op="gte" val="5">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38"/>
                <dgm:constr type="w" for="ch" forName="c3text" refType="w" refFor="ch" refForName="circle3" fact="0.5175"/>
                <dgm:constr type="h" for="ch" forName="c3text" refType="h" refFor="ch" refForName="circle3" fact="0.138"/>
              </dgm:constrLst>
            </dgm:if>
            <dgm:else name="Name30"/>
          </dgm:choose>
          <dgm:ruleLst/>
          <dgm:layoutNode name="circle3" styleLbl="node1">
            <dgm:alg type="sp"/>
            <dgm:shape xmlns:r="http://schemas.openxmlformats.org/officeDocument/2006/relationships" type="ellipse" r:blip="">
              <dgm:adjLst/>
            </dgm:shape>
            <dgm:presOf axis="ch desOrSelf" ptType="node node" st="3 1" cnt="1 0"/>
            <dgm:constrLst>
              <dgm:constr type="h" refType="w"/>
            </dgm:constrLst>
            <dgm:ruleLst/>
          </dgm:layoutNode>
          <dgm:layoutNode name="c3text">
            <dgm:varLst>
              <dgm:bulletEnabled val="1"/>
            </dgm:varLst>
            <dgm:alg type="tx"/>
            <dgm:shape xmlns:r="http://schemas.openxmlformats.org/officeDocument/2006/relationships" type="rect" r:blip="" hideGeom="1">
              <dgm:adjLst/>
            </dgm:shape>
            <dgm:presOf axis="ch desOrSelf" ptType="node node" st="3 1" cnt="1 0"/>
            <dgm:constrLst/>
            <dgm:ruleLst>
              <dgm:rule type="primFontSz" val="5" fact="NaN" max="NaN"/>
            </dgm:ruleLst>
          </dgm:layoutNode>
        </dgm:layoutNode>
      </dgm:if>
      <dgm:else name="Name31"/>
    </dgm:choose>
    <dgm:choose name="Name32">
      <dgm:if name="Name33" axis="ch" ptType="node" func="cnt" op="gte" val="4">
        <dgm:layoutNode name="comp4">
          <dgm:alg type="composite"/>
          <dgm:shape xmlns:r="http://schemas.openxmlformats.org/officeDocument/2006/relationships" r:blip="">
            <dgm:adjLst/>
          </dgm:shape>
          <dgm:presOf/>
          <dgm:choose name="Name34">
            <dgm:if name="Name35" axis="ch" ptType="node" func="cnt" op="equ" val="4">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5"/>
                <dgm:constr type="w" for="ch" forName="c4text" refType="w" refFor="ch" refForName="circle4" fact="0.70711"/>
                <dgm:constr type="h" for="ch" forName="c4text" refType="h" refFor="ch" refForName="circle4" fact="0.5"/>
              </dgm:constrLst>
            </dgm:if>
            <dgm:if name="Name36" axis="ch" ptType="node" func="cnt" op="gte" val="5">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18"/>
                <dgm:constr type="w" for="ch" forName="c4text" refType="w" refFor="ch" refForName="circle4" fact="0.54"/>
                <dgm:constr type="h" for="ch" forName="c4text" refType="h" refFor="ch" refForName="circle4" fact="0.18"/>
              </dgm:constrLst>
            </dgm:if>
            <dgm:else name="Name37"/>
          </dgm:choose>
          <dgm:ruleLst/>
          <dgm:layoutNode name="circle4" styleLbl="node1">
            <dgm:alg type="sp"/>
            <dgm:shape xmlns:r="http://schemas.openxmlformats.org/officeDocument/2006/relationships" type="ellipse" r:blip="">
              <dgm:adjLst/>
            </dgm:shape>
            <dgm:presOf axis="ch desOrSelf" ptType="node node" st="4 1" cnt="1 0"/>
            <dgm:constrLst>
              <dgm:constr type="h" refType="w"/>
            </dgm:constrLst>
            <dgm:ruleLst/>
          </dgm:layoutNode>
          <dgm:layoutNode name="c4text">
            <dgm:varLst>
              <dgm:bulletEnabled val="1"/>
            </dgm:varLst>
            <dgm:alg type="tx"/>
            <dgm:shape xmlns:r="http://schemas.openxmlformats.org/officeDocument/2006/relationships" type="rect" r:blip="" hideGeom="1">
              <dgm:adjLst/>
            </dgm:shape>
            <dgm:presOf axis="ch desOrSelf" ptType="node node" st="4 1" cnt="1 0"/>
            <dgm:constrLst/>
            <dgm:ruleLst>
              <dgm:rule type="primFontSz" val="5" fact="NaN" max="NaN"/>
            </dgm:ruleLst>
          </dgm:layoutNode>
        </dgm:layoutNode>
      </dgm:if>
      <dgm:else name="Name38"/>
    </dgm:choose>
    <dgm:choose name="Name39">
      <dgm:if name="Name40" axis="ch" ptType="node" func="cnt" op="gte" val="5">
        <dgm:layoutNode name="comp5">
          <dgm:alg type="composite"/>
          <dgm:shape xmlns:r="http://schemas.openxmlformats.org/officeDocument/2006/relationships" r:blip="">
            <dgm:adjLst/>
          </dgm:shape>
          <dgm:presOf/>
          <dgm:choose name="Name41">
            <dgm:if name="Name42" axis="ch" ptType="node" func="cnt" op="equ" val="5">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5"/>
                <dgm:constr type="w" for="ch" forName="c5text" refType="w" refFor="ch" refForName="circle5" fact="0.70711"/>
                <dgm:constr type="h" for="ch" forName="c5text" refType="h" refFor="ch" refForName="circle5" fact="0.5"/>
              </dgm:constrLst>
            </dgm:if>
            <dgm:if name="Name43" axis="ch" ptType="node" func="cnt" op="gte" val="6">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25"/>
                <dgm:constr type="w" for="ch" forName="c5text" refType="w" refFor="ch" refForName="circle5" fact="0.65"/>
                <dgm:constr type="h" for="ch" forName="c5text" refType="h" refFor="ch" refForName="circle5" fact="0.25"/>
              </dgm:constrLst>
            </dgm:if>
            <dgm:else name="Name44"/>
          </dgm:choose>
          <dgm:ruleLst/>
          <dgm:layoutNode name="circle5" styleLbl="node1">
            <dgm:alg type="sp"/>
            <dgm:shape xmlns:r="http://schemas.openxmlformats.org/officeDocument/2006/relationships" type="ellipse" r:blip="">
              <dgm:adjLst/>
            </dgm:shape>
            <dgm:presOf axis="ch desOrSelf" ptType="node node" st="5 1" cnt="1 0"/>
            <dgm:constrLst>
              <dgm:constr type="h" refType="w"/>
            </dgm:constrLst>
            <dgm:ruleLst/>
          </dgm:layoutNode>
          <dgm:layoutNode name="c5text">
            <dgm:varLst>
              <dgm:bulletEnabled val="1"/>
            </dgm:varLst>
            <dgm:alg type="tx"/>
            <dgm:shape xmlns:r="http://schemas.openxmlformats.org/officeDocument/2006/relationships" type="rect" r:blip="" hideGeom="1">
              <dgm:adjLst/>
            </dgm:shape>
            <dgm:presOf axis="ch desOrSelf" ptType="node node" st="5 1" cnt="1 0"/>
            <dgm:constrLst/>
            <dgm:ruleLst>
              <dgm:rule type="primFontSz" val="5" fact="NaN" max="NaN"/>
            </dgm:ruleLst>
          </dgm:layoutNode>
        </dgm:layoutNode>
      </dgm:if>
      <dgm:else name="Name45"/>
    </dgm:choose>
    <dgm:choose name="Name46">
      <dgm:if name="Name47" axis="ch" ptType="node" func="cnt" op="gte" val="6">
        <dgm:layoutNode name="comp6">
          <dgm:alg type="composite"/>
          <dgm:shape xmlns:r="http://schemas.openxmlformats.org/officeDocument/2006/relationships" r:blip="">
            <dgm:adjLst/>
          </dgm:shape>
          <dgm:presOf/>
          <dgm:choose name="Name48">
            <dgm:if name="Name49" axis="ch" ptType="node" func="cnt" op="equ" val="6">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5"/>
                <dgm:constr type="w" for="ch" forName="c6text" refType="w" refFor="ch" refForName="circle6" fact="0.70711"/>
                <dgm:constr type="h" for="ch" forName="c6text" refType="h" refFor="ch" refForName="circle6" fact="0.5"/>
              </dgm:constrLst>
            </dgm:if>
            <dgm:if name="Name50" axis="ch" ptType="node" func="cnt" op="gte" val="7">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27"/>
                <dgm:constr type="w" for="ch" forName="c6text" refType="w" refFor="ch" refForName="circle6" fact="0.68"/>
                <dgm:constr type="h" for="ch" forName="c6text" refType="h" refFor="ch" refForName="circle6" fact="0.241"/>
              </dgm:constrLst>
            </dgm:if>
            <dgm:else name="Name51"/>
          </dgm:choose>
          <dgm:ruleLst/>
          <dgm:layoutNode name="circle6" styleLbl="node1">
            <dgm:alg type="sp"/>
            <dgm:shape xmlns:r="http://schemas.openxmlformats.org/officeDocument/2006/relationships" type="ellipse" r:blip="">
              <dgm:adjLst/>
            </dgm:shape>
            <dgm:presOf axis="ch desOrSelf" ptType="node node" st="6 1" cnt="1 0"/>
            <dgm:constrLst>
              <dgm:constr type="h" refType="w"/>
            </dgm:constrLst>
            <dgm:ruleLst/>
          </dgm:layoutNode>
          <dgm:layoutNode name="c6text">
            <dgm:varLst>
              <dgm:bulletEnabled val="1"/>
            </dgm:varLst>
            <dgm:alg type="tx"/>
            <dgm:shape xmlns:r="http://schemas.openxmlformats.org/officeDocument/2006/relationships" type="rect" r:blip="" hideGeom="1">
              <dgm:adjLst/>
            </dgm:shape>
            <dgm:presOf axis="ch desOrSelf" ptType="node node" st="6 1" cnt="1 0"/>
            <dgm:constrLst/>
            <dgm:ruleLst>
              <dgm:rule type="primFontSz" val="5" fact="NaN" max="NaN"/>
            </dgm:ruleLst>
          </dgm:layoutNode>
        </dgm:layoutNode>
      </dgm:if>
      <dgm:else name="Name52"/>
    </dgm:choose>
    <dgm:choose name="Name53">
      <dgm:if name="Name54" axis="ch" ptType="node" func="cnt" op="gte" val="7">
        <dgm:layoutNode name="comp7">
          <dgm:alg type="composite"/>
          <dgm:shape xmlns:r="http://schemas.openxmlformats.org/officeDocument/2006/relationships" r:blip="">
            <dgm:adjLst/>
          </dgm:shape>
          <dgm:presOf/>
          <dgm:constrLst>
            <dgm:constr type="w" for="ch" forName="circle7" refType="w"/>
            <dgm:constr type="h" for="ch" forName="circle7" refType="h"/>
            <dgm:constr type="ctrX" for="ch" forName="circle7" refType="w" fact="0.5"/>
            <dgm:constr type="ctrY" for="ch" forName="circle7" refType="h" fact="0.5"/>
            <dgm:constr type="ctrX" for="ch" forName="c7text" refType="w" fact="0.5"/>
            <dgm:constr type="ctrY" for="ch" forName="c7text" refType="h" fact="0.5"/>
            <dgm:constr type="w" for="ch" forName="c7text" refType="w" refFor="ch" refForName="circle7" fact="0.70711"/>
            <dgm:constr type="h" for="ch" forName="c7text" refType="h" refFor="ch" refForName="circle7" fact="0.5"/>
          </dgm:constrLst>
          <dgm:ruleLst/>
          <dgm:layoutNode name="circle7" styleLbl="node1">
            <dgm:alg type="sp"/>
            <dgm:shape xmlns:r="http://schemas.openxmlformats.org/officeDocument/2006/relationships" type="ellipse" r:blip="">
              <dgm:adjLst/>
            </dgm:shape>
            <dgm:presOf axis="ch desOrSelf" ptType="node node" st="7 1" cnt="1 0"/>
            <dgm:constrLst>
              <dgm:constr type="h" refType="w"/>
            </dgm:constrLst>
            <dgm:ruleLst/>
          </dgm:layoutNode>
          <dgm:layoutNode name="c7text">
            <dgm:varLst>
              <dgm:bulletEnabled val="1"/>
            </dgm:varLst>
            <dgm:alg type="tx"/>
            <dgm:shape xmlns:r="http://schemas.openxmlformats.org/officeDocument/2006/relationships" type="rect" r:blip="" hideGeom="1">
              <dgm:adjLst/>
            </dgm:shape>
            <dgm:presOf axis="ch desOrSelf" ptType="node node" st="7 1" cnt="1 0"/>
            <dgm:constrLst/>
            <dgm:ruleLst>
              <dgm:rule type="primFontSz" val="5" fact="NaN" max="NaN"/>
            </dgm:ruleLst>
          </dgm:layoutNode>
        </dgm:layoutNode>
      </dgm:if>
      <dgm:else name="Name5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F7B5EB3-360C-4510-843F-FA9730C3E0A0}" type="datetimeFigureOut">
              <a:rPr lang="en-GB" smtClean="0"/>
              <a:t>24/09/2020</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27255C4-02FB-47C7-A721-1C1C74DE83A2}" type="slidenum">
              <a:rPr lang="en-GB" smtClean="0"/>
              <a:t>‹#›</a:t>
            </a:fld>
            <a:endParaRPr lang="en-GB"/>
          </a:p>
        </p:txBody>
      </p:sp>
    </p:spTree>
    <p:extLst>
      <p:ext uri="{BB962C8B-B14F-4D97-AF65-F5344CB8AC3E}">
        <p14:creationId xmlns:p14="http://schemas.microsoft.com/office/powerpoint/2010/main" val="15090933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A27255C4-02FB-47C7-A721-1C1C74DE83A2}"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8274558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1.jpeg"/><Relationship Id="rId3" Type="http://schemas.openxmlformats.org/officeDocument/2006/relationships/image" Target="../media/image6.png"/><Relationship Id="rId7" Type="http://schemas.openxmlformats.org/officeDocument/2006/relationships/image" Target="../media/image10.jpeg"/><Relationship Id="rId2" Type="http://schemas.openxmlformats.org/officeDocument/2006/relationships/image" Target="../media/image5.png"/><Relationship Id="rId1" Type="http://schemas.openxmlformats.org/officeDocument/2006/relationships/slideMaster" Target="../slideMasters/slideMaster1.xml"/><Relationship Id="rId6" Type="http://schemas.openxmlformats.org/officeDocument/2006/relationships/image" Target="../media/image9.jpeg"/><Relationship Id="rId5" Type="http://schemas.openxmlformats.org/officeDocument/2006/relationships/image" Target="../media/image8.jpeg"/><Relationship Id="rId10" Type="http://schemas.openxmlformats.org/officeDocument/2006/relationships/image" Target="../media/image13.jpeg"/><Relationship Id="rId4" Type="http://schemas.openxmlformats.org/officeDocument/2006/relationships/image" Target="../media/image7.jpeg"/><Relationship Id="rId9" Type="http://schemas.openxmlformats.org/officeDocument/2006/relationships/image" Target="../media/image12.jpe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A picture containing drawing, clock&#10;&#10;Description automatically generated">
            <a:extLst>
              <a:ext uri="{FF2B5EF4-FFF2-40B4-BE49-F238E27FC236}">
                <a16:creationId xmlns:a16="http://schemas.microsoft.com/office/drawing/2014/main" xmlns="" id="{116B087D-0421-48DF-9D8D-5D57B0286F91}"/>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0" y="-1"/>
            <a:ext cx="5783712" cy="5635689"/>
          </a:xfrm>
          <a:prstGeom prst="rect">
            <a:avLst/>
          </a:prstGeom>
        </p:spPr>
      </p:pic>
      <p:sp>
        <p:nvSpPr>
          <p:cNvPr id="2" name="Title 1"/>
          <p:cNvSpPr>
            <a:spLocks noGrp="1"/>
          </p:cNvSpPr>
          <p:nvPr>
            <p:ph type="ctrTitle"/>
          </p:nvPr>
        </p:nvSpPr>
        <p:spPr>
          <a:xfrm>
            <a:off x="0" y="914400"/>
            <a:ext cx="4638675" cy="2085975"/>
          </a:xfrm>
        </p:spPr>
        <p:txBody>
          <a:bodyPr anchor="b"/>
          <a:lstStyle>
            <a:lvl1pPr algn="ctr">
              <a:defRPr sz="6000" b="1">
                <a:solidFill>
                  <a:srgbClr val="475C6D"/>
                </a:solidFill>
                <a:latin typeface="Roboto Slab" pitchFamily="2" charset="0"/>
                <a:ea typeface="Roboto Slab" pitchFamily="2" charset="0"/>
              </a:defRPr>
            </a:lvl1pPr>
          </a:lstStyle>
          <a:p>
            <a:r>
              <a:rPr lang="en-US" dirty="0"/>
              <a:t>Click to edit Master title style</a:t>
            </a:r>
          </a:p>
        </p:txBody>
      </p:sp>
      <p:sp>
        <p:nvSpPr>
          <p:cNvPr id="3" name="Subtitle 2"/>
          <p:cNvSpPr>
            <a:spLocks noGrp="1"/>
          </p:cNvSpPr>
          <p:nvPr>
            <p:ph type="subTitle" idx="1"/>
          </p:nvPr>
        </p:nvSpPr>
        <p:spPr>
          <a:xfrm>
            <a:off x="5486400" y="2390775"/>
            <a:ext cx="3429000" cy="3244913"/>
          </a:xfrm>
        </p:spPr>
        <p:txBody>
          <a:bodyPr anchor="b" anchorCtr="0">
            <a:normAutofit/>
          </a:bodyPr>
          <a:lstStyle>
            <a:lvl1pPr marL="0" indent="0" algn="ctr">
              <a:buNone/>
              <a:defRPr sz="2400">
                <a:solidFill>
                  <a:srgbClr val="475C6D"/>
                </a:solidFill>
                <a:latin typeface="Roboto Slab" pitchFamily="2" charset="0"/>
                <a:ea typeface="Roboto Slab"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33805665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_Title Only">
    <p:spTree>
      <p:nvGrpSpPr>
        <p:cNvPr id="1" name=""/>
        <p:cNvGrpSpPr/>
        <p:nvPr/>
      </p:nvGrpSpPr>
      <p:grpSpPr>
        <a:xfrm>
          <a:off x="0" y="0"/>
          <a:ext cx="0" cy="0"/>
          <a:chOff x="0" y="0"/>
          <a:chExt cx="0" cy="0"/>
        </a:xfrm>
      </p:grpSpPr>
      <p:pic>
        <p:nvPicPr>
          <p:cNvPr id="11" name="Content Placeholder 8" descr="A picture containing drawing, clock&#10;&#10;Description automatically generated">
            <a:extLst>
              <a:ext uri="{FF2B5EF4-FFF2-40B4-BE49-F238E27FC236}">
                <a16:creationId xmlns:a16="http://schemas.microsoft.com/office/drawing/2014/main" xmlns="" id="{8498906C-93B8-4F5F-A829-4471C5D0782D}"/>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1" y="-1"/>
            <a:ext cx="752475" cy="748665"/>
          </a:xfrm>
          <a:prstGeom prst="rect">
            <a:avLst/>
          </a:prstGeom>
        </p:spPr>
      </p:pic>
      <p:pic>
        <p:nvPicPr>
          <p:cNvPr id="8" name="Content Placeholder 8" descr="A picture containing drawing, clock&#10;&#10;Description automatically generated">
            <a:extLst>
              <a:ext uri="{FF2B5EF4-FFF2-40B4-BE49-F238E27FC236}">
                <a16:creationId xmlns:a16="http://schemas.microsoft.com/office/drawing/2014/main" xmlns="" id="{EC021234-075A-4116-A976-6418DDC3B41E}"/>
              </a:ext>
            </a:extLst>
          </p:cNvPr>
          <p:cNvPicPr>
            <a:picLocks noChangeAspect="1"/>
          </p:cNvPicPr>
          <p:nvPr userDrawn="1"/>
        </p:nvPicPr>
        <p:blipFill rotWithShape="1">
          <a:blip r:embed="rId3" cstate="screen">
            <a:extLst>
              <a:ext uri="{28A0092B-C50C-407E-A947-70E740481C1C}">
                <a14:useLocalDpi xmlns:a14="http://schemas.microsoft.com/office/drawing/2010/main"/>
              </a:ext>
            </a:extLst>
          </a:blip>
          <a:srcRect/>
          <a:stretch/>
        </p:blipFill>
        <p:spPr>
          <a:xfrm>
            <a:off x="6391220" y="4044573"/>
            <a:ext cx="2752780" cy="2813427"/>
          </a:xfrm>
          <a:prstGeom prst="rect">
            <a:avLst/>
          </a:prstGeom>
        </p:spPr>
      </p:pic>
      <p:sp>
        <p:nvSpPr>
          <p:cNvPr id="2" name="Title 1"/>
          <p:cNvSpPr>
            <a:spLocks noGrp="1"/>
          </p:cNvSpPr>
          <p:nvPr>
            <p:ph type="title"/>
          </p:nvPr>
        </p:nvSpPr>
        <p:spPr>
          <a:xfrm>
            <a:off x="752475" y="238125"/>
            <a:ext cx="6296025" cy="1235655"/>
          </a:xfrm>
        </p:spPr>
        <p:txBody>
          <a:bodyPr/>
          <a:lstStyle>
            <a:lvl1pPr>
              <a:defRPr>
                <a:solidFill>
                  <a:srgbClr val="475C6D"/>
                </a:solidFill>
                <a:latin typeface="Roboto Slab" pitchFamily="2" charset="0"/>
                <a:ea typeface="Roboto Slab" pitchFamily="2" charset="0"/>
              </a:defRPr>
            </a:lvl1pPr>
          </a:lstStyle>
          <a:p>
            <a:r>
              <a:rPr lang="en-US"/>
              <a:t>Click to edit Master title style</a:t>
            </a:r>
            <a:endParaRPr lang="en-US" dirty="0"/>
          </a:p>
        </p:txBody>
      </p:sp>
      <p:sp>
        <p:nvSpPr>
          <p:cNvPr id="7" name="Content Placeholder 2">
            <a:extLst>
              <a:ext uri="{FF2B5EF4-FFF2-40B4-BE49-F238E27FC236}">
                <a16:creationId xmlns:a16="http://schemas.microsoft.com/office/drawing/2014/main" xmlns="" id="{F184619D-F3CA-46EE-A56F-80595E7483D0}"/>
              </a:ext>
            </a:extLst>
          </p:cNvPr>
          <p:cNvSpPr>
            <a:spLocks noGrp="1"/>
          </p:cNvSpPr>
          <p:nvPr>
            <p:ph idx="1"/>
          </p:nvPr>
        </p:nvSpPr>
        <p:spPr>
          <a:xfrm>
            <a:off x="3887390" y="1700739"/>
            <a:ext cx="5028009" cy="4931837"/>
          </a:xfrm>
        </p:spPr>
        <p:txBody>
          <a:bodyPr/>
          <a:lstStyle>
            <a:lvl1pPr>
              <a:defRPr sz="3200">
                <a:solidFill>
                  <a:srgbClr val="475C6D"/>
                </a:solidFill>
                <a:latin typeface="Frutiger LT Pro 55 Roman" panose="020B0602020204020204" pitchFamily="34" charset="0"/>
              </a:defRPr>
            </a:lvl1pPr>
            <a:lvl2pPr>
              <a:defRPr sz="2800">
                <a:solidFill>
                  <a:srgbClr val="475C6D"/>
                </a:solidFill>
                <a:latin typeface="Frutiger LT Pro 55 Roman" panose="020B0602020204020204" pitchFamily="34" charset="0"/>
              </a:defRPr>
            </a:lvl2pPr>
            <a:lvl3pPr>
              <a:defRPr sz="2400">
                <a:solidFill>
                  <a:srgbClr val="475C6D"/>
                </a:solidFill>
                <a:latin typeface="Frutiger LT Pro 55 Roman" panose="020B0602020204020204" pitchFamily="34" charset="0"/>
              </a:defRPr>
            </a:lvl3pPr>
            <a:lvl4pPr>
              <a:defRPr sz="2000">
                <a:solidFill>
                  <a:srgbClr val="475C6D"/>
                </a:solidFill>
                <a:latin typeface="Frutiger LT Pro 55 Roman" panose="020B0602020204020204" pitchFamily="34" charset="0"/>
              </a:defRPr>
            </a:lvl4pPr>
            <a:lvl5pPr>
              <a:defRPr sz="2000">
                <a:solidFill>
                  <a:srgbClr val="475C6D"/>
                </a:solidFill>
                <a:latin typeface="Frutiger LT Pro 55 Roman" panose="020B0602020204020204" pitchFamily="34" charset="0"/>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Text Placeholder 3">
            <a:extLst>
              <a:ext uri="{FF2B5EF4-FFF2-40B4-BE49-F238E27FC236}">
                <a16:creationId xmlns:a16="http://schemas.microsoft.com/office/drawing/2014/main" xmlns="" id="{9A8AC7DB-0175-41B7-BEB2-B52C2652CA9A}"/>
              </a:ext>
            </a:extLst>
          </p:cNvPr>
          <p:cNvSpPr>
            <a:spLocks noGrp="1"/>
          </p:cNvSpPr>
          <p:nvPr>
            <p:ph type="body" sz="half" idx="2"/>
          </p:nvPr>
        </p:nvSpPr>
        <p:spPr>
          <a:xfrm>
            <a:off x="228600" y="2828925"/>
            <a:ext cx="3350419" cy="3811588"/>
          </a:xfrm>
        </p:spPr>
        <p:txBody>
          <a:bodyPr/>
          <a:lstStyle>
            <a:lvl1pPr marL="0" indent="0">
              <a:buNone/>
              <a:defRPr sz="1600">
                <a:solidFill>
                  <a:srgbClr val="475C6D"/>
                </a:solidFill>
                <a:latin typeface="Frutiger LT Pro 55 Roman" panose="020B0602020204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26021232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6168709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pic>
        <p:nvPicPr>
          <p:cNvPr id="2" name="Picture 1" descr="A picture containing drawing, clock&#10;&#10;Description automatically generated">
            <a:extLst>
              <a:ext uri="{FF2B5EF4-FFF2-40B4-BE49-F238E27FC236}">
                <a16:creationId xmlns:a16="http://schemas.microsoft.com/office/drawing/2014/main" xmlns="" id="{73AF2BA0-8170-4DE7-96CD-FAF66C0B9E3B}"/>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6683261" y="4902577"/>
            <a:ext cx="2460739" cy="1955423"/>
          </a:xfrm>
          <a:prstGeom prst="rect">
            <a:avLst/>
          </a:prstGeom>
        </p:spPr>
      </p:pic>
      <p:sp>
        <p:nvSpPr>
          <p:cNvPr id="3" name="Rectangle 2">
            <a:extLst>
              <a:ext uri="{FF2B5EF4-FFF2-40B4-BE49-F238E27FC236}">
                <a16:creationId xmlns:a16="http://schemas.microsoft.com/office/drawing/2014/main" xmlns="" id="{F4E43763-332C-45E5-B044-D6DD04FB284B}"/>
              </a:ext>
            </a:extLst>
          </p:cNvPr>
          <p:cNvSpPr/>
          <p:nvPr userDrawn="1"/>
        </p:nvSpPr>
        <p:spPr>
          <a:xfrm>
            <a:off x="7410993" y="1314994"/>
            <a:ext cx="1733007" cy="1465217"/>
          </a:xfrm>
          <a:prstGeom prst="rect">
            <a:avLst/>
          </a:prstGeom>
          <a:solidFill>
            <a:srgbClr val="425563"/>
          </a:solidFill>
          <a:ln>
            <a:solidFill>
              <a:srgbClr val="4255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4" name="Picture 3" descr="A picture containing drawing, ball&#10;&#10;Description automatically generated">
            <a:extLst>
              <a:ext uri="{FF2B5EF4-FFF2-40B4-BE49-F238E27FC236}">
                <a16:creationId xmlns:a16="http://schemas.microsoft.com/office/drawing/2014/main" xmlns="" id="{54A2CAD8-C614-4BD1-9DA5-0DDECC656A86}"/>
              </a:ext>
            </a:extLst>
          </p:cNvPr>
          <p:cNvPicPr>
            <a:picLocks noChangeAspect="1"/>
          </p:cNvPicPr>
          <p:nvPr userDrawn="1"/>
        </p:nvPicPr>
        <p:blipFill>
          <a:blip r:embed="rId3">
            <a:extLst>
              <a:ext uri="{28A0092B-C50C-407E-A947-70E740481C1C}">
                <a14:useLocalDpi xmlns:a14="http://schemas.microsoft.com/office/drawing/2010/main"/>
              </a:ext>
            </a:extLst>
          </a:blip>
          <a:stretch>
            <a:fillRect/>
          </a:stretch>
        </p:blipFill>
        <p:spPr>
          <a:xfrm>
            <a:off x="0" y="0"/>
            <a:ext cx="9144000" cy="2775857"/>
          </a:xfrm>
          <a:prstGeom prst="rect">
            <a:avLst/>
          </a:prstGeom>
        </p:spPr>
      </p:pic>
      <p:pic>
        <p:nvPicPr>
          <p:cNvPr id="5" name="Picture 4" descr="Cambs GP Society">
            <a:extLst>
              <a:ext uri="{FF2B5EF4-FFF2-40B4-BE49-F238E27FC236}">
                <a16:creationId xmlns:a16="http://schemas.microsoft.com/office/drawing/2014/main" xmlns="" id="{D7B07857-19AD-4D19-A988-81837095C8FC}"/>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0" y="2664553"/>
            <a:ext cx="2063396" cy="1550126"/>
          </a:xfrm>
          <a:prstGeom prst="rect">
            <a:avLst/>
          </a:prstGeom>
        </p:spPr>
      </p:pic>
      <p:pic>
        <p:nvPicPr>
          <p:cNvPr id="6" name="Picture 5" descr="Addenbrooke's BIG conversation">
            <a:extLst>
              <a:ext uri="{FF2B5EF4-FFF2-40B4-BE49-F238E27FC236}">
                <a16:creationId xmlns:a16="http://schemas.microsoft.com/office/drawing/2014/main" xmlns="" id="{4B003E91-3D0A-4D69-BB1D-4350D2EE4DA5}"/>
              </a:ext>
            </a:extLst>
          </p:cNvPr>
          <p:cNvPicPr>
            <a:picLocks noChangeAspect="1"/>
          </p:cNvPicPr>
          <p:nvPr userDrawn="1"/>
        </p:nvPicPr>
        <p:blipFill>
          <a:blip r:embed="rId5" cstate="screen">
            <a:extLst>
              <a:ext uri="{28A0092B-C50C-407E-A947-70E740481C1C}">
                <a14:useLocalDpi xmlns:a14="http://schemas.microsoft.com/office/drawing/2010/main"/>
              </a:ext>
            </a:extLst>
          </a:blip>
          <a:stretch>
            <a:fillRect/>
          </a:stretch>
        </p:blipFill>
        <p:spPr>
          <a:xfrm rot="5400000">
            <a:off x="1989957" y="2942955"/>
            <a:ext cx="2227216" cy="1670412"/>
          </a:xfrm>
          <a:prstGeom prst="rect">
            <a:avLst/>
          </a:prstGeom>
        </p:spPr>
      </p:pic>
      <p:pic>
        <p:nvPicPr>
          <p:cNvPr id="7" name="Picture 6" descr="A picture containing indoor, table, decorated, flower&#10;&#10;Description automatically generated">
            <a:extLst>
              <a:ext uri="{FF2B5EF4-FFF2-40B4-BE49-F238E27FC236}">
                <a16:creationId xmlns:a16="http://schemas.microsoft.com/office/drawing/2014/main" xmlns="" id="{20FD2982-DFCD-4AF7-B3CD-5D1E4704D979}"/>
              </a:ext>
            </a:extLst>
          </p:cNvPr>
          <p:cNvPicPr>
            <a:picLocks noChangeAspect="1"/>
          </p:cNvPicPr>
          <p:nvPr userDrawn="1"/>
        </p:nvPicPr>
        <p:blipFill>
          <a:blip r:embed="rId6" cstate="screen">
            <a:extLst>
              <a:ext uri="{28A0092B-C50C-407E-A947-70E740481C1C}">
                <a14:useLocalDpi xmlns:a14="http://schemas.microsoft.com/office/drawing/2010/main"/>
              </a:ext>
            </a:extLst>
          </a:blip>
          <a:stretch>
            <a:fillRect/>
          </a:stretch>
        </p:blipFill>
        <p:spPr>
          <a:xfrm>
            <a:off x="12445" y="4450080"/>
            <a:ext cx="2063394" cy="1837711"/>
          </a:xfrm>
          <a:prstGeom prst="rect">
            <a:avLst/>
          </a:prstGeom>
        </p:spPr>
      </p:pic>
      <p:pic>
        <p:nvPicPr>
          <p:cNvPr id="8" name="Picture 7" descr="A group of people posing for the camera&#10;&#10;Description automatically generated">
            <a:extLst>
              <a:ext uri="{FF2B5EF4-FFF2-40B4-BE49-F238E27FC236}">
                <a16:creationId xmlns:a16="http://schemas.microsoft.com/office/drawing/2014/main" xmlns="" id="{18398A7D-8C18-4437-BAA7-6901C5FAA2AC}"/>
              </a:ext>
            </a:extLst>
          </p:cNvPr>
          <p:cNvPicPr>
            <a:picLocks noChangeAspect="1"/>
          </p:cNvPicPr>
          <p:nvPr userDrawn="1"/>
        </p:nvPicPr>
        <p:blipFill rotWithShape="1">
          <a:blip r:embed="rId7" cstate="screen">
            <a:extLst>
              <a:ext uri="{28A0092B-C50C-407E-A947-70E740481C1C}">
                <a14:useLocalDpi xmlns:a14="http://schemas.microsoft.com/office/drawing/2010/main"/>
              </a:ext>
            </a:extLst>
          </a:blip>
          <a:srcRect/>
          <a:stretch/>
        </p:blipFill>
        <p:spPr>
          <a:xfrm>
            <a:off x="4162420" y="2682105"/>
            <a:ext cx="1660701" cy="1465217"/>
          </a:xfrm>
          <a:prstGeom prst="rect">
            <a:avLst/>
          </a:prstGeom>
        </p:spPr>
      </p:pic>
      <p:pic>
        <p:nvPicPr>
          <p:cNvPr id="9" name="Picture 8" descr="A picture containing man, holding, black, sitting&#10;&#10;Description automatically generated">
            <a:extLst>
              <a:ext uri="{FF2B5EF4-FFF2-40B4-BE49-F238E27FC236}">
                <a16:creationId xmlns:a16="http://schemas.microsoft.com/office/drawing/2014/main" xmlns="" id="{1D7950A7-B151-4E66-A0EB-08E1E84654A7}"/>
              </a:ext>
            </a:extLst>
          </p:cNvPr>
          <p:cNvPicPr>
            <a:picLocks noChangeAspect="1"/>
          </p:cNvPicPr>
          <p:nvPr userDrawn="1"/>
        </p:nvPicPr>
        <p:blipFill rotWithShape="1">
          <a:blip r:embed="rId8" cstate="screen">
            <a:extLst>
              <a:ext uri="{28A0092B-C50C-407E-A947-70E740481C1C}">
                <a14:useLocalDpi xmlns:a14="http://schemas.microsoft.com/office/drawing/2010/main"/>
              </a:ext>
            </a:extLst>
          </a:blip>
          <a:srcRect/>
          <a:stretch/>
        </p:blipFill>
        <p:spPr>
          <a:xfrm rot="5400000">
            <a:off x="4028912" y="4481877"/>
            <a:ext cx="1937424" cy="1670412"/>
          </a:xfrm>
          <a:prstGeom prst="rect">
            <a:avLst/>
          </a:prstGeom>
        </p:spPr>
      </p:pic>
      <p:pic>
        <p:nvPicPr>
          <p:cNvPr id="10" name="Picture 9">
            <a:extLst>
              <a:ext uri="{FF2B5EF4-FFF2-40B4-BE49-F238E27FC236}">
                <a16:creationId xmlns:a16="http://schemas.microsoft.com/office/drawing/2014/main" xmlns="" id="{BC0FCD78-4BAC-4334-AD05-09B50B1E497F}"/>
              </a:ext>
            </a:extLst>
          </p:cNvPr>
          <p:cNvPicPr>
            <a:picLocks noChangeAspect="1"/>
          </p:cNvPicPr>
          <p:nvPr userDrawn="1"/>
        </p:nvPicPr>
        <p:blipFill rotWithShape="1">
          <a:blip r:embed="rId9" cstate="screen">
            <a:extLst>
              <a:ext uri="{28A0092B-C50C-407E-A947-70E740481C1C}">
                <a14:useLocalDpi xmlns:a14="http://schemas.microsoft.com/office/drawing/2010/main"/>
              </a:ext>
            </a:extLst>
          </a:blip>
          <a:srcRect/>
          <a:stretch/>
        </p:blipFill>
        <p:spPr>
          <a:xfrm>
            <a:off x="6019960" y="2682105"/>
            <a:ext cx="2166097" cy="2067234"/>
          </a:xfrm>
          <a:prstGeom prst="rect">
            <a:avLst/>
          </a:prstGeom>
        </p:spPr>
      </p:pic>
      <p:pic>
        <p:nvPicPr>
          <p:cNvPr id="11" name="HEV1576252817660" descr="storage_emulated_0__EmailTempImage_1_RotateImage_20191213_124001_jpg_1576252817660">
            <a:extLst>
              <a:ext uri="{FF2B5EF4-FFF2-40B4-BE49-F238E27FC236}">
                <a16:creationId xmlns:a16="http://schemas.microsoft.com/office/drawing/2014/main" xmlns="" id="{A17AFB92-6089-49B6-8807-2B6093FE3B26}"/>
              </a:ext>
            </a:extLst>
          </p:cNvPr>
          <p:cNvPicPr>
            <a:picLocks noChangeAspect="1" noChangeArrowheads="1"/>
          </p:cNvPicPr>
          <p:nvPr userDrawn="1"/>
        </p:nvPicPr>
        <p:blipFill rotWithShape="1">
          <a:blip r:embed="rId10" cstate="screen">
            <a:extLst>
              <a:ext uri="{28A0092B-C50C-407E-A947-70E740481C1C}">
                <a14:useLocalDpi xmlns:a14="http://schemas.microsoft.com/office/drawing/2010/main"/>
              </a:ext>
            </a:extLst>
          </a:blip>
          <a:srcRect/>
          <a:stretch/>
        </p:blipFill>
        <p:spPr bwMode="auto">
          <a:xfrm>
            <a:off x="2259466" y="4935467"/>
            <a:ext cx="1679305" cy="13575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455558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4521685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8EDDA34D-B258-414E-BE56-2C8D3820CE2D}" type="datetimeFigureOut">
              <a:rPr lang="en-GB" smtClean="0"/>
              <a:t>24/09/2020</a:t>
            </a:fld>
            <a:endParaRPr lang="en-GB"/>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8DB570C3-4802-407B-BEDD-B8EF27BB7C10}" type="slidenum">
              <a:rPr lang="en-GB" smtClean="0"/>
              <a:t>‹#›</a:t>
            </a:fld>
            <a:endParaRPr lang="en-GB"/>
          </a:p>
        </p:txBody>
      </p:sp>
    </p:spTree>
    <p:extLst>
      <p:ext uri="{BB962C8B-B14F-4D97-AF65-F5344CB8AC3E}">
        <p14:creationId xmlns:p14="http://schemas.microsoft.com/office/powerpoint/2010/main" val="11386966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8EDDA34D-B258-414E-BE56-2C8D3820CE2D}" type="datetimeFigureOut">
              <a:rPr lang="en-GB" smtClean="0"/>
              <a:t>24/09/2020</a:t>
            </a:fld>
            <a:endParaRPr lang="en-GB"/>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8DB570C3-4802-407B-BEDD-B8EF27BB7C10}" type="slidenum">
              <a:rPr lang="en-GB" smtClean="0"/>
              <a:t>‹#›</a:t>
            </a:fld>
            <a:endParaRPr lang="en-GB"/>
          </a:p>
        </p:txBody>
      </p:sp>
    </p:spTree>
    <p:extLst>
      <p:ext uri="{BB962C8B-B14F-4D97-AF65-F5344CB8AC3E}">
        <p14:creationId xmlns:p14="http://schemas.microsoft.com/office/powerpoint/2010/main" val="259385155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8EDDA34D-B258-414E-BE56-2C8D3820CE2D}" type="datetimeFigureOut">
              <a:rPr lang="en-GB" smtClean="0"/>
              <a:t>24/09/2020</a:t>
            </a:fld>
            <a:endParaRPr lang="en-GB"/>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8DB570C3-4802-407B-BEDD-B8EF27BB7C10}" type="slidenum">
              <a:rPr lang="en-GB" smtClean="0"/>
              <a:t>‹#›</a:t>
            </a:fld>
            <a:endParaRPr lang="en-GB"/>
          </a:p>
        </p:txBody>
      </p:sp>
    </p:spTree>
    <p:extLst>
      <p:ext uri="{BB962C8B-B14F-4D97-AF65-F5344CB8AC3E}">
        <p14:creationId xmlns:p14="http://schemas.microsoft.com/office/powerpoint/2010/main" val="12070067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pic>
        <p:nvPicPr>
          <p:cNvPr id="7" name="Picture 6" descr="A picture containing drawing, clock&#10;&#10;Description automatically generated">
            <a:extLst>
              <a:ext uri="{FF2B5EF4-FFF2-40B4-BE49-F238E27FC236}">
                <a16:creationId xmlns:a16="http://schemas.microsoft.com/office/drawing/2014/main" xmlns="" id="{116B087D-0421-48DF-9D8D-5D57B0286F91}"/>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0" y="0"/>
            <a:ext cx="5783712" cy="5635688"/>
          </a:xfrm>
          <a:prstGeom prst="rect">
            <a:avLst/>
          </a:prstGeom>
        </p:spPr>
      </p:pic>
      <p:sp>
        <p:nvSpPr>
          <p:cNvPr id="2" name="Title 1"/>
          <p:cNvSpPr>
            <a:spLocks noGrp="1"/>
          </p:cNvSpPr>
          <p:nvPr>
            <p:ph type="ctrTitle"/>
          </p:nvPr>
        </p:nvSpPr>
        <p:spPr>
          <a:xfrm>
            <a:off x="0" y="914400"/>
            <a:ext cx="4638675" cy="2085975"/>
          </a:xfrm>
        </p:spPr>
        <p:txBody>
          <a:bodyPr anchor="b"/>
          <a:lstStyle>
            <a:lvl1pPr algn="ctr">
              <a:defRPr sz="6000" b="1">
                <a:solidFill>
                  <a:srgbClr val="475C6D"/>
                </a:solidFill>
                <a:latin typeface="Roboto Slab" pitchFamily="2" charset="0"/>
                <a:ea typeface="Roboto Slab" pitchFamily="2" charset="0"/>
              </a:defRPr>
            </a:lvl1pPr>
          </a:lstStyle>
          <a:p>
            <a:r>
              <a:rPr lang="en-US"/>
              <a:t>Click to edit Master title style</a:t>
            </a:r>
            <a:endParaRPr lang="en-US" dirty="0"/>
          </a:p>
        </p:txBody>
      </p:sp>
      <p:pic>
        <p:nvPicPr>
          <p:cNvPr id="5" name="Content Placeholder 8" descr="A picture containing drawing, clock&#10;&#10;Description automatically generated">
            <a:extLst>
              <a:ext uri="{FF2B5EF4-FFF2-40B4-BE49-F238E27FC236}">
                <a16:creationId xmlns:a16="http://schemas.microsoft.com/office/drawing/2014/main" xmlns="" id="{BC435C90-503D-45BC-B0C8-20F2C53CA76A}"/>
              </a:ext>
            </a:extLst>
          </p:cNvPr>
          <p:cNvPicPr>
            <a:picLocks noChangeAspect="1"/>
          </p:cNvPicPr>
          <p:nvPr userDrawn="1"/>
        </p:nvPicPr>
        <p:blipFill rotWithShape="1">
          <a:blip r:embed="rId3" cstate="screen">
            <a:extLst>
              <a:ext uri="{28A0092B-C50C-407E-A947-70E740481C1C}">
                <a14:useLocalDpi xmlns:a14="http://schemas.microsoft.com/office/drawing/2010/main"/>
              </a:ext>
            </a:extLst>
          </a:blip>
          <a:srcRect/>
          <a:stretch/>
        </p:blipFill>
        <p:spPr>
          <a:xfrm>
            <a:off x="6391220" y="4044573"/>
            <a:ext cx="2752780" cy="2813427"/>
          </a:xfrm>
          <a:prstGeom prst="rect">
            <a:avLst/>
          </a:prstGeom>
        </p:spPr>
      </p:pic>
    </p:spTree>
    <p:extLst>
      <p:ext uri="{BB962C8B-B14F-4D97-AF65-F5344CB8AC3E}">
        <p14:creationId xmlns:p14="http://schemas.microsoft.com/office/powerpoint/2010/main" val="9422681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8EDDA34D-B258-414E-BE56-2C8D3820CE2D}" type="datetimeFigureOut">
              <a:rPr lang="en-GB" smtClean="0"/>
              <a:t>24/09/2020</a:t>
            </a:fld>
            <a:endParaRPr lang="en-GB"/>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8DB570C3-4802-407B-BEDD-B8EF27BB7C10}" type="slidenum">
              <a:rPr lang="en-GB" smtClean="0"/>
              <a:t>‹#›</a:t>
            </a:fld>
            <a:endParaRPr lang="en-GB"/>
          </a:p>
        </p:txBody>
      </p:sp>
    </p:spTree>
    <p:extLst>
      <p:ext uri="{BB962C8B-B14F-4D97-AF65-F5344CB8AC3E}">
        <p14:creationId xmlns:p14="http://schemas.microsoft.com/office/powerpoint/2010/main" val="29460372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8EDDA34D-B258-414E-BE56-2C8D3820CE2D}" type="datetimeFigureOut">
              <a:rPr lang="en-GB" smtClean="0"/>
              <a:t>24/09/2020</a:t>
            </a:fld>
            <a:endParaRPr lang="en-GB"/>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8DB570C3-4802-407B-BEDD-B8EF27BB7C10}" type="slidenum">
              <a:rPr lang="en-GB" smtClean="0"/>
              <a:t>‹#›</a:t>
            </a:fld>
            <a:endParaRPr lang="en-GB"/>
          </a:p>
        </p:txBody>
      </p:sp>
    </p:spTree>
    <p:extLst>
      <p:ext uri="{BB962C8B-B14F-4D97-AF65-F5344CB8AC3E}">
        <p14:creationId xmlns:p14="http://schemas.microsoft.com/office/powerpoint/2010/main" val="28851874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8EDDA34D-B258-414E-BE56-2C8D3820CE2D}" type="datetimeFigureOut">
              <a:rPr lang="en-GB" smtClean="0"/>
              <a:t>24/09/2020</a:t>
            </a:fld>
            <a:endParaRPr lang="en-GB"/>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8DB570C3-4802-407B-BEDD-B8EF27BB7C10}" type="slidenum">
              <a:rPr lang="en-GB" smtClean="0"/>
              <a:t>‹#›</a:t>
            </a:fld>
            <a:endParaRPr lang="en-GB"/>
          </a:p>
        </p:txBody>
      </p:sp>
    </p:spTree>
    <p:extLst>
      <p:ext uri="{BB962C8B-B14F-4D97-AF65-F5344CB8AC3E}">
        <p14:creationId xmlns:p14="http://schemas.microsoft.com/office/powerpoint/2010/main" val="1897628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628650" y="6356351"/>
            <a:ext cx="2057400" cy="365125"/>
          </a:xfrm>
          <a:prstGeom prst="rect">
            <a:avLst/>
          </a:prstGeom>
        </p:spPr>
        <p:txBody>
          <a:bodyPr/>
          <a:lstStyle/>
          <a:p>
            <a:fld id="{8EDDA34D-B258-414E-BE56-2C8D3820CE2D}" type="datetimeFigureOut">
              <a:rPr lang="en-GB" smtClean="0"/>
              <a:t>24/09/2020</a:t>
            </a:fld>
            <a:endParaRPr lang="en-GB"/>
          </a:p>
        </p:txBody>
      </p:sp>
      <p:sp>
        <p:nvSpPr>
          <p:cNvPr id="8" name="Footer Placeholder 7"/>
          <p:cNvSpPr>
            <a:spLocks noGrp="1"/>
          </p:cNvSpPr>
          <p:nvPr>
            <p:ph type="ftr" sz="quarter" idx="11"/>
          </p:nvPr>
        </p:nvSpPr>
        <p:spPr>
          <a:xfrm>
            <a:off x="3028950" y="6356351"/>
            <a:ext cx="3086100" cy="365125"/>
          </a:xfrm>
          <a:prstGeom prst="rect">
            <a:avLst/>
          </a:prstGeom>
        </p:spPr>
        <p:txBody>
          <a:bodyPr/>
          <a:lstStyle/>
          <a:p>
            <a:endParaRPr lang="en-GB"/>
          </a:p>
        </p:txBody>
      </p:sp>
      <p:sp>
        <p:nvSpPr>
          <p:cNvPr id="9" name="Slide Number Placeholder 8"/>
          <p:cNvSpPr>
            <a:spLocks noGrp="1"/>
          </p:cNvSpPr>
          <p:nvPr>
            <p:ph type="sldNum" sz="quarter" idx="12"/>
          </p:nvPr>
        </p:nvSpPr>
        <p:spPr>
          <a:xfrm>
            <a:off x="6457950" y="6356351"/>
            <a:ext cx="2057400" cy="365125"/>
          </a:xfrm>
          <a:prstGeom prst="rect">
            <a:avLst/>
          </a:prstGeom>
        </p:spPr>
        <p:txBody>
          <a:bodyPr/>
          <a:lstStyle/>
          <a:p>
            <a:fld id="{8DB570C3-4802-407B-BEDD-B8EF27BB7C10}" type="slidenum">
              <a:rPr lang="en-GB" smtClean="0"/>
              <a:t>‹#›</a:t>
            </a:fld>
            <a:endParaRPr lang="en-GB"/>
          </a:p>
        </p:txBody>
      </p:sp>
    </p:spTree>
    <p:extLst>
      <p:ext uri="{BB962C8B-B14F-4D97-AF65-F5344CB8AC3E}">
        <p14:creationId xmlns:p14="http://schemas.microsoft.com/office/powerpoint/2010/main" val="35833126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11" name="Content Placeholder 8" descr="A picture containing drawing, clock&#10;&#10;Description automatically generated">
            <a:extLst>
              <a:ext uri="{FF2B5EF4-FFF2-40B4-BE49-F238E27FC236}">
                <a16:creationId xmlns:a16="http://schemas.microsoft.com/office/drawing/2014/main" xmlns="" id="{8498906C-93B8-4F5F-A829-4471C5D0782D}"/>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1" y="-1"/>
            <a:ext cx="752475" cy="748665"/>
          </a:xfrm>
          <a:prstGeom prst="rect">
            <a:avLst/>
          </a:prstGeom>
        </p:spPr>
      </p:pic>
      <p:pic>
        <p:nvPicPr>
          <p:cNvPr id="8" name="Content Placeholder 8" descr="A picture containing drawing, clock&#10;&#10;Description automatically generated">
            <a:extLst>
              <a:ext uri="{FF2B5EF4-FFF2-40B4-BE49-F238E27FC236}">
                <a16:creationId xmlns:a16="http://schemas.microsoft.com/office/drawing/2014/main" xmlns="" id="{EC021234-075A-4116-A976-6418DDC3B41E}"/>
              </a:ext>
            </a:extLst>
          </p:cNvPr>
          <p:cNvPicPr>
            <a:picLocks noChangeAspect="1"/>
          </p:cNvPicPr>
          <p:nvPr userDrawn="1"/>
        </p:nvPicPr>
        <p:blipFill rotWithShape="1">
          <a:blip r:embed="rId3" cstate="screen">
            <a:extLst>
              <a:ext uri="{28A0092B-C50C-407E-A947-70E740481C1C}">
                <a14:useLocalDpi xmlns:a14="http://schemas.microsoft.com/office/drawing/2010/main"/>
              </a:ext>
            </a:extLst>
          </a:blip>
          <a:srcRect/>
          <a:stretch/>
        </p:blipFill>
        <p:spPr>
          <a:xfrm>
            <a:off x="6391220" y="4044573"/>
            <a:ext cx="2752780" cy="2813427"/>
          </a:xfrm>
          <a:prstGeom prst="rect">
            <a:avLst/>
          </a:prstGeom>
        </p:spPr>
      </p:pic>
      <p:sp>
        <p:nvSpPr>
          <p:cNvPr id="2" name="Title 1"/>
          <p:cNvSpPr>
            <a:spLocks noGrp="1"/>
          </p:cNvSpPr>
          <p:nvPr>
            <p:ph type="title"/>
          </p:nvPr>
        </p:nvSpPr>
        <p:spPr>
          <a:xfrm>
            <a:off x="752475" y="238125"/>
            <a:ext cx="6296025" cy="1235655"/>
          </a:xfrm>
        </p:spPr>
        <p:txBody>
          <a:bodyPr/>
          <a:lstStyle>
            <a:lvl1pPr>
              <a:defRPr>
                <a:solidFill>
                  <a:srgbClr val="475C6D"/>
                </a:solidFill>
                <a:latin typeface="Roboto Slab" pitchFamily="2" charset="0"/>
                <a:ea typeface="Roboto Slab" pitchFamily="2" charset="0"/>
              </a:defRPr>
            </a:lvl1pPr>
          </a:lstStyle>
          <a:p>
            <a:r>
              <a:rPr lang="en-US"/>
              <a:t>Click to edit Master title style</a:t>
            </a:r>
            <a:endParaRPr lang="en-US" dirty="0"/>
          </a:p>
        </p:txBody>
      </p:sp>
      <p:sp>
        <p:nvSpPr>
          <p:cNvPr id="16" name="Text Placeholder 15">
            <a:extLst>
              <a:ext uri="{FF2B5EF4-FFF2-40B4-BE49-F238E27FC236}">
                <a16:creationId xmlns:a16="http://schemas.microsoft.com/office/drawing/2014/main" xmlns="" id="{BFB2EF53-41AB-49B3-9CE9-658E6D5A95FB}"/>
              </a:ext>
            </a:extLst>
          </p:cNvPr>
          <p:cNvSpPr>
            <a:spLocks noGrp="1"/>
          </p:cNvSpPr>
          <p:nvPr>
            <p:ph type="body" sz="quarter" idx="10"/>
          </p:nvPr>
        </p:nvSpPr>
        <p:spPr>
          <a:xfrm>
            <a:off x="247650" y="1700739"/>
            <a:ext cx="8648699" cy="4919136"/>
          </a:xfrm>
        </p:spPr>
        <p:txBody>
          <a:bodyPr/>
          <a:lstStyle>
            <a:lvl1pPr>
              <a:defRPr>
                <a:solidFill>
                  <a:srgbClr val="475C6D"/>
                </a:solidFill>
                <a:latin typeface="Frutiger LT Pro 55 Roman" panose="020B0602020204020204" pitchFamily="34" charset="0"/>
              </a:defRPr>
            </a:lvl1pPr>
            <a:lvl2pPr>
              <a:defRPr>
                <a:solidFill>
                  <a:srgbClr val="475C6D"/>
                </a:solidFill>
                <a:latin typeface="Frutiger LT Pro 55 Roman" panose="020B0602020204020204" pitchFamily="34" charset="0"/>
              </a:defRPr>
            </a:lvl2pPr>
            <a:lvl3pPr>
              <a:defRPr>
                <a:solidFill>
                  <a:srgbClr val="475C6D"/>
                </a:solidFill>
                <a:latin typeface="Frutiger LT Pro 55 Roman" panose="020B0602020204020204" pitchFamily="34" charset="0"/>
              </a:defRPr>
            </a:lvl3pPr>
            <a:lvl4pPr>
              <a:defRPr>
                <a:solidFill>
                  <a:srgbClr val="475C6D"/>
                </a:solidFill>
                <a:latin typeface="Frutiger LT Pro 55 Roman" panose="020B0602020204020204" pitchFamily="34" charset="0"/>
              </a:defRPr>
            </a:lvl4pPr>
            <a:lvl5pPr>
              <a:defRPr>
                <a:solidFill>
                  <a:srgbClr val="475C6D"/>
                </a:solidFill>
                <a:latin typeface="Frutiger LT Pro 55 Roman" panose="020B06020202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15466388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pic>
        <p:nvPicPr>
          <p:cNvPr id="11" name="Content Placeholder 8" descr="A picture containing drawing, clock&#10;&#10;Description automatically generated">
            <a:extLst>
              <a:ext uri="{FF2B5EF4-FFF2-40B4-BE49-F238E27FC236}">
                <a16:creationId xmlns:a16="http://schemas.microsoft.com/office/drawing/2014/main" xmlns="" id="{8498906C-93B8-4F5F-A829-4471C5D0782D}"/>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1" y="-1"/>
            <a:ext cx="752475" cy="748665"/>
          </a:xfrm>
          <a:prstGeom prst="rect">
            <a:avLst/>
          </a:prstGeom>
        </p:spPr>
      </p:pic>
      <p:pic>
        <p:nvPicPr>
          <p:cNvPr id="8" name="Content Placeholder 8" descr="A picture containing drawing, clock&#10;&#10;Description automatically generated">
            <a:extLst>
              <a:ext uri="{FF2B5EF4-FFF2-40B4-BE49-F238E27FC236}">
                <a16:creationId xmlns:a16="http://schemas.microsoft.com/office/drawing/2014/main" xmlns="" id="{EC021234-075A-4116-A976-6418DDC3B41E}"/>
              </a:ext>
            </a:extLst>
          </p:cNvPr>
          <p:cNvPicPr>
            <a:picLocks noChangeAspect="1"/>
          </p:cNvPicPr>
          <p:nvPr userDrawn="1"/>
        </p:nvPicPr>
        <p:blipFill rotWithShape="1">
          <a:blip r:embed="rId3" cstate="screen">
            <a:extLst>
              <a:ext uri="{28A0092B-C50C-407E-A947-70E740481C1C}">
                <a14:useLocalDpi xmlns:a14="http://schemas.microsoft.com/office/drawing/2010/main"/>
              </a:ext>
            </a:extLst>
          </a:blip>
          <a:srcRect/>
          <a:stretch/>
        </p:blipFill>
        <p:spPr>
          <a:xfrm>
            <a:off x="6391220" y="4044573"/>
            <a:ext cx="2752780" cy="2813427"/>
          </a:xfrm>
          <a:prstGeom prst="rect">
            <a:avLst/>
          </a:prstGeom>
        </p:spPr>
      </p:pic>
      <p:sp>
        <p:nvSpPr>
          <p:cNvPr id="2" name="Title 1"/>
          <p:cNvSpPr>
            <a:spLocks noGrp="1"/>
          </p:cNvSpPr>
          <p:nvPr>
            <p:ph type="title"/>
          </p:nvPr>
        </p:nvSpPr>
        <p:spPr>
          <a:xfrm>
            <a:off x="752475" y="238125"/>
            <a:ext cx="6296025" cy="1235655"/>
          </a:xfrm>
        </p:spPr>
        <p:txBody>
          <a:bodyPr/>
          <a:lstStyle>
            <a:lvl1pPr>
              <a:defRPr>
                <a:solidFill>
                  <a:srgbClr val="475C6D"/>
                </a:solidFill>
                <a:latin typeface="Roboto Slab" pitchFamily="2" charset="0"/>
                <a:ea typeface="Roboto Slab" pitchFamily="2" charset="0"/>
              </a:defRPr>
            </a:lvl1pPr>
          </a:lstStyle>
          <a:p>
            <a:r>
              <a:rPr lang="en-US"/>
              <a:t>Click to edit Master title style</a:t>
            </a:r>
            <a:endParaRPr lang="en-US" dirty="0"/>
          </a:p>
        </p:txBody>
      </p:sp>
      <p:sp>
        <p:nvSpPr>
          <p:cNvPr id="4" name="Picture Placeholder 3">
            <a:extLst>
              <a:ext uri="{FF2B5EF4-FFF2-40B4-BE49-F238E27FC236}">
                <a16:creationId xmlns:a16="http://schemas.microsoft.com/office/drawing/2014/main" xmlns="" id="{EB848D62-1727-40EA-A0F4-1FBD42A472A1}"/>
              </a:ext>
            </a:extLst>
          </p:cNvPr>
          <p:cNvSpPr>
            <a:spLocks noGrp="1"/>
          </p:cNvSpPr>
          <p:nvPr>
            <p:ph type="pic" sz="quarter" idx="10"/>
          </p:nvPr>
        </p:nvSpPr>
        <p:spPr>
          <a:xfrm>
            <a:off x="238125" y="1700740"/>
            <a:ext cx="8667750" cy="4919136"/>
          </a:xfrm>
        </p:spPr>
        <p:txBody>
          <a:bodyPr/>
          <a:lstStyle>
            <a:lvl1pPr>
              <a:defRPr>
                <a:solidFill>
                  <a:srgbClr val="475C6D"/>
                </a:solidFill>
                <a:latin typeface="Frutiger LT Pro 55 Roman" panose="020B0602020204020204" pitchFamily="34" charset="0"/>
              </a:defRPr>
            </a:lvl1pPr>
          </a:lstStyle>
          <a:p>
            <a:r>
              <a:rPr lang="en-US"/>
              <a:t>Click icon to add picture</a:t>
            </a:r>
            <a:endParaRPr lang="en-GB"/>
          </a:p>
        </p:txBody>
      </p:sp>
    </p:spTree>
    <p:extLst>
      <p:ext uri="{BB962C8B-B14F-4D97-AF65-F5344CB8AC3E}">
        <p14:creationId xmlns:p14="http://schemas.microsoft.com/office/powerpoint/2010/main" val="2920973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_Title Only">
    <p:spTree>
      <p:nvGrpSpPr>
        <p:cNvPr id="1" name=""/>
        <p:cNvGrpSpPr/>
        <p:nvPr/>
      </p:nvGrpSpPr>
      <p:grpSpPr>
        <a:xfrm>
          <a:off x="0" y="0"/>
          <a:ext cx="0" cy="0"/>
          <a:chOff x="0" y="0"/>
          <a:chExt cx="0" cy="0"/>
        </a:xfrm>
      </p:grpSpPr>
      <p:pic>
        <p:nvPicPr>
          <p:cNvPr id="11" name="Content Placeholder 8" descr="A picture containing drawing, clock&#10;&#10;Description automatically generated">
            <a:extLst>
              <a:ext uri="{FF2B5EF4-FFF2-40B4-BE49-F238E27FC236}">
                <a16:creationId xmlns:a16="http://schemas.microsoft.com/office/drawing/2014/main" xmlns="" id="{8498906C-93B8-4F5F-A829-4471C5D0782D}"/>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1" y="-1"/>
            <a:ext cx="752475" cy="748665"/>
          </a:xfrm>
          <a:prstGeom prst="rect">
            <a:avLst/>
          </a:prstGeom>
        </p:spPr>
      </p:pic>
      <p:pic>
        <p:nvPicPr>
          <p:cNvPr id="8" name="Content Placeholder 8" descr="A picture containing drawing, clock&#10;&#10;Description automatically generated">
            <a:extLst>
              <a:ext uri="{FF2B5EF4-FFF2-40B4-BE49-F238E27FC236}">
                <a16:creationId xmlns:a16="http://schemas.microsoft.com/office/drawing/2014/main" xmlns="" id="{EC021234-075A-4116-A976-6418DDC3B41E}"/>
              </a:ext>
            </a:extLst>
          </p:cNvPr>
          <p:cNvPicPr>
            <a:picLocks noChangeAspect="1"/>
          </p:cNvPicPr>
          <p:nvPr userDrawn="1"/>
        </p:nvPicPr>
        <p:blipFill rotWithShape="1">
          <a:blip r:embed="rId3" cstate="screen">
            <a:extLst>
              <a:ext uri="{28A0092B-C50C-407E-A947-70E740481C1C}">
                <a14:useLocalDpi xmlns:a14="http://schemas.microsoft.com/office/drawing/2010/main"/>
              </a:ext>
            </a:extLst>
          </a:blip>
          <a:srcRect/>
          <a:stretch/>
        </p:blipFill>
        <p:spPr>
          <a:xfrm>
            <a:off x="6391220" y="4044573"/>
            <a:ext cx="2752780" cy="2813427"/>
          </a:xfrm>
          <a:prstGeom prst="rect">
            <a:avLst/>
          </a:prstGeom>
        </p:spPr>
      </p:pic>
      <p:sp>
        <p:nvSpPr>
          <p:cNvPr id="2" name="Title 1"/>
          <p:cNvSpPr>
            <a:spLocks noGrp="1"/>
          </p:cNvSpPr>
          <p:nvPr>
            <p:ph type="title"/>
          </p:nvPr>
        </p:nvSpPr>
        <p:spPr>
          <a:xfrm>
            <a:off x="752475" y="238125"/>
            <a:ext cx="6296025" cy="1235655"/>
          </a:xfrm>
        </p:spPr>
        <p:txBody>
          <a:bodyPr/>
          <a:lstStyle>
            <a:lvl1pPr>
              <a:defRPr>
                <a:solidFill>
                  <a:srgbClr val="475C6D"/>
                </a:solidFill>
                <a:latin typeface="Roboto Slab" pitchFamily="2" charset="0"/>
                <a:ea typeface="Roboto Slab" pitchFamily="2" charset="0"/>
              </a:defRPr>
            </a:lvl1pPr>
          </a:lstStyle>
          <a:p>
            <a:r>
              <a:rPr lang="en-US"/>
              <a:t>Click to edit Master title style</a:t>
            </a:r>
            <a:endParaRPr lang="en-US" dirty="0"/>
          </a:p>
        </p:txBody>
      </p:sp>
      <p:sp>
        <p:nvSpPr>
          <p:cNvPr id="5" name="Table Placeholder 4">
            <a:extLst>
              <a:ext uri="{FF2B5EF4-FFF2-40B4-BE49-F238E27FC236}">
                <a16:creationId xmlns:a16="http://schemas.microsoft.com/office/drawing/2014/main" xmlns="" id="{34E75FFB-E746-4456-ACA3-375502E47E33}"/>
              </a:ext>
            </a:extLst>
          </p:cNvPr>
          <p:cNvSpPr>
            <a:spLocks noGrp="1"/>
          </p:cNvSpPr>
          <p:nvPr>
            <p:ph type="tbl" sz="quarter" idx="10"/>
          </p:nvPr>
        </p:nvSpPr>
        <p:spPr>
          <a:xfrm>
            <a:off x="219075" y="1700739"/>
            <a:ext cx="8705850" cy="4919136"/>
          </a:xfrm>
        </p:spPr>
        <p:txBody>
          <a:bodyPr/>
          <a:lstStyle>
            <a:lvl1pPr>
              <a:defRPr>
                <a:solidFill>
                  <a:srgbClr val="475C6D"/>
                </a:solidFill>
                <a:latin typeface="Frutiger LT Pro 55 Roman" panose="020B0602020204020204" pitchFamily="34" charset="0"/>
              </a:defRPr>
            </a:lvl1pPr>
          </a:lstStyle>
          <a:p>
            <a:r>
              <a:rPr lang="en-US"/>
              <a:t>Click icon to add table</a:t>
            </a:r>
            <a:endParaRPr lang="en-GB" dirty="0"/>
          </a:p>
        </p:txBody>
      </p:sp>
    </p:spTree>
    <p:extLst>
      <p:ext uri="{BB962C8B-B14F-4D97-AF65-F5344CB8AC3E}">
        <p14:creationId xmlns:p14="http://schemas.microsoft.com/office/powerpoint/2010/main" val="25858393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xmlns="" id="{5EE5A9CE-17F1-4139-81F9-BDAA398C972B}"/>
              </a:ext>
            </a:extLst>
          </p:cNvPr>
          <p:cNvPicPr>
            <a:picLocks noChangeAspect="1"/>
          </p:cNvPicPr>
          <p:nvPr userDrawn="1"/>
        </p:nvPicPr>
        <p:blipFill>
          <a:blip r:embed="rId18" cstate="screen">
            <a:extLst>
              <a:ext uri="{28A0092B-C50C-407E-A947-70E740481C1C}">
                <a14:useLocalDpi xmlns:a14="http://schemas.microsoft.com/office/drawing/2010/main"/>
              </a:ext>
            </a:extLst>
          </a:blip>
          <a:srcRect/>
          <a:stretch/>
        </p:blipFill>
        <p:spPr>
          <a:xfrm>
            <a:off x="6282878" y="0"/>
            <a:ext cx="2860261" cy="1285574"/>
          </a:xfrm>
          <a:prstGeom prst="rect">
            <a:avLst/>
          </a:prstGeom>
        </p:spPr>
      </p:pic>
      <p:sp>
        <p:nvSpPr>
          <p:cNvPr id="2" name="Title Placeholder 1"/>
          <p:cNvSpPr>
            <a:spLocks noGrp="1"/>
          </p:cNvSpPr>
          <p:nvPr>
            <p:ph type="title"/>
          </p:nvPr>
        </p:nvSpPr>
        <p:spPr>
          <a:xfrm>
            <a:off x="628650" y="365126"/>
            <a:ext cx="6299372"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962149"/>
            <a:ext cx="7886700" cy="42148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909552803"/>
      </p:ext>
    </p:extLst>
  </p:cSld>
  <p:clrMap bg1="lt1" tx1="dk1" bg2="lt2" tx2="dk2" accent1="accent1" accent2="accent2" accent3="accent3" accent4="accent4" accent5="accent5" accent6="accent6" hlink="hlink" folHlink="folHlink"/>
  <p:sldLayoutIdLst>
    <p:sldLayoutId id="2147483661" r:id="rId1"/>
    <p:sldLayoutId id="2147483676" r:id="rId2"/>
    <p:sldLayoutId id="2147483662" r:id="rId3"/>
    <p:sldLayoutId id="2147483663" r:id="rId4"/>
    <p:sldLayoutId id="2147483664" r:id="rId5"/>
    <p:sldLayoutId id="2147483665" r:id="rId6"/>
    <p:sldLayoutId id="2147483666" r:id="rId7"/>
    <p:sldLayoutId id="2147483672" r:id="rId8"/>
    <p:sldLayoutId id="2147483675" r:id="rId9"/>
    <p:sldLayoutId id="2147483673" r:id="rId10"/>
    <p:sldLayoutId id="2147483667" r:id="rId11"/>
    <p:sldLayoutId id="2147483674" r:id="rId12"/>
    <p:sldLayoutId id="2147483668" r:id="rId13"/>
    <p:sldLayoutId id="2147483669" r:id="rId14"/>
    <p:sldLayoutId id="2147483670" r:id="rId15"/>
    <p:sldLayoutId id="2147483671" r:id="rId16"/>
  </p:sldLayoutIdLst>
  <p:txStyles>
    <p:titleStyle>
      <a:lvl1pPr algn="l" defTabSz="914400" rtl="0" eaLnBrk="1" latinLnBrk="0" hangingPunct="1">
        <a:lnSpc>
          <a:spcPct val="90000"/>
        </a:lnSpc>
        <a:spcBef>
          <a:spcPct val="0"/>
        </a:spcBef>
        <a:buNone/>
        <a:defRPr sz="4400" b="1" kern="1200">
          <a:solidFill>
            <a:srgbClr val="475C6D"/>
          </a:solidFill>
          <a:latin typeface="Roboto Slab" pitchFamily="2" charset="0"/>
          <a:ea typeface="Roboto Slab" pitchFamily="2" charset="0"/>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475C6D"/>
          </a:solidFill>
          <a:latin typeface="Frutiger LT Pro 55 Roman" panose="020B0602020204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475C6D"/>
          </a:solidFill>
          <a:latin typeface="Frutiger LT Pro 55 Roman" panose="020B0602020204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475C6D"/>
          </a:solidFill>
          <a:latin typeface="Frutiger LT Pro 55 Roman" panose="020B0602020204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475C6D"/>
          </a:solidFill>
          <a:latin typeface="Frutiger LT Pro 55 Roman" panose="020B0602020204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475C6D"/>
          </a:solidFill>
          <a:latin typeface="Frutiger LT Pro 55 Roman" panose="020B0602020204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8" Type="http://schemas.openxmlformats.org/officeDocument/2006/relationships/hyperlink" Target="https://www.keep-your-head.com/cyp" TargetMode="External"/><Relationship Id="rId3" Type="http://schemas.openxmlformats.org/officeDocument/2006/relationships/hyperlink" Target="https://www.cambridgeshireandpeterboroughccg.nhs.uk/your-health-and-services/children-and-young-people/" TargetMode="External"/><Relationship Id="rId7" Type="http://schemas.openxmlformats.org/officeDocument/2006/relationships/hyperlink" Target="https://www.england.nhs.uk/integratedcare/stps/view-stps/cambridgeshire-and-peterborough/" TargetMode="External"/><Relationship Id="rId2" Type="http://schemas.openxmlformats.org/officeDocument/2006/relationships/hyperlink" Target="https://cambridgeshireinsight.org.uk/wp-content/uploads/2020/06/CYPMHNA-15.6.20.pdf" TargetMode="External"/><Relationship Id="rId1" Type="http://schemas.openxmlformats.org/officeDocument/2006/relationships/slideLayout" Target="../slideLayouts/slideLayout7.xml"/><Relationship Id="rId6" Type="http://schemas.openxmlformats.org/officeDocument/2006/relationships/hyperlink" Target="https://www.longtermplan.nhs.uk/" TargetMode="External"/><Relationship Id="rId5" Type="http://schemas.openxmlformats.org/officeDocument/2006/relationships/hyperlink" Target="http://www.cambridgeshire.gov.uk/localoffer" TargetMode="External"/><Relationship Id="rId4" Type="http://schemas.openxmlformats.org/officeDocument/2006/relationships/hyperlink" Target="https://fis.peterborough.gov.uk/kb5/peterborough/directory/localoffer.page?familychannel=8"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8.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hyperlink" Target="https://cambridgeshireinsight.org.uk/wp-content/uploads/2020/06/CYPMHNA-15.6.20.pdf" TargetMode="Externa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644C0D9-7BD4-4653-A3FA-05716FD7E0E1}"/>
              </a:ext>
            </a:extLst>
          </p:cNvPr>
          <p:cNvSpPr>
            <a:spLocks noGrp="1"/>
          </p:cNvSpPr>
          <p:nvPr>
            <p:ph type="ctrTitle"/>
          </p:nvPr>
        </p:nvSpPr>
        <p:spPr>
          <a:xfrm>
            <a:off x="0" y="914399"/>
            <a:ext cx="4638675" cy="4448175"/>
          </a:xfrm>
        </p:spPr>
        <p:txBody>
          <a:bodyPr>
            <a:noAutofit/>
          </a:bodyPr>
          <a:lstStyle/>
          <a:p>
            <a:r>
              <a:rPr lang="en-GB" sz="3600" dirty="0"/>
              <a:t>Recommissioning of Children and Young People’s mental health services </a:t>
            </a:r>
            <a:br>
              <a:rPr lang="en-GB" sz="3600" dirty="0"/>
            </a:br>
            <a:r>
              <a:rPr lang="en-GB" sz="3600" dirty="0"/>
              <a:t/>
            </a:r>
            <a:br>
              <a:rPr lang="en-GB" sz="3600" dirty="0"/>
            </a:br>
            <a:r>
              <a:rPr lang="en-GB" sz="3600" dirty="0"/>
              <a:t>Pre-engagement market event</a:t>
            </a:r>
            <a:br>
              <a:rPr lang="en-GB" sz="3600" dirty="0"/>
            </a:br>
            <a:r>
              <a:rPr lang="en-GB" sz="3600" dirty="0"/>
              <a:t>13 October 2020</a:t>
            </a:r>
          </a:p>
        </p:txBody>
      </p:sp>
    </p:spTree>
    <p:extLst>
      <p:ext uri="{BB962C8B-B14F-4D97-AF65-F5344CB8AC3E}">
        <p14:creationId xmlns:p14="http://schemas.microsoft.com/office/powerpoint/2010/main" val="12221940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8BD6AC4-E738-41A7-AC35-AEFD449DE28D}"/>
              </a:ext>
            </a:extLst>
          </p:cNvPr>
          <p:cNvSpPr>
            <a:spLocks noGrp="1"/>
          </p:cNvSpPr>
          <p:nvPr>
            <p:ph type="title"/>
          </p:nvPr>
        </p:nvSpPr>
        <p:spPr>
          <a:xfrm>
            <a:off x="752475" y="238126"/>
            <a:ext cx="6296025" cy="762000"/>
          </a:xfrm>
        </p:spPr>
        <p:txBody>
          <a:bodyPr>
            <a:normAutofit/>
          </a:bodyPr>
          <a:lstStyle/>
          <a:p>
            <a:r>
              <a:rPr lang="en-GB" sz="2800" dirty="0"/>
              <a:t>Systems Issues and Challenges</a:t>
            </a:r>
          </a:p>
        </p:txBody>
      </p:sp>
      <p:sp>
        <p:nvSpPr>
          <p:cNvPr id="3" name="Text Placeholder 2">
            <a:extLst>
              <a:ext uri="{FF2B5EF4-FFF2-40B4-BE49-F238E27FC236}">
                <a16:creationId xmlns:a16="http://schemas.microsoft.com/office/drawing/2014/main" xmlns="" id="{6DCCAE5C-DC13-4F93-BE01-6FEA2440A20A}"/>
              </a:ext>
            </a:extLst>
          </p:cNvPr>
          <p:cNvSpPr>
            <a:spLocks noGrp="1"/>
          </p:cNvSpPr>
          <p:nvPr>
            <p:ph type="body" sz="quarter" idx="10"/>
          </p:nvPr>
        </p:nvSpPr>
        <p:spPr>
          <a:xfrm>
            <a:off x="179294" y="1174940"/>
            <a:ext cx="8839200" cy="5543549"/>
          </a:xfrm>
        </p:spPr>
        <p:txBody>
          <a:bodyPr>
            <a:noAutofit/>
          </a:bodyPr>
          <a:lstStyle/>
          <a:p>
            <a:r>
              <a:rPr lang="en-GB" sz="1600" dirty="0"/>
              <a:t>Waiting times for services are long and vary across different localities</a:t>
            </a:r>
          </a:p>
          <a:p>
            <a:r>
              <a:rPr lang="en-GB" sz="1600" dirty="0"/>
              <a:t>Children and Young People advise that the  emotional wellbeing and mental health system is disjointed</a:t>
            </a:r>
          </a:p>
          <a:p>
            <a:r>
              <a:rPr lang="en-GB" sz="1600" dirty="0"/>
              <a:t>The current mental health system does not have the capacity to keep pace with demand</a:t>
            </a:r>
          </a:p>
          <a:p>
            <a:r>
              <a:rPr lang="en-GB" sz="1600" dirty="0"/>
              <a:t>The current model is a standard offer across Cambridgeshire and Peterborough and does not address locality variation in demand, need, accessibility, choice, inequalities and other available services.</a:t>
            </a:r>
          </a:p>
          <a:p>
            <a:r>
              <a:rPr lang="en-GB" sz="1600" dirty="0"/>
              <a:t>Gap in current provision for those children and young people who have higher needs but those that cannot be addressed through specialist services</a:t>
            </a:r>
          </a:p>
          <a:p>
            <a:r>
              <a:rPr lang="en-GB" sz="1600" dirty="0"/>
              <a:t>Multiple referral points and lack of clarity of the gatekeeping of children and young people which results in bounce around the system and poor experience for many. </a:t>
            </a:r>
          </a:p>
          <a:p>
            <a:r>
              <a:rPr lang="en-GB" sz="1600" dirty="0"/>
              <a:t>Covid-19 adverse impact on children and young people and the surge in demand that may result.</a:t>
            </a:r>
          </a:p>
          <a:p>
            <a:r>
              <a:rPr lang="en-GB" sz="1600" dirty="0"/>
              <a:t>The requirement for the whole emotional wellbeing and mental health system to act together to support the children and young people of Cambridgeshire and Peterborough as we move through restoring and recovering out communities peri and post Covid-19.</a:t>
            </a:r>
          </a:p>
        </p:txBody>
      </p:sp>
    </p:spTree>
    <p:extLst>
      <p:ext uri="{BB962C8B-B14F-4D97-AF65-F5344CB8AC3E}">
        <p14:creationId xmlns:p14="http://schemas.microsoft.com/office/powerpoint/2010/main" val="19036272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E466EE9-DE24-46F7-8EEC-9FF54496DF92}"/>
              </a:ext>
            </a:extLst>
          </p:cNvPr>
          <p:cNvSpPr>
            <a:spLocks noGrp="1"/>
          </p:cNvSpPr>
          <p:nvPr>
            <p:ph type="title"/>
          </p:nvPr>
        </p:nvSpPr>
        <p:spPr/>
        <p:txBody>
          <a:bodyPr>
            <a:noAutofit/>
          </a:bodyPr>
          <a:lstStyle/>
          <a:p>
            <a:r>
              <a:rPr lang="en-GB" sz="2800" dirty="0"/>
              <a:t>Intended commissioning Outcomes from future service model</a:t>
            </a:r>
          </a:p>
        </p:txBody>
      </p:sp>
      <p:sp>
        <p:nvSpPr>
          <p:cNvPr id="3" name="Text Placeholder 2">
            <a:extLst>
              <a:ext uri="{FF2B5EF4-FFF2-40B4-BE49-F238E27FC236}">
                <a16:creationId xmlns:a16="http://schemas.microsoft.com/office/drawing/2014/main" xmlns="" id="{221301D9-CCF1-4817-994E-9704D3C6FDE2}"/>
              </a:ext>
            </a:extLst>
          </p:cNvPr>
          <p:cNvSpPr>
            <a:spLocks noGrp="1"/>
          </p:cNvSpPr>
          <p:nvPr>
            <p:ph type="body" sz="quarter" idx="10"/>
          </p:nvPr>
        </p:nvSpPr>
        <p:spPr/>
        <p:txBody>
          <a:bodyPr>
            <a:normAutofit/>
          </a:bodyPr>
          <a:lstStyle/>
          <a:p>
            <a:r>
              <a:rPr lang="en-GB" sz="2000" dirty="0"/>
              <a:t>Graduated seamless response based on I Thrive framework -Increased flexibility to move through  different services</a:t>
            </a:r>
          </a:p>
          <a:p>
            <a:r>
              <a:rPr lang="en-GB" sz="2000" dirty="0"/>
              <a:t>Single point of referral </a:t>
            </a:r>
          </a:p>
          <a:p>
            <a:r>
              <a:rPr lang="en-GB" sz="2000" dirty="0"/>
              <a:t>CYP getting their needs met by the right service, at the right time at the right place .</a:t>
            </a:r>
          </a:p>
          <a:p>
            <a:r>
              <a:rPr lang="en-GB" sz="2000" dirty="0"/>
              <a:t>Reduced waiting lists </a:t>
            </a:r>
          </a:p>
          <a:p>
            <a:r>
              <a:rPr lang="en-GB" sz="2000" dirty="0"/>
              <a:t>Improved access to services (times, locations, methods)</a:t>
            </a:r>
          </a:p>
          <a:p>
            <a:r>
              <a:rPr lang="en-GB" sz="2000" dirty="0"/>
              <a:t>Improved uptake of digital offer </a:t>
            </a:r>
          </a:p>
          <a:p>
            <a:r>
              <a:rPr lang="en-GB" sz="2000" dirty="0"/>
              <a:t>Improved Planning for  transitions to adult services </a:t>
            </a:r>
          </a:p>
          <a:p>
            <a:r>
              <a:rPr lang="en-GB" sz="2000" dirty="0"/>
              <a:t>CYP participation and co-production </a:t>
            </a:r>
          </a:p>
          <a:p>
            <a:r>
              <a:rPr lang="en-GB" sz="2000" dirty="0"/>
              <a:t>Place-based partnership approach to delivery</a:t>
            </a:r>
          </a:p>
          <a:p>
            <a:endParaRPr lang="en-GB" sz="2000" dirty="0"/>
          </a:p>
        </p:txBody>
      </p:sp>
    </p:spTree>
    <p:extLst>
      <p:ext uri="{BB962C8B-B14F-4D97-AF65-F5344CB8AC3E}">
        <p14:creationId xmlns:p14="http://schemas.microsoft.com/office/powerpoint/2010/main" val="27497137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B7AA9DB-3F41-4E30-B200-313F88F758FF}"/>
              </a:ext>
            </a:extLst>
          </p:cNvPr>
          <p:cNvSpPr>
            <a:spLocks noGrp="1"/>
          </p:cNvSpPr>
          <p:nvPr>
            <p:ph type="title"/>
          </p:nvPr>
        </p:nvSpPr>
        <p:spPr/>
        <p:txBody>
          <a:bodyPr>
            <a:normAutofit/>
          </a:bodyPr>
          <a:lstStyle/>
          <a:p>
            <a:r>
              <a:rPr lang="en-GB" sz="2800" dirty="0"/>
              <a:t>Current thinking of commercial features</a:t>
            </a:r>
          </a:p>
        </p:txBody>
      </p:sp>
      <p:sp>
        <p:nvSpPr>
          <p:cNvPr id="3" name="Text Placeholder 2">
            <a:extLst>
              <a:ext uri="{FF2B5EF4-FFF2-40B4-BE49-F238E27FC236}">
                <a16:creationId xmlns:a16="http://schemas.microsoft.com/office/drawing/2014/main" xmlns="" id="{9914CC0C-3A26-4945-8434-257AC8E90799}"/>
              </a:ext>
            </a:extLst>
          </p:cNvPr>
          <p:cNvSpPr>
            <a:spLocks noGrp="1"/>
          </p:cNvSpPr>
          <p:nvPr>
            <p:ph type="body" sz="quarter" idx="10"/>
          </p:nvPr>
        </p:nvSpPr>
        <p:spPr/>
        <p:txBody>
          <a:bodyPr/>
          <a:lstStyle/>
          <a:p>
            <a:r>
              <a:rPr lang="en-GB" dirty="0"/>
              <a:t>Contract length – 3 years + an optional 2 years</a:t>
            </a:r>
          </a:p>
          <a:p>
            <a:r>
              <a:rPr lang="en-GB" dirty="0"/>
              <a:t>Value – The approximate value of the contract is £950,000</a:t>
            </a:r>
          </a:p>
          <a:p>
            <a:r>
              <a:rPr lang="en-GB" dirty="0"/>
              <a:t>The new contract would commence on 1 July 2021</a:t>
            </a:r>
          </a:p>
          <a:p>
            <a:r>
              <a:rPr lang="en-GB" dirty="0"/>
              <a:t>The contract would be with Cambridgeshire and Peterborough Clinical Commissioning Group but is jointly commissioned with Cambridgeshire County council and Peterborough City Council</a:t>
            </a:r>
          </a:p>
          <a:p>
            <a:endParaRPr lang="en-GB" dirty="0"/>
          </a:p>
        </p:txBody>
      </p:sp>
    </p:spTree>
    <p:extLst>
      <p:ext uri="{BB962C8B-B14F-4D97-AF65-F5344CB8AC3E}">
        <p14:creationId xmlns:p14="http://schemas.microsoft.com/office/powerpoint/2010/main" val="18285581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9AE0BE3-6BAC-4ACC-999F-A3008C0442B5}"/>
              </a:ext>
            </a:extLst>
          </p:cNvPr>
          <p:cNvSpPr>
            <a:spLocks noGrp="1"/>
          </p:cNvSpPr>
          <p:nvPr>
            <p:ph type="title"/>
          </p:nvPr>
        </p:nvSpPr>
        <p:spPr/>
        <p:txBody>
          <a:bodyPr/>
          <a:lstStyle/>
          <a:p>
            <a:r>
              <a:rPr lang="en-GB" dirty="0"/>
              <a:t>Useful weblinks </a:t>
            </a:r>
          </a:p>
        </p:txBody>
      </p:sp>
      <p:sp>
        <p:nvSpPr>
          <p:cNvPr id="3" name="Text Placeholder 2">
            <a:extLst>
              <a:ext uri="{FF2B5EF4-FFF2-40B4-BE49-F238E27FC236}">
                <a16:creationId xmlns:a16="http://schemas.microsoft.com/office/drawing/2014/main" xmlns="" id="{9DD92D0F-593F-4C1E-A590-6DC3321525FE}"/>
              </a:ext>
            </a:extLst>
          </p:cNvPr>
          <p:cNvSpPr>
            <a:spLocks noGrp="1"/>
          </p:cNvSpPr>
          <p:nvPr>
            <p:ph type="body" sz="quarter" idx="10"/>
          </p:nvPr>
        </p:nvSpPr>
        <p:spPr/>
        <p:txBody>
          <a:bodyPr/>
          <a:lstStyle/>
          <a:p>
            <a:r>
              <a:rPr lang="en-GB" sz="1800" dirty="0">
                <a:hlinkClick r:id="rId2"/>
              </a:rPr>
              <a:t>https://cambridgeshireinsight.org.uk/wp-content/uploads/2020/06/CYPMHNA-15.6.20.pdf</a:t>
            </a:r>
            <a:r>
              <a:rPr lang="en-GB" sz="1800" dirty="0"/>
              <a:t>  (needs assessment)</a:t>
            </a:r>
          </a:p>
          <a:p>
            <a:r>
              <a:rPr lang="en-GB" sz="1800" dirty="0">
                <a:hlinkClick r:id="rId3"/>
              </a:rPr>
              <a:t>https://www.cambridgeshireandpeterboroughccg.nhs.uk/your-health-and-services/children-and-young-people/</a:t>
            </a:r>
            <a:r>
              <a:rPr lang="en-GB" sz="1800" dirty="0"/>
              <a:t> (Local Transformation Plan for children’s mental health)</a:t>
            </a:r>
          </a:p>
          <a:p>
            <a:r>
              <a:rPr lang="en-GB" sz="1800" dirty="0">
                <a:hlinkClick r:id="rId4"/>
              </a:rPr>
              <a:t>https://fis.peterborough.gov.uk/kb5/peterborough/directory/localoffer.page?familychannel=8</a:t>
            </a:r>
            <a:r>
              <a:rPr lang="en-GB" sz="1800" dirty="0"/>
              <a:t> (Peterborough Local Offer)</a:t>
            </a:r>
          </a:p>
          <a:p>
            <a:r>
              <a:rPr lang="en-GB" sz="1800" dirty="0">
                <a:hlinkClick r:id="rId5"/>
              </a:rPr>
              <a:t>www.cambridgeshire.gov.uk/localoffer</a:t>
            </a:r>
            <a:r>
              <a:rPr lang="en-GB" sz="1800" dirty="0"/>
              <a:t> </a:t>
            </a:r>
          </a:p>
          <a:p>
            <a:r>
              <a:rPr lang="en-GB" sz="1800" dirty="0">
                <a:hlinkClick r:id="rId6"/>
              </a:rPr>
              <a:t>https://www.longtermplan.nhs.uk/</a:t>
            </a:r>
            <a:r>
              <a:rPr lang="en-GB" sz="1800" dirty="0"/>
              <a:t> (NHS long term plan)</a:t>
            </a:r>
          </a:p>
          <a:p>
            <a:r>
              <a:rPr lang="en-GB" sz="1800" dirty="0">
                <a:hlinkClick r:id="rId7"/>
              </a:rPr>
              <a:t>https://www.england.nhs.uk/integratedcare/stps/view-stps/cambridgeshire-and-peterborough/</a:t>
            </a:r>
            <a:r>
              <a:rPr lang="en-GB" sz="1800" dirty="0"/>
              <a:t> (Sustainability and Transformation Partnerships)</a:t>
            </a:r>
          </a:p>
          <a:p>
            <a:r>
              <a:rPr lang="en-GB" sz="1800" dirty="0">
                <a:hlinkClick r:id="rId8"/>
              </a:rPr>
              <a:t>https://www.keep-your-head.com/cyp</a:t>
            </a:r>
            <a:r>
              <a:rPr lang="en-GB" sz="1800" dirty="0"/>
              <a:t> </a:t>
            </a:r>
          </a:p>
        </p:txBody>
      </p:sp>
    </p:spTree>
    <p:extLst>
      <p:ext uri="{BB962C8B-B14F-4D97-AF65-F5344CB8AC3E}">
        <p14:creationId xmlns:p14="http://schemas.microsoft.com/office/powerpoint/2010/main" val="3276330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6955D10-570C-4F17-8175-ACA084A1342E}"/>
              </a:ext>
            </a:extLst>
          </p:cNvPr>
          <p:cNvSpPr>
            <a:spLocks noGrp="1"/>
          </p:cNvSpPr>
          <p:nvPr>
            <p:ph type="title"/>
          </p:nvPr>
        </p:nvSpPr>
        <p:spPr/>
        <p:txBody>
          <a:bodyPr/>
          <a:lstStyle/>
          <a:p>
            <a:r>
              <a:rPr lang="en-GB" dirty="0"/>
              <a:t>Vision for the Future</a:t>
            </a:r>
          </a:p>
        </p:txBody>
      </p:sp>
      <p:sp>
        <p:nvSpPr>
          <p:cNvPr id="3" name="Text Placeholder 2">
            <a:extLst>
              <a:ext uri="{FF2B5EF4-FFF2-40B4-BE49-F238E27FC236}">
                <a16:creationId xmlns:a16="http://schemas.microsoft.com/office/drawing/2014/main" xmlns="" id="{083A63D6-F5D0-497C-8D3F-ACC1EEE72EE3}"/>
              </a:ext>
            </a:extLst>
          </p:cNvPr>
          <p:cNvSpPr>
            <a:spLocks noGrp="1"/>
          </p:cNvSpPr>
          <p:nvPr>
            <p:ph type="body" sz="quarter" idx="10"/>
          </p:nvPr>
        </p:nvSpPr>
        <p:spPr>
          <a:xfrm>
            <a:off x="247650" y="1395929"/>
            <a:ext cx="8648699" cy="4919136"/>
          </a:xfrm>
        </p:spPr>
        <p:txBody>
          <a:bodyPr>
            <a:normAutofit fontScale="70000" lnSpcReduction="20000"/>
          </a:bodyPr>
          <a:lstStyle/>
          <a:p>
            <a:r>
              <a:rPr lang="en-GB" dirty="0"/>
              <a:t>Our vision is for children and young people to have support for their mental health and emotional wellbeing needs provided within a system that is:</a:t>
            </a:r>
          </a:p>
          <a:p>
            <a:r>
              <a:rPr lang="en-GB" dirty="0"/>
              <a:t>Based on needs of children, young people and families with a focus on goals for those individuals and improvement in outcomes</a:t>
            </a:r>
          </a:p>
          <a:p>
            <a:r>
              <a:rPr lang="en-GB" dirty="0"/>
              <a:t>Timely and Flexible to need, locality and mode of delivery</a:t>
            </a:r>
          </a:p>
          <a:p>
            <a:r>
              <a:rPr lang="en-GB" dirty="0"/>
              <a:t>The new model will focus on partnership approach with collaborative solutions, collaborative thinking, inclusion and development of all sectors including the voluntary and community organisations </a:t>
            </a:r>
          </a:p>
          <a:p>
            <a:r>
              <a:rPr lang="en-GB" dirty="0"/>
              <a:t>Full engagement of lead model, we anticipate the not for profit sector is part of the solution</a:t>
            </a:r>
          </a:p>
          <a:p>
            <a:r>
              <a:rPr lang="en-GB" dirty="0"/>
              <a:t>Delivered in an effective and efficient way</a:t>
            </a:r>
          </a:p>
          <a:p>
            <a:r>
              <a:rPr lang="en-GB" dirty="0"/>
              <a:t>Be place based and delivered when and where according to the need of the children, young people and families</a:t>
            </a:r>
          </a:p>
          <a:p>
            <a:r>
              <a:rPr lang="en-GB" dirty="0"/>
              <a:t>Adaptive to change and supported with learning based organisations</a:t>
            </a:r>
          </a:p>
        </p:txBody>
      </p:sp>
    </p:spTree>
    <p:extLst>
      <p:ext uri="{BB962C8B-B14F-4D97-AF65-F5344CB8AC3E}">
        <p14:creationId xmlns:p14="http://schemas.microsoft.com/office/powerpoint/2010/main" val="18204812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F87B82B-1CF4-4D5D-A3DB-D5824670FD7A}"/>
              </a:ext>
            </a:extLst>
          </p:cNvPr>
          <p:cNvSpPr>
            <a:spLocks noGrp="1"/>
          </p:cNvSpPr>
          <p:nvPr>
            <p:ph type="title"/>
          </p:nvPr>
        </p:nvSpPr>
        <p:spPr/>
        <p:txBody>
          <a:bodyPr/>
          <a:lstStyle/>
          <a:p>
            <a:r>
              <a:rPr lang="en-GB" dirty="0"/>
              <a:t>Draft model </a:t>
            </a:r>
          </a:p>
        </p:txBody>
      </p:sp>
      <p:graphicFrame>
        <p:nvGraphicFramePr>
          <p:cNvPr id="5" name="Diagram 4">
            <a:extLst>
              <a:ext uri="{FF2B5EF4-FFF2-40B4-BE49-F238E27FC236}">
                <a16:creationId xmlns:a16="http://schemas.microsoft.com/office/drawing/2014/main" xmlns="" id="{7C9E084E-4776-4FCF-B23B-19D52A8DA528}"/>
              </a:ext>
            </a:extLst>
          </p:cNvPr>
          <p:cNvGraphicFramePr/>
          <p:nvPr>
            <p:extLst>
              <p:ext uri="{D42A27DB-BD31-4B8C-83A1-F6EECF244321}">
                <p14:modId xmlns:p14="http://schemas.microsoft.com/office/powerpoint/2010/main" val="74290115"/>
              </p:ext>
            </p:extLst>
          </p:nvPr>
        </p:nvGraphicFramePr>
        <p:xfrm>
          <a:off x="1523999" y="1473780"/>
          <a:ext cx="6386111" cy="475055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Rectangle 5">
            <a:extLst>
              <a:ext uri="{FF2B5EF4-FFF2-40B4-BE49-F238E27FC236}">
                <a16:creationId xmlns:a16="http://schemas.microsoft.com/office/drawing/2014/main" xmlns="" id="{46FF088A-EE4C-4BB3-B823-787B0FD21AA9}"/>
              </a:ext>
            </a:extLst>
          </p:cNvPr>
          <p:cNvSpPr/>
          <p:nvPr/>
        </p:nvSpPr>
        <p:spPr>
          <a:xfrm>
            <a:off x="818147" y="1473781"/>
            <a:ext cx="1058779" cy="4750556"/>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white"/>
                </a:solidFill>
                <a:effectLst/>
                <a:uLnTx/>
                <a:uFillTx/>
                <a:latin typeface="Calibri" panose="020F0502020204030204"/>
                <a:ea typeface="+mn-ea"/>
                <a:cs typeface="+mn-cs"/>
              </a:rPr>
              <a:t>Lead provider</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white"/>
                </a:solidFill>
                <a:effectLst/>
                <a:uLnTx/>
                <a:uFillTx/>
                <a:latin typeface="Calibri" panose="020F0502020204030204"/>
                <a:ea typeface="+mn-ea"/>
                <a:cs typeface="+mn-cs"/>
              </a:rPr>
              <a:t>Single point of referral – Triage / MDT</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sp>
        <p:nvSpPr>
          <p:cNvPr id="7" name="Arrow: Right 6">
            <a:extLst>
              <a:ext uri="{FF2B5EF4-FFF2-40B4-BE49-F238E27FC236}">
                <a16:creationId xmlns:a16="http://schemas.microsoft.com/office/drawing/2014/main" xmlns="" id="{038DECAC-E97C-4A71-8564-9C41F93A7DB0}"/>
              </a:ext>
            </a:extLst>
          </p:cNvPr>
          <p:cNvSpPr/>
          <p:nvPr/>
        </p:nvSpPr>
        <p:spPr>
          <a:xfrm>
            <a:off x="1874920" y="3512753"/>
            <a:ext cx="1467854" cy="473242"/>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8" name="Arrow: Right 7">
            <a:extLst>
              <a:ext uri="{FF2B5EF4-FFF2-40B4-BE49-F238E27FC236}">
                <a16:creationId xmlns:a16="http://schemas.microsoft.com/office/drawing/2014/main" xmlns="" id="{8DA7C134-E394-42BA-A321-4C43674D833D}"/>
              </a:ext>
            </a:extLst>
          </p:cNvPr>
          <p:cNvSpPr/>
          <p:nvPr/>
        </p:nvSpPr>
        <p:spPr>
          <a:xfrm>
            <a:off x="3340768" y="3572071"/>
            <a:ext cx="721895" cy="413924"/>
          </a:xfrm>
          <a:prstGeom prst="rightArrow">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Arrow: Up-Down 8">
            <a:extLst>
              <a:ext uri="{FF2B5EF4-FFF2-40B4-BE49-F238E27FC236}">
                <a16:creationId xmlns:a16="http://schemas.microsoft.com/office/drawing/2014/main" xmlns="" id="{99B667D3-26C3-44C9-B016-EDB8A7E872BA}"/>
              </a:ext>
            </a:extLst>
          </p:cNvPr>
          <p:cNvSpPr/>
          <p:nvPr/>
        </p:nvSpPr>
        <p:spPr>
          <a:xfrm>
            <a:off x="6890085" y="1473779"/>
            <a:ext cx="2066628" cy="4750558"/>
          </a:xfrm>
          <a:prstGeom prst="upDownArrow">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Calibri" panose="020F0502020204030204"/>
                <a:ea typeface="+mn-ea"/>
                <a:cs typeface="+mn-cs"/>
              </a:rPr>
              <a:t>Graduated response . Flexible, seamlessly move across areas of need/s</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Calibri" panose="020F0502020204030204"/>
                <a:ea typeface="+mn-ea"/>
                <a:cs typeface="+mn-cs"/>
              </a:rPr>
              <a:t> </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Calibri" panose="020F0502020204030204"/>
                <a:ea typeface="+mn-ea"/>
                <a:cs typeface="+mn-cs"/>
              </a:rPr>
              <a:t>Focus on improving outcomes</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Calibri" panose="020F0502020204030204"/>
                <a:ea typeface="+mn-ea"/>
                <a:cs typeface="+mn-cs"/>
              </a:rPr>
              <a:t>Co-production and CYP participation at all levels </a:t>
            </a:r>
          </a:p>
        </p:txBody>
      </p:sp>
    </p:spTree>
    <p:extLst>
      <p:ext uri="{BB962C8B-B14F-4D97-AF65-F5344CB8AC3E}">
        <p14:creationId xmlns:p14="http://schemas.microsoft.com/office/powerpoint/2010/main" val="40669665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69C9D99-AF45-4D46-B94C-9D94AC94E0FE}"/>
              </a:ext>
            </a:extLst>
          </p:cNvPr>
          <p:cNvSpPr>
            <a:spLocks noGrp="1"/>
          </p:cNvSpPr>
          <p:nvPr>
            <p:ph type="title"/>
          </p:nvPr>
        </p:nvSpPr>
        <p:spPr/>
        <p:txBody>
          <a:bodyPr/>
          <a:lstStyle/>
          <a:p>
            <a:r>
              <a:rPr lang="en-GB" dirty="0"/>
              <a:t>Current model</a:t>
            </a:r>
          </a:p>
        </p:txBody>
      </p:sp>
      <p:sp>
        <p:nvSpPr>
          <p:cNvPr id="3" name="Text Placeholder 2">
            <a:extLst>
              <a:ext uri="{FF2B5EF4-FFF2-40B4-BE49-F238E27FC236}">
                <a16:creationId xmlns:a16="http://schemas.microsoft.com/office/drawing/2014/main" xmlns="" id="{409677C1-34B2-40AC-BB01-9E446D3472DD}"/>
              </a:ext>
            </a:extLst>
          </p:cNvPr>
          <p:cNvSpPr>
            <a:spLocks noGrp="1"/>
          </p:cNvSpPr>
          <p:nvPr>
            <p:ph type="body" sz="quarter" idx="10"/>
          </p:nvPr>
        </p:nvSpPr>
        <p:spPr>
          <a:xfrm>
            <a:off x="247650" y="1620054"/>
            <a:ext cx="8648699" cy="4919136"/>
          </a:xfrm>
        </p:spPr>
        <p:txBody>
          <a:bodyPr>
            <a:normAutofit fontScale="77500" lnSpcReduction="20000"/>
          </a:bodyPr>
          <a:lstStyle/>
          <a:p>
            <a:r>
              <a:rPr lang="en-GB" dirty="0"/>
              <a:t>Delivery of short term evidence based mental health interventions for those children and young people aged 5 – 18 year in Peterborough and 5 – 25 years in Cambridgeshire.</a:t>
            </a:r>
          </a:p>
          <a:p>
            <a:r>
              <a:rPr lang="en-GB" dirty="0"/>
              <a:t>Provision of one to one sessions, Anxiety, Bereavement, ASD, Low Mood, Mental Health &amp; Resiliency, Tactics – football, Encore –music, Creative Minds, Parent Groups</a:t>
            </a:r>
          </a:p>
          <a:p>
            <a:r>
              <a:rPr lang="en-GB" dirty="0"/>
              <a:t>Average 4 sessions but up to 12 sessions 1:1 </a:t>
            </a:r>
          </a:p>
          <a:p>
            <a:r>
              <a:rPr lang="en-GB" dirty="0"/>
              <a:t>Delivery of evidence based intervention (CBT / IPTA)</a:t>
            </a:r>
          </a:p>
          <a:p>
            <a:r>
              <a:rPr lang="en-GB" dirty="0"/>
              <a:t>Aim to deliver: Managing Getting Advice (30%) </a:t>
            </a:r>
          </a:p>
          <a:p>
            <a:r>
              <a:rPr lang="en-GB" dirty="0"/>
              <a:t>Getting Help (60%)</a:t>
            </a:r>
          </a:p>
          <a:p>
            <a:r>
              <a:rPr lang="en-GB" dirty="0"/>
              <a:t>Getting more help/risk (10%)</a:t>
            </a:r>
          </a:p>
          <a:p>
            <a:r>
              <a:rPr lang="en-GB" dirty="0"/>
              <a:t>Robust triage process</a:t>
            </a:r>
          </a:p>
          <a:p>
            <a:r>
              <a:rPr lang="en-GB" dirty="0"/>
              <a:t>Online resources, signposting, collaborative working</a:t>
            </a:r>
          </a:p>
          <a:p>
            <a:r>
              <a:rPr lang="en-GB" dirty="0"/>
              <a:t>Develop SPOE </a:t>
            </a:r>
          </a:p>
          <a:p>
            <a:endParaRPr lang="en-GB" dirty="0"/>
          </a:p>
          <a:p>
            <a:endParaRPr lang="en-GB" dirty="0"/>
          </a:p>
        </p:txBody>
      </p:sp>
    </p:spTree>
    <p:extLst>
      <p:ext uri="{BB962C8B-B14F-4D97-AF65-F5344CB8AC3E}">
        <p14:creationId xmlns:p14="http://schemas.microsoft.com/office/powerpoint/2010/main" val="4052285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Need	</a:t>
            </a:r>
          </a:p>
        </p:txBody>
      </p:sp>
      <p:sp>
        <p:nvSpPr>
          <p:cNvPr id="3" name="Text Placeholder 2"/>
          <p:cNvSpPr>
            <a:spLocks noGrp="1"/>
          </p:cNvSpPr>
          <p:nvPr>
            <p:ph type="body" sz="quarter" idx="10"/>
          </p:nvPr>
        </p:nvSpPr>
        <p:spPr/>
        <p:txBody>
          <a:bodyPr>
            <a:normAutofit/>
          </a:bodyPr>
          <a:lstStyle/>
          <a:p>
            <a:r>
              <a:rPr lang="en-GB" sz="2400" dirty="0"/>
              <a:t>CYP Mental Health Needs Assessment</a:t>
            </a:r>
          </a:p>
          <a:p>
            <a:pPr marL="0" indent="0">
              <a:buNone/>
            </a:pPr>
            <a:r>
              <a:rPr lang="en-GB" altLang="en-US" sz="2400" dirty="0">
                <a:hlinkClick r:id="rId2"/>
              </a:rPr>
              <a:t>https://cambridgeshireinsight.org.uk/wp-content/uploads/2020/06/CYPMHNA-15.6.20.pdf</a:t>
            </a:r>
            <a:r>
              <a:rPr lang="en-GB" altLang="en-US" sz="2400" dirty="0"/>
              <a:t> </a:t>
            </a:r>
          </a:p>
          <a:p>
            <a:pPr marL="0" indent="0">
              <a:buNone/>
            </a:pPr>
            <a:endParaRPr lang="en-GB" sz="2400" dirty="0"/>
          </a:p>
          <a:p>
            <a:r>
              <a:rPr lang="en-GB" sz="2400" dirty="0"/>
              <a:t>National data shows prevalence of mental health conditions in CYP is increasing. </a:t>
            </a:r>
          </a:p>
          <a:p>
            <a:r>
              <a:rPr lang="en-GB" sz="2400" dirty="0"/>
              <a:t>Estimate that in C&amp;P there are over 20,000 CYP aged     5-19 years with a diagnosed mental disorder.</a:t>
            </a:r>
          </a:p>
          <a:p>
            <a:r>
              <a:rPr lang="en-GB" sz="2400" dirty="0"/>
              <a:t>The number of diagnosed mental health conditions in CYP in C&amp;P is forecast to grow by 10% between 2019 and 2024.</a:t>
            </a:r>
          </a:p>
          <a:p>
            <a:endParaRPr lang="en-GB" sz="2400" dirty="0"/>
          </a:p>
        </p:txBody>
      </p:sp>
    </p:spTree>
    <p:extLst>
      <p:ext uri="{BB962C8B-B14F-4D97-AF65-F5344CB8AC3E}">
        <p14:creationId xmlns:p14="http://schemas.microsoft.com/office/powerpoint/2010/main" val="3433675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6EEB778-E7CC-4CE3-B948-4847B6507809}"/>
              </a:ext>
            </a:extLst>
          </p:cNvPr>
          <p:cNvSpPr>
            <a:spLocks noGrp="1"/>
          </p:cNvSpPr>
          <p:nvPr>
            <p:ph type="title"/>
          </p:nvPr>
        </p:nvSpPr>
        <p:spPr>
          <a:xfrm>
            <a:off x="628650" y="187569"/>
            <a:ext cx="6299372" cy="804206"/>
          </a:xfrm>
        </p:spPr>
        <p:txBody>
          <a:bodyPr anchor="ctr">
            <a:normAutofit/>
          </a:bodyPr>
          <a:lstStyle/>
          <a:p>
            <a:r>
              <a:rPr lang="en-GB" dirty="0"/>
              <a:t>Current Service Activity</a:t>
            </a:r>
          </a:p>
        </p:txBody>
      </p:sp>
      <p:pic>
        <p:nvPicPr>
          <p:cNvPr id="8" name="Content Placeholder 7">
            <a:extLst>
              <a:ext uri="{FF2B5EF4-FFF2-40B4-BE49-F238E27FC236}">
                <a16:creationId xmlns:a16="http://schemas.microsoft.com/office/drawing/2014/main" xmlns="" id="{985CD50F-CEB6-45EC-A26B-3A153C73D96F}"/>
              </a:ext>
            </a:extLst>
          </p:cNvPr>
          <p:cNvPicPr>
            <a:picLocks noGrp="1" noChangeAspect="1"/>
          </p:cNvPicPr>
          <p:nvPr>
            <p:ph sz="half" idx="2"/>
          </p:nvPr>
        </p:nvPicPr>
        <p:blipFill>
          <a:blip r:embed="rId2"/>
          <a:stretch>
            <a:fillRect/>
          </a:stretch>
        </p:blipFill>
        <p:spPr>
          <a:xfrm>
            <a:off x="2086954" y="3888219"/>
            <a:ext cx="4608140" cy="2880087"/>
          </a:xfrm>
        </p:spPr>
      </p:pic>
      <p:pic>
        <p:nvPicPr>
          <p:cNvPr id="10" name="Picture 9">
            <a:extLst>
              <a:ext uri="{FF2B5EF4-FFF2-40B4-BE49-F238E27FC236}">
                <a16:creationId xmlns:a16="http://schemas.microsoft.com/office/drawing/2014/main" xmlns="" id="{A3FC6D4C-5708-4B27-8D37-92114DFCB609}"/>
              </a:ext>
            </a:extLst>
          </p:cNvPr>
          <p:cNvPicPr>
            <a:picLocks noChangeAspect="1"/>
          </p:cNvPicPr>
          <p:nvPr/>
        </p:nvPicPr>
        <p:blipFill>
          <a:blip r:embed="rId3"/>
          <a:stretch>
            <a:fillRect/>
          </a:stretch>
        </p:blipFill>
        <p:spPr>
          <a:xfrm>
            <a:off x="2098730" y="888367"/>
            <a:ext cx="4584589" cy="2871465"/>
          </a:xfrm>
          <a:prstGeom prst="rect">
            <a:avLst/>
          </a:prstGeom>
        </p:spPr>
      </p:pic>
    </p:spTree>
    <p:extLst>
      <p:ext uri="{BB962C8B-B14F-4D97-AF65-F5344CB8AC3E}">
        <p14:creationId xmlns:p14="http://schemas.microsoft.com/office/powerpoint/2010/main" val="2211807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8862D68-B50A-41E7-A59F-C4951AEB8537}"/>
              </a:ext>
            </a:extLst>
          </p:cNvPr>
          <p:cNvSpPr>
            <a:spLocks noGrp="1"/>
          </p:cNvSpPr>
          <p:nvPr>
            <p:ph type="title"/>
          </p:nvPr>
        </p:nvSpPr>
        <p:spPr>
          <a:xfrm>
            <a:off x="628650" y="298451"/>
            <a:ext cx="6299372" cy="539749"/>
          </a:xfrm>
        </p:spPr>
        <p:txBody>
          <a:bodyPr>
            <a:normAutofit fontScale="90000"/>
          </a:bodyPr>
          <a:lstStyle/>
          <a:p>
            <a:r>
              <a:rPr lang="en-GB" sz="3600" dirty="0"/>
              <a:t>Current Service Activity</a:t>
            </a:r>
          </a:p>
        </p:txBody>
      </p:sp>
      <p:pic>
        <p:nvPicPr>
          <p:cNvPr id="6" name="Content Placeholder 5">
            <a:extLst>
              <a:ext uri="{FF2B5EF4-FFF2-40B4-BE49-F238E27FC236}">
                <a16:creationId xmlns:a16="http://schemas.microsoft.com/office/drawing/2014/main" xmlns="" id="{16654FA9-332D-437B-BFA9-52E050E88A8F}"/>
              </a:ext>
            </a:extLst>
          </p:cNvPr>
          <p:cNvPicPr>
            <a:picLocks noGrp="1" noChangeAspect="1"/>
          </p:cNvPicPr>
          <p:nvPr>
            <p:ph sz="half" idx="2"/>
          </p:nvPr>
        </p:nvPicPr>
        <p:blipFill>
          <a:blip r:embed="rId2"/>
          <a:stretch>
            <a:fillRect/>
          </a:stretch>
        </p:blipFill>
        <p:spPr>
          <a:xfrm>
            <a:off x="1971674" y="3835111"/>
            <a:ext cx="4772025" cy="2867184"/>
          </a:xfrm>
          <a:prstGeom prst="rect">
            <a:avLst/>
          </a:prstGeom>
        </p:spPr>
      </p:pic>
      <p:pic>
        <p:nvPicPr>
          <p:cNvPr id="10" name="Content Placeholder 9">
            <a:extLst>
              <a:ext uri="{FF2B5EF4-FFF2-40B4-BE49-F238E27FC236}">
                <a16:creationId xmlns:a16="http://schemas.microsoft.com/office/drawing/2014/main" xmlns="" id="{34418C8C-FD64-45FF-80E5-0979FF9402F3}"/>
              </a:ext>
            </a:extLst>
          </p:cNvPr>
          <p:cNvPicPr>
            <a:picLocks noGrp="1" noChangeAspect="1"/>
          </p:cNvPicPr>
          <p:nvPr>
            <p:ph sz="half" idx="1"/>
          </p:nvPr>
        </p:nvPicPr>
        <p:blipFill>
          <a:blip r:embed="rId3"/>
          <a:stretch>
            <a:fillRect/>
          </a:stretch>
        </p:blipFill>
        <p:spPr>
          <a:xfrm>
            <a:off x="1971674" y="723305"/>
            <a:ext cx="4772025" cy="2982515"/>
          </a:xfrm>
        </p:spPr>
      </p:pic>
    </p:spTree>
    <p:extLst>
      <p:ext uri="{BB962C8B-B14F-4D97-AF65-F5344CB8AC3E}">
        <p14:creationId xmlns:p14="http://schemas.microsoft.com/office/powerpoint/2010/main" val="35192355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51CB6C4-1FE5-4B3B-B16B-237081011925}"/>
              </a:ext>
            </a:extLst>
          </p:cNvPr>
          <p:cNvSpPr>
            <a:spLocks noGrp="1"/>
          </p:cNvSpPr>
          <p:nvPr>
            <p:ph type="title"/>
          </p:nvPr>
        </p:nvSpPr>
        <p:spPr>
          <a:xfrm>
            <a:off x="628650" y="365126"/>
            <a:ext cx="6299372" cy="463549"/>
          </a:xfrm>
        </p:spPr>
        <p:txBody>
          <a:bodyPr>
            <a:noAutofit/>
          </a:bodyPr>
          <a:lstStyle/>
          <a:p>
            <a:r>
              <a:rPr lang="en-GB" sz="2800" dirty="0"/>
              <a:t>Current Online activity 2019/20 </a:t>
            </a:r>
          </a:p>
        </p:txBody>
      </p:sp>
      <p:sp>
        <p:nvSpPr>
          <p:cNvPr id="3" name="Content Placeholder 2">
            <a:extLst>
              <a:ext uri="{FF2B5EF4-FFF2-40B4-BE49-F238E27FC236}">
                <a16:creationId xmlns:a16="http://schemas.microsoft.com/office/drawing/2014/main" xmlns="" id="{1B45904C-02C1-4DD5-9D36-B4FB7389DF8E}"/>
              </a:ext>
            </a:extLst>
          </p:cNvPr>
          <p:cNvSpPr>
            <a:spLocks noGrp="1"/>
          </p:cNvSpPr>
          <p:nvPr>
            <p:ph sz="half" idx="1"/>
          </p:nvPr>
        </p:nvSpPr>
        <p:spPr>
          <a:xfrm>
            <a:off x="4419600" y="3429000"/>
            <a:ext cx="4438650" cy="2619375"/>
          </a:xfrm>
        </p:spPr>
        <p:txBody>
          <a:bodyPr>
            <a:normAutofit fontScale="25000" lnSpcReduction="20000"/>
          </a:bodyPr>
          <a:lstStyle/>
          <a:p>
            <a:pPr marL="120600" indent="0">
              <a:lnSpc>
                <a:spcPct val="100000"/>
              </a:lnSpc>
              <a:spcBef>
                <a:spcPts val="0"/>
              </a:spcBef>
              <a:buNone/>
            </a:pPr>
            <a:endParaRPr lang="en-GB" sz="1200" dirty="0"/>
          </a:p>
          <a:p>
            <a:pPr marL="120600" indent="0">
              <a:lnSpc>
                <a:spcPct val="100000"/>
              </a:lnSpc>
              <a:spcBef>
                <a:spcPts val="0"/>
              </a:spcBef>
              <a:buNone/>
            </a:pPr>
            <a:r>
              <a:rPr lang="en-GB" sz="5600" b="1" u="sng" dirty="0">
                <a:solidFill>
                  <a:schemeClr val="tx1">
                    <a:lumMod val="95000"/>
                    <a:lumOff val="5000"/>
                  </a:schemeClr>
                </a:solidFill>
              </a:rPr>
              <a:t>Top issues for males</a:t>
            </a:r>
          </a:p>
          <a:p>
            <a:pPr indent="-108000">
              <a:lnSpc>
                <a:spcPct val="100000"/>
              </a:lnSpc>
              <a:spcBef>
                <a:spcPts val="0"/>
              </a:spcBef>
            </a:pPr>
            <a:r>
              <a:rPr lang="en-GB" sz="5600" dirty="0">
                <a:solidFill>
                  <a:schemeClr val="tx1">
                    <a:lumMod val="95000"/>
                    <a:lumOff val="5000"/>
                  </a:schemeClr>
                </a:solidFill>
              </a:rPr>
              <a:t>Anxiety/Stress</a:t>
            </a:r>
          </a:p>
          <a:p>
            <a:pPr indent="-108000">
              <a:lnSpc>
                <a:spcPct val="100000"/>
              </a:lnSpc>
              <a:spcBef>
                <a:spcPts val="0"/>
              </a:spcBef>
            </a:pPr>
            <a:r>
              <a:rPr lang="en-GB" sz="5600" dirty="0">
                <a:solidFill>
                  <a:schemeClr val="tx1">
                    <a:lumMod val="95000"/>
                    <a:lumOff val="5000"/>
                  </a:schemeClr>
                </a:solidFill>
              </a:rPr>
              <a:t>Depression</a:t>
            </a:r>
          </a:p>
          <a:p>
            <a:pPr indent="-108000">
              <a:lnSpc>
                <a:spcPct val="100000"/>
              </a:lnSpc>
              <a:spcBef>
                <a:spcPts val="0"/>
              </a:spcBef>
            </a:pPr>
            <a:r>
              <a:rPr lang="en-GB" sz="5600" dirty="0">
                <a:solidFill>
                  <a:schemeClr val="tx1">
                    <a:lumMod val="95000"/>
                    <a:lumOff val="5000"/>
                  </a:schemeClr>
                </a:solidFill>
              </a:rPr>
              <a:t>Suicidal Thoughts</a:t>
            </a:r>
          </a:p>
          <a:p>
            <a:pPr indent="-108000">
              <a:lnSpc>
                <a:spcPct val="100000"/>
              </a:lnSpc>
              <a:spcBef>
                <a:spcPts val="0"/>
              </a:spcBef>
            </a:pPr>
            <a:r>
              <a:rPr lang="en-GB" sz="5600" dirty="0">
                <a:solidFill>
                  <a:schemeClr val="tx1">
                    <a:lumMod val="95000"/>
                    <a:lumOff val="5000"/>
                  </a:schemeClr>
                </a:solidFill>
              </a:rPr>
              <a:t>Family Relationships</a:t>
            </a:r>
          </a:p>
          <a:p>
            <a:pPr indent="-108000">
              <a:lnSpc>
                <a:spcPct val="100000"/>
              </a:lnSpc>
              <a:spcBef>
                <a:spcPts val="0"/>
              </a:spcBef>
            </a:pPr>
            <a:r>
              <a:rPr lang="en-GB" sz="5600" dirty="0">
                <a:solidFill>
                  <a:schemeClr val="tx1">
                    <a:lumMod val="95000"/>
                    <a:lumOff val="5000"/>
                  </a:schemeClr>
                </a:solidFill>
              </a:rPr>
              <a:t>Trust Issues</a:t>
            </a:r>
          </a:p>
          <a:p>
            <a:pPr indent="-108000">
              <a:lnSpc>
                <a:spcPct val="100000"/>
              </a:lnSpc>
              <a:spcBef>
                <a:spcPts val="0"/>
              </a:spcBef>
            </a:pPr>
            <a:r>
              <a:rPr lang="en-GB" sz="5600" dirty="0">
                <a:solidFill>
                  <a:schemeClr val="tx1">
                    <a:lumMod val="95000"/>
                    <a:lumOff val="5000"/>
                  </a:schemeClr>
                </a:solidFill>
              </a:rPr>
              <a:t>Self Harm</a:t>
            </a:r>
          </a:p>
          <a:p>
            <a:pPr indent="-108000">
              <a:lnSpc>
                <a:spcPct val="100000"/>
              </a:lnSpc>
              <a:spcBef>
                <a:spcPts val="0"/>
              </a:spcBef>
            </a:pPr>
            <a:r>
              <a:rPr lang="en-GB" sz="5600" dirty="0">
                <a:solidFill>
                  <a:schemeClr val="tx1">
                    <a:lumMod val="95000"/>
                    <a:lumOff val="5000"/>
                  </a:schemeClr>
                </a:solidFill>
              </a:rPr>
              <a:t>Bullying</a:t>
            </a:r>
          </a:p>
          <a:p>
            <a:pPr indent="-108000">
              <a:lnSpc>
                <a:spcPct val="100000"/>
              </a:lnSpc>
              <a:spcBef>
                <a:spcPts val="0"/>
              </a:spcBef>
            </a:pPr>
            <a:r>
              <a:rPr lang="en-GB" sz="5600" dirty="0">
                <a:solidFill>
                  <a:schemeClr val="tx1">
                    <a:lumMod val="95000"/>
                    <a:lumOff val="5000"/>
                  </a:schemeClr>
                </a:solidFill>
              </a:rPr>
              <a:t>Trauma</a:t>
            </a:r>
          </a:p>
          <a:p>
            <a:pPr indent="-108000">
              <a:lnSpc>
                <a:spcPct val="100000"/>
              </a:lnSpc>
              <a:spcBef>
                <a:spcPts val="0"/>
              </a:spcBef>
            </a:pPr>
            <a:r>
              <a:rPr lang="en-GB" sz="5600" dirty="0">
                <a:solidFill>
                  <a:schemeClr val="tx1">
                    <a:lumMod val="95000"/>
                    <a:lumOff val="5000"/>
                  </a:schemeClr>
                </a:solidFill>
              </a:rPr>
              <a:t>Sleep Difficulties</a:t>
            </a:r>
          </a:p>
          <a:p>
            <a:pPr indent="-108000">
              <a:lnSpc>
                <a:spcPct val="100000"/>
              </a:lnSpc>
              <a:spcBef>
                <a:spcPts val="0"/>
              </a:spcBef>
            </a:pPr>
            <a:r>
              <a:rPr lang="en-GB" sz="5600" dirty="0">
                <a:solidFill>
                  <a:schemeClr val="tx1">
                    <a:lumMod val="95000"/>
                    <a:lumOff val="5000"/>
                  </a:schemeClr>
                </a:solidFill>
              </a:rPr>
              <a:t>Sexuality</a:t>
            </a:r>
          </a:p>
          <a:p>
            <a:pPr indent="-108000">
              <a:lnSpc>
                <a:spcPct val="100000"/>
              </a:lnSpc>
              <a:spcBef>
                <a:spcPts val="0"/>
              </a:spcBef>
            </a:pPr>
            <a:r>
              <a:rPr lang="en-GB" sz="5600" dirty="0">
                <a:solidFill>
                  <a:schemeClr val="tx1">
                    <a:lumMod val="95000"/>
                    <a:lumOff val="5000"/>
                  </a:schemeClr>
                </a:solidFill>
              </a:rPr>
              <a:t>School/College issues</a:t>
            </a:r>
          </a:p>
          <a:p>
            <a:pPr indent="-108000">
              <a:lnSpc>
                <a:spcPct val="100000"/>
              </a:lnSpc>
              <a:spcBef>
                <a:spcPts val="0"/>
              </a:spcBef>
            </a:pPr>
            <a:r>
              <a:rPr lang="en-GB" sz="5600" dirty="0">
                <a:solidFill>
                  <a:schemeClr val="tx1">
                    <a:lumMod val="95000"/>
                    <a:lumOff val="5000"/>
                  </a:schemeClr>
                </a:solidFill>
              </a:rPr>
              <a:t>Psychotic Episodes</a:t>
            </a:r>
          </a:p>
        </p:txBody>
      </p:sp>
      <p:sp>
        <p:nvSpPr>
          <p:cNvPr id="4" name="Content Placeholder 3">
            <a:extLst>
              <a:ext uri="{FF2B5EF4-FFF2-40B4-BE49-F238E27FC236}">
                <a16:creationId xmlns:a16="http://schemas.microsoft.com/office/drawing/2014/main" xmlns="" id="{EF9ED50F-E527-4A5F-A68D-73D19F052A11}"/>
              </a:ext>
            </a:extLst>
          </p:cNvPr>
          <p:cNvSpPr>
            <a:spLocks noGrp="1"/>
          </p:cNvSpPr>
          <p:nvPr>
            <p:ph sz="half" idx="2"/>
          </p:nvPr>
        </p:nvSpPr>
        <p:spPr>
          <a:xfrm>
            <a:off x="1028700" y="3429000"/>
            <a:ext cx="3143250" cy="2392363"/>
          </a:xfrm>
        </p:spPr>
        <p:txBody>
          <a:bodyPr>
            <a:normAutofit fontScale="25000" lnSpcReduction="20000"/>
          </a:bodyPr>
          <a:lstStyle/>
          <a:p>
            <a:pPr marL="0" indent="0">
              <a:buNone/>
            </a:pPr>
            <a:r>
              <a:rPr lang="en-GB" sz="5600" b="1" u="sng" dirty="0">
                <a:solidFill>
                  <a:schemeClr val="tx1">
                    <a:lumMod val="95000"/>
                    <a:lumOff val="5000"/>
                  </a:schemeClr>
                </a:solidFill>
              </a:rPr>
              <a:t>Top issue for females</a:t>
            </a:r>
          </a:p>
          <a:p>
            <a:pPr indent="-108000">
              <a:lnSpc>
                <a:spcPct val="100000"/>
              </a:lnSpc>
              <a:spcBef>
                <a:spcPts val="0"/>
              </a:spcBef>
            </a:pPr>
            <a:r>
              <a:rPr lang="en-GB" sz="5600" dirty="0">
                <a:solidFill>
                  <a:schemeClr val="tx1">
                    <a:lumMod val="95000"/>
                    <a:lumOff val="5000"/>
                  </a:schemeClr>
                </a:solidFill>
              </a:rPr>
              <a:t>Anxiety/Stress</a:t>
            </a:r>
          </a:p>
          <a:p>
            <a:pPr indent="-108000">
              <a:lnSpc>
                <a:spcPct val="100000"/>
              </a:lnSpc>
              <a:spcBef>
                <a:spcPts val="0"/>
              </a:spcBef>
            </a:pPr>
            <a:r>
              <a:rPr lang="en-GB" sz="5600" dirty="0">
                <a:solidFill>
                  <a:schemeClr val="tx1">
                    <a:lumMod val="95000"/>
                    <a:lumOff val="5000"/>
                  </a:schemeClr>
                </a:solidFill>
              </a:rPr>
              <a:t>Suicidal Thoughts</a:t>
            </a:r>
          </a:p>
          <a:p>
            <a:pPr indent="-108000">
              <a:lnSpc>
                <a:spcPct val="100000"/>
              </a:lnSpc>
              <a:spcBef>
                <a:spcPts val="0"/>
              </a:spcBef>
            </a:pPr>
            <a:r>
              <a:rPr lang="en-GB" sz="5600" dirty="0">
                <a:solidFill>
                  <a:schemeClr val="tx1">
                    <a:lumMod val="95000"/>
                    <a:lumOff val="5000"/>
                  </a:schemeClr>
                </a:solidFill>
              </a:rPr>
              <a:t>Self Harm</a:t>
            </a:r>
          </a:p>
          <a:p>
            <a:pPr indent="-108000">
              <a:lnSpc>
                <a:spcPct val="100000"/>
              </a:lnSpc>
              <a:spcBef>
                <a:spcPts val="0"/>
              </a:spcBef>
            </a:pPr>
            <a:r>
              <a:rPr lang="en-GB" sz="5600" dirty="0">
                <a:solidFill>
                  <a:schemeClr val="tx1">
                    <a:lumMod val="95000"/>
                    <a:lumOff val="5000"/>
                  </a:schemeClr>
                </a:solidFill>
              </a:rPr>
              <a:t>Family Relationships</a:t>
            </a:r>
          </a:p>
          <a:p>
            <a:pPr indent="-108000">
              <a:lnSpc>
                <a:spcPct val="100000"/>
              </a:lnSpc>
              <a:spcBef>
                <a:spcPts val="0"/>
              </a:spcBef>
            </a:pPr>
            <a:r>
              <a:rPr lang="en-GB" sz="5600" dirty="0">
                <a:solidFill>
                  <a:schemeClr val="tx1">
                    <a:lumMod val="95000"/>
                    <a:lumOff val="5000"/>
                  </a:schemeClr>
                </a:solidFill>
              </a:rPr>
              <a:t>Self Worth</a:t>
            </a:r>
          </a:p>
          <a:p>
            <a:pPr indent="-108000">
              <a:lnSpc>
                <a:spcPct val="100000"/>
              </a:lnSpc>
              <a:spcBef>
                <a:spcPts val="0"/>
              </a:spcBef>
            </a:pPr>
            <a:r>
              <a:rPr lang="en-GB" sz="5600" dirty="0">
                <a:solidFill>
                  <a:schemeClr val="tx1">
                    <a:lumMod val="95000"/>
                    <a:lumOff val="5000"/>
                  </a:schemeClr>
                </a:solidFill>
              </a:rPr>
              <a:t>Friendships</a:t>
            </a:r>
          </a:p>
          <a:p>
            <a:pPr indent="-108000">
              <a:lnSpc>
                <a:spcPct val="100000"/>
              </a:lnSpc>
              <a:spcBef>
                <a:spcPts val="0"/>
              </a:spcBef>
            </a:pPr>
            <a:r>
              <a:rPr lang="en-GB" sz="5600" dirty="0">
                <a:solidFill>
                  <a:schemeClr val="tx1">
                    <a:lumMod val="95000"/>
                    <a:lumOff val="5000"/>
                  </a:schemeClr>
                </a:solidFill>
              </a:rPr>
              <a:t>Depression</a:t>
            </a:r>
          </a:p>
          <a:p>
            <a:pPr indent="-108000">
              <a:lnSpc>
                <a:spcPct val="100000"/>
              </a:lnSpc>
              <a:spcBef>
                <a:spcPts val="0"/>
              </a:spcBef>
            </a:pPr>
            <a:r>
              <a:rPr lang="en-GB" sz="5600" dirty="0">
                <a:solidFill>
                  <a:schemeClr val="tx1">
                    <a:lumMod val="95000"/>
                    <a:lumOff val="5000"/>
                  </a:schemeClr>
                </a:solidFill>
              </a:rPr>
              <a:t>School/College issues</a:t>
            </a:r>
          </a:p>
          <a:p>
            <a:pPr indent="-108000">
              <a:lnSpc>
                <a:spcPct val="100000"/>
              </a:lnSpc>
              <a:spcBef>
                <a:spcPts val="0"/>
              </a:spcBef>
            </a:pPr>
            <a:r>
              <a:rPr lang="en-GB" sz="5600" dirty="0">
                <a:solidFill>
                  <a:schemeClr val="tx1">
                    <a:lumMod val="95000"/>
                    <a:lumOff val="5000"/>
                  </a:schemeClr>
                </a:solidFill>
              </a:rPr>
              <a:t>Bullying</a:t>
            </a:r>
          </a:p>
          <a:p>
            <a:pPr indent="-108000">
              <a:lnSpc>
                <a:spcPct val="100000"/>
              </a:lnSpc>
              <a:spcBef>
                <a:spcPts val="0"/>
              </a:spcBef>
            </a:pPr>
            <a:r>
              <a:rPr lang="en-GB" sz="5600" dirty="0">
                <a:solidFill>
                  <a:schemeClr val="tx1">
                    <a:lumMod val="95000"/>
                    <a:lumOff val="5000"/>
                  </a:schemeClr>
                </a:solidFill>
              </a:rPr>
              <a:t>Sadness</a:t>
            </a:r>
          </a:p>
          <a:p>
            <a:pPr indent="-108000">
              <a:lnSpc>
                <a:spcPct val="100000"/>
              </a:lnSpc>
              <a:spcBef>
                <a:spcPts val="0"/>
              </a:spcBef>
            </a:pPr>
            <a:r>
              <a:rPr lang="en-GB" sz="5600" dirty="0">
                <a:solidFill>
                  <a:schemeClr val="tx1">
                    <a:lumMod val="95000"/>
                    <a:lumOff val="5000"/>
                  </a:schemeClr>
                </a:solidFill>
              </a:rPr>
              <a:t>Loneliness</a:t>
            </a:r>
          </a:p>
          <a:p>
            <a:pPr indent="-108000">
              <a:lnSpc>
                <a:spcPct val="100000"/>
              </a:lnSpc>
              <a:spcBef>
                <a:spcPts val="0"/>
              </a:spcBef>
            </a:pPr>
            <a:r>
              <a:rPr lang="en-GB" sz="5600" dirty="0">
                <a:solidFill>
                  <a:schemeClr val="tx1">
                    <a:lumMod val="95000"/>
                    <a:lumOff val="5000"/>
                  </a:schemeClr>
                </a:solidFill>
              </a:rPr>
              <a:t>Body Image</a:t>
            </a:r>
          </a:p>
          <a:p>
            <a:endParaRPr lang="en-GB" dirty="0"/>
          </a:p>
        </p:txBody>
      </p:sp>
      <p:sp>
        <p:nvSpPr>
          <p:cNvPr id="8" name="TextBox 7">
            <a:extLst>
              <a:ext uri="{FF2B5EF4-FFF2-40B4-BE49-F238E27FC236}">
                <a16:creationId xmlns:a16="http://schemas.microsoft.com/office/drawing/2014/main" xmlns="" id="{8E2C6197-93A9-416C-BFB5-07045FEFD000}"/>
              </a:ext>
            </a:extLst>
          </p:cNvPr>
          <p:cNvSpPr txBox="1"/>
          <p:nvPr/>
        </p:nvSpPr>
        <p:spPr>
          <a:xfrm>
            <a:off x="942975" y="1562100"/>
            <a:ext cx="6210300" cy="1200329"/>
          </a:xfrm>
          <a:prstGeom prst="rect">
            <a:avLst/>
          </a:prstGeom>
          <a:noFill/>
        </p:spPr>
        <p:txBody>
          <a:bodyPr wrap="square" rtlCol="0">
            <a:spAutoFit/>
          </a:bodyPr>
          <a:lstStyle/>
          <a:p>
            <a:pPr marL="285750" indent="-285750">
              <a:buFont typeface="Arial" panose="020B0604020202020204" pitchFamily="34" charset="0"/>
              <a:buChar char="•"/>
            </a:pPr>
            <a:r>
              <a:rPr lang="en-GB" dirty="0"/>
              <a:t>68.5% of activity outside of office hours</a:t>
            </a:r>
          </a:p>
          <a:p>
            <a:pPr marL="285750" indent="-285750">
              <a:buFont typeface="Arial" panose="020B0604020202020204" pitchFamily="34" charset="0"/>
              <a:buChar char="•"/>
            </a:pPr>
            <a:r>
              <a:rPr lang="en-GB" dirty="0"/>
              <a:t>Average of 100 counselling chat sessions per month</a:t>
            </a:r>
          </a:p>
          <a:p>
            <a:pPr marL="285750" indent="-285750">
              <a:buFont typeface="Arial" panose="020B0604020202020204" pitchFamily="34" charset="0"/>
              <a:buChar char="•"/>
            </a:pPr>
            <a:r>
              <a:rPr lang="en-GB" dirty="0"/>
              <a:t>Average of 738 messages exchanged per month</a:t>
            </a:r>
          </a:p>
          <a:p>
            <a:pPr marL="285750" indent="-285750">
              <a:buFont typeface="Arial" panose="020B0604020202020204" pitchFamily="34" charset="0"/>
              <a:buChar char="•"/>
            </a:pPr>
            <a:r>
              <a:rPr lang="en-GB" dirty="0"/>
              <a:t>13.17% from BAME community</a:t>
            </a:r>
          </a:p>
        </p:txBody>
      </p:sp>
    </p:spTree>
    <p:extLst>
      <p:ext uri="{BB962C8B-B14F-4D97-AF65-F5344CB8AC3E}">
        <p14:creationId xmlns:p14="http://schemas.microsoft.com/office/powerpoint/2010/main" val="37617605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9D2883E-79FC-455E-8BD3-EB67AD203853}"/>
              </a:ext>
            </a:extLst>
          </p:cNvPr>
          <p:cNvSpPr>
            <a:spLocks noGrp="1"/>
          </p:cNvSpPr>
          <p:nvPr>
            <p:ph type="title"/>
          </p:nvPr>
        </p:nvSpPr>
        <p:spPr>
          <a:xfrm>
            <a:off x="628650" y="365127"/>
            <a:ext cx="6299372" cy="606424"/>
          </a:xfrm>
        </p:spPr>
        <p:txBody>
          <a:bodyPr>
            <a:normAutofit/>
          </a:bodyPr>
          <a:lstStyle/>
          <a:p>
            <a:r>
              <a:rPr lang="en-GB" sz="2400" dirty="0"/>
              <a:t>Current Online activity 2019/20 </a:t>
            </a:r>
          </a:p>
        </p:txBody>
      </p:sp>
      <p:graphicFrame>
        <p:nvGraphicFramePr>
          <p:cNvPr id="9" name="Content Placeholder 8">
            <a:extLst>
              <a:ext uri="{FF2B5EF4-FFF2-40B4-BE49-F238E27FC236}">
                <a16:creationId xmlns:a16="http://schemas.microsoft.com/office/drawing/2014/main" xmlns="" id="{D717B82C-07B8-466F-AAB5-00008ABD1FDF}"/>
              </a:ext>
            </a:extLst>
          </p:cNvPr>
          <p:cNvGraphicFramePr>
            <a:graphicFrameLocks noGrp="1"/>
          </p:cNvGraphicFramePr>
          <p:nvPr>
            <p:ph sz="half" idx="2"/>
            <p:extLst>
              <p:ext uri="{D42A27DB-BD31-4B8C-83A1-F6EECF244321}">
                <p14:modId xmlns:p14="http://schemas.microsoft.com/office/powerpoint/2010/main" val="462209761"/>
              </p:ext>
            </p:extLst>
          </p:nvPr>
        </p:nvGraphicFramePr>
        <p:xfrm>
          <a:off x="4629150" y="1825625"/>
          <a:ext cx="3886200" cy="435133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Content Placeholder 5">
            <a:extLst>
              <a:ext uri="{FF2B5EF4-FFF2-40B4-BE49-F238E27FC236}">
                <a16:creationId xmlns:a16="http://schemas.microsoft.com/office/drawing/2014/main" xmlns="" id="{C578C12B-FE63-4215-8149-6AE413742791}"/>
              </a:ext>
            </a:extLst>
          </p:cNvPr>
          <p:cNvGraphicFramePr>
            <a:graphicFrameLocks noGrp="1"/>
          </p:cNvGraphicFramePr>
          <p:nvPr>
            <p:ph sz="half" idx="1"/>
            <p:extLst>
              <p:ext uri="{D42A27DB-BD31-4B8C-83A1-F6EECF244321}">
                <p14:modId xmlns:p14="http://schemas.microsoft.com/office/powerpoint/2010/main" val="2729704190"/>
              </p:ext>
            </p:extLst>
          </p:nvPr>
        </p:nvGraphicFramePr>
        <p:xfrm>
          <a:off x="628650" y="2004645"/>
          <a:ext cx="3673719" cy="4172317"/>
        </p:xfrm>
        <a:graphic>
          <a:graphicData uri="http://schemas.openxmlformats.org/drawingml/2006/chart">
            <c:chart xmlns:c="http://schemas.openxmlformats.org/drawingml/2006/chart" xmlns:r="http://schemas.openxmlformats.org/officeDocument/2006/relationships" r:id="rId3"/>
          </a:graphicData>
        </a:graphic>
      </p:graphicFrame>
      <p:sp>
        <p:nvSpPr>
          <p:cNvPr id="10" name="TextBox 9">
            <a:extLst>
              <a:ext uri="{FF2B5EF4-FFF2-40B4-BE49-F238E27FC236}">
                <a16:creationId xmlns:a16="http://schemas.microsoft.com/office/drawing/2014/main" xmlns="" id="{1961C38D-0614-4933-A76F-8EC12935DD2E}"/>
              </a:ext>
            </a:extLst>
          </p:cNvPr>
          <p:cNvSpPr txBox="1"/>
          <p:nvPr/>
        </p:nvSpPr>
        <p:spPr>
          <a:xfrm>
            <a:off x="5895975" y="1533525"/>
            <a:ext cx="1619250" cy="371475"/>
          </a:xfrm>
          <a:prstGeom prst="rect">
            <a:avLst/>
          </a:prstGeom>
          <a:noFill/>
        </p:spPr>
        <p:txBody>
          <a:bodyPr wrap="square" rtlCol="0">
            <a:spAutoFit/>
          </a:bodyPr>
          <a:lstStyle/>
          <a:p>
            <a:r>
              <a:rPr lang="en-GB" dirty="0"/>
              <a:t>Q4 Age (years)</a:t>
            </a:r>
          </a:p>
        </p:txBody>
      </p:sp>
    </p:spTree>
    <p:extLst>
      <p:ext uri="{BB962C8B-B14F-4D97-AF65-F5344CB8AC3E}">
        <p14:creationId xmlns:p14="http://schemas.microsoft.com/office/powerpoint/2010/main" val="86415890"/>
      </p:ext>
    </p:extLst>
  </p:cSld>
  <p:clrMapOvr>
    <a:masterClrMapping/>
  </p:clrMapOvr>
</p:sld>
</file>

<file path=ppt/theme/theme1.xml><?xml version="1.0" encoding="utf-8"?>
<a:theme xmlns:a="http://schemas.openxmlformats.org/drawingml/2006/main" name="Office Theme">
  <a:themeElements>
    <a:clrScheme name="the BIG conversation">
      <a:dk1>
        <a:sysClr val="windowText" lastClr="000000"/>
      </a:dk1>
      <a:lt1>
        <a:sysClr val="window" lastClr="FFFFFF"/>
      </a:lt1>
      <a:dk2>
        <a:srgbClr val="475C6D"/>
      </a:dk2>
      <a:lt2>
        <a:srgbClr val="E7E6E6"/>
      </a:lt2>
      <a:accent1>
        <a:srgbClr val="BF0078"/>
      </a:accent1>
      <a:accent2>
        <a:srgbClr val="006AB4"/>
      </a:accent2>
      <a:accent3>
        <a:srgbClr val="3FB6E5"/>
      </a:accent3>
      <a:accent4>
        <a:srgbClr val="44257D"/>
      </a:accent4>
      <a:accent5>
        <a:srgbClr val="3FB6E5"/>
      </a:accent5>
      <a:accent6>
        <a:srgbClr val="006AB4"/>
      </a:accent6>
      <a:hlink>
        <a:srgbClr val="BF0078"/>
      </a:hlink>
      <a:folHlink>
        <a:srgbClr val="44257D"/>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AR BC presentation - white background.potx" id="{F96276B8-38B1-4B39-AC30-2D4CE0AE19E4}" vid="{A990C93B-172E-4FE0-9A90-53281501039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89058066DBE394193BD37E71EE958A9" ma:contentTypeVersion="12" ma:contentTypeDescription="Create a new document." ma:contentTypeScope="" ma:versionID="ae6966a9ac18227e7818f65b417459ff">
  <xsd:schema xmlns:xsd="http://www.w3.org/2001/XMLSchema" xmlns:xs="http://www.w3.org/2001/XMLSchema" xmlns:p="http://schemas.microsoft.com/office/2006/metadata/properties" xmlns:ns2="3be03e31-3a56-4313-a22f-a3b2a6226d70" xmlns:ns3="8f0e4762-0647-4515-854e-54c39e301341" targetNamespace="http://schemas.microsoft.com/office/2006/metadata/properties" ma:root="true" ma:fieldsID="84b8399bd07467e2ae5cf2a2ba55b835" ns2:_="" ns3:_="">
    <xsd:import namespace="3be03e31-3a56-4313-a22f-a3b2a6226d70"/>
    <xsd:import namespace="8f0e4762-0647-4515-854e-54c39e301341"/>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3:SharedWithUsers" minOccurs="0"/>
                <xsd:element ref="ns3:SharedWithDetails" minOccurs="0"/>
                <xsd:element ref="ns2:MediaServiceDateTaken" minOccurs="0"/>
                <xsd:element ref="ns2:MediaServiceLocation" minOccurs="0"/>
                <xsd:element ref="ns2:MediaServiceEventHashCode" minOccurs="0"/>
                <xsd:element ref="ns2:MediaServiceGenerationTime"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be03e31-3a56-4313-a22f-a3b2a6226d70"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MediaServiceLocation" ma:internalName="MediaServiceLocation"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8f0e4762-0647-4515-854e-54c39e301341"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7CCFCEA3-B497-4C45-AE91-158FD63FD29A}">
  <ds:schemaRefs>
    <ds:schemaRef ds:uri="http://schemas.microsoft.com/sharepoint/v3/contenttype/forms"/>
  </ds:schemaRefs>
</ds:datastoreItem>
</file>

<file path=customXml/itemProps2.xml><?xml version="1.0" encoding="utf-8"?>
<ds:datastoreItem xmlns:ds="http://schemas.openxmlformats.org/officeDocument/2006/customXml" ds:itemID="{74250E3C-72C5-437A-B6E0-3E96DBEF6A6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be03e31-3a56-4313-a22f-a3b2a6226d70"/>
    <ds:schemaRef ds:uri="8f0e4762-0647-4515-854e-54c39e30134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CAF8CE8-3F11-4549-856A-030F231D0CC2}">
  <ds:schemaRefs>
    <ds:schemaRef ds:uri="3be03e31-3a56-4313-a22f-a3b2a6226d70"/>
    <ds:schemaRef ds:uri="http://purl.org/dc/elements/1.1/"/>
    <ds:schemaRef ds:uri="http://schemas.microsoft.com/office/infopath/2007/PartnerControls"/>
    <ds:schemaRef ds:uri="http://purl.org/dc/dcmitype/"/>
    <ds:schemaRef ds:uri="http://purl.org/dc/terms/"/>
    <ds:schemaRef ds:uri="http://schemas.microsoft.com/office/2006/documentManagement/types"/>
    <ds:schemaRef ds:uri="http://www.w3.org/XML/1998/namespace"/>
    <ds:schemaRef ds:uri="http://schemas.openxmlformats.org/package/2006/metadata/core-properties"/>
    <ds:schemaRef ds:uri="8f0e4762-0647-4515-854e-54c39e301341"/>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otalTime>678</TotalTime>
  <Words>930</Words>
  <Application>Microsoft Office PowerPoint</Application>
  <PresentationFormat>On-screen Show (4:3)</PresentationFormat>
  <Paragraphs>120</Paragraphs>
  <Slides>13</Slides>
  <Notes>1</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Recommissioning of Children and Young People’s mental health services   Pre-engagement market event 13 October 2020</vt:lpstr>
      <vt:lpstr>Vision for the Future</vt:lpstr>
      <vt:lpstr>Draft model </vt:lpstr>
      <vt:lpstr>Current model</vt:lpstr>
      <vt:lpstr>Need </vt:lpstr>
      <vt:lpstr>Current Service Activity</vt:lpstr>
      <vt:lpstr>Current Service Activity</vt:lpstr>
      <vt:lpstr>Current Online activity 2019/20 </vt:lpstr>
      <vt:lpstr>Current Online activity 2019/20 </vt:lpstr>
      <vt:lpstr>Systems Issues and Challenges</vt:lpstr>
      <vt:lpstr>Intended commissioning Outcomes from future service model</vt:lpstr>
      <vt:lpstr>Current thinking of commercial features</vt:lpstr>
      <vt:lpstr>Useful weblinks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Recommissioning of Children and Young People’s mental health services - DRAFT</dc:title>
  <dc:creator>Kathryn Goose</dc:creator>
  <cp:lastModifiedBy>David Brownlow</cp:lastModifiedBy>
  <cp:revision>10</cp:revision>
  <dcterms:created xsi:type="dcterms:W3CDTF">2020-09-17T14:38:45Z</dcterms:created>
  <dcterms:modified xsi:type="dcterms:W3CDTF">2020-09-24T09:36:06Z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0x010100289058066DBE394193BD37E71EE958A9</vt:lpwstr>
  </property>
</Properties>
</file>