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6" r:id="rId4"/>
    <p:sldId id="265" r:id="rId5"/>
    <p:sldId id="272" r:id="rId6"/>
    <p:sldId id="256" r:id="rId7"/>
    <p:sldId id="257" r:id="rId8"/>
    <p:sldId id="277"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9" d="100"/>
          <a:sy n="109" d="100"/>
        </p:scale>
        <p:origin x="-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4AF3D1-DC19-43B5-9214-66A6A952C98C}"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185529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4AF3D1-DC19-43B5-9214-66A6A952C98C}"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266236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4AF3D1-DC19-43B5-9214-66A6A952C98C}"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322441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4AF3D1-DC19-43B5-9214-66A6A952C98C}"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42292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AF3D1-DC19-43B5-9214-66A6A952C98C}" type="datetimeFigureOut">
              <a:rPr lang="en-GB" smtClean="0"/>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229526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4AF3D1-DC19-43B5-9214-66A6A952C98C}"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6719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4AF3D1-DC19-43B5-9214-66A6A952C98C}" type="datetimeFigureOut">
              <a:rPr lang="en-GB" smtClean="0"/>
              <a:t>04/04/2017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288657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4AF3D1-DC19-43B5-9214-66A6A952C98C}" type="datetimeFigureOut">
              <a:rPr lang="en-GB" smtClean="0"/>
              <a:t>04/04/2017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191558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AF3D1-DC19-43B5-9214-66A6A952C98C}" type="datetimeFigureOut">
              <a:rPr lang="en-GB" smtClean="0"/>
              <a:t>04/04/2017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108228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F3D1-DC19-43B5-9214-66A6A952C98C}"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77025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F3D1-DC19-43B5-9214-66A6A952C98C}" type="datetimeFigureOut">
              <a:rPr lang="en-GB" smtClean="0"/>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9DF37-CF31-4B44-8442-2998C9E1CC76}" type="slidenum">
              <a:rPr lang="en-GB" smtClean="0"/>
              <a:t>‹#›</a:t>
            </a:fld>
            <a:endParaRPr lang="en-GB"/>
          </a:p>
        </p:txBody>
      </p:sp>
    </p:spTree>
    <p:extLst>
      <p:ext uri="{BB962C8B-B14F-4D97-AF65-F5344CB8AC3E}">
        <p14:creationId xmlns:p14="http://schemas.microsoft.com/office/powerpoint/2010/main" val="401419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AF3D1-DC19-43B5-9214-66A6A952C98C}" type="datetimeFigureOut">
              <a:rPr lang="en-GB" smtClean="0"/>
              <a:t>04/04/2017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DF37-CF31-4B44-8442-2998C9E1CC76}" type="slidenum">
              <a:rPr lang="en-GB" smtClean="0"/>
              <a:t>‹#›</a:t>
            </a:fld>
            <a:endParaRPr lang="en-GB"/>
          </a:p>
        </p:txBody>
      </p:sp>
    </p:spTree>
    <p:extLst>
      <p:ext uri="{BB962C8B-B14F-4D97-AF65-F5344CB8AC3E}">
        <p14:creationId xmlns:p14="http://schemas.microsoft.com/office/powerpoint/2010/main" val="374941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67544" y="4915136"/>
            <a:ext cx="8102600" cy="1175706"/>
          </a:xfrm>
          <a:prstGeom prst="rect">
            <a:avLst/>
          </a:prstGeom>
          <a:solidFill>
            <a:schemeClr val="bg1"/>
          </a:solidFill>
          <a:ln>
            <a:noFill/>
          </a:ln>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spcBef>
                <a:spcPct val="50000"/>
              </a:spcBef>
            </a:pPr>
            <a:r>
              <a:rPr lang="en-US" sz="2000" b="1" dirty="0" smtClean="0">
                <a:solidFill>
                  <a:srgbClr val="9A044B"/>
                </a:solidFill>
                <a:latin typeface="Arial Rounded MT Bold" pitchFamily="34" charset="0"/>
                <a:cs typeface="Arial" pitchFamily="34" charset="0"/>
              </a:rPr>
              <a:t>LMB Building Minor Works Project</a:t>
            </a:r>
          </a:p>
          <a:p>
            <a:pPr algn="l">
              <a:lnSpc>
                <a:spcPct val="70000"/>
              </a:lnSpc>
              <a:spcBef>
                <a:spcPct val="50000"/>
              </a:spcBef>
            </a:pPr>
            <a:r>
              <a:rPr lang="en-US" b="1" dirty="0" smtClean="0">
                <a:latin typeface="Arial Rounded MT Bold" pitchFamily="34" charset="0"/>
                <a:cs typeface="Microsoft Sans Serif" pitchFamily="34" charset="0"/>
              </a:rPr>
              <a:t>User Requirement (Drawings)</a:t>
            </a:r>
          </a:p>
          <a:p>
            <a:pPr algn="l">
              <a:lnSpc>
                <a:spcPct val="70000"/>
              </a:lnSpc>
              <a:spcBef>
                <a:spcPct val="50000"/>
              </a:spcBef>
            </a:pPr>
            <a:endParaRPr lang="en-US" sz="1800" dirty="0">
              <a:latin typeface="Verdana" charset="0"/>
            </a:endParaRPr>
          </a:p>
        </p:txBody>
      </p:sp>
      <p:sp>
        <p:nvSpPr>
          <p:cNvPr id="5" name="TextBox 4"/>
          <p:cNvSpPr txBox="1"/>
          <p:nvPr/>
        </p:nvSpPr>
        <p:spPr>
          <a:xfrm>
            <a:off x="8314744" y="6581963"/>
            <a:ext cx="758541" cy="215444"/>
          </a:xfrm>
          <a:prstGeom prst="rect">
            <a:avLst/>
          </a:prstGeom>
          <a:noFill/>
        </p:spPr>
        <p:txBody>
          <a:bodyPr wrap="none" rtlCol="0">
            <a:spAutoFit/>
          </a:bodyPr>
          <a:lstStyle/>
          <a:p>
            <a:r>
              <a:rPr lang="en-GB" sz="800" dirty="0" smtClean="0">
                <a:solidFill>
                  <a:schemeClr val="bg1">
                    <a:lumMod val="65000"/>
                  </a:schemeClr>
                </a:solidFill>
                <a:latin typeface="Tahoma" pitchFamily="34" charset="0"/>
                <a:ea typeface="Tahoma" pitchFamily="34" charset="0"/>
                <a:cs typeface="Tahoma" pitchFamily="34" charset="0"/>
              </a:rPr>
              <a:t>Page 1 of 12</a:t>
            </a:r>
            <a:endParaRPr lang="en-GB" sz="800" dirty="0">
              <a:solidFill>
                <a:schemeClr val="bg1">
                  <a:lumMod val="6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99313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5988755" cy="646331"/>
          </a:xfrm>
          <a:prstGeom prst="rect">
            <a:avLst/>
          </a:prstGeom>
        </p:spPr>
        <p:txBody>
          <a:bodyPr wrap="none">
            <a:spAutoFit/>
          </a:bodyPr>
          <a:lstStyle/>
          <a:p>
            <a:r>
              <a:rPr lang="en-GB" dirty="0" smtClean="0"/>
              <a:t>Electrical Specification See appendix D KJT / RMF Specification</a:t>
            </a:r>
          </a:p>
          <a:p>
            <a:endParaRPr lang="en-GB" dirty="0"/>
          </a:p>
        </p:txBody>
      </p:sp>
    </p:spTree>
    <p:extLst>
      <p:ext uri="{BB962C8B-B14F-4D97-AF65-F5344CB8AC3E}">
        <p14:creationId xmlns:p14="http://schemas.microsoft.com/office/powerpoint/2010/main" val="1034219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4768998" cy="369332"/>
          </a:xfrm>
          <a:prstGeom prst="rect">
            <a:avLst/>
          </a:prstGeom>
          <a:noFill/>
        </p:spPr>
        <p:txBody>
          <a:bodyPr wrap="none" rtlCol="0">
            <a:spAutoFit/>
          </a:bodyPr>
          <a:lstStyle/>
          <a:p>
            <a:r>
              <a:rPr lang="en-GB" dirty="0" smtClean="0"/>
              <a:t>MRC Laboratory of Molecular Biology Site Layout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692696"/>
            <a:ext cx="8609241" cy="574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11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352928" cy="589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16632"/>
            <a:ext cx="5318187" cy="369332"/>
          </a:xfrm>
          <a:prstGeom prst="rect">
            <a:avLst/>
          </a:prstGeom>
          <a:noFill/>
        </p:spPr>
        <p:txBody>
          <a:bodyPr wrap="none" rtlCol="0">
            <a:spAutoFit/>
          </a:bodyPr>
          <a:lstStyle/>
          <a:p>
            <a:r>
              <a:rPr lang="en-GB" dirty="0" smtClean="0"/>
              <a:t>MRC Laboratory of Molecular Biology Ground Floor GA</a:t>
            </a:r>
            <a:endParaRPr lang="en-GB" dirty="0"/>
          </a:p>
        </p:txBody>
      </p:sp>
    </p:spTree>
    <p:extLst>
      <p:ext uri="{BB962C8B-B14F-4D97-AF65-F5344CB8AC3E}">
        <p14:creationId xmlns:p14="http://schemas.microsoft.com/office/powerpoint/2010/main" val="280843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5130635" cy="369332"/>
          </a:xfrm>
          <a:prstGeom prst="rect">
            <a:avLst/>
          </a:prstGeom>
          <a:noFill/>
        </p:spPr>
        <p:txBody>
          <a:bodyPr wrap="none" rtlCol="0">
            <a:spAutoFit/>
          </a:bodyPr>
          <a:lstStyle/>
          <a:p>
            <a:r>
              <a:rPr lang="en-GB" dirty="0" smtClean="0"/>
              <a:t>Potential Site Set-up Compound and Builders’ Access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24" y="764704"/>
            <a:ext cx="8711420" cy="526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68144" y="1052736"/>
            <a:ext cx="360040" cy="144016"/>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6048164" y="1196752"/>
            <a:ext cx="180020"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606473" y="2204864"/>
            <a:ext cx="56768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88124" y="2387770"/>
            <a:ext cx="147358" cy="8252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36096" y="3212976"/>
            <a:ext cx="399386" cy="182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511034" y="3257146"/>
            <a:ext cx="389743" cy="1387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63307" y="3446914"/>
            <a:ext cx="298496" cy="16382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835482" y="4691641"/>
            <a:ext cx="2043740" cy="3113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257193"/>
            <a:ext cx="2912849" cy="369332"/>
          </a:xfrm>
          <a:prstGeom prst="rect">
            <a:avLst/>
          </a:prstGeom>
          <a:noFill/>
        </p:spPr>
        <p:txBody>
          <a:bodyPr wrap="none" rtlCol="0">
            <a:spAutoFit/>
          </a:bodyPr>
          <a:lstStyle/>
          <a:p>
            <a:r>
              <a:rPr lang="en-GB" dirty="0" smtClean="0"/>
              <a:t>Current Shell Facility (1S001)</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84970"/>
            <a:ext cx="859943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99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3153940" cy="369332"/>
          </a:xfrm>
          <a:prstGeom prst="rect">
            <a:avLst/>
          </a:prstGeom>
          <a:noFill/>
        </p:spPr>
        <p:txBody>
          <a:bodyPr wrap="none" rtlCol="0">
            <a:spAutoFit/>
          </a:bodyPr>
          <a:lstStyle/>
          <a:p>
            <a:r>
              <a:rPr lang="en-GB" dirty="0" smtClean="0"/>
              <a:t>New Architectural Room Layout</a:t>
            </a:r>
            <a:endParaRPr lang="en-GB" dirty="0"/>
          </a:p>
        </p:txBody>
      </p:sp>
      <p:sp>
        <p:nvSpPr>
          <p:cNvPr id="5" name="TextBox 4"/>
          <p:cNvSpPr txBox="1"/>
          <p:nvPr/>
        </p:nvSpPr>
        <p:spPr>
          <a:xfrm>
            <a:off x="4686632" y="38904"/>
            <a:ext cx="4320480" cy="6878806"/>
          </a:xfrm>
          <a:prstGeom prst="rect">
            <a:avLst/>
          </a:prstGeom>
          <a:noFill/>
        </p:spPr>
        <p:txBody>
          <a:bodyPr wrap="square" rtlCol="0">
            <a:spAutoFit/>
          </a:bodyPr>
          <a:lstStyle/>
          <a:p>
            <a:r>
              <a:rPr lang="en-GB" sz="900" b="1" dirty="0"/>
              <a:t>Outline Architectural Specification </a:t>
            </a:r>
            <a:r>
              <a:rPr lang="en-GB" sz="900" dirty="0"/>
              <a:t>Note: Where a manufacture/actual material is specified it is deemed to be ‘or equal approved</a:t>
            </a:r>
            <a:r>
              <a:rPr lang="en-GB" sz="900" dirty="0" smtClean="0"/>
              <a:t>’ Please see relevant NBS specification for product details and associated detailed specifications</a:t>
            </a:r>
            <a:endParaRPr lang="en-GB" sz="900" dirty="0"/>
          </a:p>
          <a:p>
            <a:r>
              <a:rPr lang="en-GB" sz="900" dirty="0"/>
              <a:t> </a:t>
            </a:r>
          </a:p>
          <a:p>
            <a:r>
              <a:rPr lang="en-GB" sz="900" dirty="0" smtClean="0"/>
              <a:t>FLA-01 </a:t>
            </a:r>
            <a:r>
              <a:rPr lang="en-GB" sz="900" dirty="0"/>
              <a:t>Laboratory Worktop: 20mm </a:t>
            </a:r>
            <a:r>
              <a:rPr lang="en-GB" sz="900" dirty="0" err="1"/>
              <a:t>Trespa</a:t>
            </a:r>
            <a:r>
              <a:rPr lang="en-GB" sz="900" dirty="0"/>
              <a:t> 750mm deep including upstand to wall. Butt joint level sealed with silicone mastic. All exposed edges to be chamfered . Include </a:t>
            </a:r>
            <a:r>
              <a:rPr lang="en-GB" sz="900" dirty="0" err="1"/>
              <a:t>upstand</a:t>
            </a:r>
            <a:r>
              <a:rPr lang="en-GB" sz="900" dirty="0"/>
              <a:t>: 20mm </a:t>
            </a:r>
            <a:r>
              <a:rPr lang="en-GB" sz="900" dirty="0" err="1"/>
              <a:t>Trespa</a:t>
            </a:r>
            <a:r>
              <a:rPr lang="en-GB" sz="900" dirty="0"/>
              <a:t> 50mm high. Butt jointed sealed with silicone mastic to match current installation elsewhere within the laboratory.</a:t>
            </a:r>
          </a:p>
          <a:p>
            <a:r>
              <a:rPr lang="en-GB" sz="900" dirty="0"/>
              <a:t>930mm high bench Support: Frame epoxy coated metal 910mm high (providing 850mm clear below for fridges); span between supports to be maximum 2000mm. Peninsular benching to be modular (2000mm sections), each removable or replaceable with lower bench. Allow for recessed end panel fixing. Provide adjustable ‘floor rail’ for clipping of </a:t>
            </a:r>
            <a:r>
              <a:rPr lang="en-GB" sz="900" dirty="0" err="1"/>
              <a:t>underbench</a:t>
            </a:r>
            <a:r>
              <a:rPr lang="en-GB" sz="900" dirty="0"/>
              <a:t> units. </a:t>
            </a:r>
          </a:p>
          <a:p>
            <a:r>
              <a:rPr lang="en-GB" sz="900" dirty="0"/>
              <a:t> </a:t>
            </a:r>
          </a:p>
          <a:p>
            <a:r>
              <a:rPr lang="en-GB" sz="900" dirty="0"/>
              <a:t>FLA-02 Storage cupboards:  840mm tall x 600mm deep x 500mm wide </a:t>
            </a:r>
            <a:r>
              <a:rPr lang="en-GB" sz="900" dirty="0" smtClean="0"/>
              <a:t>–</a:t>
            </a:r>
          </a:p>
          <a:p>
            <a:r>
              <a:rPr lang="en-GB" sz="900" dirty="0" smtClean="0"/>
              <a:t>- </a:t>
            </a:r>
            <a:r>
              <a:rPr lang="en-GB" sz="900" dirty="0"/>
              <a:t>Material: Carcass and </a:t>
            </a:r>
            <a:r>
              <a:rPr lang="en-GB" sz="900" dirty="0" smtClean="0"/>
              <a:t>door </a:t>
            </a:r>
            <a:r>
              <a:rPr lang="en-GB" sz="900" dirty="0"/>
              <a:t>fronts manufactured from 19mm thick MDF moisture</a:t>
            </a:r>
          </a:p>
          <a:p>
            <a:r>
              <a:rPr lang="en-GB" sz="900" dirty="0"/>
              <a:t>resistant panel (EN 622-5), covered with 0.8mm melamine laminate to both faces,</a:t>
            </a:r>
          </a:p>
          <a:p>
            <a:r>
              <a:rPr lang="en-GB" sz="900" dirty="0"/>
              <a:t>manufactured by </a:t>
            </a:r>
            <a:r>
              <a:rPr lang="en-GB" sz="900" dirty="0" smtClean="0"/>
              <a:t>FINSA or equivalent approved. </a:t>
            </a:r>
            <a:r>
              <a:rPr lang="en-GB" sz="900" dirty="0"/>
              <a:t>Unit Assembled using </a:t>
            </a:r>
            <a:r>
              <a:rPr lang="en-GB" sz="900" dirty="0" err="1"/>
              <a:t>allen</a:t>
            </a:r>
            <a:r>
              <a:rPr lang="en-GB" sz="900" dirty="0"/>
              <a:t> type screws and capped with </a:t>
            </a:r>
            <a:r>
              <a:rPr lang="en-GB" sz="900" dirty="0" smtClean="0"/>
              <a:t>plastic. </a:t>
            </a:r>
            <a:r>
              <a:rPr lang="en-GB" sz="900" dirty="0"/>
              <a:t>Finish/ Colour: </a:t>
            </a:r>
            <a:r>
              <a:rPr lang="en-GB" sz="900" dirty="0" err="1"/>
              <a:t>Finsa</a:t>
            </a:r>
            <a:r>
              <a:rPr lang="en-GB" sz="900" dirty="0"/>
              <a:t> </a:t>
            </a:r>
            <a:r>
              <a:rPr lang="en-GB" sz="900" dirty="0" smtClean="0"/>
              <a:t>RAL-9010. </a:t>
            </a:r>
            <a:r>
              <a:rPr lang="en-GB" sz="900" dirty="0"/>
              <a:t>All edges lipped with PVC edging material at 2 7 1mm </a:t>
            </a:r>
            <a:r>
              <a:rPr lang="en-GB" sz="900" dirty="0" smtClean="0"/>
              <a:t>thicknesses. Plinth</a:t>
            </a:r>
            <a:r>
              <a:rPr lang="en-GB" sz="900" dirty="0"/>
              <a:t>, made from height adjustable Ø50mm plastic skates (4x) manufactured by </a:t>
            </a:r>
            <a:r>
              <a:rPr lang="en-GB" sz="900" dirty="0" err="1" smtClean="0"/>
              <a:t>Hafele</a:t>
            </a:r>
            <a:r>
              <a:rPr lang="en-GB" sz="900" dirty="0" smtClean="0"/>
              <a:t> or equivalent approved, screwed </a:t>
            </a:r>
            <a:r>
              <a:rPr lang="en-GB" sz="900" dirty="0"/>
              <a:t>directly to the unit base Unit to be secured to bench frame with securing </a:t>
            </a:r>
            <a:r>
              <a:rPr lang="en-GB" sz="900" dirty="0" smtClean="0"/>
              <a:t>clip.</a:t>
            </a:r>
          </a:p>
          <a:p>
            <a:r>
              <a:rPr lang="en-GB" sz="900" dirty="0"/>
              <a:t>2 No. shelves 18mm melamine set back 10mm from door to be adjustable at 30mm c/c</a:t>
            </a:r>
          </a:p>
          <a:p>
            <a:r>
              <a:rPr lang="en-GB" sz="900" dirty="0"/>
              <a:t>Drawer fronts to be rebated to accommodate the drawer base</a:t>
            </a:r>
            <a:endParaRPr lang="en-GB" sz="900" dirty="0" smtClean="0"/>
          </a:p>
          <a:p>
            <a:r>
              <a:rPr lang="en-GB" sz="900" dirty="0"/>
              <a:t>Hinge, opening 270 degrees, epoxy coated , DIN </a:t>
            </a:r>
            <a:r>
              <a:rPr lang="en-GB" sz="900" dirty="0" smtClean="0"/>
              <a:t>68857. </a:t>
            </a:r>
            <a:r>
              <a:rPr lang="en-GB" sz="900" dirty="0"/>
              <a:t>Handles, “D” type made from </a:t>
            </a:r>
            <a:r>
              <a:rPr lang="en-GB" sz="900" dirty="0" err="1"/>
              <a:t>zamak</a:t>
            </a:r>
            <a:r>
              <a:rPr lang="en-GB" sz="900" dirty="0"/>
              <a:t> alloy (aluminium, zinc, and magnesium) with </a:t>
            </a:r>
            <a:r>
              <a:rPr lang="en-GB" sz="900" dirty="0" smtClean="0"/>
              <a:t>matt chrome finish.</a:t>
            </a:r>
            <a:endParaRPr lang="en-GB" sz="900" dirty="0"/>
          </a:p>
          <a:p>
            <a:r>
              <a:rPr lang="en-GB" sz="900" dirty="0"/>
              <a:t> </a:t>
            </a:r>
          </a:p>
          <a:p>
            <a:r>
              <a:rPr lang="en-GB" sz="900" dirty="0" smtClean="0"/>
              <a:t>PTI-05 </a:t>
            </a:r>
            <a:r>
              <a:rPr lang="en-GB" sz="900" dirty="0"/>
              <a:t>– Paint General wall and ceiling finish Washable, </a:t>
            </a:r>
            <a:r>
              <a:rPr lang="en-GB" sz="900" dirty="0" err="1"/>
              <a:t>wipeable</a:t>
            </a:r>
            <a:r>
              <a:rPr lang="en-GB" sz="900" dirty="0"/>
              <a:t> Dulux vinyl silk emulsion. Preparation and application to be in strict accordance with manufacturer’s written recommendations. Fire rated finish required: Class 1 – general laboratories, Class 3 – rooms smaller than 30m2. </a:t>
            </a:r>
          </a:p>
          <a:p>
            <a:r>
              <a:rPr lang="en-GB" sz="900" dirty="0"/>
              <a:t> </a:t>
            </a:r>
          </a:p>
          <a:p>
            <a:r>
              <a:rPr lang="en-GB" sz="900" dirty="0"/>
              <a:t>SFL-04 - 2mm vinyl </a:t>
            </a:r>
            <a:r>
              <a:rPr lang="en-GB" sz="900" dirty="0" err="1"/>
              <a:t>Gerflor</a:t>
            </a:r>
            <a:r>
              <a:rPr lang="en-GB" sz="900" dirty="0"/>
              <a:t> (www.gerflor.co.uk), fully welded sealed similar to </a:t>
            </a:r>
            <a:r>
              <a:rPr lang="en-GB" sz="900" dirty="0" err="1"/>
              <a:t>Gerflor</a:t>
            </a:r>
            <a:r>
              <a:rPr lang="en-GB" sz="900" dirty="0"/>
              <a:t> </a:t>
            </a:r>
            <a:r>
              <a:rPr lang="en-GB" sz="900" dirty="0" err="1"/>
              <a:t>Tarasfe</a:t>
            </a:r>
            <a:r>
              <a:rPr lang="en-GB" sz="900" dirty="0"/>
              <a:t> </a:t>
            </a:r>
            <a:r>
              <a:rPr lang="en-GB" sz="900" dirty="0" err="1"/>
              <a:t>Uni</a:t>
            </a:r>
            <a:r>
              <a:rPr lang="en-GB" sz="900" dirty="0"/>
              <a:t> Edelweiss vinyl (with spar clean finish) Ref. No. 7618 hot welded.</a:t>
            </a:r>
          </a:p>
          <a:p>
            <a:r>
              <a:rPr lang="en-GB" sz="900" dirty="0"/>
              <a:t> </a:t>
            </a:r>
          </a:p>
          <a:p>
            <a:r>
              <a:rPr lang="en-GB" sz="900" dirty="0"/>
              <a:t>SKI-04 - Generally in areas of laboratory and equipment room plasterboard partitions: Vinyl skirting to all areas with vinyl floor: 150mm high 3mm thick coved skirting</a:t>
            </a:r>
            <a:r>
              <a:rPr lang="en-GB" sz="900" dirty="0" smtClean="0"/>
              <a:t>.</a:t>
            </a:r>
          </a:p>
          <a:p>
            <a:r>
              <a:rPr lang="en-GB" sz="900" dirty="0" smtClean="0"/>
              <a:t> </a:t>
            </a:r>
          </a:p>
          <a:p>
            <a:r>
              <a:rPr lang="en-GB" sz="900" dirty="0" smtClean="0"/>
              <a:t>FLA-015 - Sink </a:t>
            </a:r>
            <a:r>
              <a:rPr lang="en-GB" sz="900" dirty="0"/>
              <a:t>and Drainer: Stainless steel rectangular, flat bottomed with three reinforced tap mounts and reinforced drainer (slight fall to the sink). Rounded corners. Sink: 500l x400w x300d mm - overall size of sink to be accommodated 500mm bench module and fully mastic sealed onto surface of benchtop. – refer (40) series generally refer SAN21 for taps. </a:t>
            </a:r>
            <a:endParaRPr lang="en-GB" sz="900" dirty="0" smtClean="0"/>
          </a:p>
          <a:p>
            <a:endParaRPr lang="en-GB" sz="900" dirty="0"/>
          </a:p>
          <a:p>
            <a:r>
              <a:rPr lang="en-GB" sz="900" dirty="0" smtClean="0"/>
              <a:t>SAN-021 - </a:t>
            </a:r>
            <a:r>
              <a:rPr lang="en-GB" sz="900" dirty="0" err="1"/>
              <a:t>Broen</a:t>
            </a:r>
            <a:r>
              <a:rPr lang="en-GB" sz="900" dirty="0"/>
              <a:t> Boss epoxy coated swan neck with wrist blade controls with removable 1/4" BSP serrated nozzles. Equal and approved ranges may be submitted at tender along with costing information. Set back 40mm from edge of basin. </a:t>
            </a:r>
          </a:p>
          <a:p>
            <a:endParaRPr lang="en-GB" sz="900" dirty="0"/>
          </a:p>
          <a:p>
            <a:r>
              <a:rPr lang="en-GB" sz="900" dirty="0"/>
              <a:t> </a:t>
            </a:r>
            <a:endParaRPr lang="en-GB" sz="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3996"/>
            <a:ext cx="4240853" cy="569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683568" y="2060848"/>
            <a:ext cx="266429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7864" y="1484784"/>
            <a:ext cx="0" cy="302433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18087" y="1614422"/>
            <a:ext cx="542136" cy="246221"/>
          </a:xfrm>
          <a:prstGeom prst="rect">
            <a:avLst/>
          </a:prstGeom>
          <a:noFill/>
          <a:ln>
            <a:solidFill>
              <a:schemeClr val="tx2">
                <a:lumMod val="50000"/>
              </a:schemeClr>
            </a:solidFill>
          </a:ln>
        </p:spPr>
        <p:txBody>
          <a:bodyPr wrap="none" rtlCol="0">
            <a:spAutoFit/>
          </a:bodyPr>
          <a:lstStyle/>
          <a:p>
            <a:r>
              <a:rPr lang="en-GB" sz="1000" dirty="0" smtClean="0"/>
              <a:t>FLA-01</a:t>
            </a:r>
            <a:endParaRPr lang="en-GB" sz="1000" dirty="0"/>
          </a:p>
        </p:txBody>
      </p:sp>
      <p:sp>
        <p:nvSpPr>
          <p:cNvPr id="15" name="TextBox 14"/>
          <p:cNvSpPr txBox="1"/>
          <p:nvPr/>
        </p:nvSpPr>
        <p:spPr>
          <a:xfrm>
            <a:off x="3419872" y="4005064"/>
            <a:ext cx="542136" cy="246221"/>
          </a:xfrm>
          <a:prstGeom prst="rect">
            <a:avLst/>
          </a:prstGeom>
          <a:noFill/>
          <a:ln>
            <a:solidFill>
              <a:schemeClr val="tx2">
                <a:lumMod val="50000"/>
              </a:schemeClr>
            </a:solidFill>
          </a:ln>
        </p:spPr>
        <p:txBody>
          <a:bodyPr wrap="none" rtlCol="0">
            <a:spAutoFit/>
          </a:bodyPr>
          <a:lstStyle/>
          <a:p>
            <a:r>
              <a:rPr lang="en-GB" sz="1000" dirty="0" smtClean="0"/>
              <a:t>FLA-01</a:t>
            </a:r>
            <a:endParaRPr lang="en-GB" sz="1000" dirty="0"/>
          </a:p>
        </p:txBody>
      </p:sp>
      <p:sp>
        <p:nvSpPr>
          <p:cNvPr id="13" name="Rounded Rectangle 12"/>
          <p:cNvSpPr/>
          <p:nvPr/>
        </p:nvSpPr>
        <p:spPr>
          <a:xfrm>
            <a:off x="3419872" y="2060848"/>
            <a:ext cx="542136"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rot="5400000">
            <a:off x="3398416" y="2333781"/>
            <a:ext cx="607859" cy="246221"/>
          </a:xfrm>
          <a:prstGeom prst="rect">
            <a:avLst/>
          </a:prstGeom>
          <a:noFill/>
          <a:ln>
            <a:solidFill>
              <a:schemeClr val="tx2">
                <a:lumMod val="50000"/>
              </a:schemeClr>
            </a:solidFill>
          </a:ln>
        </p:spPr>
        <p:txBody>
          <a:bodyPr wrap="none" rtlCol="0">
            <a:spAutoFit/>
          </a:bodyPr>
          <a:lstStyle/>
          <a:p>
            <a:r>
              <a:rPr lang="en-GB" sz="1000" dirty="0" smtClean="0"/>
              <a:t>FLA-015</a:t>
            </a:r>
            <a:endParaRPr lang="en-GB" sz="1000" dirty="0"/>
          </a:p>
        </p:txBody>
      </p:sp>
      <p:sp>
        <p:nvSpPr>
          <p:cNvPr id="2" name="Rectangle 1"/>
          <p:cNvSpPr/>
          <p:nvPr/>
        </p:nvSpPr>
        <p:spPr>
          <a:xfrm>
            <a:off x="899592" y="1507691"/>
            <a:ext cx="50405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FLA-02</a:t>
            </a:r>
            <a:endParaRPr lang="en-GB" sz="900" dirty="0">
              <a:solidFill>
                <a:schemeClr val="tx1"/>
              </a:solidFill>
            </a:endParaRPr>
          </a:p>
        </p:txBody>
      </p:sp>
      <p:sp>
        <p:nvSpPr>
          <p:cNvPr id="14" name="Rectangle 13"/>
          <p:cNvSpPr/>
          <p:nvPr/>
        </p:nvSpPr>
        <p:spPr>
          <a:xfrm>
            <a:off x="2627784" y="1507691"/>
            <a:ext cx="50405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FLA-02</a:t>
            </a:r>
            <a:endParaRPr lang="en-GB" sz="900" dirty="0">
              <a:solidFill>
                <a:schemeClr val="tx1"/>
              </a:solidFill>
            </a:endParaRPr>
          </a:p>
        </p:txBody>
      </p:sp>
    </p:spTree>
    <p:extLst>
      <p:ext uri="{BB962C8B-B14F-4D97-AF65-F5344CB8AC3E}">
        <p14:creationId xmlns:p14="http://schemas.microsoft.com/office/powerpoint/2010/main" val="291574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3853234" cy="369332"/>
          </a:xfrm>
          <a:prstGeom prst="rect">
            <a:avLst/>
          </a:prstGeom>
          <a:noFill/>
        </p:spPr>
        <p:txBody>
          <a:bodyPr wrap="none" rtlCol="0">
            <a:spAutoFit/>
          </a:bodyPr>
          <a:lstStyle/>
          <a:p>
            <a:r>
              <a:rPr lang="en-GB" dirty="0" smtClean="0"/>
              <a:t>Electrical / Mechanical Services Layout </a:t>
            </a:r>
            <a:endParaRPr lang="en-GB" dirty="0"/>
          </a:p>
        </p:txBody>
      </p:sp>
      <p:sp>
        <p:nvSpPr>
          <p:cNvPr id="5" name="TextBox 4"/>
          <p:cNvSpPr txBox="1"/>
          <p:nvPr/>
        </p:nvSpPr>
        <p:spPr>
          <a:xfrm>
            <a:off x="4932040" y="633839"/>
            <a:ext cx="3816424" cy="5493812"/>
          </a:xfrm>
          <a:prstGeom prst="rect">
            <a:avLst/>
          </a:prstGeom>
          <a:noFill/>
        </p:spPr>
        <p:txBody>
          <a:bodyPr wrap="square" rtlCol="0">
            <a:spAutoFit/>
          </a:bodyPr>
          <a:lstStyle/>
          <a:p>
            <a:r>
              <a:rPr lang="en-GB" sz="900" b="1" dirty="0"/>
              <a:t>Outline </a:t>
            </a:r>
            <a:r>
              <a:rPr lang="en-GB" sz="900" b="1" dirty="0" smtClean="0"/>
              <a:t>M&amp;E </a:t>
            </a:r>
            <a:r>
              <a:rPr lang="en-GB" sz="900" b="1" dirty="0"/>
              <a:t>Specification </a:t>
            </a:r>
            <a:r>
              <a:rPr lang="en-GB" sz="900" dirty="0"/>
              <a:t>Note: Where a manufacture/actual material is specified it is deemed to be ‘or equal approved</a:t>
            </a:r>
            <a:r>
              <a:rPr lang="en-GB" sz="900" dirty="0" smtClean="0"/>
              <a:t>’. </a:t>
            </a:r>
            <a:r>
              <a:rPr lang="en-GB" sz="900" dirty="0"/>
              <a:t>Please see relevant </a:t>
            </a:r>
            <a:r>
              <a:rPr lang="en-GB" sz="900" dirty="0" smtClean="0"/>
              <a:t>M&amp;E specifications </a:t>
            </a:r>
            <a:r>
              <a:rPr lang="en-GB" sz="900" dirty="0"/>
              <a:t>for </a:t>
            </a:r>
            <a:r>
              <a:rPr lang="en-GB" sz="900" dirty="0" smtClean="0"/>
              <a:t>further product </a:t>
            </a:r>
            <a:r>
              <a:rPr lang="en-GB" sz="900" dirty="0"/>
              <a:t>details and </a:t>
            </a:r>
            <a:r>
              <a:rPr lang="en-GB" sz="900" dirty="0" smtClean="0"/>
              <a:t>detailed installation specifications</a:t>
            </a:r>
            <a:endParaRPr lang="en-GB" sz="900" dirty="0"/>
          </a:p>
          <a:p>
            <a:endParaRPr lang="en-GB" sz="900" dirty="0" smtClean="0"/>
          </a:p>
          <a:p>
            <a:r>
              <a:rPr lang="en-GB" sz="900" dirty="0" smtClean="0"/>
              <a:t>ENVIRONMENTAL </a:t>
            </a:r>
            <a:r>
              <a:rPr lang="en-GB" sz="900" dirty="0"/>
              <a:t>STANDARDS</a:t>
            </a:r>
          </a:p>
          <a:p>
            <a:r>
              <a:rPr lang="en-GB" sz="900" dirty="0"/>
              <a:t>Lighting</a:t>
            </a:r>
            <a:r>
              <a:rPr lang="en-GB" sz="900" dirty="0" smtClean="0"/>
              <a:t>: As per existing lighting layout</a:t>
            </a:r>
            <a:endParaRPr lang="en-GB" sz="900" dirty="0"/>
          </a:p>
          <a:p>
            <a:r>
              <a:rPr lang="en-GB" sz="900" dirty="0" smtClean="0"/>
              <a:t>Lighting</a:t>
            </a:r>
            <a:r>
              <a:rPr lang="en-GB" sz="900" dirty="0"/>
              <a:t>: 450/500 LUX for general laboratory at 930 mm (AFFL) working plane.</a:t>
            </a:r>
          </a:p>
          <a:p>
            <a:r>
              <a:rPr lang="en-GB" sz="900" dirty="0" smtClean="0"/>
              <a:t>Lighting </a:t>
            </a:r>
            <a:r>
              <a:rPr lang="en-GB" sz="900" dirty="0"/>
              <a:t>Controls: local switch </a:t>
            </a:r>
            <a:r>
              <a:rPr lang="en-GB" sz="900" dirty="0" smtClean="0"/>
              <a:t>mounted on trunking adjacent </a:t>
            </a:r>
            <a:r>
              <a:rPr lang="en-GB" sz="900" dirty="0"/>
              <a:t>to door to provide on/off /dim control</a:t>
            </a:r>
          </a:p>
          <a:p>
            <a:r>
              <a:rPr lang="en-GB" sz="900" dirty="0"/>
              <a:t> </a:t>
            </a:r>
          </a:p>
          <a:p>
            <a:r>
              <a:rPr lang="en-GB" sz="900" dirty="0" smtClean="0"/>
              <a:t>Electrical:</a:t>
            </a:r>
            <a:endParaRPr lang="en-GB" sz="900" dirty="0"/>
          </a:p>
          <a:p>
            <a:r>
              <a:rPr lang="en-GB" sz="900" dirty="0"/>
              <a:t>230V twin 13A SSO: 1 per 2</a:t>
            </a:r>
            <a:r>
              <a:rPr lang="en-GB" sz="900" dirty="0" smtClean="0"/>
              <a:t>000mm </a:t>
            </a:r>
            <a:r>
              <a:rPr lang="en-GB" sz="900" dirty="0"/>
              <a:t>above bench top and generally where dado at height of 1000mm AFFL</a:t>
            </a:r>
          </a:p>
          <a:p>
            <a:r>
              <a:rPr lang="en-GB" sz="900" dirty="0"/>
              <a:t>230V twin 13A SSO: 1 per 1000mm below bench level (where fixed benching only) at height of 450mm AFFL</a:t>
            </a:r>
          </a:p>
          <a:p>
            <a:r>
              <a:rPr lang="en-GB" sz="900" dirty="0" smtClean="0"/>
              <a:t>Dado </a:t>
            </a:r>
            <a:r>
              <a:rPr lang="en-GB" sz="900" dirty="0"/>
              <a:t>trunking: Perimeter low level dado trunking height 450mm to underside of trunking, Standard wall trunking height 1000mm to underside of trunking.</a:t>
            </a:r>
          </a:p>
          <a:p>
            <a:r>
              <a:rPr lang="en-GB" sz="900" dirty="0"/>
              <a:t>Each non essential ring circuit serving 13A TSSOs will have a RCD located at DB</a:t>
            </a:r>
          </a:p>
          <a:p>
            <a:r>
              <a:rPr lang="en-GB" sz="900" dirty="0"/>
              <a:t>Sockets to be colour coded in line with MRC on-site standards (</a:t>
            </a:r>
            <a:r>
              <a:rPr lang="en-GB" sz="900" dirty="0" err="1"/>
              <a:t>eg</a:t>
            </a:r>
            <a:r>
              <a:rPr lang="en-GB" sz="900" dirty="0"/>
              <a:t> Clean earth non essential supply = blue faceplate with white rocker) MK preferred supplier</a:t>
            </a:r>
          </a:p>
          <a:p>
            <a:r>
              <a:rPr lang="en-GB" sz="900" dirty="0" smtClean="0"/>
              <a:t>Data </a:t>
            </a:r>
            <a:r>
              <a:rPr lang="en-GB" sz="900" dirty="0"/>
              <a:t>Outlets: No: 1 twin </a:t>
            </a:r>
            <a:r>
              <a:rPr lang="en-GB" sz="900" dirty="0" smtClean="0"/>
              <a:t>RJ45 per 3000mm </a:t>
            </a:r>
            <a:r>
              <a:rPr lang="en-GB" sz="900" dirty="0"/>
              <a:t>Location: above bench </a:t>
            </a:r>
            <a:r>
              <a:rPr lang="en-GB" sz="900" dirty="0" smtClean="0"/>
              <a:t>mounted on centre of 3-compartment trunking.</a:t>
            </a:r>
          </a:p>
          <a:p>
            <a:endParaRPr lang="en-GB" sz="900" dirty="0"/>
          </a:p>
          <a:p>
            <a:r>
              <a:rPr lang="en-GB" sz="900" dirty="0" smtClean="0"/>
              <a:t>Mechanical:</a:t>
            </a:r>
          </a:p>
          <a:p>
            <a:r>
              <a:rPr lang="en-GB" sz="900" dirty="0" smtClean="0"/>
              <a:t>IHWS + ICWS outlets to sink. IHWS flow and return and thermostatic mixer valve to be located behind bench frame, surface mounted to wall. </a:t>
            </a:r>
          </a:p>
          <a:p>
            <a:r>
              <a:rPr lang="en-GB" sz="900" dirty="0" smtClean="0"/>
              <a:t>Pipe type to be </a:t>
            </a:r>
            <a:r>
              <a:rPr lang="en-GB" sz="900" dirty="0" err="1" smtClean="0"/>
              <a:t>Uponor</a:t>
            </a:r>
            <a:r>
              <a:rPr lang="en-GB" sz="900" dirty="0" smtClean="0"/>
              <a:t> multi-layer pipe using approved compression joints only. Drainage connection and </a:t>
            </a:r>
            <a:r>
              <a:rPr lang="en-GB" sz="900" dirty="0" err="1" smtClean="0"/>
              <a:t>and</a:t>
            </a:r>
            <a:r>
              <a:rPr lang="en-GB" sz="900" dirty="0" smtClean="0"/>
              <a:t> bottle trap to be </a:t>
            </a:r>
            <a:r>
              <a:rPr lang="en-GB" sz="900" dirty="0" err="1" smtClean="0"/>
              <a:t>Gerberit</a:t>
            </a:r>
            <a:r>
              <a:rPr lang="en-GB" sz="900" dirty="0" smtClean="0"/>
              <a:t> HDPE connections to suit. Contractor to ensure appropriate rodding considerations are accounted for.</a:t>
            </a:r>
          </a:p>
          <a:p>
            <a:endParaRPr lang="en-GB" sz="900" dirty="0"/>
          </a:p>
          <a:p>
            <a:r>
              <a:rPr lang="en-GB" sz="900" dirty="0" smtClean="0"/>
              <a:t>Compressed air outlets to be terminated 1200mm AFFL employing </a:t>
            </a:r>
            <a:r>
              <a:rPr lang="en-GB" sz="900" dirty="0" err="1" smtClean="0"/>
              <a:t>Spectrolab</a:t>
            </a:r>
            <a:r>
              <a:rPr lang="en-GB" sz="900" dirty="0" smtClean="0"/>
              <a:t> termination fitting (</a:t>
            </a:r>
            <a:r>
              <a:rPr lang="en-GB" sz="900" dirty="0" err="1" smtClean="0"/>
              <a:t>Spectrolab</a:t>
            </a:r>
            <a:r>
              <a:rPr lang="en-GB" sz="900" dirty="0" smtClean="0"/>
              <a:t> gas regulator to be free issued to contractor). Fitting to ensure inclusion of local ¼ turn isolation immediately prior to point of use. Local branch in ISV from main compressed air distribution be  provided with ¼ turn isolation and local regulation. Pipework to be 15mm grease free copper with braised joints to match existing installation.</a:t>
            </a:r>
            <a:endParaRPr lang="en-GB" sz="900" dirty="0"/>
          </a:p>
        </p:txBody>
      </p:sp>
      <p:cxnSp>
        <p:nvCxnSpPr>
          <p:cNvPr id="7" name="Straight Connector 6"/>
          <p:cNvCxnSpPr/>
          <p:nvPr/>
        </p:nvCxnSpPr>
        <p:spPr>
          <a:xfrm>
            <a:off x="827584" y="6453336"/>
            <a:ext cx="1080120" cy="0"/>
          </a:xfrm>
          <a:prstGeom prst="line">
            <a:avLst/>
          </a:prstGeom>
          <a:ln w="3492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55275" y="6313006"/>
            <a:ext cx="1032549" cy="261610"/>
          </a:xfrm>
          <a:prstGeom prst="rect">
            <a:avLst/>
          </a:prstGeom>
          <a:noFill/>
        </p:spPr>
        <p:txBody>
          <a:bodyPr wrap="square" rtlCol="0">
            <a:spAutoFit/>
          </a:bodyPr>
          <a:lstStyle/>
          <a:p>
            <a:r>
              <a:rPr lang="en-GB" sz="1100" dirty="0" smtClean="0"/>
              <a:t>Trunking run</a:t>
            </a:r>
            <a:endParaRPr lang="en-GB" sz="11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3996"/>
            <a:ext cx="4240853" cy="569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83568" y="2060848"/>
            <a:ext cx="266429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47864" y="1484784"/>
            <a:ext cx="0" cy="302433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18087" y="1614422"/>
            <a:ext cx="542136" cy="246221"/>
          </a:xfrm>
          <a:prstGeom prst="rect">
            <a:avLst/>
          </a:prstGeom>
          <a:noFill/>
          <a:ln>
            <a:solidFill>
              <a:schemeClr val="tx2">
                <a:lumMod val="50000"/>
              </a:schemeClr>
            </a:solidFill>
          </a:ln>
        </p:spPr>
        <p:txBody>
          <a:bodyPr wrap="none" rtlCol="0">
            <a:spAutoFit/>
          </a:bodyPr>
          <a:lstStyle/>
          <a:p>
            <a:r>
              <a:rPr lang="en-GB" sz="1000" dirty="0" smtClean="0"/>
              <a:t>FLA-01</a:t>
            </a:r>
            <a:endParaRPr lang="en-GB" sz="1000" dirty="0"/>
          </a:p>
        </p:txBody>
      </p:sp>
      <p:sp>
        <p:nvSpPr>
          <p:cNvPr id="14" name="TextBox 13"/>
          <p:cNvSpPr txBox="1"/>
          <p:nvPr/>
        </p:nvSpPr>
        <p:spPr>
          <a:xfrm>
            <a:off x="3419872" y="4005064"/>
            <a:ext cx="542136" cy="246221"/>
          </a:xfrm>
          <a:prstGeom prst="rect">
            <a:avLst/>
          </a:prstGeom>
          <a:noFill/>
          <a:ln>
            <a:solidFill>
              <a:schemeClr val="tx2">
                <a:lumMod val="50000"/>
              </a:schemeClr>
            </a:solidFill>
          </a:ln>
        </p:spPr>
        <p:txBody>
          <a:bodyPr wrap="none" rtlCol="0">
            <a:spAutoFit/>
          </a:bodyPr>
          <a:lstStyle/>
          <a:p>
            <a:r>
              <a:rPr lang="en-GB" sz="1000" dirty="0" smtClean="0"/>
              <a:t>FLA-01</a:t>
            </a:r>
            <a:endParaRPr lang="en-GB" sz="1000" dirty="0"/>
          </a:p>
        </p:txBody>
      </p:sp>
      <p:sp>
        <p:nvSpPr>
          <p:cNvPr id="15" name="Rounded Rectangle 14"/>
          <p:cNvSpPr/>
          <p:nvPr/>
        </p:nvSpPr>
        <p:spPr>
          <a:xfrm>
            <a:off x="3419872" y="2060848"/>
            <a:ext cx="542136"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rot="5400000">
            <a:off x="3398416" y="2333781"/>
            <a:ext cx="607859" cy="246221"/>
          </a:xfrm>
          <a:prstGeom prst="rect">
            <a:avLst/>
          </a:prstGeom>
          <a:noFill/>
          <a:ln>
            <a:solidFill>
              <a:schemeClr val="tx2">
                <a:lumMod val="50000"/>
              </a:schemeClr>
            </a:solidFill>
          </a:ln>
        </p:spPr>
        <p:txBody>
          <a:bodyPr wrap="none" rtlCol="0">
            <a:spAutoFit/>
          </a:bodyPr>
          <a:lstStyle/>
          <a:p>
            <a:r>
              <a:rPr lang="en-GB" sz="1000" dirty="0" smtClean="0"/>
              <a:t>FLA-015</a:t>
            </a:r>
            <a:endParaRPr lang="en-GB" sz="1000" dirty="0"/>
          </a:p>
        </p:txBody>
      </p:sp>
      <p:cxnSp>
        <p:nvCxnSpPr>
          <p:cNvPr id="6" name="Straight Connector 5"/>
          <p:cNvCxnSpPr/>
          <p:nvPr/>
        </p:nvCxnSpPr>
        <p:spPr>
          <a:xfrm>
            <a:off x="3412253" y="6288922"/>
            <a:ext cx="1152128" cy="0"/>
          </a:xfrm>
          <a:prstGeom prst="line">
            <a:avLst/>
          </a:prstGeom>
          <a:ln w="1016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62008" y="1484784"/>
            <a:ext cx="0" cy="3024336"/>
          </a:xfrm>
          <a:prstGeom prst="line">
            <a:avLst/>
          </a:prstGeom>
          <a:ln w="1016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8826" y="1504189"/>
            <a:ext cx="3006631" cy="0"/>
          </a:xfrm>
          <a:prstGeom prst="line">
            <a:avLst/>
          </a:prstGeom>
          <a:ln w="1016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96013" y="6128467"/>
            <a:ext cx="2718853" cy="307777"/>
          </a:xfrm>
          <a:prstGeom prst="rect">
            <a:avLst/>
          </a:prstGeom>
          <a:noFill/>
        </p:spPr>
        <p:txBody>
          <a:bodyPr wrap="square" rtlCol="0">
            <a:spAutoFit/>
          </a:bodyPr>
          <a:lstStyle/>
          <a:p>
            <a:r>
              <a:rPr lang="en-GB" sz="1400" dirty="0" smtClean="0"/>
              <a:t>3-compartment trunking</a:t>
            </a:r>
            <a:endParaRPr lang="en-GB" sz="1400" dirty="0"/>
          </a:p>
        </p:txBody>
      </p:sp>
      <p:grpSp>
        <p:nvGrpSpPr>
          <p:cNvPr id="30" name="Group 29"/>
          <p:cNvGrpSpPr/>
          <p:nvPr/>
        </p:nvGrpSpPr>
        <p:grpSpPr>
          <a:xfrm>
            <a:off x="383576" y="6171090"/>
            <a:ext cx="128544" cy="235663"/>
            <a:chOff x="6444208" y="4869160"/>
            <a:chExt cx="432048" cy="792088"/>
          </a:xfrm>
        </p:grpSpPr>
        <p:sp>
          <p:nvSpPr>
            <p:cNvPr id="25" name="Oval 24"/>
            <p:cNvSpPr/>
            <p:nvPr/>
          </p:nvSpPr>
          <p:spPr>
            <a:xfrm>
              <a:off x="6444208" y="48691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5" idx="4"/>
            </p:cNvCxnSpPr>
            <p:nvPr/>
          </p:nvCxnSpPr>
          <p:spPr>
            <a:xfrm>
              <a:off x="6660232" y="5301208"/>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44208" y="5481228"/>
              <a:ext cx="432048"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538074" y="6114967"/>
            <a:ext cx="866584" cy="307777"/>
          </a:xfrm>
          <a:prstGeom prst="rect">
            <a:avLst/>
          </a:prstGeom>
          <a:noFill/>
        </p:spPr>
        <p:txBody>
          <a:bodyPr wrap="none" rtlCol="0">
            <a:spAutoFit/>
          </a:bodyPr>
          <a:lstStyle/>
          <a:p>
            <a:r>
              <a:rPr lang="en-GB" sz="1400" dirty="0" smtClean="0"/>
              <a:t>CA outlet</a:t>
            </a:r>
            <a:endParaRPr lang="en-GB" sz="1400" dirty="0"/>
          </a:p>
        </p:txBody>
      </p:sp>
      <p:sp>
        <p:nvSpPr>
          <p:cNvPr id="3072" name="Isosceles Triangle 3071"/>
          <p:cNvSpPr/>
          <p:nvPr/>
        </p:nvSpPr>
        <p:spPr>
          <a:xfrm>
            <a:off x="321998" y="6474318"/>
            <a:ext cx="242341" cy="2005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3" name="TextBox 3072"/>
          <p:cNvSpPr txBox="1"/>
          <p:nvPr/>
        </p:nvSpPr>
        <p:spPr>
          <a:xfrm>
            <a:off x="586394" y="6433591"/>
            <a:ext cx="1031693" cy="307777"/>
          </a:xfrm>
          <a:prstGeom prst="rect">
            <a:avLst/>
          </a:prstGeom>
          <a:noFill/>
        </p:spPr>
        <p:txBody>
          <a:bodyPr wrap="none" rtlCol="0">
            <a:spAutoFit/>
          </a:bodyPr>
          <a:lstStyle/>
          <a:p>
            <a:r>
              <a:rPr lang="en-GB" sz="1400" dirty="0" smtClean="0"/>
              <a:t>Data socket</a:t>
            </a:r>
            <a:endParaRPr lang="en-GB" sz="1400" dirty="0"/>
          </a:p>
        </p:txBody>
      </p:sp>
      <p:grpSp>
        <p:nvGrpSpPr>
          <p:cNvPr id="3075" name="Group 3074"/>
          <p:cNvGrpSpPr/>
          <p:nvPr/>
        </p:nvGrpSpPr>
        <p:grpSpPr>
          <a:xfrm>
            <a:off x="2263498" y="1599914"/>
            <a:ext cx="360912" cy="280672"/>
            <a:chOff x="5613098" y="4797152"/>
            <a:chExt cx="642564" cy="499706"/>
          </a:xfrm>
        </p:grpSpPr>
        <p:sp>
          <p:nvSpPr>
            <p:cNvPr id="35" name="Isosceles Triangle 34"/>
            <p:cNvSpPr/>
            <p:nvPr/>
          </p:nvSpPr>
          <p:spPr>
            <a:xfrm>
              <a:off x="5613098" y="4797152"/>
              <a:ext cx="242341" cy="2005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TextBox 3073"/>
            <p:cNvSpPr txBox="1"/>
            <p:nvPr/>
          </p:nvSpPr>
          <p:spPr>
            <a:xfrm>
              <a:off x="5804162" y="4844788"/>
              <a:ext cx="451500" cy="452070"/>
            </a:xfrm>
            <a:prstGeom prst="rect">
              <a:avLst/>
            </a:prstGeom>
            <a:noFill/>
          </p:spPr>
          <p:txBody>
            <a:bodyPr wrap="none" rtlCol="0">
              <a:spAutoFit/>
            </a:bodyPr>
            <a:lstStyle/>
            <a:p>
              <a:r>
                <a:rPr lang="en-GB" sz="1050" b="1" dirty="0" smtClean="0">
                  <a:solidFill>
                    <a:schemeClr val="tx2">
                      <a:lumMod val="75000"/>
                    </a:schemeClr>
                  </a:solidFill>
                </a:rPr>
                <a:t>2</a:t>
              </a:r>
              <a:endParaRPr lang="en-GB" sz="1050" b="1" dirty="0">
                <a:solidFill>
                  <a:schemeClr val="tx2">
                    <a:lumMod val="75000"/>
                  </a:schemeClr>
                </a:solidFill>
              </a:endParaRPr>
            </a:p>
          </p:txBody>
        </p:sp>
      </p:grpSp>
      <p:grpSp>
        <p:nvGrpSpPr>
          <p:cNvPr id="38" name="Group 37"/>
          <p:cNvGrpSpPr/>
          <p:nvPr/>
        </p:nvGrpSpPr>
        <p:grpSpPr>
          <a:xfrm>
            <a:off x="3654754" y="3041294"/>
            <a:ext cx="360912" cy="280672"/>
            <a:chOff x="5613098" y="4797152"/>
            <a:chExt cx="642564" cy="499706"/>
          </a:xfrm>
        </p:grpSpPr>
        <p:sp>
          <p:nvSpPr>
            <p:cNvPr id="39" name="Isosceles Triangle 38"/>
            <p:cNvSpPr/>
            <p:nvPr/>
          </p:nvSpPr>
          <p:spPr>
            <a:xfrm>
              <a:off x="5613098" y="4797152"/>
              <a:ext cx="242341" cy="2005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5804162" y="4844788"/>
              <a:ext cx="451500" cy="452070"/>
            </a:xfrm>
            <a:prstGeom prst="rect">
              <a:avLst/>
            </a:prstGeom>
            <a:noFill/>
          </p:spPr>
          <p:txBody>
            <a:bodyPr wrap="none" rtlCol="0">
              <a:spAutoFit/>
            </a:bodyPr>
            <a:lstStyle/>
            <a:p>
              <a:r>
                <a:rPr lang="en-GB" sz="1050" b="1" dirty="0" smtClean="0">
                  <a:solidFill>
                    <a:schemeClr val="tx2">
                      <a:lumMod val="75000"/>
                    </a:schemeClr>
                  </a:solidFill>
                </a:rPr>
                <a:t>2</a:t>
              </a:r>
              <a:endParaRPr lang="en-GB" sz="1050" b="1" dirty="0">
                <a:solidFill>
                  <a:schemeClr val="tx2">
                    <a:lumMod val="75000"/>
                  </a:schemeClr>
                </a:solidFill>
              </a:endParaRPr>
            </a:p>
          </p:txBody>
        </p:sp>
      </p:grpSp>
      <p:grpSp>
        <p:nvGrpSpPr>
          <p:cNvPr id="41" name="Group 40"/>
          <p:cNvGrpSpPr/>
          <p:nvPr/>
        </p:nvGrpSpPr>
        <p:grpSpPr>
          <a:xfrm>
            <a:off x="1401392" y="1605867"/>
            <a:ext cx="128544" cy="235663"/>
            <a:chOff x="6444208" y="4869160"/>
            <a:chExt cx="432048" cy="792088"/>
          </a:xfrm>
        </p:grpSpPr>
        <p:sp>
          <p:nvSpPr>
            <p:cNvPr id="42" name="Oval 41"/>
            <p:cNvSpPr/>
            <p:nvPr/>
          </p:nvSpPr>
          <p:spPr>
            <a:xfrm>
              <a:off x="6444208" y="48691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a:stCxn id="42" idx="4"/>
            </p:cNvCxnSpPr>
            <p:nvPr/>
          </p:nvCxnSpPr>
          <p:spPr>
            <a:xfrm>
              <a:off x="6660232" y="5301208"/>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44208" y="5481228"/>
              <a:ext cx="432048" cy="0"/>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726599" y="3619560"/>
            <a:ext cx="128544" cy="235663"/>
            <a:chOff x="6444208" y="4869160"/>
            <a:chExt cx="432048" cy="792088"/>
          </a:xfrm>
        </p:grpSpPr>
        <p:sp>
          <p:nvSpPr>
            <p:cNvPr id="46" name="Oval 45"/>
            <p:cNvSpPr/>
            <p:nvPr/>
          </p:nvSpPr>
          <p:spPr>
            <a:xfrm>
              <a:off x="6444208" y="486916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a:stCxn id="46" idx="4"/>
            </p:cNvCxnSpPr>
            <p:nvPr/>
          </p:nvCxnSpPr>
          <p:spPr>
            <a:xfrm>
              <a:off x="6660232" y="5301208"/>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44208" y="5481228"/>
              <a:ext cx="432048" cy="0"/>
            </a:xfrm>
            <a:prstGeom prst="line">
              <a:avLst/>
            </a:prstGeom>
            <a:ln w="222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15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4"/>
            <a:ext cx="3458767" cy="369332"/>
          </a:xfrm>
          <a:prstGeom prst="rect">
            <a:avLst/>
          </a:prstGeom>
        </p:spPr>
        <p:txBody>
          <a:bodyPr wrap="none">
            <a:spAutoFit/>
          </a:bodyPr>
          <a:lstStyle/>
          <a:p>
            <a:r>
              <a:rPr lang="en-GB" dirty="0" smtClean="0"/>
              <a:t>NBS Specification – See appendix B</a:t>
            </a:r>
            <a:endParaRPr lang="en-GB" dirty="0"/>
          </a:p>
        </p:txBody>
      </p:sp>
    </p:spTree>
    <p:extLst>
      <p:ext uri="{BB962C8B-B14F-4D97-AF65-F5344CB8AC3E}">
        <p14:creationId xmlns:p14="http://schemas.microsoft.com/office/powerpoint/2010/main" val="394415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6386300" cy="369332"/>
          </a:xfrm>
          <a:prstGeom prst="rect">
            <a:avLst/>
          </a:prstGeom>
        </p:spPr>
        <p:txBody>
          <a:bodyPr wrap="none">
            <a:spAutoFit/>
          </a:bodyPr>
          <a:lstStyle/>
          <a:p>
            <a:r>
              <a:rPr lang="en-GB" dirty="0" smtClean="0"/>
              <a:t>Mechanical Specification – See appendix C KJT / RMF Specification</a:t>
            </a:r>
            <a:endParaRPr lang="en-GB" dirty="0"/>
          </a:p>
        </p:txBody>
      </p:sp>
    </p:spTree>
    <p:extLst>
      <p:ext uri="{BB962C8B-B14F-4D97-AF65-F5344CB8AC3E}">
        <p14:creationId xmlns:p14="http://schemas.microsoft.com/office/powerpoint/2010/main" val="252547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3435</TotalTime>
  <Words>204</Words>
  <Application>Microsoft Office PowerPoint</Application>
  <PresentationFormat>On-screen Show (4:3)</PresentationFormat>
  <Paragraphs>70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Holmes</dc:creator>
  <cp:lastModifiedBy>Deborah Banner (UK SBS)</cp:lastModifiedBy>
  <cp:revision>36</cp:revision>
  <dcterms:created xsi:type="dcterms:W3CDTF">2014-01-28T11:07:49Z</dcterms:created>
  <dcterms:modified xsi:type="dcterms:W3CDTF">2017-04-04T15:06:04Z</dcterms:modified>
</cp:coreProperties>
</file>