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3.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4.xml" ContentType="application/vnd.openxmlformats-officedocument.drawingml.chartshapes+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256" r:id="rId2"/>
    <p:sldId id="380" r:id="rId3"/>
    <p:sldId id="403" r:id="rId4"/>
    <p:sldId id="473" r:id="rId5"/>
    <p:sldId id="400" r:id="rId6"/>
    <p:sldId id="429" r:id="rId7"/>
    <p:sldId id="440" r:id="rId8"/>
    <p:sldId id="405" r:id="rId9"/>
    <p:sldId id="421" r:id="rId10"/>
    <p:sldId id="406" r:id="rId11"/>
    <p:sldId id="430" r:id="rId12"/>
    <p:sldId id="441" r:id="rId13"/>
    <p:sldId id="407" r:id="rId14"/>
    <p:sldId id="448" r:id="rId15"/>
    <p:sldId id="460" r:id="rId16"/>
    <p:sldId id="472" r:id="rId17"/>
    <p:sldId id="427" r:id="rId18"/>
    <p:sldId id="446" r:id="rId19"/>
    <p:sldId id="447" r:id="rId20"/>
    <p:sldId id="424" r:id="rId21"/>
    <p:sldId id="456" r:id="rId22"/>
    <p:sldId id="457" r:id="rId23"/>
    <p:sldId id="461" r:id="rId24"/>
    <p:sldId id="466" r:id="rId25"/>
    <p:sldId id="432" r:id="rId26"/>
    <p:sldId id="442" r:id="rId27"/>
    <p:sldId id="433" r:id="rId28"/>
    <p:sldId id="450" r:id="rId29"/>
    <p:sldId id="434" r:id="rId30"/>
    <p:sldId id="454" r:id="rId31"/>
    <p:sldId id="453" r:id="rId32"/>
    <p:sldId id="467" r:id="rId33"/>
    <p:sldId id="468" r:id="rId34"/>
    <p:sldId id="469" r:id="rId35"/>
    <p:sldId id="470" r:id="rId36"/>
    <p:sldId id="471" r:id="rId37"/>
    <p:sldId id="431" r:id="rId38"/>
    <p:sldId id="443" r:id="rId39"/>
    <p:sldId id="417" r:id="rId40"/>
    <p:sldId id="452" r:id="rId41"/>
    <p:sldId id="444" r:id="rId42"/>
    <p:sldId id="445" r:id="rId43"/>
    <p:sldId id="451" r:id="rId44"/>
    <p:sldId id="419" r:id="rId45"/>
    <p:sldId id="404" r:id="rId46"/>
    <p:sldId id="398" r:id="rId47"/>
    <p:sldId id="401" r:id="rId48"/>
    <p:sldId id="402" r:id="rId49"/>
    <p:sldId id="370" r:id="rId50"/>
  </p:sldIdLst>
  <p:sldSz cx="12192000" cy="68580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C4A74"/>
    <a:srgbClr val="2E62B6"/>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63" autoAdjust="0"/>
    <p:restoredTop sz="69607" autoAdjust="0"/>
  </p:normalViewPr>
  <p:slideViewPr>
    <p:cSldViewPr snapToGrid="0">
      <p:cViewPr varScale="1">
        <p:scale>
          <a:sx n="75" d="100"/>
          <a:sy n="75" d="100"/>
        </p:scale>
        <p:origin x="1380" y="7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5" d="100"/>
          <a:sy n="85" d="100"/>
        </p:scale>
        <p:origin x="231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3.xml"/></Relationships>
</file>

<file path=ppt/charts/_rels/chart6.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rachelbrisley\Desktop\031217\Copy%20of%202017-18%20FCRM1%20-%20OMs%20analysis.xlsx" TargetMode="Externa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US" sz="1600" b="1"/>
              <a:t>OM3: Households at erosion risk</a:t>
            </a:r>
            <a:br>
              <a:rPr lang="en-US" sz="1600" b="1"/>
            </a:br>
            <a:r>
              <a:rPr lang="en-US" sz="1600" b="1"/>
              <a:t>(number of households better protected from coastal erosion)</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1620323426766145E-2"/>
          <c:y val="0.11669426784915771"/>
          <c:w val="0.84495379763571998"/>
          <c:h val="0.74529938097232717"/>
        </c:manualLayout>
      </c:layout>
      <c:pie3DChart>
        <c:varyColors val="1"/>
        <c:ser>
          <c:idx val="0"/>
          <c:order val="0"/>
          <c:tx>
            <c:strRef>
              <c:f>Sheet2!$B$14</c:f>
              <c:strCache>
                <c:ptCount val="1"/>
                <c:pt idx="0">
                  <c:v>OM3: Households at erosion risk (number of households better protected from coastal erosion)</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24EF-413B-96F4-E982C3754B6B}"/>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24EF-413B-96F4-E982C3754B6B}"/>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Sheet2!$A$15:$A$22</c15:sqref>
                  </c15:fullRef>
                </c:ext>
              </c:extLst>
              <c:f>(Sheet2!$A$15,Sheet2!$A$20)</c:f>
              <c:strCache>
                <c:ptCount val="2"/>
                <c:pt idx="0">
                  <c:v>Coastal Erosion</c:v>
                </c:pt>
                <c:pt idx="1">
                  <c:v>Sea Flooding</c:v>
                </c:pt>
              </c:strCache>
            </c:strRef>
          </c:cat>
          <c:val>
            <c:numRef>
              <c:extLst>
                <c:ext xmlns:c15="http://schemas.microsoft.com/office/drawing/2012/chart" uri="{02D57815-91ED-43cb-92C2-25804820EDAC}">
                  <c15:fullRef>
                    <c15:sqref>Sheet2!$B$15:$B$22</c15:sqref>
                  </c15:fullRef>
                </c:ext>
              </c:extLst>
              <c:f>(Sheet2!$B$15,Sheet2!$B$20)</c:f>
              <c:numCache>
                <c:formatCode>General</c:formatCode>
                <c:ptCount val="2"/>
                <c:pt idx="0" formatCode="_-* #,##0_-;\-* #,##0_-;_-* &quot;-&quot;??_-;_-@_-">
                  <c:v>33794</c:v>
                </c:pt>
                <c:pt idx="1" formatCode="_-* #,##0_-;\-* #,##0_-;_-* &quot;-&quot;??_-;_-@_-">
                  <c:v>7143</c:v>
                </c:pt>
              </c:numCache>
            </c:numRef>
          </c:val>
          <c:extLst>
            <c:ext xmlns:c15="http://schemas.microsoft.com/office/drawing/2012/chart" uri="{02D57815-91ED-43cb-92C2-25804820EDAC}">
              <c15:categoryFilterExceptions>
                <c15:categoryFilterException>
                  <c15:sqref>Sheet2!$B$20</c15:sqref>
                  <c15:spPr xmlns:c15="http://schemas.microsoft.com/office/drawing/2012/chart">
                    <a:solidFill>
                      <a:schemeClr val="accent2"/>
                    </a:solidFill>
                    <a:ln w="25400">
                      <a:solidFill>
                        <a:schemeClr val="lt1"/>
                      </a:solidFill>
                    </a:ln>
                    <a:effectLst/>
                    <a:sp3d contourW="25400">
                      <a:contourClr>
                        <a:schemeClr val="lt1"/>
                      </a:contourClr>
                    </a:sp3d>
                  </c15:spPr>
                  <c15:bubble3D val="0"/>
                </c15:categoryFilterException>
                <c15:categoryFilterException>
                  <c15:sqref>'[Copy of 2017-18 FCRM1 - OMs analysis.xlsx]Sheet2'!$B$17</c15:sqref>
                  <c15:spPr xmlns:c15="http://schemas.microsoft.com/office/drawing/2012/chart">
                    <a:solidFill>
                      <a:schemeClr val="accent3"/>
                    </a:solidFill>
                    <a:ln w="25400">
                      <a:solidFill>
                        <a:schemeClr val="lt1"/>
                      </a:solidFill>
                    </a:ln>
                    <a:effectLst/>
                    <a:sp3d contourW="25400">
                      <a:contourClr>
                        <a:schemeClr val="lt1"/>
                      </a:contourClr>
                    </a:sp3d>
                  </c15:spPr>
                  <c15:bubble3D val="0"/>
                </c15:categoryFilterException>
                <c15:categoryFilterException>
                  <c15:sqref>'[Copy of 2017-18 FCRM1 - OMs analysis.xlsx]Sheet2'!$B$18</c15:sqref>
                  <c15:spPr xmlns:c15="http://schemas.microsoft.com/office/drawing/2012/chart">
                    <a:solidFill>
                      <a:schemeClr val="accent4"/>
                    </a:solidFill>
                    <a:ln w="25400">
                      <a:solidFill>
                        <a:schemeClr val="lt1"/>
                      </a:solidFill>
                    </a:ln>
                    <a:effectLst/>
                    <a:sp3d contourW="25400">
                      <a:contourClr>
                        <a:schemeClr val="lt1"/>
                      </a:contourClr>
                    </a:sp3d>
                  </c15:spPr>
                  <c15:bubble3D val="0"/>
                </c15:categoryFilterException>
                <c15:categoryFilterException>
                  <c15:sqref>'[Copy of 2017-18 FCRM1 - OMs analysis.xlsx]Sheet2'!$B$19</c15:sqref>
                  <c15:spPr xmlns:c15="http://schemas.microsoft.com/office/drawing/2012/chart">
                    <a:solidFill>
                      <a:schemeClr val="accent5"/>
                    </a:solidFill>
                    <a:ln w="25400">
                      <a:solidFill>
                        <a:schemeClr val="lt1"/>
                      </a:solidFill>
                    </a:ln>
                    <a:effectLst/>
                    <a:sp3d contourW="25400">
                      <a:contourClr>
                        <a:schemeClr val="lt1"/>
                      </a:contourClr>
                    </a:sp3d>
                  </c15:spPr>
                  <c15:bubble3D val="0"/>
                </c15:categoryFilterException>
                <c15:categoryFilterException>
                  <c15:sqref>'[Copy of 2017-18 FCRM1 - OMs analysis.xlsx]Sheet2'!$B$21</c15:sqref>
                  <c15:spPr xmlns:c15="http://schemas.microsoft.com/office/drawing/2012/chart">
                    <a:solidFill>
                      <a:schemeClr val="accent1">
                        <a:lumMod val="60000"/>
                      </a:schemeClr>
                    </a:solidFill>
                    <a:ln w="25400">
                      <a:solidFill>
                        <a:schemeClr val="lt1"/>
                      </a:solidFill>
                    </a:ln>
                    <a:effectLst/>
                    <a:sp3d contourW="25400">
                      <a:contourClr>
                        <a:schemeClr val="lt1"/>
                      </a:contourClr>
                    </a:sp3d>
                  </c15:spPr>
                  <c15:bubble3D val="0"/>
                  <c15:dLbl>
                    <c:idx val="1"/>
                    <c:layout>
                      <c:manualLayout>
                        <c:x val="5.2373181800984383E-3"/>
                        <c:y val="7.8674724196897486E-3"/>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D-0029-423A-9CBE-16D5654E5150}"/>
                      </c:ext>
                    </c:extLst>
                  </c15:dLbl>
                </c15:categoryFilterException>
                <c15:categoryFilterException>
                  <c15:sqref>'[Copy of 2017-18 FCRM1 - OMs analysis.xlsx]Sheet2'!$B$22</c15:sqref>
                  <c15:spPr xmlns:c15="http://schemas.microsoft.com/office/drawing/2012/chart">
                    <a:solidFill>
                      <a:schemeClr val="accent2">
                        <a:lumMod val="60000"/>
                      </a:schemeClr>
                    </a:solidFill>
                    <a:ln w="25400">
                      <a:solidFill>
                        <a:schemeClr val="lt1"/>
                      </a:solidFill>
                    </a:ln>
                    <a:effectLst/>
                    <a:sp3d contourW="25400">
                      <a:contourClr>
                        <a:schemeClr val="lt1"/>
                      </a:contourClr>
                    </a:sp3d>
                  </c15:spPr>
                  <c15:bubble3D val="0"/>
                  <c15:dLbl>
                    <c:idx val="1"/>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uri="{CE6537A1-D6FC-4f65-9D91-7224C49458BB}"/>
                      <c:ext xmlns:c16="http://schemas.microsoft.com/office/drawing/2014/chart" uri="{C3380CC4-5D6E-409C-BE32-E72D297353CC}">
                        <c16:uniqueId val="{0000000F-0029-423A-9CBE-16D5654E5150}"/>
                      </c:ext>
                    </c:extLst>
                  </c15:dLbl>
                </c15:categoryFilterException>
              </c15:categoryFilterExceptions>
            </c:ext>
            <c:ext xmlns:c16="http://schemas.microsoft.com/office/drawing/2014/chart" uri="{C3380CC4-5D6E-409C-BE32-E72D297353CC}">
              <c16:uniqueId val="{00000004-24EF-413B-96F4-E982C3754B6B}"/>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US" sz="1600" b="1"/>
              <a:t>OM3: Households at erosion risk</a:t>
            </a:r>
            <a:br>
              <a:rPr lang="en-US" sz="1600" b="1"/>
            </a:br>
            <a:r>
              <a:rPr lang="en-US" sz="1600" b="1"/>
              <a:t>(number of households better protected from coastal erosion)</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bestFit"/>
          <c:showLegendKey val="0"/>
          <c:showVal val="1"/>
          <c:showCatName val="0"/>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Sheet2!$B$25</c:f>
              <c:strCache>
                <c:ptCount val="1"/>
                <c:pt idx="0">
                  <c:v>OM4a: Water dependent habitats created or improved (area in hectares)</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29FF-451A-90AD-4656BC17EB0D}"/>
              </c:ext>
            </c:extLst>
          </c:dPt>
          <c:dPt>
            <c:idx val="1"/>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3-29FF-451A-90AD-4656BC17EB0D}"/>
              </c:ext>
            </c:extLst>
          </c:dPt>
          <c:dPt>
            <c:idx val="2"/>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5-29FF-451A-90AD-4656BC17EB0D}"/>
              </c:ext>
            </c:extLst>
          </c:dPt>
          <c:dPt>
            <c:idx val="3"/>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7-29FF-451A-90AD-4656BC17EB0D}"/>
              </c:ext>
            </c:extLst>
          </c:dPt>
          <c:dPt>
            <c:idx val="4"/>
            <c:bubble3D val="0"/>
            <c:spPr>
              <a:solidFill>
                <a:schemeClr val="accent3">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9-29FF-451A-90AD-4656BC17EB0D}"/>
              </c:ext>
            </c:extLst>
          </c:dPt>
          <c:dPt>
            <c:idx val="5"/>
            <c:bubble3D val="0"/>
            <c:spPr>
              <a:solidFill>
                <a:schemeClr val="accent5">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B-29FF-451A-90AD-4656BC17EB0D}"/>
              </c:ext>
            </c:extLst>
          </c:dPt>
          <c:dLbls>
            <c:dLbl>
              <c:idx val="0"/>
              <c:layout>
                <c:manualLayout>
                  <c:x val="-8.7544089928837006E-3"/>
                  <c:y val="-3.2410749849603807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29FF-451A-90AD-4656BC17EB0D}"/>
                </c:ext>
              </c:extLst>
            </c:dLbl>
            <c:dLbl>
              <c:idx val="1"/>
              <c:layout>
                <c:manualLayout>
                  <c:x val="6.4787474074863877E-2"/>
                  <c:y val="-2.7711382714157108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29FF-451A-90AD-4656BC17EB0D}"/>
                </c:ext>
              </c:extLst>
            </c:dLbl>
            <c:dLbl>
              <c:idx val="3"/>
              <c:layout>
                <c:manualLayout>
                  <c:x val="0.29872238091634823"/>
                  <c:y val="2.3981655775756561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29FF-451A-90AD-4656BC17EB0D}"/>
                </c:ext>
              </c:extLst>
            </c:dLbl>
            <c:dLbl>
              <c:idx val="4"/>
              <c:layout>
                <c:manualLayout>
                  <c:x val="0.17194368226359544"/>
                  <c:y val="-1.5179737019632593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29FF-451A-90AD-4656BC17EB0D}"/>
                </c:ext>
              </c:extLst>
            </c:dLbl>
            <c:dLbl>
              <c:idx val="5"/>
              <c:layout>
                <c:manualLayout>
                  <c:x val="-0.2263087034508377"/>
                  <c:y val="-1.0816356132924909E-3"/>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29FF-451A-90AD-4656BC17EB0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Sheet2!$A$26:$A$32</c15:sqref>
                  </c15:fullRef>
                </c:ext>
              </c:extLst>
              <c:f>(Sheet2!$A$26,Sheet2!$A$28:$A$32)</c:f>
              <c:strCache>
                <c:ptCount val="6"/>
                <c:pt idx="0">
                  <c:v>Coastal Erosion</c:v>
                </c:pt>
                <c:pt idx="1">
                  <c:v>Reservoir</c:v>
                </c:pt>
                <c:pt idx="2">
                  <c:v>River Flooding (Non Tidal)</c:v>
                </c:pt>
                <c:pt idx="3">
                  <c:v>River Flooding (Tidal)</c:v>
                </c:pt>
                <c:pt idx="4">
                  <c:v>Sea Flooding</c:v>
                </c:pt>
                <c:pt idx="5">
                  <c:v>Surface Runoff</c:v>
                </c:pt>
              </c:strCache>
            </c:strRef>
          </c:cat>
          <c:val>
            <c:numRef>
              <c:extLst>
                <c:ext xmlns:c15="http://schemas.microsoft.com/office/drawing/2012/chart" uri="{02D57815-91ED-43cb-92C2-25804820EDAC}">
                  <c15:fullRef>
                    <c15:sqref>Sheet2!$B$26:$B$32</c15:sqref>
                  </c15:fullRef>
                </c:ext>
              </c:extLst>
              <c:f>(Sheet2!$B$26,Sheet2!$B$28:$B$32)</c:f>
              <c:numCache>
                <c:formatCode>_-* #,##0_-;\-* #,##0_-;_-* "-"??_-;_-@_-</c:formatCode>
                <c:ptCount val="6"/>
                <c:pt idx="0">
                  <c:v>70</c:v>
                </c:pt>
                <c:pt idx="1">
                  <c:v>92</c:v>
                </c:pt>
                <c:pt idx="2">
                  <c:v>1893826.1099999999</c:v>
                </c:pt>
                <c:pt idx="3">
                  <c:v>563</c:v>
                </c:pt>
                <c:pt idx="4">
                  <c:v>1156.3</c:v>
                </c:pt>
                <c:pt idx="5">
                  <c:v>310.14999999999998</c:v>
                </c:pt>
              </c:numCache>
            </c:numRef>
          </c:val>
          <c:extLst>
            <c:ext xmlns:c15="http://schemas.microsoft.com/office/drawing/2012/chart" uri="{02D57815-91ED-43cb-92C2-25804820EDAC}">
              <c15:categoryFilterExceptions>
                <c15:categoryFilterException>
                  <c15:sqref>Sheet2!$B$28</c15:sqref>
                  <c15:spPr xmlns:c15="http://schemas.microsoft.com/office/drawing/2012/chart">
                    <a:solidFill>
                      <a:schemeClr val="accent3"/>
                    </a:solidFill>
                    <a:ln w="25400">
                      <a:solidFill>
                        <a:schemeClr val="lt1"/>
                      </a:solidFill>
                    </a:ln>
                    <a:effectLst/>
                    <a:sp3d contourW="25400">
                      <a:contourClr>
                        <a:schemeClr val="lt1"/>
                      </a:contourClr>
                    </a:sp3d>
                  </c15:spPr>
                  <c15:bubble3D val="0"/>
                  <c15:dLbl>
                    <c:idx val="0"/>
                    <c:layout>
                      <c:manualLayout>
                        <c:x val="-0.10635523756539325"/>
                        <c:y val="-2.7711382714157108E-2"/>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D-A87A-4F06-B26D-278C6DAF861F}"/>
                      </c:ext>
                    </c:extLst>
                  </c15:dLbl>
                </c15:categoryFilterException>
              </c15:categoryFilterExceptions>
            </c:ext>
            <c:ext xmlns:c16="http://schemas.microsoft.com/office/drawing/2014/chart" uri="{C3380CC4-5D6E-409C-BE32-E72D297353CC}">
              <c16:uniqueId val="{0000000C-29FF-451A-90AD-4656BC17EB0D}"/>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US" sz="1600" b="1"/>
              <a:t>OM3: Households at erosion risk</a:t>
            </a:r>
            <a:br>
              <a:rPr lang="en-US" sz="1600" b="1"/>
            </a:br>
            <a:r>
              <a:rPr lang="en-US" sz="1600" b="1"/>
              <a:t>(number of households better protected from coastal erosion)</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bestFit"/>
          <c:showLegendKey val="0"/>
          <c:showVal val="1"/>
          <c:showCatName val="0"/>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Sheet2!$B$35</c:f>
              <c:strCache>
                <c:ptCount val="1"/>
                <c:pt idx="0">
                  <c:v>OM4b: Intertidal habitat created (area in hectares)</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7E6-4F28-9349-A61FE8A75553}"/>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7E6-4F28-9349-A61FE8A75553}"/>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87E6-4F28-9349-A61FE8A75553}"/>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87E6-4F28-9349-A61FE8A75553}"/>
              </c:ext>
            </c:extLst>
          </c:dPt>
          <c:dLbls>
            <c:dLbl>
              <c:idx val="2"/>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7E6-4F28-9349-A61FE8A75553}"/>
                </c:ext>
              </c:extLst>
            </c:dLbl>
            <c:dLbl>
              <c:idx val="3"/>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7E6-4F28-9349-A61FE8A75553}"/>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Sheet2!$A$36:$A$42</c15:sqref>
                  </c15:fullRef>
                </c:ext>
              </c:extLst>
              <c:f>(Sheet2!$A$36,Sheet2!$A$39:$A$41)</c:f>
              <c:strCache>
                <c:ptCount val="4"/>
                <c:pt idx="0">
                  <c:v>Coastal Erosion</c:v>
                </c:pt>
                <c:pt idx="1">
                  <c:v>River Flooding (Non Tidal)</c:v>
                </c:pt>
                <c:pt idx="2">
                  <c:v>River Flooding (Tidal)</c:v>
                </c:pt>
                <c:pt idx="3">
                  <c:v>Sea Flooding</c:v>
                </c:pt>
              </c:strCache>
            </c:strRef>
          </c:cat>
          <c:val>
            <c:numRef>
              <c:extLst>
                <c:ext xmlns:c15="http://schemas.microsoft.com/office/drawing/2012/chart" uri="{02D57815-91ED-43cb-92C2-25804820EDAC}">
                  <c15:fullRef>
                    <c15:sqref>Sheet2!$B$36:$B$42</c15:sqref>
                  </c15:fullRef>
                </c:ext>
              </c:extLst>
              <c:f>(Sheet2!$B$36,Sheet2!$B$39:$B$41)</c:f>
              <c:numCache>
                <c:formatCode>General</c:formatCode>
                <c:ptCount val="4"/>
                <c:pt idx="0" formatCode="_-* #,##0_-;\-* #,##0_-;_-* &quot;-&quot;??_-;_-@_-">
                  <c:v>44.39</c:v>
                </c:pt>
                <c:pt idx="1" formatCode="_-* #,##0_-;\-* #,##0_-;_-* &quot;-&quot;??_-;_-@_-">
                  <c:v>46.1</c:v>
                </c:pt>
                <c:pt idx="2" formatCode="_-* #,##0_-;\-* #,##0_-;_-* &quot;-&quot;??_-;_-@_-">
                  <c:v>322.3</c:v>
                </c:pt>
                <c:pt idx="3" formatCode="_-* #,##0_-;\-* #,##0_-;_-* &quot;-&quot;??_-;_-@_-">
                  <c:v>1157.5999999999999</c:v>
                </c:pt>
              </c:numCache>
            </c:numRef>
          </c:val>
          <c:extLst>
            <c:ext xmlns:c15="http://schemas.microsoft.com/office/drawing/2012/chart" uri="{02D57815-91ED-43cb-92C2-25804820EDAC}">
              <c15:categoryFilterExceptions>
                <c15:categoryFilterException>
                  <c15:sqref>Sheet2!$B$39</c15:sqref>
                  <c15:spPr xmlns:c15="http://schemas.microsoft.com/office/drawing/2012/chart">
                    <a:solidFill>
                      <a:schemeClr val="accent2"/>
                    </a:solidFill>
                    <a:ln w="25400">
                      <a:solidFill>
                        <a:schemeClr val="lt1"/>
                      </a:solidFill>
                    </a:ln>
                    <a:effectLst/>
                    <a:sp3d contourW="25400">
                      <a:contourClr>
                        <a:schemeClr val="lt1"/>
                      </a:contourClr>
                    </a:sp3d>
                  </c15:spPr>
                  <c15:bubble3D val="0"/>
                </c15:categoryFilterException>
                <c15:categoryFilterException>
                  <c15:sqref>Sheet2!$B$40</c15:sqref>
                  <c15:spPr xmlns:c15="http://schemas.microsoft.com/office/drawing/2012/chart">
                    <a:solidFill>
                      <a:schemeClr val="accent3"/>
                    </a:solidFill>
                    <a:ln w="25400">
                      <a:solidFill>
                        <a:schemeClr val="lt1"/>
                      </a:solidFill>
                    </a:ln>
                    <a:effectLst/>
                    <a:sp3d contourW="25400">
                      <a:contourClr>
                        <a:schemeClr val="lt1"/>
                      </a:contourClr>
                    </a:sp3d>
                  </c15:spPr>
                  <c15:bubble3D val="0"/>
                  <c15:dLbl>
                    <c:idx val="0"/>
                    <c:layout>
                      <c:manualLayout>
                        <c:x val="4.764877717624965E-2"/>
                        <c:y val="-1.8906174812181539E-2"/>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B-4714-46A7-BBF3-88D52722EAD3}"/>
                      </c:ext>
                    </c:extLst>
                  </c15:dLbl>
                </c15:categoryFilterException>
                <c15:categoryFilterException>
                  <c15:sqref>'[Copy of 2017-18 FCRM1 - OMs analysis.xlsx]Sheet2'!$B$42</c15:sqref>
                  <c15:spPr xmlns:c15="http://schemas.microsoft.com/office/drawing/2012/chart">
                    <a:solidFill>
                      <a:schemeClr val="accent1">
                        <a:lumMod val="60000"/>
                      </a:schemeClr>
                    </a:solidFill>
                    <a:ln w="25400">
                      <a:solidFill>
                        <a:schemeClr val="lt1"/>
                      </a:solidFill>
                    </a:ln>
                    <a:effectLst/>
                    <a:sp3d contourW="25400">
                      <a:contourClr>
                        <a:schemeClr val="lt1"/>
                      </a:contourClr>
                    </a:sp3d>
                  </c15:spPr>
                  <c15:bubble3D val="0"/>
                </c15:categoryFilterException>
              </c15:categoryFilterExceptions>
            </c:ext>
            <c:ext xmlns:c16="http://schemas.microsoft.com/office/drawing/2014/chart" uri="{C3380CC4-5D6E-409C-BE32-E72D297353CC}">
              <c16:uniqueId val="{00000008-87E6-4F28-9349-A61FE8A75553}"/>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US" sz="1600" b="1"/>
              <a:t>OM3: Households at erosion risk</a:t>
            </a:r>
            <a:br>
              <a:rPr lang="en-US" sz="1600" b="1"/>
            </a:br>
            <a:r>
              <a:rPr lang="en-US" sz="1600" b="1"/>
              <a:t>(number of households better protected from coastal erosion)</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bestFit"/>
          <c:showLegendKey val="0"/>
          <c:showVal val="1"/>
          <c:showCatName val="0"/>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en-US" sz="1800" b="1"/>
              <a:t>OM4c: Protected rivers (length in kilometres)</a:t>
            </a: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Sheet2!$B$45</c:f>
              <c:strCache>
                <c:ptCount val="1"/>
                <c:pt idx="0">
                  <c:v>OM4c: Protected rivers (length in kilometres)</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0D79-4398-A5B6-541A1498DF0D}"/>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0D79-4398-A5B6-541A1498DF0D}"/>
              </c:ext>
            </c:extLst>
          </c:dPt>
          <c:dLbls>
            <c:dLbl>
              <c:idx val="0"/>
              <c:layout>
                <c:manualLayout>
                  <c:x val="0.22483923621023522"/>
                  <c:y val="-4.7074255427830714E-3"/>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0D79-4398-A5B6-541A1498DF0D}"/>
                </c:ext>
              </c:extLst>
            </c:dLbl>
            <c:dLbl>
              <c:idx val="1"/>
              <c:layout>
                <c:manualLayout>
                  <c:x val="0.11563545819131117"/>
                  <c:y val="-1.0816356132924909E-3"/>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0D79-4398-A5B6-541A1498DF0D}"/>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Sheet2!$A$46:$A$52</c15:sqref>
                  </c15:fullRef>
                </c:ext>
              </c:extLst>
              <c:f>(Sheet2!$A$49,Sheet2!$A$52)</c:f>
              <c:strCache>
                <c:ptCount val="2"/>
                <c:pt idx="0">
                  <c:v>River Flooding (Non Tidal)</c:v>
                </c:pt>
                <c:pt idx="1">
                  <c:v>Surface Runoff</c:v>
                </c:pt>
              </c:strCache>
            </c:strRef>
          </c:cat>
          <c:val>
            <c:numRef>
              <c:extLst>
                <c:ext xmlns:c15="http://schemas.microsoft.com/office/drawing/2012/chart" uri="{02D57815-91ED-43cb-92C2-25804820EDAC}">
                  <c15:fullRef>
                    <c15:sqref>Sheet2!$B$46:$B$52</c15:sqref>
                  </c15:fullRef>
                </c:ext>
              </c:extLst>
              <c:f>(Sheet2!$B$49,Sheet2!$B$52)</c:f>
              <c:numCache>
                <c:formatCode>General</c:formatCode>
                <c:ptCount val="2"/>
                <c:pt idx="0" formatCode="_-* #,##0_-;\-* #,##0_-;_-* &quot;-&quot;??_-;_-@_-">
                  <c:v>1880102.6900000002</c:v>
                </c:pt>
                <c:pt idx="1" formatCode="_-* #,##0_-;\-* #,##0_-;_-* &quot;-&quot;??_-;_-@_-">
                  <c:v>13</c:v>
                </c:pt>
              </c:numCache>
            </c:numRef>
          </c:val>
          <c:extLst>
            <c:ext xmlns:c15="http://schemas.microsoft.com/office/drawing/2012/chart" uri="{02D57815-91ED-43cb-92C2-25804820EDAC}">
              <c15:categoryFilterExceptions>
                <c15:categoryFilterException>
                  <c15:sqref>Sheet2!$B$49</c15:sqref>
                  <c15:spPr xmlns:c15="http://schemas.microsoft.com/office/drawing/2012/chart">
                    <a:solidFill>
                      <a:schemeClr val="accent1"/>
                    </a:solidFill>
                    <a:ln w="25400">
                      <a:solidFill>
                        <a:schemeClr val="lt1"/>
                      </a:solidFill>
                    </a:ln>
                    <a:effectLst/>
                    <a:sp3d contourW="25400">
                      <a:contourClr>
                        <a:schemeClr val="lt1"/>
                      </a:contourClr>
                    </a:sp3d>
                  </c15:spPr>
                  <c15:bubble3D val="0"/>
                  <c15:dLbl>
                    <c:idx val="-1"/>
                    <c:layout>
                      <c:manualLayout>
                        <c:x val="5.9195190048875112E-3"/>
                        <c:y val="-1.3155596662569496E-2"/>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5-9CDB-4C16-A1D3-F1F6261B79B5}"/>
                      </c:ext>
                    </c:extLst>
                  </c15:dLbl>
                </c15:categoryFilterException>
                <c15:categoryFilterException>
                  <c15:sqref>Sheet2!$B$52</c15:sqref>
                  <c15:spPr xmlns:c15="http://schemas.microsoft.com/office/drawing/2012/chart">
                    <a:solidFill>
                      <a:schemeClr val="accent2"/>
                    </a:solidFill>
                    <a:ln w="25400">
                      <a:solidFill>
                        <a:schemeClr val="lt1"/>
                      </a:solidFill>
                    </a:ln>
                    <a:effectLst/>
                    <a:sp3d contourW="25400">
                      <a:contourClr>
                        <a:schemeClr val="lt1"/>
                      </a:contourClr>
                    </a:sp3d>
                  </c15:spPr>
                  <c15:bubble3D val="0"/>
                  <c15:dLbl>
                    <c:idx val="-1"/>
                    <c:layout>
                      <c:manualLayout>
                        <c:x val="-0.11096248465128757"/>
                        <c:y val="-3.7568623916760927E-3"/>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7-9CDB-4C16-A1D3-F1F6261B79B5}"/>
                      </c:ext>
                    </c:extLst>
                  </c15:dLbl>
                </c15:categoryFilterException>
                <c15:categoryFilterException>
                  <c15:sqref>'[Copy of 2017-18 FCRM1 - OMs analysis.xlsx]Sheet2'!$B$48</c15:sqref>
                  <c15:spPr xmlns:c15="http://schemas.microsoft.com/office/drawing/2012/chart">
                    <a:solidFill>
                      <a:schemeClr val="accent3"/>
                    </a:solidFill>
                    <a:ln w="25400">
                      <a:solidFill>
                        <a:schemeClr val="lt1"/>
                      </a:solidFill>
                    </a:ln>
                    <a:effectLst/>
                    <a:sp3d contourW="25400">
                      <a:contourClr>
                        <a:schemeClr val="lt1"/>
                      </a:contourClr>
                    </a:sp3d>
                  </c15:spPr>
                  <c15:bubble3D val="0"/>
                  <c15:dLbl>
                    <c:idx val="-1"/>
                    <c:layout>
                      <c:manualLayout>
                        <c:x val="-0.20378565028668127"/>
                        <c:y val="3.5532642634632139E-3"/>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9-9CDB-4C16-A1D3-F1F6261B79B5}"/>
                      </c:ext>
                    </c:extLst>
                  </c15:dLbl>
                </c15:categoryFilterException>
                <c15:categoryFilterException>
                  <c15:sqref>'[Copy of 2017-18 FCRM1 - OMs analysis.xlsx]Sheet2'!$B$50</c15:sqref>
                  <c15:spPr xmlns:c15="http://schemas.microsoft.com/office/drawing/2012/chart">
                    <a:solidFill>
                      <a:schemeClr val="accent5"/>
                    </a:solidFill>
                    <a:ln w="25400">
                      <a:solidFill>
                        <a:schemeClr val="lt1"/>
                      </a:solidFill>
                    </a:ln>
                    <a:effectLst/>
                    <a:sp3d contourW="25400">
                      <a:contourClr>
                        <a:schemeClr val="lt1"/>
                      </a:contourClr>
                    </a:sp3d>
                  </c15:spPr>
                  <c15:bubble3D val="0"/>
                  <c15:dLbl>
                    <c:idx val="0"/>
                    <c:layout>
                      <c:manualLayout>
                        <c:x val="-0.32681020220746299"/>
                        <c:y val="4.4345580029358914E-2"/>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B-9CDB-4C16-A1D3-F1F6261B79B5}"/>
                      </c:ext>
                    </c:extLst>
                  </c15:dLbl>
                </c15:categoryFilterException>
                <c15:categoryFilterException>
                  <c15:sqref>'[Copy of 2017-18 FCRM1 - OMs analysis.xlsx]Sheet2'!$B$51</c15:sqref>
                  <c15:spPr xmlns:c15="http://schemas.microsoft.com/office/drawing/2012/chart">
                    <a:solidFill>
                      <a:schemeClr val="accent6"/>
                    </a:solidFill>
                    <a:ln w="25400">
                      <a:solidFill>
                        <a:schemeClr val="lt1"/>
                      </a:solidFill>
                    </a:ln>
                    <a:effectLst/>
                    <a:sp3d contourW="25400">
                      <a:contourClr>
                        <a:schemeClr val="lt1"/>
                      </a:contourClr>
                    </a:sp3d>
                  </c15:spPr>
                  <c15:bubble3D val="0"/>
                  <c15:dLbl>
                    <c:idx val="0"/>
                    <c:layout>
                      <c:manualLayout>
                        <c:x val="0.26374311672588319"/>
                        <c:y val="1.5291239064001187E-3"/>
                      </c:manualLayout>
                    </c:layout>
                    <c:dLblPos val="bestFit"/>
                    <c:showLegendKey val="0"/>
                    <c:showVal val="1"/>
                    <c:showCatName val="1"/>
                    <c:showSerName val="0"/>
                    <c:showPercent val="0"/>
                    <c:showBubbleSize val="0"/>
                    <c:separator>
</c:separator>
                    <c:extLst>
                      <c:ext uri="{CE6537A1-D6FC-4f65-9D91-7224C49458BB}"/>
                      <c:ext xmlns:c16="http://schemas.microsoft.com/office/drawing/2014/chart" uri="{C3380CC4-5D6E-409C-BE32-E72D297353CC}">
                        <c16:uniqueId val="{0000000D-9CDB-4C16-A1D3-F1F6261B79B5}"/>
                      </c:ext>
                    </c:extLst>
                  </c15:dLbl>
                </c15:categoryFilterException>
              </c15:categoryFilterExceptions>
            </c:ext>
            <c:ext xmlns:c16="http://schemas.microsoft.com/office/drawing/2014/chart" uri="{C3380CC4-5D6E-409C-BE32-E72D297353CC}">
              <c16:uniqueId val="{00000004-0D79-4398-A5B6-541A1498DF0D}"/>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4F50C1-BDDE-42BB-B727-B46F1DEBF9B4}" type="doc">
      <dgm:prSet loTypeId="urn:microsoft.com/office/officeart/2005/8/layout/radial5" loCatId="cycle" qsTypeId="urn:microsoft.com/office/officeart/2005/8/quickstyle/simple1" qsCatId="simple" csTypeId="urn:microsoft.com/office/officeart/2005/8/colors/colorful4" csCatId="colorful" phldr="1"/>
      <dgm:spPr/>
      <dgm:t>
        <a:bodyPr/>
        <a:lstStyle/>
        <a:p>
          <a:endParaRPr lang="en-GB"/>
        </a:p>
      </dgm:t>
    </dgm:pt>
    <dgm:pt modelId="{1B8230B3-424B-4ED0-94B0-F2AF7858EBC1}">
      <dgm:prSet phldrT="[Text]"/>
      <dgm:spPr/>
      <dgm:t>
        <a:bodyPr/>
        <a:lstStyle/>
        <a:p>
          <a:r>
            <a:rPr lang="en-GB" b="1" dirty="0"/>
            <a:t>Flood Incident Response and Recovery</a:t>
          </a:r>
        </a:p>
      </dgm:t>
    </dgm:pt>
    <dgm:pt modelId="{D6AD2091-BC27-40F2-A2E9-AB4D5DA6BBF2}" type="parTrans" cxnId="{5C2A76BC-30F2-4D5F-BAC6-378E87627F01}">
      <dgm:prSet/>
      <dgm:spPr/>
      <dgm:t>
        <a:bodyPr/>
        <a:lstStyle/>
        <a:p>
          <a:endParaRPr lang="en-GB"/>
        </a:p>
      </dgm:t>
    </dgm:pt>
    <dgm:pt modelId="{42BF54CA-84BE-4A55-885C-2FB99897A4ED}" type="sibTrans" cxnId="{5C2A76BC-30F2-4D5F-BAC6-378E87627F01}">
      <dgm:prSet/>
      <dgm:spPr/>
      <dgm:t>
        <a:bodyPr/>
        <a:lstStyle/>
        <a:p>
          <a:endParaRPr lang="en-GB"/>
        </a:p>
      </dgm:t>
    </dgm:pt>
    <dgm:pt modelId="{75C00EA4-369B-4DB7-A50F-CEC2139A8822}">
      <dgm:prSet phldrT="[Text]" custT="1"/>
      <dgm:spPr/>
      <dgm:t>
        <a:bodyPr/>
        <a:lstStyle/>
        <a:p>
          <a:r>
            <a:rPr lang="en-GB" sz="1400" dirty="0"/>
            <a:t>EA / NRW / SEPA / DARNI (RA)</a:t>
          </a:r>
        </a:p>
      </dgm:t>
    </dgm:pt>
    <dgm:pt modelId="{03702D78-D0B4-458F-893C-3225CA642364}" type="parTrans" cxnId="{684B8233-49FD-4239-9C6B-8D0EE42FD8AD}">
      <dgm:prSet/>
      <dgm:spPr/>
      <dgm:t>
        <a:bodyPr/>
        <a:lstStyle/>
        <a:p>
          <a:endParaRPr lang="en-GB"/>
        </a:p>
      </dgm:t>
    </dgm:pt>
    <dgm:pt modelId="{7E8BE43B-8F95-4063-B4AF-9A3DEA150FF6}" type="sibTrans" cxnId="{684B8233-49FD-4239-9C6B-8D0EE42FD8AD}">
      <dgm:prSet/>
      <dgm:spPr/>
      <dgm:t>
        <a:bodyPr/>
        <a:lstStyle/>
        <a:p>
          <a:endParaRPr lang="en-GB"/>
        </a:p>
      </dgm:t>
    </dgm:pt>
    <dgm:pt modelId="{F31892E7-4286-4197-880D-166464873299}">
      <dgm:prSet phldrT="[Text]" custT="1"/>
      <dgm:spPr/>
      <dgm:t>
        <a:bodyPr/>
        <a:lstStyle/>
        <a:p>
          <a:r>
            <a:rPr lang="en-GB" sz="1400" dirty="0"/>
            <a:t>Emergency services</a:t>
          </a:r>
        </a:p>
      </dgm:t>
    </dgm:pt>
    <dgm:pt modelId="{A88D0BFF-0C7E-41B6-B451-8257EE4B2185}" type="parTrans" cxnId="{4DBA5BB7-CC76-4999-8DEC-2D07697AFBE7}">
      <dgm:prSet/>
      <dgm:spPr/>
      <dgm:t>
        <a:bodyPr/>
        <a:lstStyle/>
        <a:p>
          <a:endParaRPr lang="en-GB"/>
        </a:p>
      </dgm:t>
    </dgm:pt>
    <dgm:pt modelId="{46744157-31B8-423A-8F6B-173C336F1D0A}" type="sibTrans" cxnId="{4DBA5BB7-CC76-4999-8DEC-2D07697AFBE7}">
      <dgm:prSet/>
      <dgm:spPr/>
      <dgm:t>
        <a:bodyPr/>
        <a:lstStyle/>
        <a:p>
          <a:endParaRPr lang="en-GB"/>
        </a:p>
      </dgm:t>
    </dgm:pt>
    <dgm:pt modelId="{2E8AF469-B613-424D-B5F3-F098B677926A}">
      <dgm:prSet custT="1"/>
      <dgm:spPr/>
      <dgm:t>
        <a:bodyPr/>
        <a:lstStyle/>
        <a:p>
          <a:r>
            <a:rPr lang="en-GB" sz="1400" dirty="0"/>
            <a:t>Water and sewage companies</a:t>
          </a:r>
        </a:p>
      </dgm:t>
    </dgm:pt>
    <dgm:pt modelId="{D5BB1CB7-27D4-441A-8B87-22A26772976E}" type="parTrans" cxnId="{EDB49BAE-58AD-4624-8E9E-0FECC5F8F9F7}">
      <dgm:prSet/>
      <dgm:spPr/>
      <dgm:t>
        <a:bodyPr/>
        <a:lstStyle/>
        <a:p>
          <a:endParaRPr lang="en-GB"/>
        </a:p>
      </dgm:t>
    </dgm:pt>
    <dgm:pt modelId="{04764287-B753-48EC-B506-36C2AE815166}" type="sibTrans" cxnId="{EDB49BAE-58AD-4624-8E9E-0FECC5F8F9F7}">
      <dgm:prSet/>
      <dgm:spPr/>
      <dgm:t>
        <a:bodyPr/>
        <a:lstStyle/>
        <a:p>
          <a:endParaRPr lang="en-GB"/>
        </a:p>
      </dgm:t>
    </dgm:pt>
    <dgm:pt modelId="{D1B1E848-1B7D-49E4-9ABC-973CE6A35830}">
      <dgm:prSet custT="1"/>
      <dgm:spPr/>
      <dgm:t>
        <a:bodyPr/>
        <a:lstStyle/>
        <a:p>
          <a:r>
            <a:rPr lang="en-GB" sz="1400" dirty="0"/>
            <a:t>LRFs and multi-agency co-ordinating groups</a:t>
          </a:r>
        </a:p>
      </dgm:t>
    </dgm:pt>
    <dgm:pt modelId="{5BCB4541-AAB5-450D-BFF8-03B70A8BE8FC}" type="parTrans" cxnId="{673233C7-AB61-4C1A-BE21-31788B463C78}">
      <dgm:prSet/>
      <dgm:spPr/>
      <dgm:t>
        <a:bodyPr/>
        <a:lstStyle/>
        <a:p>
          <a:endParaRPr lang="en-GB"/>
        </a:p>
      </dgm:t>
    </dgm:pt>
    <dgm:pt modelId="{9CD7CC7B-673D-47E0-BE3F-8CB0B1D08169}" type="sibTrans" cxnId="{673233C7-AB61-4C1A-BE21-31788B463C78}">
      <dgm:prSet/>
      <dgm:spPr/>
      <dgm:t>
        <a:bodyPr/>
        <a:lstStyle/>
        <a:p>
          <a:endParaRPr lang="en-GB"/>
        </a:p>
      </dgm:t>
    </dgm:pt>
    <dgm:pt modelId="{6AA7FCF9-E360-4B9B-BE9E-1215445C0241}">
      <dgm:prSet custT="1"/>
      <dgm:spPr/>
      <dgm:t>
        <a:bodyPr/>
        <a:lstStyle/>
        <a:p>
          <a:r>
            <a:rPr lang="en-GB" sz="1400" dirty="0"/>
            <a:t>Local Authorities and LLFAs</a:t>
          </a:r>
        </a:p>
      </dgm:t>
    </dgm:pt>
    <dgm:pt modelId="{2DAA4F70-956E-474E-A900-9D22B581139C}" type="parTrans" cxnId="{C7369C57-741A-4362-A9B8-A7ABB29D8A56}">
      <dgm:prSet/>
      <dgm:spPr/>
      <dgm:t>
        <a:bodyPr/>
        <a:lstStyle/>
        <a:p>
          <a:endParaRPr lang="en-GB"/>
        </a:p>
      </dgm:t>
    </dgm:pt>
    <dgm:pt modelId="{29BF7049-A400-49CE-9638-C57AF14B92B0}" type="sibTrans" cxnId="{C7369C57-741A-4362-A9B8-A7ABB29D8A56}">
      <dgm:prSet/>
      <dgm:spPr/>
      <dgm:t>
        <a:bodyPr/>
        <a:lstStyle/>
        <a:p>
          <a:endParaRPr lang="en-GB"/>
        </a:p>
      </dgm:t>
    </dgm:pt>
    <dgm:pt modelId="{D56990A8-01C4-4F80-AA1C-3F1D210B3999}">
      <dgm:prSet custT="1"/>
      <dgm:spPr/>
      <dgm:t>
        <a:bodyPr/>
        <a:lstStyle/>
        <a:p>
          <a:r>
            <a:rPr lang="en-GB" sz="1200" dirty="0"/>
            <a:t>Voluntary organisations – National Flood Forum</a:t>
          </a:r>
        </a:p>
      </dgm:t>
    </dgm:pt>
    <dgm:pt modelId="{BC491701-5F6A-4C65-B46A-759DB9CD7000}" type="parTrans" cxnId="{1315BFCF-D766-47B8-BC30-71AEDEC5D9C3}">
      <dgm:prSet/>
      <dgm:spPr/>
      <dgm:t>
        <a:bodyPr/>
        <a:lstStyle/>
        <a:p>
          <a:endParaRPr lang="en-GB"/>
        </a:p>
      </dgm:t>
    </dgm:pt>
    <dgm:pt modelId="{D34D0F98-0252-4B02-BE67-86DB275F838E}" type="sibTrans" cxnId="{1315BFCF-D766-47B8-BC30-71AEDEC5D9C3}">
      <dgm:prSet/>
      <dgm:spPr/>
      <dgm:t>
        <a:bodyPr/>
        <a:lstStyle/>
        <a:p>
          <a:endParaRPr lang="en-GB"/>
        </a:p>
      </dgm:t>
    </dgm:pt>
    <dgm:pt modelId="{77729AA3-3777-44F1-8021-26AA3B6BCD10}">
      <dgm:prSet custT="1"/>
      <dgm:spPr/>
      <dgm:t>
        <a:bodyPr/>
        <a:lstStyle/>
        <a:p>
          <a:r>
            <a:rPr lang="en-GB" sz="1400" dirty="0"/>
            <a:t>Met Office</a:t>
          </a:r>
        </a:p>
      </dgm:t>
    </dgm:pt>
    <dgm:pt modelId="{9B211E25-8B51-4735-9349-3D8B5BFF92EF}" type="parTrans" cxnId="{765E1121-E79D-4B3C-B177-B5A4668BF71F}">
      <dgm:prSet/>
      <dgm:spPr/>
      <dgm:t>
        <a:bodyPr/>
        <a:lstStyle/>
        <a:p>
          <a:endParaRPr lang="en-GB"/>
        </a:p>
      </dgm:t>
    </dgm:pt>
    <dgm:pt modelId="{DB39A27F-018B-4089-A566-BDB13A76EAA3}" type="sibTrans" cxnId="{765E1121-E79D-4B3C-B177-B5A4668BF71F}">
      <dgm:prSet/>
      <dgm:spPr/>
      <dgm:t>
        <a:bodyPr/>
        <a:lstStyle/>
        <a:p>
          <a:endParaRPr lang="en-GB"/>
        </a:p>
      </dgm:t>
    </dgm:pt>
    <dgm:pt modelId="{D9314B62-A721-4DF0-A7C1-4D9AED332D2B}">
      <dgm:prSet custT="1"/>
      <dgm:spPr/>
      <dgm:t>
        <a:bodyPr/>
        <a:lstStyle/>
        <a:p>
          <a:r>
            <a:rPr lang="en-GB" sz="1400" dirty="0"/>
            <a:t>MoD</a:t>
          </a:r>
        </a:p>
      </dgm:t>
    </dgm:pt>
    <dgm:pt modelId="{05ADA241-C297-484D-97BD-8445C8FE626D}" type="parTrans" cxnId="{D484C168-37E6-4F32-8430-5F0FBEA6EE44}">
      <dgm:prSet/>
      <dgm:spPr/>
      <dgm:t>
        <a:bodyPr/>
        <a:lstStyle/>
        <a:p>
          <a:endParaRPr lang="en-GB"/>
        </a:p>
      </dgm:t>
    </dgm:pt>
    <dgm:pt modelId="{F9184E0A-6F61-495A-A6C5-293F2D320684}" type="sibTrans" cxnId="{D484C168-37E6-4F32-8430-5F0FBEA6EE44}">
      <dgm:prSet/>
      <dgm:spPr/>
      <dgm:t>
        <a:bodyPr/>
        <a:lstStyle/>
        <a:p>
          <a:endParaRPr lang="en-GB"/>
        </a:p>
      </dgm:t>
    </dgm:pt>
    <dgm:pt modelId="{07DF1A66-8148-4E19-A526-6E9367F2F68C}">
      <dgm:prSet custT="1"/>
      <dgm:spPr/>
      <dgm:t>
        <a:bodyPr/>
        <a:lstStyle/>
        <a:p>
          <a:r>
            <a:rPr lang="en-GB" sz="1400" dirty="0"/>
            <a:t>Public</a:t>
          </a:r>
        </a:p>
      </dgm:t>
    </dgm:pt>
    <dgm:pt modelId="{B43E3D15-21EF-482F-9314-11AE8B91C21E}" type="parTrans" cxnId="{90CB199D-94AE-4FA1-B31A-50979ADFBBEB}">
      <dgm:prSet/>
      <dgm:spPr/>
      <dgm:t>
        <a:bodyPr/>
        <a:lstStyle/>
        <a:p>
          <a:endParaRPr lang="en-GB"/>
        </a:p>
      </dgm:t>
    </dgm:pt>
    <dgm:pt modelId="{50915E82-57A9-49B2-BF55-BC2D432CAC32}" type="sibTrans" cxnId="{90CB199D-94AE-4FA1-B31A-50979ADFBBEB}">
      <dgm:prSet/>
      <dgm:spPr/>
      <dgm:t>
        <a:bodyPr/>
        <a:lstStyle/>
        <a:p>
          <a:endParaRPr lang="en-GB"/>
        </a:p>
      </dgm:t>
    </dgm:pt>
    <dgm:pt modelId="{A2427ED5-BD39-4B57-8E5C-85B75FB94EF2}" type="pres">
      <dgm:prSet presAssocID="{974F50C1-BDDE-42BB-B727-B46F1DEBF9B4}" presName="Name0" presStyleCnt="0">
        <dgm:presLayoutVars>
          <dgm:chMax val="1"/>
          <dgm:dir/>
          <dgm:animLvl val="ctr"/>
          <dgm:resizeHandles val="exact"/>
        </dgm:presLayoutVars>
      </dgm:prSet>
      <dgm:spPr/>
    </dgm:pt>
    <dgm:pt modelId="{1F85C445-BA7E-4AB1-9E17-200EBB1E1E96}" type="pres">
      <dgm:prSet presAssocID="{1B8230B3-424B-4ED0-94B0-F2AF7858EBC1}" presName="centerShape" presStyleLbl="node0" presStyleIdx="0" presStyleCnt="1" custScaleX="130236" custScaleY="130236"/>
      <dgm:spPr/>
    </dgm:pt>
    <dgm:pt modelId="{383AF02F-9A2D-4363-A2C0-7A3660501251}" type="pres">
      <dgm:prSet presAssocID="{9B211E25-8B51-4735-9349-3D8B5BFF92EF}" presName="parTrans" presStyleLbl="sibTrans2D1" presStyleIdx="0" presStyleCnt="9"/>
      <dgm:spPr/>
    </dgm:pt>
    <dgm:pt modelId="{FC134483-F75B-4A8D-AA35-E49D0FE7C879}" type="pres">
      <dgm:prSet presAssocID="{9B211E25-8B51-4735-9349-3D8B5BFF92EF}" presName="connectorText" presStyleLbl="sibTrans2D1" presStyleIdx="0" presStyleCnt="9"/>
      <dgm:spPr/>
    </dgm:pt>
    <dgm:pt modelId="{49E1E80F-814C-4E53-9C05-846A09791F1B}" type="pres">
      <dgm:prSet presAssocID="{77729AA3-3777-44F1-8021-26AA3B6BCD10}" presName="node" presStyleLbl="node1" presStyleIdx="0" presStyleCnt="9" custScaleX="119726" custScaleY="119726">
        <dgm:presLayoutVars>
          <dgm:bulletEnabled val="1"/>
        </dgm:presLayoutVars>
      </dgm:prSet>
      <dgm:spPr/>
    </dgm:pt>
    <dgm:pt modelId="{F0B351FE-CA9E-46DF-85D4-DEC63B00AAE0}" type="pres">
      <dgm:prSet presAssocID="{03702D78-D0B4-458F-893C-3225CA642364}" presName="parTrans" presStyleLbl="sibTrans2D1" presStyleIdx="1" presStyleCnt="9" custScaleX="148918" custScaleY="132282"/>
      <dgm:spPr/>
    </dgm:pt>
    <dgm:pt modelId="{7F49BC55-F4D2-4E27-BD17-7A3E4B7D8000}" type="pres">
      <dgm:prSet presAssocID="{03702D78-D0B4-458F-893C-3225CA642364}" presName="connectorText" presStyleLbl="sibTrans2D1" presStyleIdx="1" presStyleCnt="9"/>
      <dgm:spPr/>
    </dgm:pt>
    <dgm:pt modelId="{1CA38D6B-23D4-4EC6-8C96-0992BB2A7722}" type="pres">
      <dgm:prSet presAssocID="{75C00EA4-369B-4DB7-A50F-CEC2139A8822}" presName="node" presStyleLbl="node1" presStyleIdx="1" presStyleCnt="9" custScaleX="122590" custScaleY="122590">
        <dgm:presLayoutVars>
          <dgm:bulletEnabled val="1"/>
        </dgm:presLayoutVars>
      </dgm:prSet>
      <dgm:spPr/>
    </dgm:pt>
    <dgm:pt modelId="{D35569DB-096F-4052-9FCD-0CB9A529EAE5}" type="pres">
      <dgm:prSet presAssocID="{2DAA4F70-956E-474E-A900-9D22B581139C}" presName="parTrans" presStyleLbl="sibTrans2D1" presStyleIdx="2" presStyleCnt="9" custScaleX="148918" custScaleY="132282"/>
      <dgm:spPr/>
    </dgm:pt>
    <dgm:pt modelId="{2F908AA9-644E-4899-8762-A9EDE3DF7D06}" type="pres">
      <dgm:prSet presAssocID="{2DAA4F70-956E-474E-A900-9D22B581139C}" presName="connectorText" presStyleLbl="sibTrans2D1" presStyleIdx="2" presStyleCnt="9"/>
      <dgm:spPr/>
    </dgm:pt>
    <dgm:pt modelId="{924AF10D-39B2-45D7-AD5A-9B818753D273}" type="pres">
      <dgm:prSet presAssocID="{6AA7FCF9-E360-4B9B-BE9E-1215445C0241}" presName="node" presStyleLbl="node1" presStyleIdx="2" presStyleCnt="9" custScaleX="130930" custScaleY="125531">
        <dgm:presLayoutVars>
          <dgm:bulletEnabled val="1"/>
        </dgm:presLayoutVars>
      </dgm:prSet>
      <dgm:spPr/>
    </dgm:pt>
    <dgm:pt modelId="{69DA702D-8125-4612-8AA8-A245D6C956B9}" type="pres">
      <dgm:prSet presAssocID="{D5BB1CB7-27D4-441A-8B87-22A26772976E}" presName="parTrans" presStyleLbl="sibTrans2D1" presStyleIdx="3" presStyleCnt="9" custScaleX="148918" custScaleY="132282"/>
      <dgm:spPr/>
    </dgm:pt>
    <dgm:pt modelId="{AE61FAE8-1295-40D0-9B51-15D88E70CC95}" type="pres">
      <dgm:prSet presAssocID="{D5BB1CB7-27D4-441A-8B87-22A26772976E}" presName="connectorText" presStyleLbl="sibTrans2D1" presStyleIdx="3" presStyleCnt="9"/>
      <dgm:spPr/>
    </dgm:pt>
    <dgm:pt modelId="{68343850-36F4-47F5-87D1-46951D5398D0}" type="pres">
      <dgm:prSet presAssocID="{2E8AF469-B613-424D-B5F3-F098B677926A}" presName="node" presStyleLbl="node1" presStyleIdx="3" presStyleCnt="9" custScaleX="122590" custScaleY="122590">
        <dgm:presLayoutVars>
          <dgm:bulletEnabled val="1"/>
        </dgm:presLayoutVars>
      </dgm:prSet>
      <dgm:spPr/>
    </dgm:pt>
    <dgm:pt modelId="{B3525352-F66D-4480-B614-F8335661D684}" type="pres">
      <dgm:prSet presAssocID="{5BCB4541-AAB5-450D-BFF8-03B70A8BE8FC}" presName="parTrans" presStyleLbl="sibTrans2D1" presStyleIdx="4" presStyleCnt="9" custScaleX="148918" custScaleY="132282"/>
      <dgm:spPr/>
    </dgm:pt>
    <dgm:pt modelId="{B32E3E45-975F-4062-937A-0CA44C725444}" type="pres">
      <dgm:prSet presAssocID="{5BCB4541-AAB5-450D-BFF8-03B70A8BE8FC}" presName="connectorText" presStyleLbl="sibTrans2D1" presStyleIdx="4" presStyleCnt="9"/>
      <dgm:spPr/>
    </dgm:pt>
    <dgm:pt modelId="{D29F15BF-075F-4A65-8A2D-628E64507AB8}" type="pres">
      <dgm:prSet presAssocID="{D1B1E848-1B7D-49E4-9ABC-973CE6A35830}" presName="node" presStyleLbl="node1" presStyleIdx="4" presStyleCnt="9" custScaleX="122590" custScaleY="122590">
        <dgm:presLayoutVars>
          <dgm:bulletEnabled val="1"/>
        </dgm:presLayoutVars>
      </dgm:prSet>
      <dgm:spPr/>
    </dgm:pt>
    <dgm:pt modelId="{96E75294-001B-49F4-BCB0-FD2F925A1461}" type="pres">
      <dgm:prSet presAssocID="{A88D0BFF-0C7E-41B6-B451-8257EE4B2185}" presName="parTrans" presStyleLbl="sibTrans2D1" presStyleIdx="5" presStyleCnt="9" custScaleX="148918" custScaleY="132282"/>
      <dgm:spPr/>
    </dgm:pt>
    <dgm:pt modelId="{9920DF96-D1D6-498E-8647-DABF7CF94BF8}" type="pres">
      <dgm:prSet presAssocID="{A88D0BFF-0C7E-41B6-B451-8257EE4B2185}" presName="connectorText" presStyleLbl="sibTrans2D1" presStyleIdx="5" presStyleCnt="9"/>
      <dgm:spPr/>
    </dgm:pt>
    <dgm:pt modelId="{2B40D82A-C361-426E-BD2E-D0E167EDC2BF}" type="pres">
      <dgm:prSet presAssocID="{F31892E7-4286-4197-880D-166464873299}" presName="node" presStyleLbl="node1" presStyleIdx="5" presStyleCnt="9" custScaleX="122590" custScaleY="122590">
        <dgm:presLayoutVars>
          <dgm:bulletEnabled val="1"/>
        </dgm:presLayoutVars>
      </dgm:prSet>
      <dgm:spPr/>
    </dgm:pt>
    <dgm:pt modelId="{957943A3-8F64-4859-AF30-5A53E98D1513}" type="pres">
      <dgm:prSet presAssocID="{B43E3D15-21EF-482F-9314-11AE8B91C21E}" presName="parTrans" presStyleLbl="sibTrans2D1" presStyleIdx="6" presStyleCnt="9"/>
      <dgm:spPr/>
    </dgm:pt>
    <dgm:pt modelId="{914686B0-AC47-4ED9-9EF2-4559234E1B50}" type="pres">
      <dgm:prSet presAssocID="{B43E3D15-21EF-482F-9314-11AE8B91C21E}" presName="connectorText" presStyleLbl="sibTrans2D1" presStyleIdx="6" presStyleCnt="9"/>
      <dgm:spPr/>
    </dgm:pt>
    <dgm:pt modelId="{43171502-B454-45C5-9D27-1FDE37C85DF7}" type="pres">
      <dgm:prSet presAssocID="{07DF1A66-8148-4E19-A526-6E9367F2F68C}" presName="node" presStyleLbl="node1" presStyleIdx="6" presStyleCnt="9" custScaleX="109762" custScaleY="109762">
        <dgm:presLayoutVars>
          <dgm:bulletEnabled val="1"/>
        </dgm:presLayoutVars>
      </dgm:prSet>
      <dgm:spPr/>
    </dgm:pt>
    <dgm:pt modelId="{6CE3ABBF-A19D-41EA-B364-276DA0B16C7C}" type="pres">
      <dgm:prSet presAssocID="{BC491701-5F6A-4C65-B46A-759DB9CD7000}" presName="parTrans" presStyleLbl="sibTrans2D1" presStyleIdx="7" presStyleCnt="9" custScaleX="177079"/>
      <dgm:spPr/>
    </dgm:pt>
    <dgm:pt modelId="{09C007B9-2E76-4B50-95FB-61CFE426FE84}" type="pres">
      <dgm:prSet presAssocID="{BC491701-5F6A-4C65-B46A-759DB9CD7000}" presName="connectorText" presStyleLbl="sibTrans2D1" presStyleIdx="7" presStyleCnt="9"/>
      <dgm:spPr/>
    </dgm:pt>
    <dgm:pt modelId="{74E79899-A4E1-409A-8FCE-33C3C876C384}" type="pres">
      <dgm:prSet presAssocID="{D56990A8-01C4-4F80-AA1C-3F1D210B3999}" presName="node" presStyleLbl="node1" presStyleIdx="7" presStyleCnt="9" custScaleX="140226" custScaleY="123956">
        <dgm:presLayoutVars>
          <dgm:bulletEnabled val="1"/>
        </dgm:presLayoutVars>
      </dgm:prSet>
      <dgm:spPr/>
    </dgm:pt>
    <dgm:pt modelId="{77BFF499-C7B4-4194-99B2-EC70A4F95B93}" type="pres">
      <dgm:prSet presAssocID="{05ADA241-C297-484D-97BD-8445C8FE626D}" presName="parTrans" presStyleLbl="sibTrans2D1" presStyleIdx="8" presStyleCnt="9"/>
      <dgm:spPr/>
    </dgm:pt>
    <dgm:pt modelId="{66CF2BFF-15D2-4A7F-A7F0-65E7E5CD25C3}" type="pres">
      <dgm:prSet presAssocID="{05ADA241-C297-484D-97BD-8445C8FE626D}" presName="connectorText" presStyleLbl="sibTrans2D1" presStyleIdx="8" presStyleCnt="9"/>
      <dgm:spPr/>
    </dgm:pt>
    <dgm:pt modelId="{CEB02CFC-91B5-428F-BFD9-E767C5BD9C61}" type="pres">
      <dgm:prSet presAssocID="{D9314B62-A721-4DF0-A7C1-4D9AED332D2B}" presName="node" presStyleLbl="node1" presStyleIdx="8" presStyleCnt="9" custScaleX="119858" custScaleY="119858">
        <dgm:presLayoutVars>
          <dgm:bulletEnabled val="1"/>
        </dgm:presLayoutVars>
      </dgm:prSet>
      <dgm:spPr/>
    </dgm:pt>
  </dgm:ptLst>
  <dgm:cxnLst>
    <dgm:cxn modelId="{C6A57808-8609-4438-BA01-2E55E69D51D3}" type="presOf" srcId="{A88D0BFF-0C7E-41B6-B451-8257EE4B2185}" destId="{9920DF96-D1D6-498E-8647-DABF7CF94BF8}" srcOrd="1" destOrd="0" presId="urn:microsoft.com/office/officeart/2005/8/layout/radial5"/>
    <dgm:cxn modelId="{8FBBAA0B-4F7C-4947-A2C2-F613C0247B18}" type="presOf" srcId="{BC491701-5F6A-4C65-B46A-759DB9CD7000}" destId="{6CE3ABBF-A19D-41EA-B364-276DA0B16C7C}" srcOrd="0" destOrd="0" presId="urn:microsoft.com/office/officeart/2005/8/layout/radial5"/>
    <dgm:cxn modelId="{4EC73C10-1626-4C28-B138-9B79BB3734D3}" type="presOf" srcId="{77729AA3-3777-44F1-8021-26AA3B6BCD10}" destId="{49E1E80F-814C-4E53-9C05-846A09791F1B}" srcOrd="0" destOrd="0" presId="urn:microsoft.com/office/officeart/2005/8/layout/radial5"/>
    <dgm:cxn modelId="{703D7114-7722-4191-8522-65B506C61637}" type="presOf" srcId="{03702D78-D0B4-458F-893C-3225CA642364}" destId="{F0B351FE-CA9E-46DF-85D4-DEC63B00AAE0}" srcOrd="0" destOrd="0" presId="urn:microsoft.com/office/officeart/2005/8/layout/radial5"/>
    <dgm:cxn modelId="{474B9414-F259-446D-9256-010BFF90EAEC}" type="presOf" srcId="{2E8AF469-B613-424D-B5F3-F098B677926A}" destId="{68343850-36F4-47F5-87D1-46951D5398D0}" srcOrd="0" destOrd="0" presId="urn:microsoft.com/office/officeart/2005/8/layout/radial5"/>
    <dgm:cxn modelId="{CA01BB14-E0E5-4585-8D16-528DD7583D9A}" type="presOf" srcId="{9B211E25-8B51-4735-9349-3D8B5BFF92EF}" destId="{383AF02F-9A2D-4363-A2C0-7A3660501251}" srcOrd="0" destOrd="0" presId="urn:microsoft.com/office/officeart/2005/8/layout/radial5"/>
    <dgm:cxn modelId="{3D1E7219-6F9A-4F89-AA34-63A2441647D9}" type="presOf" srcId="{D5BB1CB7-27D4-441A-8B87-22A26772976E}" destId="{AE61FAE8-1295-40D0-9B51-15D88E70CC95}" srcOrd="1" destOrd="0" presId="urn:microsoft.com/office/officeart/2005/8/layout/radial5"/>
    <dgm:cxn modelId="{E1C7FE20-2B9B-48F1-91AE-81857B915DC0}" type="presOf" srcId="{D56990A8-01C4-4F80-AA1C-3F1D210B3999}" destId="{74E79899-A4E1-409A-8FCE-33C3C876C384}" srcOrd="0" destOrd="0" presId="urn:microsoft.com/office/officeart/2005/8/layout/radial5"/>
    <dgm:cxn modelId="{765E1121-E79D-4B3C-B177-B5A4668BF71F}" srcId="{1B8230B3-424B-4ED0-94B0-F2AF7858EBC1}" destId="{77729AA3-3777-44F1-8021-26AA3B6BCD10}" srcOrd="0" destOrd="0" parTransId="{9B211E25-8B51-4735-9349-3D8B5BFF92EF}" sibTransId="{DB39A27F-018B-4089-A566-BDB13A76EAA3}"/>
    <dgm:cxn modelId="{A23A6224-C02E-4220-8DFB-A46B60933799}" type="presOf" srcId="{F31892E7-4286-4197-880D-166464873299}" destId="{2B40D82A-C361-426E-BD2E-D0E167EDC2BF}" srcOrd="0" destOrd="0" presId="urn:microsoft.com/office/officeart/2005/8/layout/radial5"/>
    <dgm:cxn modelId="{BF92F12B-26F0-42B6-BEB9-CBC672086C66}" type="presOf" srcId="{1B8230B3-424B-4ED0-94B0-F2AF7858EBC1}" destId="{1F85C445-BA7E-4AB1-9E17-200EBB1E1E96}" srcOrd="0" destOrd="0" presId="urn:microsoft.com/office/officeart/2005/8/layout/radial5"/>
    <dgm:cxn modelId="{E7D8EB2E-38F0-4276-BD7E-2E599DF73FCC}" type="presOf" srcId="{974F50C1-BDDE-42BB-B727-B46F1DEBF9B4}" destId="{A2427ED5-BD39-4B57-8E5C-85B75FB94EF2}" srcOrd="0" destOrd="0" presId="urn:microsoft.com/office/officeart/2005/8/layout/radial5"/>
    <dgm:cxn modelId="{684B8233-49FD-4239-9C6B-8D0EE42FD8AD}" srcId="{1B8230B3-424B-4ED0-94B0-F2AF7858EBC1}" destId="{75C00EA4-369B-4DB7-A50F-CEC2139A8822}" srcOrd="1" destOrd="0" parTransId="{03702D78-D0B4-458F-893C-3225CA642364}" sibTransId="{7E8BE43B-8F95-4063-B4AF-9A3DEA150FF6}"/>
    <dgm:cxn modelId="{D63EED3B-F4E9-4781-AB2B-B677C703AA26}" type="presOf" srcId="{05ADA241-C297-484D-97BD-8445C8FE626D}" destId="{77BFF499-C7B4-4194-99B2-EC70A4F95B93}" srcOrd="0" destOrd="0" presId="urn:microsoft.com/office/officeart/2005/8/layout/radial5"/>
    <dgm:cxn modelId="{6DA36D3D-27C5-4169-B9D0-A0D6B8C78350}" type="presOf" srcId="{B43E3D15-21EF-482F-9314-11AE8B91C21E}" destId="{914686B0-AC47-4ED9-9EF2-4559234E1B50}" srcOrd="1" destOrd="0" presId="urn:microsoft.com/office/officeart/2005/8/layout/radial5"/>
    <dgm:cxn modelId="{ED4A375B-3547-42C6-A1C5-903932FCA460}" type="presOf" srcId="{75C00EA4-369B-4DB7-A50F-CEC2139A8822}" destId="{1CA38D6B-23D4-4EC6-8C96-0992BB2A7722}" srcOrd="0" destOrd="0" presId="urn:microsoft.com/office/officeart/2005/8/layout/radial5"/>
    <dgm:cxn modelId="{4D0F4A62-4D09-48BD-A449-BEAC06DB710D}" type="presOf" srcId="{2DAA4F70-956E-474E-A900-9D22B581139C}" destId="{2F908AA9-644E-4899-8762-A9EDE3DF7D06}" srcOrd="1" destOrd="0" presId="urn:microsoft.com/office/officeart/2005/8/layout/radial5"/>
    <dgm:cxn modelId="{909DAE62-C240-4154-9782-AD172E671201}" type="presOf" srcId="{5BCB4541-AAB5-450D-BFF8-03B70A8BE8FC}" destId="{B3525352-F66D-4480-B614-F8335661D684}" srcOrd="0" destOrd="0" presId="urn:microsoft.com/office/officeart/2005/8/layout/radial5"/>
    <dgm:cxn modelId="{0CAC6044-F85E-4025-A094-485726DC92D8}" type="presOf" srcId="{A88D0BFF-0C7E-41B6-B451-8257EE4B2185}" destId="{96E75294-001B-49F4-BCB0-FD2F925A1461}" srcOrd="0" destOrd="0" presId="urn:microsoft.com/office/officeart/2005/8/layout/radial5"/>
    <dgm:cxn modelId="{D64A7367-418D-492E-920B-3A6BFFCCD489}" type="presOf" srcId="{B43E3D15-21EF-482F-9314-11AE8B91C21E}" destId="{957943A3-8F64-4859-AF30-5A53E98D1513}" srcOrd="0" destOrd="0" presId="urn:microsoft.com/office/officeart/2005/8/layout/radial5"/>
    <dgm:cxn modelId="{D484C168-37E6-4F32-8430-5F0FBEA6EE44}" srcId="{1B8230B3-424B-4ED0-94B0-F2AF7858EBC1}" destId="{D9314B62-A721-4DF0-A7C1-4D9AED332D2B}" srcOrd="8" destOrd="0" parTransId="{05ADA241-C297-484D-97BD-8445C8FE626D}" sibTransId="{F9184E0A-6F61-495A-A6C5-293F2D320684}"/>
    <dgm:cxn modelId="{3FF5776C-60CA-43A4-B3C9-99E2D832693E}" type="presOf" srcId="{9B211E25-8B51-4735-9349-3D8B5BFF92EF}" destId="{FC134483-F75B-4A8D-AA35-E49D0FE7C879}" srcOrd="1" destOrd="0" presId="urn:microsoft.com/office/officeart/2005/8/layout/radial5"/>
    <dgm:cxn modelId="{461AAC50-E17C-4046-BDFA-CDBE7D567C5C}" type="presOf" srcId="{03702D78-D0B4-458F-893C-3225CA642364}" destId="{7F49BC55-F4D2-4E27-BD17-7A3E4B7D8000}" srcOrd="1" destOrd="0" presId="urn:microsoft.com/office/officeart/2005/8/layout/radial5"/>
    <dgm:cxn modelId="{3C912273-3600-481F-99FA-2CDADD620F2D}" type="presOf" srcId="{D5BB1CB7-27D4-441A-8B87-22A26772976E}" destId="{69DA702D-8125-4612-8AA8-A245D6C956B9}" srcOrd="0" destOrd="0" presId="urn:microsoft.com/office/officeart/2005/8/layout/radial5"/>
    <dgm:cxn modelId="{C7369C57-741A-4362-A9B8-A7ABB29D8A56}" srcId="{1B8230B3-424B-4ED0-94B0-F2AF7858EBC1}" destId="{6AA7FCF9-E360-4B9B-BE9E-1215445C0241}" srcOrd="2" destOrd="0" parTransId="{2DAA4F70-956E-474E-A900-9D22B581139C}" sibTransId="{29BF7049-A400-49CE-9638-C57AF14B92B0}"/>
    <dgm:cxn modelId="{D992837C-CD22-4836-9ED3-08F93B77E999}" type="presOf" srcId="{07DF1A66-8148-4E19-A526-6E9367F2F68C}" destId="{43171502-B454-45C5-9D27-1FDE37C85DF7}" srcOrd="0" destOrd="0" presId="urn:microsoft.com/office/officeart/2005/8/layout/radial5"/>
    <dgm:cxn modelId="{CEF27385-2B80-41B7-A634-6EA49F5BD7CE}" type="presOf" srcId="{05ADA241-C297-484D-97BD-8445C8FE626D}" destId="{66CF2BFF-15D2-4A7F-A7F0-65E7E5CD25C3}" srcOrd="1" destOrd="0" presId="urn:microsoft.com/office/officeart/2005/8/layout/radial5"/>
    <dgm:cxn modelId="{936C3098-DBCF-49EF-91C8-984CC49B70D7}" type="presOf" srcId="{2DAA4F70-956E-474E-A900-9D22B581139C}" destId="{D35569DB-096F-4052-9FCD-0CB9A529EAE5}" srcOrd="0" destOrd="0" presId="urn:microsoft.com/office/officeart/2005/8/layout/radial5"/>
    <dgm:cxn modelId="{90CB199D-94AE-4FA1-B31A-50979ADFBBEB}" srcId="{1B8230B3-424B-4ED0-94B0-F2AF7858EBC1}" destId="{07DF1A66-8148-4E19-A526-6E9367F2F68C}" srcOrd="6" destOrd="0" parTransId="{B43E3D15-21EF-482F-9314-11AE8B91C21E}" sibTransId="{50915E82-57A9-49B2-BF55-BC2D432CAC32}"/>
    <dgm:cxn modelId="{EDB49BAE-58AD-4624-8E9E-0FECC5F8F9F7}" srcId="{1B8230B3-424B-4ED0-94B0-F2AF7858EBC1}" destId="{2E8AF469-B613-424D-B5F3-F098B677926A}" srcOrd="3" destOrd="0" parTransId="{D5BB1CB7-27D4-441A-8B87-22A26772976E}" sibTransId="{04764287-B753-48EC-B506-36C2AE815166}"/>
    <dgm:cxn modelId="{4DBA5BB7-CC76-4999-8DEC-2D07697AFBE7}" srcId="{1B8230B3-424B-4ED0-94B0-F2AF7858EBC1}" destId="{F31892E7-4286-4197-880D-166464873299}" srcOrd="5" destOrd="0" parTransId="{A88D0BFF-0C7E-41B6-B451-8257EE4B2185}" sibTransId="{46744157-31B8-423A-8F6B-173C336F1D0A}"/>
    <dgm:cxn modelId="{5C2A76BC-30F2-4D5F-BAC6-378E87627F01}" srcId="{974F50C1-BDDE-42BB-B727-B46F1DEBF9B4}" destId="{1B8230B3-424B-4ED0-94B0-F2AF7858EBC1}" srcOrd="0" destOrd="0" parTransId="{D6AD2091-BC27-40F2-A2E9-AB4D5DA6BBF2}" sibTransId="{42BF54CA-84BE-4A55-885C-2FB99897A4ED}"/>
    <dgm:cxn modelId="{673233C7-AB61-4C1A-BE21-31788B463C78}" srcId="{1B8230B3-424B-4ED0-94B0-F2AF7858EBC1}" destId="{D1B1E848-1B7D-49E4-9ABC-973CE6A35830}" srcOrd="4" destOrd="0" parTransId="{5BCB4541-AAB5-450D-BFF8-03B70A8BE8FC}" sibTransId="{9CD7CC7B-673D-47E0-BE3F-8CB0B1D08169}"/>
    <dgm:cxn modelId="{C0FDFEC8-4128-47F3-9331-53A85E158EC3}" type="presOf" srcId="{D1B1E848-1B7D-49E4-9ABC-973CE6A35830}" destId="{D29F15BF-075F-4A65-8A2D-628E64507AB8}" srcOrd="0" destOrd="0" presId="urn:microsoft.com/office/officeart/2005/8/layout/radial5"/>
    <dgm:cxn modelId="{1315BFCF-D766-47B8-BC30-71AEDEC5D9C3}" srcId="{1B8230B3-424B-4ED0-94B0-F2AF7858EBC1}" destId="{D56990A8-01C4-4F80-AA1C-3F1D210B3999}" srcOrd="7" destOrd="0" parTransId="{BC491701-5F6A-4C65-B46A-759DB9CD7000}" sibTransId="{D34D0F98-0252-4B02-BE67-86DB275F838E}"/>
    <dgm:cxn modelId="{7A9023DF-05DE-4BE8-8B2E-164C1CEA42B5}" type="presOf" srcId="{5BCB4541-AAB5-450D-BFF8-03B70A8BE8FC}" destId="{B32E3E45-975F-4062-937A-0CA44C725444}" srcOrd="1" destOrd="0" presId="urn:microsoft.com/office/officeart/2005/8/layout/radial5"/>
    <dgm:cxn modelId="{15A2DCE1-DA33-45B3-B40D-218FC682EA13}" type="presOf" srcId="{D9314B62-A721-4DF0-A7C1-4D9AED332D2B}" destId="{CEB02CFC-91B5-428F-BFD9-E767C5BD9C61}" srcOrd="0" destOrd="0" presId="urn:microsoft.com/office/officeart/2005/8/layout/radial5"/>
    <dgm:cxn modelId="{4BF2EAEE-5F2A-4B80-A0EF-95487E5E85B8}" type="presOf" srcId="{BC491701-5F6A-4C65-B46A-759DB9CD7000}" destId="{09C007B9-2E76-4B50-95FB-61CFE426FE84}" srcOrd="1" destOrd="0" presId="urn:microsoft.com/office/officeart/2005/8/layout/radial5"/>
    <dgm:cxn modelId="{313F27FB-28A5-4B07-BC89-B2B56D85E001}" type="presOf" srcId="{6AA7FCF9-E360-4B9B-BE9E-1215445C0241}" destId="{924AF10D-39B2-45D7-AD5A-9B818753D273}" srcOrd="0" destOrd="0" presId="urn:microsoft.com/office/officeart/2005/8/layout/radial5"/>
    <dgm:cxn modelId="{85ADEFAF-8B44-4C86-B773-B246A249F3A0}" type="presParOf" srcId="{A2427ED5-BD39-4B57-8E5C-85B75FB94EF2}" destId="{1F85C445-BA7E-4AB1-9E17-200EBB1E1E96}" srcOrd="0" destOrd="0" presId="urn:microsoft.com/office/officeart/2005/8/layout/radial5"/>
    <dgm:cxn modelId="{6E1B93FF-9A5E-4536-8F31-2E091779C2E5}" type="presParOf" srcId="{A2427ED5-BD39-4B57-8E5C-85B75FB94EF2}" destId="{383AF02F-9A2D-4363-A2C0-7A3660501251}" srcOrd="1" destOrd="0" presId="urn:microsoft.com/office/officeart/2005/8/layout/radial5"/>
    <dgm:cxn modelId="{C1BD12D9-2958-49C3-8483-ED726D52FD41}" type="presParOf" srcId="{383AF02F-9A2D-4363-A2C0-7A3660501251}" destId="{FC134483-F75B-4A8D-AA35-E49D0FE7C879}" srcOrd="0" destOrd="0" presId="urn:microsoft.com/office/officeart/2005/8/layout/radial5"/>
    <dgm:cxn modelId="{3A20455B-967A-401D-9F68-7038BD746235}" type="presParOf" srcId="{A2427ED5-BD39-4B57-8E5C-85B75FB94EF2}" destId="{49E1E80F-814C-4E53-9C05-846A09791F1B}" srcOrd="2" destOrd="0" presId="urn:microsoft.com/office/officeart/2005/8/layout/radial5"/>
    <dgm:cxn modelId="{4DEB2A33-2303-4B68-9E83-37A560425DCD}" type="presParOf" srcId="{A2427ED5-BD39-4B57-8E5C-85B75FB94EF2}" destId="{F0B351FE-CA9E-46DF-85D4-DEC63B00AAE0}" srcOrd="3" destOrd="0" presId="urn:microsoft.com/office/officeart/2005/8/layout/radial5"/>
    <dgm:cxn modelId="{5ABAD07A-3BFF-4306-8BA6-104A175716DE}" type="presParOf" srcId="{F0B351FE-CA9E-46DF-85D4-DEC63B00AAE0}" destId="{7F49BC55-F4D2-4E27-BD17-7A3E4B7D8000}" srcOrd="0" destOrd="0" presId="urn:microsoft.com/office/officeart/2005/8/layout/radial5"/>
    <dgm:cxn modelId="{6E6DEB6F-A6EE-4BB1-957D-0A8DA7C71D67}" type="presParOf" srcId="{A2427ED5-BD39-4B57-8E5C-85B75FB94EF2}" destId="{1CA38D6B-23D4-4EC6-8C96-0992BB2A7722}" srcOrd="4" destOrd="0" presId="urn:microsoft.com/office/officeart/2005/8/layout/radial5"/>
    <dgm:cxn modelId="{B9AC4076-F6C5-46FE-83DA-C0573C0B227A}" type="presParOf" srcId="{A2427ED5-BD39-4B57-8E5C-85B75FB94EF2}" destId="{D35569DB-096F-4052-9FCD-0CB9A529EAE5}" srcOrd="5" destOrd="0" presId="urn:microsoft.com/office/officeart/2005/8/layout/radial5"/>
    <dgm:cxn modelId="{873C961C-03B2-4A5D-8E10-7BB52381E1FF}" type="presParOf" srcId="{D35569DB-096F-4052-9FCD-0CB9A529EAE5}" destId="{2F908AA9-644E-4899-8762-A9EDE3DF7D06}" srcOrd="0" destOrd="0" presId="urn:microsoft.com/office/officeart/2005/8/layout/radial5"/>
    <dgm:cxn modelId="{20C2C1B3-A1B4-4A0A-BFBE-D3125F6D0CEF}" type="presParOf" srcId="{A2427ED5-BD39-4B57-8E5C-85B75FB94EF2}" destId="{924AF10D-39B2-45D7-AD5A-9B818753D273}" srcOrd="6" destOrd="0" presId="urn:microsoft.com/office/officeart/2005/8/layout/radial5"/>
    <dgm:cxn modelId="{9FDF856F-4991-41D6-85B5-9AFA05F2FABA}" type="presParOf" srcId="{A2427ED5-BD39-4B57-8E5C-85B75FB94EF2}" destId="{69DA702D-8125-4612-8AA8-A245D6C956B9}" srcOrd="7" destOrd="0" presId="urn:microsoft.com/office/officeart/2005/8/layout/radial5"/>
    <dgm:cxn modelId="{CAEC6C3E-750A-4834-9150-BD9AADFBEE1A}" type="presParOf" srcId="{69DA702D-8125-4612-8AA8-A245D6C956B9}" destId="{AE61FAE8-1295-40D0-9B51-15D88E70CC95}" srcOrd="0" destOrd="0" presId="urn:microsoft.com/office/officeart/2005/8/layout/radial5"/>
    <dgm:cxn modelId="{D79F1DCA-99CD-4990-A87E-D0418A296E49}" type="presParOf" srcId="{A2427ED5-BD39-4B57-8E5C-85B75FB94EF2}" destId="{68343850-36F4-47F5-87D1-46951D5398D0}" srcOrd="8" destOrd="0" presId="urn:microsoft.com/office/officeart/2005/8/layout/radial5"/>
    <dgm:cxn modelId="{86C0BCAC-D8A4-4863-816B-5B2933AD372B}" type="presParOf" srcId="{A2427ED5-BD39-4B57-8E5C-85B75FB94EF2}" destId="{B3525352-F66D-4480-B614-F8335661D684}" srcOrd="9" destOrd="0" presId="urn:microsoft.com/office/officeart/2005/8/layout/radial5"/>
    <dgm:cxn modelId="{C73564A0-3C2B-4834-AF7C-B0F2810F9B28}" type="presParOf" srcId="{B3525352-F66D-4480-B614-F8335661D684}" destId="{B32E3E45-975F-4062-937A-0CA44C725444}" srcOrd="0" destOrd="0" presId="urn:microsoft.com/office/officeart/2005/8/layout/radial5"/>
    <dgm:cxn modelId="{9F89917B-932B-4C9D-86EA-62B14A7A6BAE}" type="presParOf" srcId="{A2427ED5-BD39-4B57-8E5C-85B75FB94EF2}" destId="{D29F15BF-075F-4A65-8A2D-628E64507AB8}" srcOrd="10" destOrd="0" presId="urn:microsoft.com/office/officeart/2005/8/layout/radial5"/>
    <dgm:cxn modelId="{FCB21998-4C6B-4747-93D4-2ECE62B6AAC2}" type="presParOf" srcId="{A2427ED5-BD39-4B57-8E5C-85B75FB94EF2}" destId="{96E75294-001B-49F4-BCB0-FD2F925A1461}" srcOrd="11" destOrd="0" presId="urn:microsoft.com/office/officeart/2005/8/layout/radial5"/>
    <dgm:cxn modelId="{0A28E3C3-0FDC-4C20-BD2B-60AEDCF10550}" type="presParOf" srcId="{96E75294-001B-49F4-BCB0-FD2F925A1461}" destId="{9920DF96-D1D6-498E-8647-DABF7CF94BF8}" srcOrd="0" destOrd="0" presId="urn:microsoft.com/office/officeart/2005/8/layout/radial5"/>
    <dgm:cxn modelId="{3BD0F366-E398-4494-8B25-67589CEA9C2B}" type="presParOf" srcId="{A2427ED5-BD39-4B57-8E5C-85B75FB94EF2}" destId="{2B40D82A-C361-426E-BD2E-D0E167EDC2BF}" srcOrd="12" destOrd="0" presId="urn:microsoft.com/office/officeart/2005/8/layout/radial5"/>
    <dgm:cxn modelId="{A5BCC96A-F41F-44CD-BE36-EEBC3A32FBFE}" type="presParOf" srcId="{A2427ED5-BD39-4B57-8E5C-85B75FB94EF2}" destId="{957943A3-8F64-4859-AF30-5A53E98D1513}" srcOrd="13" destOrd="0" presId="urn:microsoft.com/office/officeart/2005/8/layout/radial5"/>
    <dgm:cxn modelId="{6705C700-F890-403B-9A23-5D4DD6A6925A}" type="presParOf" srcId="{957943A3-8F64-4859-AF30-5A53E98D1513}" destId="{914686B0-AC47-4ED9-9EF2-4559234E1B50}" srcOrd="0" destOrd="0" presId="urn:microsoft.com/office/officeart/2005/8/layout/radial5"/>
    <dgm:cxn modelId="{4540594D-0420-4699-93DF-5E1EA93D1CB5}" type="presParOf" srcId="{A2427ED5-BD39-4B57-8E5C-85B75FB94EF2}" destId="{43171502-B454-45C5-9D27-1FDE37C85DF7}" srcOrd="14" destOrd="0" presId="urn:microsoft.com/office/officeart/2005/8/layout/radial5"/>
    <dgm:cxn modelId="{394609CD-6003-41B1-BC48-2D900131D9F2}" type="presParOf" srcId="{A2427ED5-BD39-4B57-8E5C-85B75FB94EF2}" destId="{6CE3ABBF-A19D-41EA-B364-276DA0B16C7C}" srcOrd="15" destOrd="0" presId="urn:microsoft.com/office/officeart/2005/8/layout/radial5"/>
    <dgm:cxn modelId="{9160B3D9-D09C-4DF5-B0DB-60969543F752}" type="presParOf" srcId="{6CE3ABBF-A19D-41EA-B364-276DA0B16C7C}" destId="{09C007B9-2E76-4B50-95FB-61CFE426FE84}" srcOrd="0" destOrd="0" presId="urn:microsoft.com/office/officeart/2005/8/layout/radial5"/>
    <dgm:cxn modelId="{ECAB1D83-FE9D-4F21-ADFF-240C6B932C47}" type="presParOf" srcId="{A2427ED5-BD39-4B57-8E5C-85B75FB94EF2}" destId="{74E79899-A4E1-409A-8FCE-33C3C876C384}" srcOrd="16" destOrd="0" presId="urn:microsoft.com/office/officeart/2005/8/layout/radial5"/>
    <dgm:cxn modelId="{1C27E5FD-42A4-418E-99C4-6CBDE661BF07}" type="presParOf" srcId="{A2427ED5-BD39-4B57-8E5C-85B75FB94EF2}" destId="{77BFF499-C7B4-4194-99B2-EC70A4F95B93}" srcOrd="17" destOrd="0" presId="urn:microsoft.com/office/officeart/2005/8/layout/radial5"/>
    <dgm:cxn modelId="{07A4497B-6A66-4B9E-B1E1-07FDD2CA84CC}" type="presParOf" srcId="{77BFF499-C7B4-4194-99B2-EC70A4F95B93}" destId="{66CF2BFF-15D2-4A7F-A7F0-65E7E5CD25C3}" srcOrd="0" destOrd="0" presId="urn:microsoft.com/office/officeart/2005/8/layout/radial5"/>
    <dgm:cxn modelId="{D408D0D7-F1F7-42E2-AB00-7B97DB7C5C16}" type="presParOf" srcId="{A2427ED5-BD39-4B57-8E5C-85B75FB94EF2}" destId="{CEB02CFC-91B5-428F-BFD9-E767C5BD9C61}" srcOrd="1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85C445-BA7E-4AB1-9E17-200EBB1E1E96}">
      <dsp:nvSpPr>
        <dsp:cNvPr id="0" name=""/>
        <dsp:cNvSpPr/>
      </dsp:nvSpPr>
      <dsp:spPr>
        <a:xfrm>
          <a:off x="3521318" y="1695464"/>
          <a:ext cx="1231788" cy="123178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Flood Incident Response and Recovery</a:t>
          </a:r>
        </a:p>
      </dsp:txBody>
      <dsp:txXfrm>
        <a:off x="3701709" y="1875855"/>
        <a:ext cx="871006" cy="871006"/>
      </dsp:txXfrm>
    </dsp:sp>
    <dsp:sp modelId="{383AF02F-9A2D-4363-A2C0-7A3660501251}">
      <dsp:nvSpPr>
        <dsp:cNvPr id="0" name=""/>
        <dsp:cNvSpPr/>
      </dsp:nvSpPr>
      <dsp:spPr>
        <a:xfrm rot="16200000">
          <a:off x="3967574" y="1180058"/>
          <a:ext cx="339276" cy="40987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a:off x="4018466" y="1312924"/>
        <a:ext cx="237493" cy="245924"/>
      </dsp:txXfrm>
    </dsp:sp>
    <dsp:sp modelId="{49E1E80F-814C-4E53-9C05-846A09791F1B}">
      <dsp:nvSpPr>
        <dsp:cNvPr id="0" name=""/>
        <dsp:cNvSpPr/>
      </dsp:nvSpPr>
      <dsp:spPr>
        <a:xfrm>
          <a:off x="3559890" y="-99325"/>
          <a:ext cx="1154645" cy="1154645"/>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Met Office</a:t>
          </a:r>
        </a:p>
      </dsp:txBody>
      <dsp:txXfrm>
        <a:off x="3728984" y="69769"/>
        <a:ext cx="816457" cy="816457"/>
      </dsp:txXfrm>
    </dsp:sp>
    <dsp:sp modelId="{F0B351FE-CA9E-46DF-85D4-DEC63B00AAE0}">
      <dsp:nvSpPr>
        <dsp:cNvPr id="0" name=""/>
        <dsp:cNvSpPr/>
      </dsp:nvSpPr>
      <dsp:spPr>
        <a:xfrm rot="18600000">
          <a:off x="4481190" y="1335759"/>
          <a:ext cx="494344" cy="542187"/>
        </a:xfrm>
        <a:prstGeom prst="rightArrow">
          <a:avLst>
            <a:gd name="adj1" fmla="val 60000"/>
            <a:gd name="adj2" fmla="val 50000"/>
          </a:avLst>
        </a:prstGeom>
        <a:solidFill>
          <a:schemeClr val="accent4">
            <a:hueOff val="1299462"/>
            <a:satOff val="-5996"/>
            <a:lumOff val="22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a:off x="4507678" y="1500999"/>
        <a:ext cx="346041" cy="325313"/>
      </dsp:txXfrm>
    </dsp:sp>
    <dsp:sp modelId="{1CA38D6B-23D4-4EC6-8C96-0992BB2A7722}">
      <dsp:nvSpPr>
        <dsp:cNvPr id="0" name=""/>
        <dsp:cNvSpPr/>
      </dsp:nvSpPr>
      <dsp:spPr>
        <a:xfrm>
          <a:off x="4724542" y="315789"/>
          <a:ext cx="1182265" cy="1182265"/>
        </a:xfrm>
        <a:prstGeom prst="ellipse">
          <a:avLst/>
        </a:prstGeom>
        <a:solidFill>
          <a:schemeClr val="accent4">
            <a:hueOff val="1299462"/>
            <a:satOff val="-5996"/>
            <a:lumOff val="2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EA / NRW / SEPA / DARNI (RA)</a:t>
          </a:r>
        </a:p>
      </dsp:txBody>
      <dsp:txXfrm>
        <a:off x="4897681" y="488928"/>
        <a:ext cx="835987" cy="835987"/>
      </dsp:txXfrm>
    </dsp:sp>
    <dsp:sp modelId="{D35569DB-096F-4052-9FCD-0CB9A529EAE5}">
      <dsp:nvSpPr>
        <dsp:cNvPr id="0" name=""/>
        <dsp:cNvSpPr/>
      </dsp:nvSpPr>
      <dsp:spPr>
        <a:xfrm rot="21000000">
          <a:off x="4792466" y="1883883"/>
          <a:ext cx="463262" cy="542187"/>
        </a:xfrm>
        <a:prstGeom prst="rightArrow">
          <a:avLst>
            <a:gd name="adj1" fmla="val 60000"/>
            <a:gd name="adj2" fmla="val 50000"/>
          </a:avLst>
        </a:prstGeom>
        <a:solidFill>
          <a:schemeClr val="accent4">
            <a:hueOff val="2598923"/>
            <a:satOff val="-11992"/>
            <a:lumOff val="4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a:off x="4793522" y="2004387"/>
        <a:ext cx="324283" cy="325313"/>
      </dsp:txXfrm>
    </dsp:sp>
    <dsp:sp modelId="{924AF10D-39B2-45D7-AD5A-9B818753D273}">
      <dsp:nvSpPr>
        <dsp:cNvPr id="0" name=""/>
        <dsp:cNvSpPr/>
      </dsp:nvSpPr>
      <dsp:spPr>
        <a:xfrm>
          <a:off x="5311372" y="1387684"/>
          <a:ext cx="1262697" cy="1210628"/>
        </a:xfrm>
        <a:prstGeom prst="ellipse">
          <a:avLst/>
        </a:prstGeom>
        <a:solidFill>
          <a:schemeClr val="accent4">
            <a:hueOff val="2598923"/>
            <a:satOff val="-11992"/>
            <a:lumOff val="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Local Authorities and LLFAs</a:t>
          </a:r>
        </a:p>
      </dsp:txBody>
      <dsp:txXfrm>
        <a:off x="5496290" y="1564976"/>
        <a:ext cx="892861" cy="856044"/>
      </dsp:txXfrm>
    </dsp:sp>
    <dsp:sp modelId="{69DA702D-8125-4612-8AA8-A245D6C956B9}">
      <dsp:nvSpPr>
        <dsp:cNvPr id="0" name=""/>
        <dsp:cNvSpPr/>
      </dsp:nvSpPr>
      <dsp:spPr>
        <a:xfrm rot="1800000">
          <a:off x="4686495" y="2500098"/>
          <a:ext cx="494344" cy="542187"/>
        </a:xfrm>
        <a:prstGeom prst="rightArrow">
          <a:avLst>
            <a:gd name="adj1" fmla="val 60000"/>
            <a:gd name="adj2" fmla="val 50000"/>
          </a:avLst>
        </a:prstGeom>
        <a:solidFill>
          <a:schemeClr val="accent4">
            <a:hueOff val="3898385"/>
            <a:satOff val="-17988"/>
            <a:lumOff val="66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a:off x="4696429" y="2571459"/>
        <a:ext cx="346041" cy="325313"/>
      </dsp:txXfrm>
    </dsp:sp>
    <dsp:sp modelId="{68343850-36F4-47F5-87D1-46951D5398D0}">
      <dsp:nvSpPr>
        <dsp:cNvPr id="0" name=""/>
        <dsp:cNvSpPr/>
      </dsp:nvSpPr>
      <dsp:spPr>
        <a:xfrm>
          <a:off x="5133817" y="2636906"/>
          <a:ext cx="1182265" cy="1182265"/>
        </a:xfrm>
        <a:prstGeom prst="ellipse">
          <a:avLst/>
        </a:prstGeom>
        <a:solidFill>
          <a:schemeClr val="accent4">
            <a:hueOff val="3898385"/>
            <a:satOff val="-17988"/>
            <a:lumOff val="6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Water and sewage companies</a:t>
          </a:r>
        </a:p>
      </dsp:txBody>
      <dsp:txXfrm>
        <a:off x="5306956" y="2810045"/>
        <a:ext cx="835987" cy="835987"/>
      </dsp:txXfrm>
    </dsp:sp>
    <dsp:sp modelId="{B3525352-F66D-4480-B614-F8335661D684}">
      <dsp:nvSpPr>
        <dsp:cNvPr id="0" name=""/>
        <dsp:cNvSpPr/>
      </dsp:nvSpPr>
      <dsp:spPr>
        <a:xfrm rot="4200000">
          <a:off x="4204585" y="2904468"/>
          <a:ext cx="494344" cy="542187"/>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a:off x="4253375" y="2943225"/>
        <a:ext cx="346041" cy="325313"/>
      </dsp:txXfrm>
    </dsp:sp>
    <dsp:sp modelId="{D29F15BF-075F-4A65-8A2D-628E64507AB8}">
      <dsp:nvSpPr>
        <dsp:cNvPr id="0" name=""/>
        <dsp:cNvSpPr/>
      </dsp:nvSpPr>
      <dsp:spPr>
        <a:xfrm>
          <a:off x="4173126" y="3443022"/>
          <a:ext cx="1182265" cy="1182265"/>
        </a:xfrm>
        <a:prstGeom prst="ellipse">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LRFs and multi-agency co-ordinating groups</a:t>
          </a:r>
        </a:p>
      </dsp:txBody>
      <dsp:txXfrm>
        <a:off x="4346265" y="3616161"/>
        <a:ext cx="835987" cy="835987"/>
      </dsp:txXfrm>
    </dsp:sp>
    <dsp:sp modelId="{96E75294-001B-49F4-BCB0-FD2F925A1461}">
      <dsp:nvSpPr>
        <dsp:cNvPr id="0" name=""/>
        <dsp:cNvSpPr/>
      </dsp:nvSpPr>
      <dsp:spPr>
        <a:xfrm rot="6600000">
          <a:off x="3575496" y="2904468"/>
          <a:ext cx="494344" cy="542187"/>
        </a:xfrm>
        <a:prstGeom prst="rightArrow">
          <a:avLst>
            <a:gd name="adj1" fmla="val 60000"/>
            <a:gd name="adj2" fmla="val 50000"/>
          </a:avLst>
        </a:prstGeom>
        <a:solidFill>
          <a:schemeClr val="accent4">
            <a:hueOff val="6497308"/>
            <a:satOff val="-29980"/>
            <a:lumOff val="110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3675009" y="2943225"/>
        <a:ext cx="346041" cy="325313"/>
      </dsp:txXfrm>
    </dsp:sp>
    <dsp:sp modelId="{2B40D82A-C361-426E-BD2E-D0E167EDC2BF}">
      <dsp:nvSpPr>
        <dsp:cNvPr id="0" name=""/>
        <dsp:cNvSpPr/>
      </dsp:nvSpPr>
      <dsp:spPr>
        <a:xfrm>
          <a:off x="2919033" y="3443022"/>
          <a:ext cx="1182265" cy="1182265"/>
        </a:xfrm>
        <a:prstGeom prst="ellipse">
          <a:avLst/>
        </a:prstGeom>
        <a:solidFill>
          <a:schemeClr val="accent4">
            <a:hueOff val="6497308"/>
            <a:satOff val="-29980"/>
            <a:lumOff val="11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Emergency services</a:t>
          </a:r>
        </a:p>
      </dsp:txBody>
      <dsp:txXfrm>
        <a:off x="3092172" y="3616161"/>
        <a:ext cx="835987" cy="835987"/>
      </dsp:txXfrm>
    </dsp:sp>
    <dsp:sp modelId="{957943A3-8F64-4859-AF30-5A53E98D1513}">
      <dsp:nvSpPr>
        <dsp:cNvPr id="0" name=""/>
        <dsp:cNvSpPr/>
      </dsp:nvSpPr>
      <dsp:spPr>
        <a:xfrm rot="9000000">
          <a:off x="3132406" y="2581256"/>
          <a:ext cx="364741" cy="409872"/>
        </a:xfrm>
        <a:prstGeom prst="rightArrow">
          <a:avLst>
            <a:gd name="adj1" fmla="val 60000"/>
            <a:gd name="adj2" fmla="val 50000"/>
          </a:avLst>
        </a:prstGeom>
        <a:solidFill>
          <a:schemeClr val="accent4">
            <a:hueOff val="7796769"/>
            <a:satOff val="-35976"/>
            <a:lumOff val="132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3234498" y="2635875"/>
        <a:ext cx="255319" cy="245924"/>
      </dsp:txXfrm>
    </dsp:sp>
    <dsp:sp modelId="{43171502-B454-45C5-9D27-1FDE37C85DF7}">
      <dsp:nvSpPr>
        <dsp:cNvPr id="0" name=""/>
        <dsp:cNvSpPr/>
      </dsp:nvSpPr>
      <dsp:spPr>
        <a:xfrm>
          <a:off x="2020199" y="2698763"/>
          <a:ext cx="1058551" cy="1058551"/>
        </a:xfrm>
        <a:prstGeom prst="ellipse">
          <a:avLst/>
        </a:prstGeom>
        <a:solidFill>
          <a:schemeClr val="accent4">
            <a:hueOff val="7796769"/>
            <a:satOff val="-35976"/>
            <a:lumOff val="13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Public</a:t>
          </a:r>
        </a:p>
      </dsp:txBody>
      <dsp:txXfrm>
        <a:off x="2175220" y="2853784"/>
        <a:ext cx="748509" cy="748509"/>
      </dsp:txXfrm>
    </dsp:sp>
    <dsp:sp modelId="{6CE3ABBF-A19D-41EA-B364-276DA0B16C7C}">
      <dsp:nvSpPr>
        <dsp:cNvPr id="0" name=""/>
        <dsp:cNvSpPr/>
      </dsp:nvSpPr>
      <dsp:spPr>
        <a:xfrm rot="11400000">
          <a:off x="3015446" y="1953647"/>
          <a:ext cx="510673" cy="409872"/>
        </a:xfrm>
        <a:prstGeom prst="rightArrow">
          <a:avLst>
            <a:gd name="adj1" fmla="val 60000"/>
            <a:gd name="adj2" fmla="val 50000"/>
          </a:avLst>
        </a:prstGeom>
        <a:solidFill>
          <a:schemeClr val="accent4">
            <a:hueOff val="9096231"/>
            <a:satOff val="-41972"/>
            <a:lumOff val="154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3137474" y="2046297"/>
        <a:ext cx="387711" cy="245924"/>
      </dsp:txXfrm>
    </dsp:sp>
    <dsp:sp modelId="{74E79899-A4E1-409A-8FCE-33C3C876C384}">
      <dsp:nvSpPr>
        <dsp:cNvPr id="0" name=""/>
        <dsp:cNvSpPr/>
      </dsp:nvSpPr>
      <dsp:spPr>
        <a:xfrm>
          <a:off x="1655530" y="1395279"/>
          <a:ext cx="1352348" cy="1195439"/>
        </a:xfrm>
        <a:prstGeom prst="ellipse">
          <a:avLst/>
        </a:prstGeom>
        <a:solidFill>
          <a:schemeClr val="accent4">
            <a:hueOff val="9096231"/>
            <a:satOff val="-41972"/>
            <a:lumOff val="15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Voluntary organisations – National Flood Forum</a:t>
          </a:r>
        </a:p>
      </dsp:txBody>
      <dsp:txXfrm>
        <a:off x="1853577" y="1570347"/>
        <a:ext cx="956254" cy="845303"/>
      </dsp:txXfrm>
    </dsp:sp>
    <dsp:sp modelId="{77BFF499-C7B4-4194-99B2-EC70A4F95B93}">
      <dsp:nvSpPr>
        <dsp:cNvPr id="0" name=""/>
        <dsp:cNvSpPr/>
      </dsp:nvSpPr>
      <dsp:spPr>
        <a:xfrm rot="13800000">
          <a:off x="3372485" y="1397022"/>
          <a:ext cx="338939" cy="409872"/>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3456006" y="1517942"/>
        <a:ext cx="237257" cy="245924"/>
      </dsp:txXfrm>
    </dsp:sp>
    <dsp:sp modelId="{CEB02CFC-91B5-428F-BFD9-E767C5BD9C61}">
      <dsp:nvSpPr>
        <dsp:cNvPr id="0" name=""/>
        <dsp:cNvSpPr/>
      </dsp:nvSpPr>
      <dsp:spPr>
        <a:xfrm>
          <a:off x="2380791" y="328963"/>
          <a:ext cx="1155918" cy="1155918"/>
        </a:xfrm>
        <a:prstGeom prst="ellipse">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MoD</a:t>
          </a:r>
        </a:p>
      </dsp:txBody>
      <dsp:txXfrm>
        <a:off x="2550071" y="498243"/>
        <a:ext cx="817358" cy="81735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0.91975</cdr:y>
    </cdr:from>
    <cdr:to>
      <cdr:x>0.23888</cdr:x>
      <cdr:y>0.9862</cdr:y>
    </cdr:to>
    <cdr:sp macro="" textlink="">
      <cdr:nvSpPr>
        <cdr:cNvPr id="2" name="TextBox 1">
          <a:extLst xmlns:a="http://schemas.openxmlformats.org/drawingml/2006/main">
            <a:ext uri="{FF2B5EF4-FFF2-40B4-BE49-F238E27FC236}">
              <a16:creationId xmlns:a16="http://schemas.microsoft.com/office/drawing/2014/main" id="{8620EF79-F7FB-4595-97BA-0506BD8D4D74}"/>
            </a:ext>
          </a:extLst>
        </cdr:cNvPr>
        <cdr:cNvSpPr txBox="1"/>
      </cdr:nvSpPr>
      <cdr:spPr>
        <a:xfrm xmlns:a="http://schemas.openxmlformats.org/drawingml/2006/main">
          <a:off x="0" y="5592618"/>
          <a:ext cx="2222500" cy="40409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Grand</a:t>
          </a:r>
          <a:r>
            <a:rPr lang="en-GB" sz="1200" b="1" baseline="0"/>
            <a:t> total: 41,048 households</a:t>
          </a:r>
          <a:endParaRPr lang="en-GB" sz="1200" b="1"/>
        </a:p>
      </cdr:txBody>
    </cdr:sp>
  </cdr:relSizeAnchor>
</c:userShapes>
</file>

<file path=ppt/drawings/drawing2.xml><?xml version="1.0" encoding="utf-8"?>
<c:userShapes xmlns:c="http://schemas.openxmlformats.org/drawingml/2006/chart">
  <cdr:relSizeAnchor xmlns:cdr="http://schemas.openxmlformats.org/drawingml/2006/chartDrawing">
    <cdr:from>
      <cdr:x>0.00649</cdr:x>
      <cdr:y>0.92291</cdr:y>
    </cdr:from>
    <cdr:to>
      <cdr:x>0.23504</cdr:x>
      <cdr:y>0.98937</cdr:y>
    </cdr:to>
    <cdr:sp macro="" textlink="">
      <cdr:nvSpPr>
        <cdr:cNvPr id="2" name="TextBox 1">
          <a:extLst xmlns:a="http://schemas.openxmlformats.org/drawingml/2006/main">
            <a:ext uri="{FF2B5EF4-FFF2-40B4-BE49-F238E27FC236}">
              <a16:creationId xmlns:a16="http://schemas.microsoft.com/office/drawing/2014/main" id="{98E3BDA4-07A9-4175-9992-C66CFBB79FDB}"/>
            </a:ext>
          </a:extLst>
        </cdr:cNvPr>
        <cdr:cNvSpPr txBox="1"/>
      </cdr:nvSpPr>
      <cdr:spPr>
        <a:xfrm xmlns:a="http://schemas.openxmlformats.org/drawingml/2006/main">
          <a:off x="60421" y="5611861"/>
          <a:ext cx="2126288" cy="40409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Grand</a:t>
          </a:r>
          <a:r>
            <a:rPr lang="en-GB" sz="1200" b="1" baseline="0"/>
            <a:t> total: 1,896,018 ha  </a:t>
          </a:r>
          <a:endParaRPr lang="en-GB" sz="1200" b="1"/>
        </a:p>
      </cdr:txBody>
    </cdr:sp>
  </cdr:relSizeAnchor>
</c:userShapes>
</file>

<file path=ppt/drawings/drawing3.xml><?xml version="1.0" encoding="utf-8"?>
<c:userShapes xmlns:c="http://schemas.openxmlformats.org/drawingml/2006/chart">
  <cdr:relSizeAnchor xmlns:cdr="http://schemas.openxmlformats.org/drawingml/2006/chartDrawing">
    <cdr:from>
      <cdr:x>0.00856</cdr:x>
      <cdr:y>0.93082</cdr:y>
    </cdr:from>
    <cdr:to>
      <cdr:x>0.2371</cdr:x>
      <cdr:y>0.99728</cdr:y>
    </cdr:to>
    <cdr:sp macro="" textlink="">
      <cdr:nvSpPr>
        <cdr:cNvPr id="2" name="TextBox 1">
          <a:extLst xmlns:a="http://schemas.openxmlformats.org/drawingml/2006/main">
            <a:ext uri="{FF2B5EF4-FFF2-40B4-BE49-F238E27FC236}">
              <a16:creationId xmlns:a16="http://schemas.microsoft.com/office/drawing/2014/main" id="{98E3BDA4-07A9-4175-9992-C66CFBB79FDB}"/>
            </a:ext>
          </a:extLst>
        </cdr:cNvPr>
        <cdr:cNvSpPr txBox="1"/>
      </cdr:nvSpPr>
      <cdr:spPr>
        <a:xfrm xmlns:a="http://schemas.openxmlformats.org/drawingml/2006/main">
          <a:off x="79664" y="5659967"/>
          <a:ext cx="2126288" cy="40409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Grand</a:t>
          </a:r>
          <a:r>
            <a:rPr lang="en-GB" sz="1200" b="1" baseline="0"/>
            <a:t> total: 1,570 ha</a:t>
          </a:r>
          <a:endParaRPr lang="en-GB" sz="1200" b="1"/>
        </a:p>
      </cdr:txBody>
    </cdr:sp>
  </cdr:relSizeAnchor>
</c:userShapes>
</file>

<file path=ppt/drawings/drawing4.xml><?xml version="1.0" encoding="utf-8"?>
<c:userShapes xmlns:c="http://schemas.openxmlformats.org/drawingml/2006/chart">
  <cdr:relSizeAnchor xmlns:cdr="http://schemas.openxmlformats.org/drawingml/2006/chartDrawing">
    <cdr:from>
      <cdr:x>0.01551</cdr:x>
      <cdr:y>0.88133</cdr:y>
    </cdr:from>
    <cdr:to>
      <cdr:x>0.28128</cdr:x>
      <cdr:y>0.97152</cdr:y>
    </cdr:to>
    <cdr:sp macro="" textlink="">
      <cdr:nvSpPr>
        <cdr:cNvPr id="2" name="TextBox 1">
          <a:extLst xmlns:a="http://schemas.openxmlformats.org/drawingml/2006/main">
            <a:ext uri="{FF2B5EF4-FFF2-40B4-BE49-F238E27FC236}">
              <a16:creationId xmlns:a16="http://schemas.microsoft.com/office/drawing/2014/main" id="{DCEEE51B-D6F0-42C3-918C-06D55A205FAF}"/>
            </a:ext>
          </a:extLst>
        </cdr:cNvPr>
        <cdr:cNvSpPr txBox="1"/>
      </cdr:nvSpPr>
      <cdr:spPr>
        <a:xfrm xmlns:a="http://schemas.openxmlformats.org/drawingml/2006/main">
          <a:off x="144318" y="5359015"/>
          <a:ext cx="2472652" cy="5484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GB" sz="1100"/>
        </a:p>
      </cdr:txBody>
    </cdr:sp>
  </cdr:relSizeAnchor>
  <cdr:relSizeAnchor xmlns:cdr="http://schemas.openxmlformats.org/drawingml/2006/chartDrawing">
    <cdr:from>
      <cdr:x>0.02689</cdr:x>
      <cdr:y>0.93354</cdr:y>
    </cdr:from>
    <cdr:to>
      <cdr:x>0.25543</cdr:x>
      <cdr:y>1</cdr:y>
    </cdr:to>
    <cdr:sp macro="" textlink="">
      <cdr:nvSpPr>
        <cdr:cNvPr id="3" name="TextBox 2">
          <a:extLst xmlns:a="http://schemas.openxmlformats.org/drawingml/2006/main">
            <a:ext uri="{FF2B5EF4-FFF2-40B4-BE49-F238E27FC236}">
              <a16:creationId xmlns:a16="http://schemas.microsoft.com/office/drawing/2014/main" id="{D5D7993F-5524-4CE7-8BA7-D67088BF432B}"/>
            </a:ext>
          </a:extLst>
        </cdr:cNvPr>
        <cdr:cNvSpPr txBox="1"/>
      </cdr:nvSpPr>
      <cdr:spPr>
        <a:xfrm xmlns:a="http://schemas.openxmlformats.org/drawingml/2006/main">
          <a:off x="250152" y="5676515"/>
          <a:ext cx="2126288" cy="40409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b="1"/>
            <a:t>Grand</a:t>
          </a:r>
          <a:r>
            <a:rPr lang="en-GB" sz="1200" b="1" baseline="0"/>
            <a:t> total: 1,880,117 km  </a:t>
          </a:r>
          <a:endParaRPr lang="en-GB" sz="1200" b="1"/>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C9EE87-8E9C-4EE1-BE1D-0D9F51653E69}"/>
              </a:ext>
            </a:extLst>
          </p:cNvPr>
          <p:cNvSpPr>
            <a:spLocks noGrp="1"/>
          </p:cNvSpPr>
          <p:nvPr>
            <p:ph type="hdr" sz="quarter"/>
          </p:nvPr>
        </p:nvSpPr>
        <p:spPr>
          <a:xfrm>
            <a:off x="0" y="0"/>
            <a:ext cx="3076589" cy="513476"/>
          </a:xfrm>
          <a:prstGeom prst="rect">
            <a:avLst/>
          </a:prstGeom>
        </p:spPr>
        <p:txBody>
          <a:bodyPr vert="horz" lIns="96359" tIns="48180" rIns="96359" bIns="48180" rtlCol="0"/>
          <a:lstStyle>
            <a:lvl1pPr algn="l">
              <a:defRPr sz="1300"/>
            </a:lvl1pPr>
          </a:lstStyle>
          <a:p>
            <a:endParaRPr lang="en-GB" dirty="0"/>
          </a:p>
        </p:txBody>
      </p:sp>
      <p:sp>
        <p:nvSpPr>
          <p:cNvPr id="3" name="Date Placeholder 2">
            <a:extLst>
              <a:ext uri="{FF2B5EF4-FFF2-40B4-BE49-F238E27FC236}">
                <a16:creationId xmlns:a16="http://schemas.microsoft.com/office/drawing/2014/main" id="{2B0330FD-8F16-44F7-A1C0-F93674CA4258}"/>
              </a:ext>
            </a:extLst>
          </p:cNvPr>
          <p:cNvSpPr>
            <a:spLocks noGrp="1"/>
          </p:cNvSpPr>
          <p:nvPr>
            <p:ph type="dt" sz="quarter" idx="1"/>
          </p:nvPr>
        </p:nvSpPr>
        <p:spPr>
          <a:xfrm>
            <a:off x="4021022" y="0"/>
            <a:ext cx="3076589" cy="513476"/>
          </a:xfrm>
          <a:prstGeom prst="rect">
            <a:avLst/>
          </a:prstGeom>
        </p:spPr>
        <p:txBody>
          <a:bodyPr vert="horz" lIns="96359" tIns="48180" rIns="96359" bIns="48180" rtlCol="0"/>
          <a:lstStyle>
            <a:lvl1pPr algn="r">
              <a:defRPr sz="1300"/>
            </a:lvl1pPr>
          </a:lstStyle>
          <a:p>
            <a:fld id="{95233D06-E363-4824-AFCE-EA3959E09CB9}" type="datetimeFigureOut">
              <a:rPr lang="en-GB" smtClean="0"/>
              <a:t>11/12/2017</a:t>
            </a:fld>
            <a:endParaRPr lang="en-GB" dirty="0"/>
          </a:p>
        </p:txBody>
      </p:sp>
      <p:sp>
        <p:nvSpPr>
          <p:cNvPr id="4" name="Footer Placeholder 3">
            <a:extLst>
              <a:ext uri="{FF2B5EF4-FFF2-40B4-BE49-F238E27FC236}">
                <a16:creationId xmlns:a16="http://schemas.microsoft.com/office/drawing/2014/main" id="{C48EFE86-20E1-436E-B7A7-2ABC8D5F6A2B}"/>
              </a:ext>
            </a:extLst>
          </p:cNvPr>
          <p:cNvSpPr>
            <a:spLocks noGrp="1"/>
          </p:cNvSpPr>
          <p:nvPr>
            <p:ph type="ftr" sz="quarter" idx="2"/>
          </p:nvPr>
        </p:nvSpPr>
        <p:spPr>
          <a:xfrm>
            <a:off x="0" y="9721137"/>
            <a:ext cx="3076589" cy="513476"/>
          </a:xfrm>
          <a:prstGeom prst="rect">
            <a:avLst/>
          </a:prstGeom>
        </p:spPr>
        <p:txBody>
          <a:bodyPr vert="horz" lIns="96359" tIns="48180" rIns="96359" bIns="48180" rtlCol="0" anchor="b"/>
          <a:lstStyle>
            <a:lvl1pPr algn="l">
              <a:defRPr sz="1300"/>
            </a:lvl1pPr>
          </a:lstStyle>
          <a:p>
            <a:endParaRPr lang="en-GB" dirty="0"/>
          </a:p>
        </p:txBody>
      </p:sp>
      <p:sp>
        <p:nvSpPr>
          <p:cNvPr id="5" name="Slide Number Placeholder 4">
            <a:extLst>
              <a:ext uri="{FF2B5EF4-FFF2-40B4-BE49-F238E27FC236}">
                <a16:creationId xmlns:a16="http://schemas.microsoft.com/office/drawing/2014/main" id="{79A1B235-C2BA-4226-8F2E-582E49A6FE51}"/>
              </a:ext>
            </a:extLst>
          </p:cNvPr>
          <p:cNvSpPr>
            <a:spLocks noGrp="1"/>
          </p:cNvSpPr>
          <p:nvPr>
            <p:ph type="sldNum" sz="quarter" idx="3"/>
          </p:nvPr>
        </p:nvSpPr>
        <p:spPr>
          <a:xfrm>
            <a:off x="4021022" y="9721137"/>
            <a:ext cx="3076589" cy="513476"/>
          </a:xfrm>
          <a:prstGeom prst="rect">
            <a:avLst/>
          </a:prstGeom>
        </p:spPr>
        <p:txBody>
          <a:bodyPr vert="horz" lIns="96359" tIns="48180" rIns="96359" bIns="48180" rtlCol="0" anchor="b"/>
          <a:lstStyle>
            <a:lvl1pPr algn="r">
              <a:defRPr sz="1300"/>
            </a:lvl1pPr>
          </a:lstStyle>
          <a:p>
            <a:fld id="{7DBE5E04-FB3B-45F4-BE76-F324948C41DD}" type="slidenum">
              <a:rPr lang="en-GB" smtClean="0"/>
              <a:t>‹#›</a:t>
            </a:fld>
            <a:endParaRPr lang="en-GB" dirty="0"/>
          </a:p>
        </p:txBody>
      </p:sp>
    </p:spTree>
    <p:extLst>
      <p:ext uri="{BB962C8B-B14F-4D97-AF65-F5344CB8AC3E}">
        <p14:creationId xmlns:p14="http://schemas.microsoft.com/office/powerpoint/2010/main" val="26248977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6364" cy="513508"/>
          </a:xfrm>
          <a:prstGeom prst="rect">
            <a:avLst/>
          </a:prstGeom>
        </p:spPr>
        <p:txBody>
          <a:bodyPr vert="horz" lIns="96359" tIns="48180" rIns="96359" bIns="48180" rtlCol="0"/>
          <a:lstStyle>
            <a:lvl1pPr algn="l">
              <a:defRPr sz="1300"/>
            </a:lvl1pPr>
          </a:lstStyle>
          <a:p>
            <a:endParaRPr lang="en-GB" dirty="0"/>
          </a:p>
        </p:txBody>
      </p:sp>
      <p:sp>
        <p:nvSpPr>
          <p:cNvPr id="3" name="Date Placeholder 2"/>
          <p:cNvSpPr>
            <a:spLocks noGrp="1"/>
          </p:cNvSpPr>
          <p:nvPr>
            <p:ph type="dt" idx="1"/>
          </p:nvPr>
        </p:nvSpPr>
        <p:spPr>
          <a:xfrm>
            <a:off x="4021293" y="1"/>
            <a:ext cx="3076364" cy="513508"/>
          </a:xfrm>
          <a:prstGeom prst="rect">
            <a:avLst/>
          </a:prstGeom>
        </p:spPr>
        <p:txBody>
          <a:bodyPr vert="horz" lIns="96359" tIns="48180" rIns="96359" bIns="48180" rtlCol="0"/>
          <a:lstStyle>
            <a:lvl1pPr algn="r">
              <a:defRPr sz="1300"/>
            </a:lvl1pPr>
          </a:lstStyle>
          <a:p>
            <a:fld id="{F12F878F-7033-4FF8-A9E2-FC140F687A42}" type="datetimeFigureOut">
              <a:rPr lang="en-GB" smtClean="0"/>
              <a:t>11/12/2017</a:t>
            </a:fld>
            <a:endParaRPr lang="en-GB" dirty="0"/>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6359" tIns="48180" rIns="96359" bIns="48180" rtlCol="0" anchor="ctr"/>
          <a:lstStyle/>
          <a:p>
            <a:endParaRPr lang="en-GB" dirty="0"/>
          </a:p>
        </p:txBody>
      </p:sp>
      <p:sp>
        <p:nvSpPr>
          <p:cNvPr id="5" name="Notes Placeholder 4"/>
          <p:cNvSpPr>
            <a:spLocks noGrp="1"/>
          </p:cNvSpPr>
          <p:nvPr>
            <p:ph type="body" sz="quarter" idx="3"/>
          </p:nvPr>
        </p:nvSpPr>
        <p:spPr>
          <a:xfrm>
            <a:off x="709931" y="4925408"/>
            <a:ext cx="5679440" cy="4029878"/>
          </a:xfrm>
          <a:prstGeom prst="rect">
            <a:avLst/>
          </a:prstGeom>
        </p:spPr>
        <p:txBody>
          <a:bodyPr vert="horz" lIns="96359" tIns="48180" rIns="96359" bIns="481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6364" cy="513507"/>
          </a:xfrm>
          <a:prstGeom prst="rect">
            <a:avLst/>
          </a:prstGeom>
        </p:spPr>
        <p:txBody>
          <a:bodyPr vert="horz" lIns="96359" tIns="48180" rIns="96359" bIns="48180" rtlCol="0" anchor="b"/>
          <a:lstStyle>
            <a:lvl1pPr algn="l">
              <a:defRPr sz="1300"/>
            </a:lvl1pPr>
          </a:lstStyle>
          <a:p>
            <a:endParaRPr lang="en-GB" dirty="0"/>
          </a:p>
        </p:txBody>
      </p:sp>
      <p:sp>
        <p:nvSpPr>
          <p:cNvPr id="7" name="Slide Number Placeholder 6"/>
          <p:cNvSpPr>
            <a:spLocks noGrp="1"/>
          </p:cNvSpPr>
          <p:nvPr>
            <p:ph type="sldNum" sz="quarter" idx="5"/>
          </p:nvPr>
        </p:nvSpPr>
        <p:spPr>
          <a:xfrm>
            <a:off x="4021293" y="9721107"/>
            <a:ext cx="3076364" cy="513507"/>
          </a:xfrm>
          <a:prstGeom prst="rect">
            <a:avLst/>
          </a:prstGeom>
        </p:spPr>
        <p:txBody>
          <a:bodyPr vert="horz" lIns="96359" tIns="48180" rIns="96359" bIns="48180" rtlCol="0" anchor="b"/>
          <a:lstStyle>
            <a:lvl1pPr algn="r">
              <a:defRPr sz="1300"/>
            </a:lvl1pPr>
          </a:lstStyle>
          <a:p>
            <a:fld id="{E9F3535A-923C-4511-98F6-71BA154831D6}" type="slidenum">
              <a:rPr lang="en-GB" smtClean="0"/>
              <a:t>‹#›</a:t>
            </a:fld>
            <a:endParaRPr lang="en-GB" dirty="0"/>
          </a:p>
        </p:txBody>
      </p:sp>
    </p:spTree>
    <p:extLst>
      <p:ext uri="{BB962C8B-B14F-4D97-AF65-F5344CB8AC3E}">
        <p14:creationId xmlns:p14="http://schemas.microsoft.com/office/powerpoint/2010/main" val="1235612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F3535A-923C-4511-98F6-71BA154831D6}" type="slidenum">
              <a:rPr lang="en-GB" smtClean="0"/>
              <a:t>1</a:t>
            </a:fld>
            <a:endParaRPr lang="en-GB" dirty="0"/>
          </a:p>
        </p:txBody>
      </p:sp>
    </p:spTree>
    <p:extLst>
      <p:ext uri="{BB962C8B-B14F-4D97-AF65-F5344CB8AC3E}">
        <p14:creationId xmlns:p14="http://schemas.microsoft.com/office/powerpoint/2010/main" val="2898618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F3535A-923C-4511-98F6-71BA154831D6}" type="slidenum">
              <a:rPr lang="en-GB" smtClean="0"/>
              <a:t>2</a:t>
            </a:fld>
            <a:endParaRPr lang="en-GB" dirty="0"/>
          </a:p>
        </p:txBody>
      </p:sp>
    </p:spTree>
    <p:extLst>
      <p:ext uri="{BB962C8B-B14F-4D97-AF65-F5344CB8AC3E}">
        <p14:creationId xmlns:p14="http://schemas.microsoft.com/office/powerpoint/2010/main" val="284651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F3535A-923C-4511-98F6-71BA154831D6}" type="slidenum">
              <a:rPr lang="en-GB" smtClean="0"/>
              <a:t>10</a:t>
            </a:fld>
            <a:endParaRPr lang="en-GB" dirty="0"/>
          </a:p>
        </p:txBody>
      </p:sp>
    </p:spTree>
    <p:extLst>
      <p:ext uri="{BB962C8B-B14F-4D97-AF65-F5344CB8AC3E}">
        <p14:creationId xmlns:p14="http://schemas.microsoft.com/office/powerpoint/2010/main" val="3961521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F3535A-923C-4511-98F6-71BA154831D6}" type="slidenum">
              <a:rPr lang="en-GB" smtClean="0"/>
              <a:t>13</a:t>
            </a:fld>
            <a:endParaRPr lang="en-GB" dirty="0"/>
          </a:p>
        </p:txBody>
      </p:sp>
    </p:spTree>
    <p:extLst>
      <p:ext uri="{BB962C8B-B14F-4D97-AF65-F5344CB8AC3E}">
        <p14:creationId xmlns:p14="http://schemas.microsoft.com/office/powerpoint/2010/main" val="2351971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organisations, agencies and roles</a:t>
            </a:r>
            <a:r>
              <a:rPr lang="en-GB" baseline="0" dirty="0"/>
              <a:t> involved in </a:t>
            </a:r>
            <a:r>
              <a:rPr lang="en-GB" dirty="0"/>
              <a:t>flood incident response and recovery </a:t>
            </a:r>
            <a:r>
              <a:rPr lang="en-GB" baseline="0" dirty="0"/>
              <a:t>varies depending upon the nature of the flood and the circumstances of the emergency.  The above flow diagram only displays those key players in flood incident response and recovery and does not provide an exhaustive list of who may be involved e.g. health bodies may take over the long-term recovery patients affected by flooding.</a:t>
            </a:r>
          </a:p>
          <a:p>
            <a:endParaRPr lang="en-GB" baseline="0" dirty="0"/>
          </a:p>
          <a:p>
            <a:r>
              <a:rPr lang="en-GB" baseline="0" dirty="0"/>
              <a:t>The public can also play a key role which can sometimes be over-looked.  This will be discussed more on the slides on community resilience.</a:t>
            </a:r>
            <a:endParaRPr lang="en-GB" dirty="0"/>
          </a:p>
        </p:txBody>
      </p:sp>
      <p:sp>
        <p:nvSpPr>
          <p:cNvPr id="4" name="Footer Placeholder 3"/>
          <p:cNvSpPr>
            <a:spLocks noGrp="1"/>
          </p:cNvSpPr>
          <p:nvPr>
            <p:ph type="ftr" sz="quarter" idx="10"/>
          </p:nvPr>
        </p:nvSpPr>
        <p:spPr/>
        <p:txBody>
          <a:bodyPr/>
          <a:lstStyle/>
          <a:p>
            <a:r>
              <a:rPr lang="en-GB">
                <a:solidFill>
                  <a:prstClr val="black"/>
                </a:solidFill>
              </a:rPr>
              <a:t>Extreme Flood Events: Forecasting, Modelling and Response | JBA Consulting</a:t>
            </a:r>
            <a:endParaRPr lang="en-GB" dirty="0">
              <a:solidFill>
                <a:prstClr val="black"/>
              </a:solidFill>
            </a:endParaRPr>
          </a:p>
        </p:txBody>
      </p:sp>
      <p:sp>
        <p:nvSpPr>
          <p:cNvPr id="7" name="Slide Number Placeholder 6"/>
          <p:cNvSpPr>
            <a:spLocks noGrp="1"/>
          </p:cNvSpPr>
          <p:nvPr>
            <p:ph type="sldNum" sz="quarter" idx="11"/>
          </p:nvPr>
        </p:nvSpPr>
        <p:spPr/>
        <p:txBody>
          <a:bodyPr/>
          <a:lstStyle/>
          <a:p>
            <a:r>
              <a:rPr lang="en-US"/>
              <a:t>Session 4.1 </a:t>
            </a:r>
            <a:fld id="{3A7E6672-0B79-4A43-8952-9EA1AA74D35B}" type="slidenum">
              <a:rPr lang="en-US" smtClean="0"/>
              <a:pPr/>
              <a:t>23</a:t>
            </a:fld>
            <a:endParaRPr lang="en-US" dirty="0"/>
          </a:p>
        </p:txBody>
      </p:sp>
    </p:spTree>
    <p:extLst>
      <p:ext uri="{BB962C8B-B14F-4D97-AF65-F5344CB8AC3E}">
        <p14:creationId xmlns:p14="http://schemas.microsoft.com/office/powerpoint/2010/main" val="2446967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F3535A-923C-4511-98F6-71BA154831D6}" type="slidenum">
              <a:rPr lang="en-GB" smtClean="0"/>
              <a:t>49</a:t>
            </a:fld>
            <a:endParaRPr lang="en-GB" dirty="0"/>
          </a:p>
        </p:txBody>
      </p:sp>
    </p:spTree>
    <p:extLst>
      <p:ext uri="{BB962C8B-B14F-4D97-AF65-F5344CB8AC3E}">
        <p14:creationId xmlns:p14="http://schemas.microsoft.com/office/powerpoint/2010/main" val="942585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ew section title_national strategy ">
    <p:bg>
      <p:bgPr>
        <a:solidFill>
          <a:schemeClr val="accent5">
            <a:lumMod val="75000"/>
          </a:schemeClr>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endParaRPr lang="en-GB" dirty="0"/>
          </a:p>
        </p:txBody>
      </p:sp>
      <p:sp>
        <p:nvSpPr>
          <p:cNvPr id="6" name="Footer Placeholder 4"/>
          <p:cNvSpPr>
            <a:spLocks noGrp="1"/>
          </p:cNvSpPr>
          <p:nvPr>
            <p:ph type="ftr" sz="quarter" idx="11"/>
          </p:nvPr>
        </p:nvSpPr>
        <p:spPr>
          <a:xfrm>
            <a:off x="0" y="5973795"/>
            <a:ext cx="12191999" cy="365125"/>
          </a:xfrm>
          <a:prstGeom prst="rect">
            <a:avLst/>
          </a:prstGeom>
        </p:spPr>
        <p:txBody>
          <a:bodyPr/>
          <a:lstStyle>
            <a:lvl1pPr>
              <a:defRPr sz="1600" b="0">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Tree>
    <p:extLst>
      <p:ext uri="{BB962C8B-B14F-4D97-AF65-F5344CB8AC3E}">
        <p14:creationId xmlns:p14="http://schemas.microsoft.com/office/powerpoint/2010/main" val="282939273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s_section ">
    <p:bg>
      <p:bgPr>
        <a:solidFill>
          <a:schemeClr val="bg1">
            <a:lumMod val="6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09800" y="2416949"/>
            <a:ext cx="10515600" cy="1325563"/>
          </a:xfrm>
        </p:spPr>
        <p:txBody>
          <a:bodyPr/>
          <a:lstStyle>
            <a:lvl1pPr>
              <a:defRPr>
                <a:solidFill>
                  <a:schemeClr val="bg1"/>
                </a:solidFill>
              </a:defRPr>
            </a:lvl1pPr>
          </a:lstStyle>
          <a:p>
            <a:r>
              <a:rPr lang="en-US" dirty="0"/>
              <a:t>Click to edit Master title style</a:t>
            </a:r>
            <a:endParaRPr lang="en-GB" dirty="0"/>
          </a:p>
        </p:txBody>
      </p:sp>
      <p:sp>
        <p:nvSpPr>
          <p:cNvPr id="4" name="Footer Placeholder 4"/>
          <p:cNvSpPr>
            <a:spLocks noGrp="1"/>
          </p:cNvSpPr>
          <p:nvPr>
            <p:ph type="ftr" sz="quarter" idx="11"/>
          </p:nvPr>
        </p:nvSpPr>
        <p:spPr>
          <a:xfrm>
            <a:off x="0" y="5973795"/>
            <a:ext cx="12191999" cy="365125"/>
          </a:xfrm>
          <a:prstGeom prst="rect">
            <a:avLst/>
          </a:prstGeom>
        </p:spPr>
        <p:txBody>
          <a:bodyPr/>
          <a:lstStyle>
            <a:lvl1pPr>
              <a:defRPr sz="1600" b="0">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Tree>
    <p:extLst>
      <p:ext uri="{BB962C8B-B14F-4D97-AF65-F5344CB8AC3E}">
        <p14:creationId xmlns:p14="http://schemas.microsoft.com/office/powerpoint/2010/main" val="226654660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page_national strategy ">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None/>
              <a:defRPr sz="2400" baseline="0">
                <a:solidFill>
                  <a:schemeClr val="accent5">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5" name="Footer Placeholder 4"/>
          <p:cNvSpPr>
            <a:spLocks noGrp="1"/>
          </p:cNvSpPr>
          <p:nvPr>
            <p:ph type="ftr" sz="quarter" idx="11"/>
          </p:nvPr>
        </p:nvSpPr>
        <p:spPr>
          <a:xfrm>
            <a:off x="0" y="5973795"/>
            <a:ext cx="12191999" cy="365125"/>
          </a:xfrm>
          <a:prstGeom prst="rect">
            <a:avLst/>
          </a:prstGeom>
        </p:spPr>
        <p:txBody>
          <a:bodyPr/>
          <a:lstStyle>
            <a:lvl1pPr>
              <a:defRPr sz="1600" b="0">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
        <p:nvSpPr>
          <p:cNvPr id="2" name="Title 1"/>
          <p:cNvSpPr>
            <a:spLocks noGrp="1"/>
          </p:cNvSpPr>
          <p:nvPr>
            <p:ph type="title"/>
          </p:nvPr>
        </p:nvSpPr>
        <p:spPr/>
        <p:txBody>
          <a:bodyPr/>
          <a:lstStyle>
            <a:lvl1pPr>
              <a:defRPr baseline="0">
                <a:solidFill>
                  <a:schemeClr val="accent5">
                    <a:lumMod val="75000"/>
                  </a:schemeClr>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99829333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_national strateg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p:cNvSpPr>
            <a:spLocks noGrp="1"/>
          </p:cNvSpPr>
          <p:nvPr>
            <p:ph type="ftr" sz="quarter" idx="11"/>
          </p:nvPr>
        </p:nvSpPr>
        <p:spPr>
          <a:xfrm>
            <a:off x="0" y="6176963"/>
            <a:ext cx="12191999" cy="365125"/>
          </a:xfrm>
          <a:prstGeom prst="rect">
            <a:avLst/>
          </a:prstGeom>
        </p:spPr>
        <p:txBody>
          <a:bodyPr/>
          <a:lstStyle>
            <a:lvl1pPr>
              <a:defRPr sz="1600" b="0">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Tree>
    <p:extLst>
      <p:ext uri="{BB962C8B-B14F-4D97-AF65-F5344CB8AC3E}">
        <p14:creationId xmlns:p14="http://schemas.microsoft.com/office/powerpoint/2010/main" val="1998353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822450"/>
            <a:ext cx="5181600" cy="4351338"/>
          </a:xfrm>
        </p:spPr>
        <p:txBody>
          <a:bodyPr/>
          <a:lstStyle>
            <a:lvl1pPr>
              <a:defRPr>
                <a:solidFill>
                  <a:schemeClr val="accent5">
                    <a:lumMod val="75000"/>
                  </a:schemeClr>
                </a:solidFill>
                <a:latin typeface="Calibri" panose="020F0502020204030204" pitchFamily="34" charset="0"/>
              </a:defRPr>
            </a:lvl1pPr>
            <a:lvl2pPr>
              <a:defRPr>
                <a:solidFill>
                  <a:schemeClr val="accent5">
                    <a:lumMod val="75000"/>
                  </a:schemeClr>
                </a:solidFill>
                <a:latin typeface="Calibri" panose="020F0502020204030204" pitchFamily="34" charset="0"/>
              </a:defRPr>
            </a:lvl2pPr>
            <a:lvl3pPr>
              <a:defRPr>
                <a:solidFill>
                  <a:schemeClr val="accent5">
                    <a:lumMod val="75000"/>
                  </a:schemeClr>
                </a:solidFill>
                <a:latin typeface="Calibri" panose="020F0502020204030204" pitchFamily="34" charset="0"/>
              </a:defRPr>
            </a:lvl3pPr>
            <a:lvl4pPr>
              <a:defRPr>
                <a:solidFill>
                  <a:schemeClr val="accent5">
                    <a:lumMod val="75000"/>
                  </a:schemeClr>
                </a:solidFill>
                <a:latin typeface="Calibri" panose="020F0502020204030204" pitchFamily="34" charset="0"/>
              </a:defRPr>
            </a:lvl4pPr>
            <a:lvl5pPr>
              <a:defRPr>
                <a:solidFill>
                  <a:schemeClr val="accent5">
                    <a:lumMod val="75000"/>
                  </a:schemeClr>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lvl1pPr>
              <a:defRPr>
                <a:solidFill>
                  <a:schemeClr val="accent5">
                    <a:lumMod val="75000"/>
                  </a:schemeClr>
                </a:solidFill>
                <a:latin typeface="Calibri" panose="020F0502020204030204" pitchFamily="34" charset="0"/>
              </a:defRPr>
            </a:lvl1pPr>
            <a:lvl2pPr>
              <a:defRPr>
                <a:solidFill>
                  <a:schemeClr val="accent5">
                    <a:lumMod val="75000"/>
                  </a:schemeClr>
                </a:solidFill>
                <a:latin typeface="Calibri" panose="020F0502020204030204" pitchFamily="34" charset="0"/>
              </a:defRPr>
            </a:lvl2pPr>
            <a:lvl3pPr>
              <a:defRPr>
                <a:solidFill>
                  <a:schemeClr val="accent5">
                    <a:lumMod val="75000"/>
                  </a:schemeClr>
                </a:solidFill>
                <a:latin typeface="Calibri" panose="020F0502020204030204" pitchFamily="34" charset="0"/>
              </a:defRPr>
            </a:lvl3pPr>
            <a:lvl4pPr>
              <a:defRPr>
                <a:solidFill>
                  <a:schemeClr val="accent5">
                    <a:lumMod val="75000"/>
                  </a:schemeClr>
                </a:solidFill>
                <a:latin typeface="Calibri" panose="020F0502020204030204" pitchFamily="34" charset="0"/>
              </a:defRPr>
            </a:lvl4pPr>
            <a:lvl5pPr>
              <a:defRPr>
                <a:solidFill>
                  <a:schemeClr val="accent5">
                    <a:lumMod val="75000"/>
                  </a:schemeClr>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Footer Placeholder 4"/>
          <p:cNvSpPr>
            <a:spLocks noGrp="1"/>
          </p:cNvSpPr>
          <p:nvPr>
            <p:ph type="ftr" sz="quarter" idx="11"/>
          </p:nvPr>
        </p:nvSpPr>
        <p:spPr>
          <a:xfrm>
            <a:off x="0" y="6165527"/>
            <a:ext cx="12191999" cy="365125"/>
          </a:xfrm>
          <a:prstGeom prst="rect">
            <a:avLst/>
          </a:prstGeom>
        </p:spPr>
        <p:txBody>
          <a:bodyPr/>
          <a:lstStyle>
            <a:lvl1pPr>
              <a:defRPr sz="1600" b="0" i="1">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
        <p:nvSpPr>
          <p:cNvPr id="6" name="Title 5"/>
          <p:cNvSpPr>
            <a:spLocks noGrp="1"/>
          </p:cNvSpPr>
          <p:nvPr>
            <p:ph type="title"/>
          </p:nvPr>
        </p:nvSpPr>
        <p:spPr/>
        <p:txBody>
          <a:bodyPr/>
          <a:lstStyle>
            <a:lvl1pPr>
              <a:defRPr>
                <a:solidFill>
                  <a:schemeClr val="accent5">
                    <a:lumMod val="75000"/>
                  </a:schemeClr>
                </a:solidFill>
                <a:latin typeface="Calibri" panose="020F050202020403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3804295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lgn="ctr"/>
            <a:r>
              <a:rPr lang="en-US" dirty="0"/>
              <a:t>                                                                                                        Working together to manage flooding and coastal change  </a:t>
            </a:r>
            <a:endParaRPr lang="en-GB" dirty="0"/>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63036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a:xfrm>
            <a:off x="609598" y="6356351"/>
            <a:ext cx="5545017"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US">
                <a:solidFill>
                  <a:prstClr val="black"/>
                </a:solidFill>
              </a:rPr>
              <a:t>Extreme Flood Events: Forecasting, Modelling and Response | JBA Consulting</a:t>
            </a:r>
            <a:endParaRPr lang="en-GB" dirty="0">
              <a:solidFill>
                <a:prstClr val="black"/>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F0FE7B29-A385-7740-BF9A-5FFD8EDB0ECB}" type="slidenum">
              <a:rPr lang="en-US" smtClean="0"/>
              <a:t>‹#›</a:t>
            </a:fld>
            <a:endParaRPr lang="en-US" dirty="0"/>
          </a:p>
        </p:txBody>
      </p:sp>
    </p:spTree>
    <p:extLst>
      <p:ext uri="{BB962C8B-B14F-4D97-AF65-F5344CB8AC3E}">
        <p14:creationId xmlns:p14="http://schemas.microsoft.com/office/powerpoint/2010/main" val="1538894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p:cNvSpPr>
            <a:spLocks noGrp="1"/>
          </p:cNvSpPr>
          <p:nvPr>
            <p:ph type="ftr" sz="quarter" idx="3"/>
          </p:nvPr>
        </p:nvSpPr>
        <p:spPr>
          <a:xfrm>
            <a:off x="0" y="6185160"/>
            <a:ext cx="12191999" cy="365125"/>
          </a:xfrm>
          <a:prstGeom prst="rect">
            <a:avLst/>
          </a:prstGeom>
          <a:solidFill>
            <a:schemeClr val="accent5">
              <a:lumMod val="75000"/>
            </a:schemeClr>
          </a:solidFill>
        </p:spPr>
        <p:txBody>
          <a:bodyPr/>
          <a:lstStyle>
            <a:lvl1pPr>
              <a:defRPr sz="1600" b="0" i="1">
                <a:solidFill>
                  <a:schemeClr val="bg1"/>
                </a:solidFill>
                <a:latin typeface="Calibri" panose="020F0502020204030204" pitchFamily="34" charset="0"/>
              </a:defRPr>
            </a:lvl1pPr>
          </a:lstStyle>
          <a:p>
            <a:pPr algn="ctr"/>
            <a:r>
              <a:rPr lang="en-US" dirty="0"/>
              <a:t>                                                                                                        Working together to manage flooding and coastal change  </a:t>
            </a:r>
            <a:endParaRPr lang="en-GB" dirty="0"/>
          </a:p>
        </p:txBody>
      </p:sp>
    </p:spTree>
    <p:extLst>
      <p:ext uri="{BB962C8B-B14F-4D97-AF65-F5344CB8AC3E}">
        <p14:creationId xmlns:p14="http://schemas.microsoft.com/office/powerpoint/2010/main" val="213235648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4" r:id="rId3"/>
    <p:sldLayoutId id="2147483650" r:id="rId4"/>
    <p:sldLayoutId id="2147483652" r:id="rId5"/>
    <p:sldLayoutId id="2147483653" r:id="rId6"/>
    <p:sldLayoutId id="2147483656" r:id="rId7"/>
  </p:sldLayoutIdLst>
  <p:hf sldNum="0" hdr="0" dt="0"/>
  <p:txStyles>
    <p:titleStyle>
      <a:lvl1pPr algn="l" defTabSz="914400" rtl="0" eaLnBrk="1" latinLnBrk="0" hangingPunct="1">
        <a:lnSpc>
          <a:spcPct val="90000"/>
        </a:lnSpc>
        <a:spcBef>
          <a:spcPct val="0"/>
        </a:spcBef>
        <a:buNone/>
        <a:defRPr sz="4400" kern="1200">
          <a:solidFill>
            <a:schemeClr val="accent5">
              <a:lumMod val="75000"/>
            </a:schemeClr>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1"/>
          <p:cNvSpPr>
            <a:spLocks noGrp="1"/>
          </p:cNvSpPr>
          <p:nvPr>
            <p:ph type="subTitle" idx="1"/>
          </p:nvPr>
        </p:nvSpPr>
        <p:spPr>
          <a:xfrm>
            <a:off x="838200" y="3602038"/>
            <a:ext cx="10283889" cy="1655762"/>
          </a:xfrm>
        </p:spPr>
        <p:txBody>
          <a:bodyPr>
            <a:normAutofit/>
          </a:bodyPr>
          <a:lstStyle/>
          <a:p>
            <a:r>
              <a:rPr lang="en-GB" sz="3200" b="1" dirty="0"/>
              <a:t>FCERM strategic direction – evidence base part 3</a:t>
            </a:r>
            <a:endParaRPr lang="en-GB" sz="3200" dirty="0"/>
          </a:p>
        </p:txBody>
      </p:sp>
      <p:sp>
        <p:nvSpPr>
          <p:cNvPr id="14" name="Footer Placeholder 13"/>
          <p:cNvSpPr>
            <a:spLocks noGrp="1"/>
          </p:cNvSpPr>
          <p:nvPr>
            <p:ph type="ftr" sz="quarter" idx="11"/>
          </p:nvPr>
        </p:nvSpPr>
        <p:spPr/>
        <p:txBody>
          <a:bodyPr/>
          <a:lstStyle/>
          <a:p>
            <a:pPr algn="ctr"/>
            <a:r>
              <a:rPr lang="en-US" dirty="0"/>
              <a:t>                                                                                                        Working together to manage flooding and coastal change  </a:t>
            </a:r>
            <a:endParaRPr lang="en-GB" dirty="0"/>
          </a:p>
        </p:txBody>
      </p:sp>
      <p:sp>
        <p:nvSpPr>
          <p:cNvPr id="21" name="Title 20"/>
          <p:cNvSpPr>
            <a:spLocks noGrp="1"/>
          </p:cNvSpPr>
          <p:nvPr>
            <p:ph type="title"/>
          </p:nvPr>
        </p:nvSpPr>
        <p:spPr/>
        <p:txBody>
          <a:bodyPr/>
          <a:lstStyle/>
          <a:p>
            <a:r>
              <a:rPr lang="en-GB" dirty="0"/>
              <a:t>Working together to manage flooding and coastal change </a:t>
            </a:r>
          </a:p>
        </p:txBody>
      </p:sp>
    </p:spTree>
    <p:extLst>
      <p:ext uri="{BB962C8B-B14F-4D97-AF65-F5344CB8AC3E}">
        <p14:creationId xmlns:p14="http://schemas.microsoft.com/office/powerpoint/2010/main" val="1349655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5470B-EB90-4562-9457-3D35C4493C3A}"/>
              </a:ext>
            </a:extLst>
          </p:cNvPr>
          <p:cNvSpPr>
            <a:spLocks noGrp="1"/>
          </p:cNvSpPr>
          <p:nvPr>
            <p:ph type="title"/>
          </p:nvPr>
        </p:nvSpPr>
        <p:spPr/>
        <p:txBody>
          <a:bodyPr>
            <a:normAutofit/>
          </a:bodyPr>
          <a:lstStyle/>
          <a:p>
            <a:r>
              <a:rPr lang="en-GB" dirty="0"/>
              <a:t>How are current levels of risk and potential impacts likely to change over time?</a:t>
            </a:r>
          </a:p>
        </p:txBody>
      </p:sp>
      <p:sp>
        <p:nvSpPr>
          <p:cNvPr id="3" name="Content Placeholder 2">
            <a:extLst>
              <a:ext uri="{FF2B5EF4-FFF2-40B4-BE49-F238E27FC236}">
                <a16:creationId xmlns:a16="http://schemas.microsoft.com/office/drawing/2014/main" id="{F54151DA-8D29-486A-9751-7CE3AEB424DB}"/>
              </a:ext>
            </a:extLst>
          </p:cNvPr>
          <p:cNvSpPr>
            <a:spLocks noGrp="1"/>
          </p:cNvSpPr>
          <p:nvPr>
            <p:ph idx="1"/>
          </p:nvPr>
        </p:nvSpPr>
        <p:spPr/>
        <p:txBody>
          <a:bodyPr>
            <a:normAutofit fontScale="92500" lnSpcReduction="10000"/>
          </a:bodyPr>
          <a:lstStyle/>
          <a:p>
            <a:r>
              <a:rPr lang="en-GB" dirty="0"/>
              <a:t>Challenges: Flooding and coastal change risks likely to increase and identified as top priority for further action in UK Climate Change Risk Assessment (UKCCRA), 2017</a:t>
            </a:r>
          </a:p>
          <a:p>
            <a:pPr lvl="1">
              <a:buFont typeface="Wingdings" panose="05000000000000000000" pitchFamily="2" charset="2"/>
              <a:buChar char="Ø"/>
            </a:pPr>
            <a:r>
              <a:rPr lang="en-GB" dirty="0"/>
              <a:t>Increased rainfall, increased rainfall intensity, sea level rise</a:t>
            </a:r>
          </a:p>
          <a:p>
            <a:r>
              <a:rPr lang="en-GB" dirty="0"/>
              <a:t>Population projected to change by between 17% and 31% by 2050s</a:t>
            </a:r>
          </a:p>
          <a:p>
            <a:r>
              <a:rPr lang="en-GB" dirty="0"/>
              <a:t>Challenge of meeting the needs of increased population without building in areas at flood risk</a:t>
            </a:r>
          </a:p>
          <a:p>
            <a:r>
              <a:rPr lang="en-GB" dirty="0">
                <a:solidFill>
                  <a:srgbClr val="00B050"/>
                </a:solidFill>
              </a:rPr>
              <a:t>Evidence: UK CCRA 2017, Sayers and Partners (2015) Projections of future flood risk in the UK</a:t>
            </a:r>
          </a:p>
          <a:p>
            <a:r>
              <a:rPr lang="en-GB" dirty="0">
                <a:solidFill>
                  <a:srgbClr val="FF0000"/>
                </a:solidFill>
              </a:rPr>
              <a:t>Gaps: impact of climate change on surface water risk</a:t>
            </a:r>
          </a:p>
          <a:p>
            <a:r>
              <a:rPr lang="en-GB" dirty="0">
                <a:solidFill>
                  <a:srgbClr val="FF0000"/>
                </a:solidFill>
              </a:rPr>
              <a:t>Implications of UKCP18 projections</a:t>
            </a:r>
          </a:p>
          <a:p>
            <a:pPr lvl="1"/>
            <a:endParaRPr lang="en-GB" dirty="0"/>
          </a:p>
          <a:p>
            <a:endParaRPr lang="en-GB" dirty="0"/>
          </a:p>
        </p:txBody>
      </p:sp>
      <p:sp>
        <p:nvSpPr>
          <p:cNvPr id="4" name="Footer Placeholder 3">
            <a:extLst>
              <a:ext uri="{FF2B5EF4-FFF2-40B4-BE49-F238E27FC236}">
                <a16:creationId xmlns:a16="http://schemas.microsoft.com/office/drawing/2014/main" id="{91A7EB16-E85E-406E-8621-204E1F2E6460}"/>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63785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CB22B-356B-49CB-A4E2-2BBA69849300}"/>
              </a:ext>
            </a:extLst>
          </p:cNvPr>
          <p:cNvSpPr>
            <a:spLocks noGrp="1"/>
          </p:cNvSpPr>
          <p:nvPr>
            <p:ph type="title"/>
          </p:nvPr>
        </p:nvSpPr>
        <p:spPr/>
        <p:txBody>
          <a:bodyPr>
            <a:normAutofit fontScale="90000"/>
          </a:bodyPr>
          <a:lstStyle/>
          <a:p>
            <a:r>
              <a:rPr lang="en-GB" dirty="0"/>
              <a:t>Ways of working</a:t>
            </a:r>
            <a:br>
              <a:rPr lang="en-GB" dirty="0"/>
            </a:br>
            <a:r>
              <a:rPr lang="en-GB" sz="3600" dirty="0"/>
              <a:t>Joined up thinking/management</a:t>
            </a:r>
            <a:br>
              <a:rPr lang="en-GB" sz="3600" dirty="0"/>
            </a:br>
            <a:r>
              <a:rPr lang="en-GB" sz="3600" dirty="0"/>
              <a:t>Roles and responsibilities</a:t>
            </a:r>
          </a:p>
        </p:txBody>
      </p:sp>
      <p:sp>
        <p:nvSpPr>
          <p:cNvPr id="3" name="Footer Placeholder 2">
            <a:extLst>
              <a:ext uri="{FF2B5EF4-FFF2-40B4-BE49-F238E27FC236}">
                <a16:creationId xmlns:a16="http://schemas.microsoft.com/office/drawing/2014/main" id="{F8C03D13-A9B4-4383-8354-F01BDA5F26F8}"/>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783739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8C830-D1E0-4A09-99BC-4B2CB8334706}"/>
              </a:ext>
            </a:extLst>
          </p:cNvPr>
          <p:cNvSpPr>
            <a:spLocks noGrp="1"/>
          </p:cNvSpPr>
          <p:nvPr>
            <p:ph type="title"/>
          </p:nvPr>
        </p:nvSpPr>
        <p:spPr>
          <a:xfrm>
            <a:off x="-1" y="365125"/>
            <a:ext cx="12191999" cy="1325563"/>
          </a:xfrm>
        </p:spPr>
        <p:txBody>
          <a:bodyPr/>
          <a:lstStyle/>
          <a:p>
            <a:r>
              <a:rPr lang="en-GB" dirty="0"/>
              <a:t>Actions to be completed before December workshop</a:t>
            </a:r>
          </a:p>
        </p:txBody>
      </p:sp>
      <p:sp>
        <p:nvSpPr>
          <p:cNvPr id="3" name="Content Placeholder 2">
            <a:extLst>
              <a:ext uri="{FF2B5EF4-FFF2-40B4-BE49-F238E27FC236}">
                <a16:creationId xmlns:a16="http://schemas.microsoft.com/office/drawing/2014/main" id="{96EA373D-1B41-4021-BE7E-04A0010BB82E}"/>
              </a:ext>
            </a:extLst>
          </p:cNvPr>
          <p:cNvSpPr>
            <a:spLocks noGrp="1"/>
          </p:cNvSpPr>
          <p:nvPr>
            <p:ph idx="1"/>
          </p:nvPr>
        </p:nvSpPr>
        <p:spPr>
          <a:xfrm>
            <a:off x="838200" y="1690688"/>
            <a:ext cx="10515600" cy="4486275"/>
          </a:xfrm>
        </p:spPr>
        <p:txBody>
          <a:bodyPr>
            <a:normAutofit fontScale="85000" lnSpcReduction="10000"/>
          </a:bodyPr>
          <a:lstStyle/>
          <a:p>
            <a:r>
              <a:rPr lang="en-GB" dirty="0"/>
              <a:t>Ways of working</a:t>
            </a:r>
          </a:p>
          <a:p>
            <a:pPr lvl="1"/>
            <a:r>
              <a:rPr lang="en-GB" dirty="0"/>
              <a:t>Sharing ‘home truths’ about what works and what doesn’t – discussion at next workshop</a:t>
            </a:r>
          </a:p>
          <a:p>
            <a:pPr lvl="1"/>
            <a:r>
              <a:rPr lang="en-GB" dirty="0"/>
              <a:t>Exploring models of actors and influencers and agitators – Icarus?</a:t>
            </a:r>
          </a:p>
          <a:p>
            <a:r>
              <a:rPr lang="en-GB" dirty="0"/>
              <a:t>Joined up thinking/management</a:t>
            </a:r>
          </a:p>
          <a:p>
            <a:pPr lvl="1"/>
            <a:r>
              <a:rPr lang="en-GB" dirty="0"/>
              <a:t>Research who the other players are to capture their interest – stakeholder mapping</a:t>
            </a:r>
          </a:p>
          <a:p>
            <a:pPr lvl="1"/>
            <a:r>
              <a:rPr lang="en-GB" dirty="0"/>
              <a:t>Good and bad examples – to be identified and explored prior to January workshop</a:t>
            </a:r>
          </a:p>
          <a:p>
            <a:pPr lvl="1"/>
            <a:r>
              <a:rPr lang="en-GB" dirty="0"/>
              <a:t>Key forums – what is going on, what do they do e.g. infrastructure forums, RFCCs –stakeholder mapping</a:t>
            </a:r>
          </a:p>
          <a:p>
            <a:pPr lvl="1"/>
            <a:r>
              <a:rPr lang="en-GB" dirty="0"/>
              <a:t>Identify important stakeholders and narrow down to a few key influences and decision points (what’s joining up everything) – need to do stakeholder mapping to identify</a:t>
            </a:r>
          </a:p>
          <a:p>
            <a:pPr lvl="1"/>
            <a:r>
              <a:rPr lang="en-GB" dirty="0"/>
              <a:t>Understanding when in programme needs to work in partnership to achieve maximum influence e.g. where to build/invest in roads - ??</a:t>
            </a:r>
          </a:p>
          <a:p>
            <a:r>
              <a:rPr lang="en-GB" dirty="0"/>
              <a:t>Roles and responsibilities</a:t>
            </a:r>
          </a:p>
          <a:p>
            <a:pPr lvl="1"/>
            <a:r>
              <a:rPr lang="en-GB" dirty="0"/>
              <a:t>Nothing highlighted – links in with other areas</a:t>
            </a:r>
          </a:p>
        </p:txBody>
      </p:sp>
      <p:sp>
        <p:nvSpPr>
          <p:cNvPr id="4" name="Footer Placeholder 3">
            <a:extLst>
              <a:ext uri="{FF2B5EF4-FFF2-40B4-BE49-F238E27FC236}">
                <a16:creationId xmlns:a16="http://schemas.microsoft.com/office/drawing/2014/main" id="{9A6A4416-BF9E-41A3-ADDF-90D9C506E2E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1107481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5470B-EB90-4562-9457-3D35C4493C3A}"/>
              </a:ext>
            </a:extLst>
          </p:cNvPr>
          <p:cNvSpPr>
            <a:spLocks noGrp="1"/>
          </p:cNvSpPr>
          <p:nvPr>
            <p:ph type="title"/>
          </p:nvPr>
        </p:nvSpPr>
        <p:spPr/>
        <p:txBody>
          <a:bodyPr/>
          <a:lstStyle/>
          <a:p>
            <a:r>
              <a:rPr lang="en-GB" dirty="0"/>
              <a:t>Multiple partners, responsibilities and plans: challenges</a:t>
            </a:r>
          </a:p>
        </p:txBody>
      </p:sp>
      <p:sp>
        <p:nvSpPr>
          <p:cNvPr id="3" name="Content Placeholder 2">
            <a:extLst>
              <a:ext uri="{FF2B5EF4-FFF2-40B4-BE49-F238E27FC236}">
                <a16:creationId xmlns:a16="http://schemas.microsoft.com/office/drawing/2014/main" id="{F54151DA-8D29-486A-9751-7CE3AEB424DB}"/>
              </a:ext>
            </a:extLst>
          </p:cNvPr>
          <p:cNvSpPr>
            <a:spLocks noGrp="1"/>
          </p:cNvSpPr>
          <p:nvPr>
            <p:ph idx="1"/>
          </p:nvPr>
        </p:nvSpPr>
        <p:spPr>
          <a:xfrm>
            <a:off x="273049" y="1626394"/>
            <a:ext cx="11645900" cy="4614863"/>
          </a:xfrm>
        </p:spPr>
        <p:txBody>
          <a:bodyPr>
            <a:normAutofit fontScale="92500" lnSpcReduction="10000"/>
          </a:bodyPr>
          <a:lstStyle/>
          <a:p>
            <a:r>
              <a:rPr lang="en-GB" dirty="0"/>
              <a:t>Multiple agencies working on FCERM and a range of associated national and local plans - different objectives,  different legislative and regulatory requirements, different aspects of FCERM – tendency for siloed rather than integrated working</a:t>
            </a:r>
          </a:p>
          <a:p>
            <a:r>
              <a:rPr lang="en-GB" dirty="0"/>
              <a:t>Confusion regarding responsibilities for different sources of flood risk</a:t>
            </a:r>
          </a:p>
          <a:p>
            <a:r>
              <a:rPr lang="en-GB" dirty="0"/>
              <a:t>Particularly evident in the management of surface water flood risk</a:t>
            </a:r>
          </a:p>
          <a:p>
            <a:r>
              <a:rPr lang="en-GB" dirty="0"/>
              <a:t>Need to better integrate FCERM across infrastructure sectors, with private sector and between the spatial/economic development/infrastructure planning processes</a:t>
            </a:r>
          </a:p>
          <a:p>
            <a:r>
              <a:rPr lang="en-GB" dirty="0">
                <a:solidFill>
                  <a:srgbClr val="00B050"/>
                </a:solidFill>
              </a:rPr>
              <a:t>Evidence: National Flood Resilience Review (2016), ASC Progress in Preparing for Climate Change (2017), FCERM Strategic Direction WebEx (02/11/17) and Workshop (13/11/17)</a:t>
            </a:r>
          </a:p>
          <a:p>
            <a:r>
              <a:rPr lang="en-GB" dirty="0">
                <a:solidFill>
                  <a:srgbClr val="00B050"/>
                </a:solidFill>
              </a:rPr>
              <a:t> </a:t>
            </a:r>
            <a:r>
              <a:rPr lang="en-GB" dirty="0">
                <a:solidFill>
                  <a:srgbClr val="FF0000"/>
                </a:solidFill>
              </a:rPr>
              <a:t>Gaps: problem is evident, no gaps but work needed on how to overcome</a:t>
            </a:r>
          </a:p>
        </p:txBody>
      </p:sp>
      <p:sp>
        <p:nvSpPr>
          <p:cNvPr id="4" name="Footer Placeholder 3">
            <a:extLst>
              <a:ext uri="{FF2B5EF4-FFF2-40B4-BE49-F238E27FC236}">
                <a16:creationId xmlns:a16="http://schemas.microsoft.com/office/drawing/2014/main" id="{91A7EB16-E85E-406E-8621-204E1F2E6460}"/>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1445271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0CFB5-C7BB-41F8-8702-25267B67C026}"/>
              </a:ext>
            </a:extLst>
          </p:cNvPr>
          <p:cNvSpPr>
            <a:spLocks noGrp="1"/>
          </p:cNvSpPr>
          <p:nvPr>
            <p:ph type="title"/>
          </p:nvPr>
        </p:nvSpPr>
        <p:spPr/>
        <p:txBody>
          <a:bodyPr/>
          <a:lstStyle/>
          <a:p>
            <a:r>
              <a:rPr lang="en-GB" dirty="0"/>
              <a:t>Multiple partners, responsibilities and plans: opportunities</a:t>
            </a:r>
          </a:p>
        </p:txBody>
      </p:sp>
      <p:sp>
        <p:nvSpPr>
          <p:cNvPr id="3" name="Content Placeholder 2">
            <a:extLst>
              <a:ext uri="{FF2B5EF4-FFF2-40B4-BE49-F238E27FC236}">
                <a16:creationId xmlns:a16="http://schemas.microsoft.com/office/drawing/2014/main" id="{37FB4BBD-D71E-4BCB-BF7E-CF06440B54C5}"/>
              </a:ext>
            </a:extLst>
          </p:cNvPr>
          <p:cNvSpPr>
            <a:spLocks noGrp="1"/>
          </p:cNvSpPr>
          <p:nvPr>
            <p:ph idx="1"/>
          </p:nvPr>
        </p:nvSpPr>
        <p:spPr/>
        <p:txBody>
          <a:bodyPr>
            <a:normAutofit lnSpcReduction="10000"/>
          </a:bodyPr>
          <a:lstStyle/>
          <a:p>
            <a:pPr marL="0" indent="0">
              <a:buNone/>
            </a:pPr>
            <a:r>
              <a:rPr lang="en-GB" dirty="0">
                <a:solidFill>
                  <a:srgbClr val="FF00FF"/>
                </a:solidFill>
              </a:rPr>
              <a:t>Opportunity: working together with joined up policy making and delivery can achieve multiple benefits with less overall resources – synergistic outcomes</a:t>
            </a:r>
          </a:p>
          <a:p>
            <a:r>
              <a:rPr lang="en-GB" dirty="0">
                <a:solidFill>
                  <a:srgbClr val="FF00FF"/>
                </a:solidFill>
              </a:rPr>
              <a:t>Combined outcomes for FCERM and the environment</a:t>
            </a:r>
          </a:p>
          <a:p>
            <a:r>
              <a:rPr lang="en-GB" dirty="0">
                <a:solidFill>
                  <a:srgbClr val="FF00FF"/>
                </a:solidFill>
              </a:rPr>
              <a:t>Integrated infrastructure investment planning and recognition of role of FCERM in growth</a:t>
            </a:r>
          </a:p>
          <a:p>
            <a:r>
              <a:rPr lang="en-GB" dirty="0">
                <a:solidFill>
                  <a:srgbClr val="FF00FF"/>
                </a:solidFill>
              </a:rPr>
              <a:t>Adaptive solutions, adaptive strategy making and delivery</a:t>
            </a:r>
          </a:p>
          <a:p>
            <a:r>
              <a:rPr lang="en-GB" dirty="0">
                <a:solidFill>
                  <a:srgbClr val="FF00FF"/>
                </a:solidFill>
              </a:rPr>
              <a:t>At each spatial scale need strategic cross-sector coordination</a:t>
            </a:r>
          </a:p>
          <a:p>
            <a:r>
              <a:rPr lang="en-GB" dirty="0">
                <a:solidFill>
                  <a:srgbClr val="FF00FF"/>
                </a:solidFill>
              </a:rPr>
              <a:t>Drainage should be better aligned with FCERM and need to consider whole water cycle – drought and FCERM</a:t>
            </a:r>
          </a:p>
          <a:p>
            <a:endParaRPr lang="en-GB" dirty="0"/>
          </a:p>
        </p:txBody>
      </p:sp>
      <p:sp>
        <p:nvSpPr>
          <p:cNvPr id="4" name="Footer Placeholder 3">
            <a:extLst>
              <a:ext uri="{FF2B5EF4-FFF2-40B4-BE49-F238E27FC236}">
                <a16:creationId xmlns:a16="http://schemas.microsoft.com/office/drawing/2014/main" id="{C425659A-752B-4520-9338-52C4F77EBDC5}"/>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080004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9EFA3-F78E-4F02-87CF-F1BBEDA14D1D}"/>
              </a:ext>
            </a:extLst>
          </p:cNvPr>
          <p:cNvSpPr>
            <a:spLocks noGrp="1"/>
          </p:cNvSpPr>
          <p:nvPr>
            <p:ph type="title"/>
          </p:nvPr>
        </p:nvSpPr>
        <p:spPr/>
        <p:txBody>
          <a:bodyPr/>
          <a:lstStyle/>
          <a:p>
            <a:r>
              <a:rPr lang="en-GB" dirty="0"/>
              <a:t>Relevant legislation</a:t>
            </a:r>
          </a:p>
        </p:txBody>
      </p:sp>
      <p:sp>
        <p:nvSpPr>
          <p:cNvPr id="4" name="Footer Placeholder 3">
            <a:extLst>
              <a:ext uri="{FF2B5EF4-FFF2-40B4-BE49-F238E27FC236}">
                <a16:creationId xmlns:a16="http://schemas.microsoft.com/office/drawing/2014/main" id="{C0C8027D-1D6D-42B8-A08A-BDE059F3ABB7}"/>
              </a:ext>
            </a:extLst>
          </p:cNvPr>
          <p:cNvSpPr>
            <a:spLocks noGrp="1"/>
          </p:cNvSpPr>
          <p:nvPr>
            <p:ph type="ftr" sz="quarter" idx="11"/>
          </p:nvPr>
        </p:nvSpPr>
        <p:spPr/>
        <p:txBody>
          <a:bodyPr/>
          <a:lstStyle/>
          <a:p>
            <a:pPr algn="ctr"/>
            <a:r>
              <a:rPr lang="en-US"/>
              <a:t>                                                                                                        Working together to manage flooding and coastal change  </a:t>
            </a:r>
            <a:endParaRPr lang="en-GB" dirty="0"/>
          </a:p>
        </p:txBody>
      </p:sp>
      <p:sp>
        <p:nvSpPr>
          <p:cNvPr id="5" name="Rectangle: Rounded Corners 4">
            <a:extLst>
              <a:ext uri="{FF2B5EF4-FFF2-40B4-BE49-F238E27FC236}">
                <a16:creationId xmlns:a16="http://schemas.microsoft.com/office/drawing/2014/main" id="{745D4437-DEB3-4A45-A9A7-EC5A034EE707}"/>
              </a:ext>
            </a:extLst>
          </p:cNvPr>
          <p:cNvSpPr/>
          <p:nvPr/>
        </p:nvSpPr>
        <p:spPr>
          <a:xfrm>
            <a:off x="292100" y="1460500"/>
            <a:ext cx="11557000" cy="914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Housing and Planning Act, 2016</a:t>
            </a:r>
          </a:p>
          <a:p>
            <a:pPr algn="ctr"/>
            <a:r>
              <a:rPr lang="en-GB" dirty="0"/>
              <a:t>Requires a review of planning legislation, government planning policy and local planning policies concerning</a:t>
            </a:r>
          </a:p>
          <a:p>
            <a:pPr algn="ctr"/>
            <a:r>
              <a:rPr lang="en-GB" dirty="0"/>
              <a:t>sustainable drainage in relation to development</a:t>
            </a:r>
          </a:p>
        </p:txBody>
      </p:sp>
      <p:sp>
        <p:nvSpPr>
          <p:cNvPr id="6" name="Rectangle: Rounded Corners 5">
            <a:extLst>
              <a:ext uri="{FF2B5EF4-FFF2-40B4-BE49-F238E27FC236}">
                <a16:creationId xmlns:a16="http://schemas.microsoft.com/office/drawing/2014/main" id="{EA362B3F-B90A-41F6-A6B9-571679F75636}"/>
              </a:ext>
            </a:extLst>
          </p:cNvPr>
          <p:cNvSpPr/>
          <p:nvPr/>
        </p:nvSpPr>
        <p:spPr>
          <a:xfrm>
            <a:off x="317499" y="2677319"/>
            <a:ext cx="11557000" cy="914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Flood and Water Management Act, 2010</a:t>
            </a:r>
          </a:p>
          <a:p>
            <a:pPr algn="ctr"/>
            <a:r>
              <a:rPr lang="en-GB" dirty="0"/>
              <a:t>Sets out requirements for responsible authorities associated with the management of flooding and coastal erosion</a:t>
            </a:r>
          </a:p>
        </p:txBody>
      </p:sp>
      <p:sp>
        <p:nvSpPr>
          <p:cNvPr id="7" name="Rectangle: Rounded Corners 6">
            <a:extLst>
              <a:ext uri="{FF2B5EF4-FFF2-40B4-BE49-F238E27FC236}">
                <a16:creationId xmlns:a16="http://schemas.microsoft.com/office/drawing/2014/main" id="{CF16F090-C3F0-402C-83CE-FADAD4A364C9}"/>
              </a:ext>
            </a:extLst>
          </p:cNvPr>
          <p:cNvSpPr/>
          <p:nvPr/>
        </p:nvSpPr>
        <p:spPr>
          <a:xfrm>
            <a:off x="317499" y="5069683"/>
            <a:ext cx="11557000" cy="914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Coastal Protection Act, 1949</a:t>
            </a:r>
          </a:p>
          <a:p>
            <a:pPr algn="ctr"/>
            <a:r>
              <a:rPr lang="en-GB" dirty="0"/>
              <a:t>Relates to the protection of the coast against erosion and encroachment by the sea and provides for the restriction and removal of works detrimental to navigation</a:t>
            </a:r>
          </a:p>
        </p:txBody>
      </p:sp>
      <p:sp>
        <p:nvSpPr>
          <p:cNvPr id="8" name="Rectangle: Rounded Corners 7">
            <a:extLst>
              <a:ext uri="{FF2B5EF4-FFF2-40B4-BE49-F238E27FC236}">
                <a16:creationId xmlns:a16="http://schemas.microsoft.com/office/drawing/2014/main" id="{082E47FA-A371-4157-9EE5-D67DA7CDEBD1}"/>
              </a:ext>
            </a:extLst>
          </p:cNvPr>
          <p:cNvSpPr/>
          <p:nvPr/>
        </p:nvSpPr>
        <p:spPr>
          <a:xfrm>
            <a:off x="317499" y="3873501"/>
            <a:ext cx="11557000" cy="914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Civil Contingencies Act, 2004</a:t>
            </a:r>
          </a:p>
          <a:p>
            <a:pPr algn="ctr"/>
            <a:r>
              <a:rPr lang="en-GB" dirty="0"/>
              <a:t>Establishes a coherent framework for emergency planning and response ranging from local to national level </a:t>
            </a:r>
            <a:endParaRPr lang="en-GB" b="1" dirty="0"/>
          </a:p>
          <a:p>
            <a:pPr algn="ctr"/>
            <a:r>
              <a:rPr lang="en-GB" dirty="0"/>
              <a:t> </a:t>
            </a:r>
          </a:p>
        </p:txBody>
      </p:sp>
    </p:spTree>
    <p:extLst>
      <p:ext uri="{BB962C8B-B14F-4D97-AF65-F5344CB8AC3E}">
        <p14:creationId xmlns:p14="http://schemas.microsoft.com/office/powerpoint/2010/main" val="870379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FFEC-3549-472B-B108-9B2AABDDD6A8}"/>
              </a:ext>
            </a:extLst>
          </p:cNvPr>
          <p:cNvSpPr>
            <a:spLocks noGrp="1"/>
          </p:cNvSpPr>
          <p:nvPr>
            <p:ph type="title"/>
          </p:nvPr>
        </p:nvSpPr>
        <p:spPr>
          <a:xfrm>
            <a:off x="0" y="104933"/>
            <a:ext cx="10515600" cy="1325563"/>
          </a:xfrm>
        </p:spPr>
        <p:txBody>
          <a:bodyPr>
            <a:normAutofit fontScale="90000"/>
          </a:bodyPr>
          <a:lstStyle/>
          <a:p>
            <a:r>
              <a:rPr lang="en-GB" sz="3100" dirty="0"/>
              <a:t>High level strategies and plans</a:t>
            </a:r>
            <a:br>
              <a:rPr lang="en-GB" dirty="0"/>
            </a:br>
            <a:br>
              <a:rPr lang="en-GB" dirty="0"/>
            </a:br>
            <a:endParaRPr lang="en-GB" dirty="0"/>
          </a:p>
        </p:txBody>
      </p:sp>
      <p:graphicFrame>
        <p:nvGraphicFramePr>
          <p:cNvPr id="4" name="Content Placeholder 3">
            <a:extLst>
              <a:ext uri="{FF2B5EF4-FFF2-40B4-BE49-F238E27FC236}">
                <a16:creationId xmlns:a16="http://schemas.microsoft.com/office/drawing/2014/main" id="{DE8C3CAF-694F-4C01-A810-9220BCD624E1}"/>
              </a:ext>
            </a:extLst>
          </p:cNvPr>
          <p:cNvGraphicFramePr>
            <a:graphicFrameLocks noGrp="1"/>
          </p:cNvGraphicFramePr>
          <p:nvPr>
            <p:ph idx="1"/>
            <p:extLst>
              <p:ext uri="{D42A27DB-BD31-4B8C-83A1-F6EECF244321}">
                <p14:modId xmlns:p14="http://schemas.microsoft.com/office/powerpoint/2010/main" val="1898601347"/>
              </p:ext>
            </p:extLst>
          </p:nvPr>
        </p:nvGraphicFramePr>
        <p:xfrm>
          <a:off x="0" y="0"/>
          <a:ext cx="12192000" cy="6907453"/>
        </p:xfrm>
        <a:graphic>
          <a:graphicData uri="http://schemas.openxmlformats.org/drawingml/2006/table">
            <a:tbl>
              <a:tblPr firstRow="1" bandRow="1">
                <a:tableStyleId>{5C22544A-7EE6-4342-B048-85BDC9FD1C3A}</a:tableStyleId>
              </a:tblPr>
              <a:tblGrid>
                <a:gridCol w="1737953">
                  <a:extLst>
                    <a:ext uri="{9D8B030D-6E8A-4147-A177-3AD203B41FA5}">
                      <a16:colId xmlns:a16="http://schemas.microsoft.com/office/drawing/2014/main" val="3508521418"/>
                    </a:ext>
                  </a:extLst>
                </a:gridCol>
                <a:gridCol w="1319642">
                  <a:extLst>
                    <a:ext uri="{9D8B030D-6E8A-4147-A177-3AD203B41FA5}">
                      <a16:colId xmlns:a16="http://schemas.microsoft.com/office/drawing/2014/main" val="2550080486"/>
                    </a:ext>
                  </a:extLst>
                </a:gridCol>
                <a:gridCol w="1829440">
                  <a:extLst>
                    <a:ext uri="{9D8B030D-6E8A-4147-A177-3AD203B41FA5}">
                      <a16:colId xmlns:a16="http://schemas.microsoft.com/office/drawing/2014/main" val="3884577599"/>
                    </a:ext>
                  </a:extLst>
                </a:gridCol>
                <a:gridCol w="4396665">
                  <a:extLst>
                    <a:ext uri="{9D8B030D-6E8A-4147-A177-3AD203B41FA5}">
                      <a16:colId xmlns:a16="http://schemas.microsoft.com/office/drawing/2014/main" val="1222578313"/>
                    </a:ext>
                  </a:extLst>
                </a:gridCol>
                <a:gridCol w="2908300">
                  <a:extLst>
                    <a:ext uri="{9D8B030D-6E8A-4147-A177-3AD203B41FA5}">
                      <a16:colId xmlns:a16="http://schemas.microsoft.com/office/drawing/2014/main" val="2747971466"/>
                    </a:ext>
                  </a:extLst>
                </a:gridCol>
              </a:tblGrid>
              <a:tr h="381000">
                <a:tc>
                  <a:txBody>
                    <a:bodyPr/>
                    <a:lstStyle/>
                    <a:p>
                      <a:r>
                        <a:rPr lang="en-GB" sz="1200" dirty="0"/>
                        <a:t>Strategy/plan</a:t>
                      </a:r>
                    </a:p>
                  </a:txBody>
                  <a:tcPr/>
                </a:tc>
                <a:tc>
                  <a:txBody>
                    <a:bodyPr/>
                    <a:lstStyle/>
                    <a:p>
                      <a:r>
                        <a:rPr lang="en-GB" sz="1200" dirty="0"/>
                        <a:t>Responsible body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Updating cycle</a:t>
                      </a:r>
                    </a:p>
                    <a:p>
                      <a:endParaRPr lang="en-GB" sz="1200" dirty="0"/>
                    </a:p>
                  </a:txBody>
                  <a:tcPr/>
                </a:tc>
                <a:tc>
                  <a:txBody>
                    <a:bodyPr/>
                    <a:lstStyle/>
                    <a:p>
                      <a:r>
                        <a:rPr lang="en-GB" sz="1200" dirty="0"/>
                        <a:t>Purpose</a:t>
                      </a:r>
                    </a:p>
                  </a:txBody>
                  <a:tcPr/>
                </a:tc>
                <a:tc>
                  <a:txBody>
                    <a:bodyPr/>
                    <a:lstStyle/>
                    <a:p>
                      <a:r>
                        <a:rPr lang="en-GB" sz="1200" dirty="0"/>
                        <a:t>Linkage with FCERM</a:t>
                      </a:r>
                    </a:p>
                  </a:txBody>
                  <a:tcPr/>
                </a:tc>
                <a:extLst>
                  <a:ext uri="{0D108BD9-81ED-4DB2-BD59-A6C34878D82A}">
                    <a16:rowId xmlns:a16="http://schemas.microsoft.com/office/drawing/2014/main" val="3396488929"/>
                  </a:ext>
                </a:extLst>
              </a:tr>
              <a:tr h="689533">
                <a:tc>
                  <a:txBody>
                    <a:bodyPr/>
                    <a:lstStyle/>
                    <a:p>
                      <a:r>
                        <a:rPr lang="en-GB" sz="1200" dirty="0"/>
                        <a:t>National Infrastructure Assessment</a:t>
                      </a:r>
                    </a:p>
                  </a:txBody>
                  <a:tcPr/>
                </a:tc>
                <a:tc>
                  <a:txBody>
                    <a:bodyPr/>
                    <a:lstStyle/>
                    <a:p>
                      <a:r>
                        <a:rPr lang="en-GB" sz="1200" dirty="0"/>
                        <a:t>National Infrastructure Commission</a:t>
                      </a:r>
                    </a:p>
                  </a:txBody>
                  <a:tcPr/>
                </a:tc>
                <a:tc>
                  <a:txBody>
                    <a:bodyPr/>
                    <a:lstStyle/>
                    <a:p>
                      <a:r>
                        <a:rPr lang="en-GB" sz="1200" dirty="0"/>
                        <a:t>1</a:t>
                      </a:r>
                      <a:r>
                        <a:rPr lang="en-GB" sz="1200" baseline="30000" dirty="0"/>
                        <a:t>st</a:t>
                      </a:r>
                      <a:r>
                        <a:rPr lang="en-GB" sz="1200" dirty="0"/>
                        <a:t> NIA 2018</a:t>
                      </a:r>
                    </a:p>
                    <a:p>
                      <a:r>
                        <a:rPr lang="en-GB" sz="1200" dirty="0"/>
                        <a:t>Updated every Parliamentary term</a:t>
                      </a:r>
                    </a:p>
                  </a:txBody>
                  <a:tcPr/>
                </a:tc>
                <a:tc>
                  <a:txBody>
                    <a:bodyPr/>
                    <a:lstStyle/>
                    <a:p>
                      <a:r>
                        <a:rPr lang="en-GB" sz="1200" kern="1200" dirty="0">
                          <a:solidFill>
                            <a:schemeClr val="dk1"/>
                          </a:solidFill>
                          <a:effectLst/>
                          <a:latin typeface="+mn-lt"/>
                          <a:ea typeface="+mn-ea"/>
                          <a:cs typeface="+mn-cs"/>
                        </a:rPr>
                        <a:t>Analyse the UK’s long-term economic infrastructure needs, outline a 30 year strategic vision, set out how identified needs should be met</a:t>
                      </a:r>
                      <a:endParaRPr lang="en-GB" sz="1200" dirty="0"/>
                    </a:p>
                  </a:txBody>
                  <a:tcPr/>
                </a:tc>
                <a:tc>
                  <a:txBody>
                    <a:bodyPr/>
                    <a:lstStyle/>
                    <a:p>
                      <a:r>
                        <a:rPr lang="en-GB" sz="1200" kern="1200" dirty="0">
                          <a:solidFill>
                            <a:schemeClr val="dk1"/>
                          </a:solidFill>
                          <a:effectLst/>
                          <a:latin typeface="+mn-lt"/>
                          <a:ea typeface="+mn-ea"/>
                          <a:cs typeface="+mn-cs"/>
                        </a:rPr>
                        <a:t>NIA will include water, sewerage and flood risk infrastructure requirements</a:t>
                      </a:r>
                      <a:endParaRPr lang="en-GB" sz="1200" dirty="0"/>
                    </a:p>
                  </a:txBody>
                  <a:tcPr/>
                </a:tc>
                <a:extLst>
                  <a:ext uri="{0D108BD9-81ED-4DB2-BD59-A6C34878D82A}">
                    <a16:rowId xmlns:a16="http://schemas.microsoft.com/office/drawing/2014/main" val="852110475"/>
                  </a:ext>
                </a:extLst>
              </a:tr>
              <a:tr h="383853">
                <a:tc>
                  <a:txBody>
                    <a:bodyPr/>
                    <a:lstStyle/>
                    <a:p>
                      <a:r>
                        <a:rPr lang="en-GB" sz="1200" dirty="0"/>
                        <a:t>25 Year Environment Plan</a:t>
                      </a:r>
                    </a:p>
                  </a:txBody>
                  <a:tcPr/>
                </a:tc>
                <a:tc>
                  <a:txBody>
                    <a:bodyPr/>
                    <a:lstStyle/>
                    <a:p>
                      <a:r>
                        <a:rPr lang="en-GB" sz="1200" dirty="0"/>
                        <a:t>Defra</a:t>
                      </a:r>
                    </a:p>
                  </a:txBody>
                  <a:tcPr/>
                </a:tc>
                <a:tc>
                  <a:txBody>
                    <a:bodyPr/>
                    <a:lstStyle/>
                    <a:p>
                      <a:r>
                        <a:rPr lang="en-GB" sz="1200" dirty="0"/>
                        <a:t>To be published imminently – updating cycle TBC</a:t>
                      </a:r>
                    </a:p>
                  </a:txBody>
                  <a:tcPr/>
                </a:tc>
                <a:tc>
                  <a:txBody>
                    <a:bodyPr/>
                    <a:lstStyle/>
                    <a:p>
                      <a:r>
                        <a:rPr lang="en-GB" sz="1200" kern="1200" dirty="0">
                          <a:solidFill>
                            <a:schemeClr val="dk1"/>
                          </a:solidFill>
                          <a:effectLst/>
                          <a:latin typeface="+mn-lt"/>
                          <a:ea typeface="+mn-ea"/>
                          <a:cs typeface="+mn-cs"/>
                        </a:rPr>
                        <a:t>Set out a clear vision for the environment in 25 years’ time, together with associated investments, measurable milestones and governance to oversee implementation.</a:t>
                      </a:r>
                      <a:endParaRPr lang="en-GB" sz="1200" dirty="0"/>
                    </a:p>
                  </a:txBody>
                  <a:tcPr/>
                </a:tc>
                <a:tc>
                  <a:txBody>
                    <a:bodyPr/>
                    <a:lstStyle/>
                    <a:p>
                      <a:pPr marL="0" algn="l" defTabSz="914400" rtl="0" eaLnBrk="1" latinLnBrk="0" hangingPunct="1"/>
                      <a:r>
                        <a:rPr lang="en-GB" sz="1200" kern="1200" dirty="0">
                          <a:solidFill>
                            <a:schemeClr val="dk1"/>
                          </a:solidFill>
                          <a:effectLst/>
                          <a:latin typeface="+mn-lt"/>
                          <a:ea typeface="+mn-ea"/>
                          <a:cs typeface="+mn-cs"/>
                        </a:rPr>
                        <a:t>Will include goals linked to FCERM and annual flood events. Will promote WWNP</a:t>
                      </a:r>
                    </a:p>
                  </a:txBody>
                  <a:tcPr/>
                </a:tc>
                <a:extLst>
                  <a:ext uri="{0D108BD9-81ED-4DB2-BD59-A6C34878D82A}">
                    <a16:rowId xmlns:a16="http://schemas.microsoft.com/office/drawing/2014/main" val="134966573"/>
                  </a:ext>
                </a:extLst>
              </a:tr>
              <a:tr h="383853">
                <a:tc>
                  <a:txBody>
                    <a:bodyPr/>
                    <a:lstStyle/>
                    <a:p>
                      <a:r>
                        <a:rPr lang="en-GB" sz="1200" dirty="0"/>
                        <a:t>National Adaptation Programme</a:t>
                      </a:r>
                    </a:p>
                  </a:txBody>
                  <a:tcPr/>
                </a:tc>
                <a:tc>
                  <a:txBody>
                    <a:bodyPr/>
                    <a:lstStyle/>
                    <a:p>
                      <a:r>
                        <a:rPr lang="en-GB" sz="1200" dirty="0"/>
                        <a:t>Adaptation Sub-Committee</a:t>
                      </a:r>
                    </a:p>
                  </a:txBody>
                  <a:tcPr/>
                </a:tc>
                <a:tc>
                  <a:txBody>
                    <a:bodyPr/>
                    <a:lstStyle/>
                    <a:p>
                      <a:r>
                        <a:rPr lang="en-GB" sz="1200" dirty="0"/>
                        <a:t>1</a:t>
                      </a:r>
                      <a:r>
                        <a:rPr lang="en-GB" sz="1200" baseline="30000" dirty="0"/>
                        <a:t>st</a:t>
                      </a:r>
                      <a:r>
                        <a:rPr lang="en-GB" sz="1200" dirty="0"/>
                        <a:t> NAP 2013, updated every 5 years</a:t>
                      </a:r>
                    </a:p>
                  </a:txBody>
                  <a:tcPr/>
                </a:tc>
                <a:tc>
                  <a:txBody>
                    <a:bodyPr/>
                    <a:lstStyle/>
                    <a:p>
                      <a:pPr>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Policies and actions to promote successful adaptation to future weather conditions by managing risk and identifying opportunities for mitigation. Responds to CCRA. </a:t>
                      </a:r>
                    </a:p>
                  </a:txBody>
                  <a:tcPr marL="68580" marR="68580" marT="0" marB="0"/>
                </a:tc>
                <a:tc>
                  <a:txBody>
                    <a:bodyPr/>
                    <a:lstStyle/>
                    <a:p>
                      <a:r>
                        <a:rPr lang="en-GB" sz="1200" dirty="0"/>
                        <a:t>FCERM of key importance as UK’s no.1 climate risk</a:t>
                      </a:r>
                    </a:p>
                  </a:txBody>
                  <a:tcPr/>
                </a:tc>
                <a:extLst>
                  <a:ext uri="{0D108BD9-81ED-4DB2-BD59-A6C34878D82A}">
                    <a16:rowId xmlns:a16="http://schemas.microsoft.com/office/drawing/2014/main" val="1863935863"/>
                  </a:ext>
                </a:extLst>
              </a:tr>
              <a:tr h="383853">
                <a:tc>
                  <a:txBody>
                    <a:bodyPr/>
                    <a:lstStyle/>
                    <a:p>
                      <a:r>
                        <a:rPr lang="en-GB" sz="1200" dirty="0"/>
                        <a:t>UK Climate Change Risk Assessment</a:t>
                      </a:r>
                    </a:p>
                  </a:txBody>
                  <a:tcPr/>
                </a:tc>
                <a:tc>
                  <a:txBody>
                    <a:bodyPr/>
                    <a:lstStyle/>
                    <a:p>
                      <a:r>
                        <a:rPr lang="en-GB" sz="1200" dirty="0"/>
                        <a:t>Committee on Climate Change</a:t>
                      </a:r>
                    </a:p>
                  </a:txBody>
                  <a:tcPr/>
                </a:tc>
                <a:tc>
                  <a:txBody>
                    <a:bodyPr/>
                    <a:lstStyle/>
                    <a:p>
                      <a:r>
                        <a:rPr lang="en-GB" sz="1200" dirty="0" err="1"/>
                        <a:t>Ist</a:t>
                      </a:r>
                      <a:r>
                        <a:rPr lang="en-GB" sz="1200" dirty="0"/>
                        <a:t> CCRA 2012, updated evert 5 years</a:t>
                      </a:r>
                    </a:p>
                  </a:txBody>
                  <a:tcPr/>
                </a:tc>
                <a:tc>
                  <a:txBody>
                    <a:bodyPr/>
                    <a:lstStyle/>
                    <a:p>
                      <a:r>
                        <a:rPr lang="en-GB" sz="1200" kern="1200" dirty="0">
                          <a:solidFill>
                            <a:schemeClr val="dk1"/>
                          </a:solidFill>
                          <a:effectLst/>
                          <a:latin typeface="+mn-lt"/>
                          <a:ea typeface="+mn-ea"/>
                          <a:cs typeface="+mn-cs"/>
                        </a:rPr>
                        <a:t>Assessment of the risks for the UK of the current and</a:t>
                      </a:r>
                    </a:p>
                    <a:p>
                      <a:r>
                        <a:rPr lang="en-GB" sz="1200" kern="1200" dirty="0">
                          <a:solidFill>
                            <a:schemeClr val="dk1"/>
                          </a:solidFill>
                          <a:effectLst/>
                          <a:latin typeface="+mn-lt"/>
                          <a:ea typeface="+mn-ea"/>
                          <a:cs typeface="+mn-cs"/>
                        </a:rPr>
                        <a:t>predicted impacts of climate change, required under the 2008 Climate Change Act </a:t>
                      </a:r>
                      <a:endParaRPr lang="en-GB" sz="1200" dirty="0"/>
                    </a:p>
                  </a:txBody>
                  <a:tcPr/>
                </a:tc>
                <a:tc>
                  <a:txBody>
                    <a:bodyPr/>
                    <a:lstStyle/>
                    <a:p>
                      <a:r>
                        <a:rPr lang="en-GB" sz="1200" kern="1200" dirty="0">
                          <a:solidFill>
                            <a:schemeClr val="dk1"/>
                          </a:solidFill>
                          <a:effectLst/>
                          <a:latin typeface="+mn-lt"/>
                          <a:ea typeface="+mn-ea"/>
                          <a:cs typeface="+mn-cs"/>
                        </a:rPr>
                        <a:t>Priority risk and opportunity. Estimates impact and cites measures to mitigate.</a:t>
                      </a:r>
                      <a:endParaRPr lang="en-GB" sz="1200" dirty="0"/>
                    </a:p>
                  </a:txBody>
                  <a:tcPr/>
                </a:tc>
                <a:extLst>
                  <a:ext uri="{0D108BD9-81ED-4DB2-BD59-A6C34878D82A}">
                    <a16:rowId xmlns:a16="http://schemas.microsoft.com/office/drawing/2014/main" val="1745050988"/>
                  </a:ext>
                </a:extLst>
              </a:tr>
              <a:tr h="383853">
                <a:tc>
                  <a:txBody>
                    <a:bodyPr/>
                    <a:lstStyle/>
                    <a:p>
                      <a:r>
                        <a:rPr lang="en-GB" sz="1200" dirty="0"/>
                        <a:t>National Planning Policy Framework</a:t>
                      </a:r>
                    </a:p>
                  </a:txBody>
                  <a:tcPr/>
                </a:tc>
                <a:tc>
                  <a:txBody>
                    <a:bodyPr/>
                    <a:lstStyle/>
                    <a:p>
                      <a:r>
                        <a:rPr lang="en-GB" sz="1200" dirty="0"/>
                        <a:t>DCLG</a:t>
                      </a:r>
                    </a:p>
                  </a:txBody>
                  <a:tcPr/>
                </a:tc>
                <a:tc>
                  <a:txBody>
                    <a:bodyPr/>
                    <a:lstStyle/>
                    <a:p>
                      <a:r>
                        <a:rPr lang="en-GB" sz="1200" dirty="0"/>
                        <a:t>Published 2012, sections updated as required</a:t>
                      </a:r>
                    </a:p>
                  </a:txBody>
                  <a:tcPr/>
                </a:tc>
                <a:tc>
                  <a:txBody>
                    <a:bodyPr/>
                    <a:lstStyle/>
                    <a:p>
                      <a:r>
                        <a:rPr lang="en-GB" sz="1200" kern="1200" dirty="0">
                          <a:solidFill>
                            <a:schemeClr val="dk1"/>
                          </a:solidFill>
                          <a:effectLst/>
                          <a:latin typeface="+mn-lt"/>
                          <a:ea typeface="+mn-ea"/>
                          <a:cs typeface="+mn-cs"/>
                        </a:rPr>
                        <a:t>Sets out the UK Government’s planning policies</a:t>
                      </a:r>
                      <a:endParaRPr lang="en-GB" sz="1200" dirty="0"/>
                    </a:p>
                  </a:txBody>
                  <a:tcPr/>
                </a:tc>
                <a:tc>
                  <a:txBody>
                    <a:bodyPr/>
                    <a:lstStyle/>
                    <a:p>
                      <a:pPr>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Section 10: Meeting the challenges of climate change, flooding and coastal change sets requirements for LPAs</a:t>
                      </a:r>
                    </a:p>
                  </a:txBody>
                  <a:tcPr marL="68580" marR="68580" marT="0" marB="0"/>
                </a:tc>
                <a:extLst>
                  <a:ext uri="{0D108BD9-81ED-4DB2-BD59-A6C34878D82A}">
                    <a16:rowId xmlns:a16="http://schemas.microsoft.com/office/drawing/2014/main" val="383284869"/>
                  </a:ext>
                </a:extLst>
              </a:tr>
              <a:tr h="383853">
                <a:tc>
                  <a:txBody>
                    <a:bodyPr/>
                    <a:lstStyle/>
                    <a:p>
                      <a:r>
                        <a:rPr lang="en-GB" sz="1200" dirty="0"/>
                        <a:t>National Risk Register for Civil Contingencies</a:t>
                      </a:r>
                    </a:p>
                  </a:txBody>
                  <a:tcPr/>
                </a:tc>
                <a:tc>
                  <a:txBody>
                    <a:bodyPr/>
                    <a:lstStyle/>
                    <a:p>
                      <a:r>
                        <a:rPr lang="en-GB" sz="1200" dirty="0"/>
                        <a:t>Cabinet Office</a:t>
                      </a:r>
                    </a:p>
                  </a:txBody>
                  <a:tcPr/>
                </a:tc>
                <a:tc>
                  <a:txBody>
                    <a:bodyPr/>
                    <a:lstStyle/>
                    <a:p>
                      <a:r>
                        <a:rPr lang="en-GB" sz="1200" dirty="0"/>
                        <a:t>Updated annually</a:t>
                      </a:r>
                    </a:p>
                  </a:txBody>
                  <a:tcPr/>
                </a:tc>
                <a:tc>
                  <a:txBody>
                    <a:bodyPr/>
                    <a:lstStyle/>
                    <a:p>
                      <a:r>
                        <a:rPr lang="en-GB" sz="1200" kern="1200" dirty="0">
                          <a:solidFill>
                            <a:schemeClr val="dk1"/>
                          </a:solidFill>
                          <a:effectLst/>
                          <a:latin typeface="+mn-lt"/>
                          <a:ea typeface="+mn-ea"/>
                          <a:cs typeface="+mn-cs"/>
                        </a:rPr>
                        <a:t>Identifies key risks to national security and safety</a:t>
                      </a:r>
                      <a:endParaRPr lang="en-GB" sz="1200" dirty="0"/>
                    </a:p>
                  </a:txBody>
                  <a:tcPr/>
                </a:tc>
                <a:tc>
                  <a:txBody>
                    <a:bodyPr/>
                    <a:lstStyle/>
                    <a:p>
                      <a:r>
                        <a:rPr lang="en-GB" sz="1200" kern="1200" dirty="0">
                          <a:solidFill>
                            <a:schemeClr val="dk1"/>
                          </a:solidFill>
                          <a:effectLst/>
                          <a:latin typeface="+mn-lt"/>
                          <a:ea typeface="+mn-ea"/>
                          <a:cs typeface="+mn-cs"/>
                        </a:rPr>
                        <a:t>Identifies flooding as key national risk. Sets out requirements for emergency responders</a:t>
                      </a:r>
                      <a:endParaRPr lang="en-GB" sz="1200" dirty="0"/>
                    </a:p>
                  </a:txBody>
                  <a:tcPr/>
                </a:tc>
                <a:extLst>
                  <a:ext uri="{0D108BD9-81ED-4DB2-BD59-A6C34878D82A}">
                    <a16:rowId xmlns:a16="http://schemas.microsoft.com/office/drawing/2014/main" val="951471071"/>
                  </a:ext>
                </a:extLst>
              </a:tr>
              <a:tr h="383853">
                <a:tc>
                  <a:txBody>
                    <a:bodyPr/>
                    <a:lstStyle/>
                    <a:p>
                      <a:pPr marL="0" algn="l" defTabSz="914400" rtl="0" eaLnBrk="1" latinLnBrk="0" hangingPunct="1"/>
                      <a:r>
                        <a:rPr lang="en-GB" sz="1200" kern="1200" dirty="0">
                          <a:solidFill>
                            <a:schemeClr val="dk1"/>
                          </a:solidFill>
                          <a:latin typeface="+mn-lt"/>
                          <a:ea typeface="+mn-ea"/>
                          <a:cs typeface="+mn-cs"/>
                        </a:rPr>
                        <a:t>Keeping the Country Running: Natural Hazards and Infrastructure</a:t>
                      </a:r>
                    </a:p>
                  </a:txBody>
                  <a:tcPr/>
                </a:tc>
                <a:tc>
                  <a:txBody>
                    <a:bodyPr/>
                    <a:lstStyle/>
                    <a:p>
                      <a:r>
                        <a:rPr lang="en-GB" sz="1200" dirty="0"/>
                        <a:t>Cabinet Office</a:t>
                      </a:r>
                    </a:p>
                  </a:txBody>
                  <a:tcPr/>
                </a:tc>
                <a:tc>
                  <a:txBody>
                    <a:bodyPr/>
                    <a:lstStyle/>
                    <a:p>
                      <a:r>
                        <a:rPr lang="en-GB" sz="1200" dirty="0"/>
                        <a:t>One off guidance, published 2011</a:t>
                      </a:r>
                    </a:p>
                  </a:txBody>
                  <a:tcPr/>
                </a:tc>
                <a:tc>
                  <a:txBody>
                    <a:bodyPr/>
                    <a:lstStyle/>
                    <a:p>
                      <a:r>
                        <a:rPr lang="en-GB" sz="1200" kern="1200" dirty="0">
                          <a:solidFill>
                            <a:schemeClr val="dk1"/>
                          </a:solidFill>
                          <a:effectLst/>
                          <a:latin typeface="+mn-lt"/>
                          <a:ea typeface="+mn-ea"/>
                          <a:cs typeface="+mn-cs"/>
                        </a:rPr>
                        <a:t>Guidance on identifying and assessing risks, building and evaluating resilience to natural hazards.</a:t>
                      </a:r>
                      <a:endParaRPr lang="en-GB" sz="1200" dirty="0"/>
                    </a:p>
                  </a:txBody>
                  <a:tcPr/>
                </a:tc>
                <a:tc>
                  <a:txBody>
                    <a:bodyPr/>
                    <a:lstStyle/>
                    <a:p>
                      <a:r>
                        <a:rPr lang="en-GB" sz="1200" kern="1200" dirty="0">
                          <a:solidFill>
                            <a:schemeClr val="dk1"/>
                          </a:solidFill>
                          <a:effectLst/>
                          <a:latin typeface="+mn-lt"/>
                          <a:ea typeface="+mn-ea"/>
                          <a:cs typeface="+mn-cs"/>
                        </a:rPr>
                        <a:t>Guidance on identifying risks associated with flooding and coastal erosion and guidance on mitigation. </a:t>
                      </a:r>
                      <a:endParaRPr lang="en-GB" sz="1200" dirty="0"/>
                    </a:p>
                  </a:txBody>
                  <a:tcPr/>
                </a:tc>
                <a:extLst>
                  <a:ext uri="{0D108BD9-81ED-4DB2-BD59-A6C34878D82A}">
                    <a16:rowId xmlns:a16="http://schemas.microsoft.com/office/drawing/2014/main" val="3019965973"/>
                  </a:ext>
                </a:extLst>
              </a:tr>
              <a:tr h="383853">
                <a:tc>
                  <a:txBody>
                    <a:bodyPr/>
                    <a:lstStyle/>
                    <a:p>
                      <a:pPr marL="0" algn="l" defTabSz="914400" rtl="0" eaLnBrk="1" latinLnBrk="0" hangingPunct="1"/>
                      <a:r>
                        <a:rPr lang="en-GB" sz="1200" kern="1200" dirty="0">
                          <a:solidFill>
                            <a:schemeClr val="dk1"/>
                          </a:solidFill>
                          <a:latin typeface="+mn-lt"/>
                          <a:ea typeface="+mn-ea"/>
                          <a:cs typeface="+mn-cs"/>
                        </a:rPr>
                        <a:t>Public Health England Strategic Plan</a:t>
                      </a:r>
                    </a:p>
                  </a:txBody>
                  <a:tcPr/>
                </a:tc>
                <a:tc>
                  <a:txBody>
                    <a:bodyPr/>
                    <a:lstStyle/>
                    <a:p>
                      <a:r>
                        <a:rPr lang="en-GB" sz="1200" dirty="0"/>
                        <a:t>Public Health England</a:t>
                      </a:r>
                    </a:p>
                  </a:txBody>
                  <a:tcPr/>
                </a:tc>
                <a:tc>
                  <a:txBody>
                    <a:bodyPr/>
                    <a:lstStyle/>
                    <a:p>
                      <a:r>
                        <a:rPr lang="en-GB" sz="1200" dirty="0"/>
                        <a:t>Produced 2016 and will be updated 5 yearly</a:t>
                      </a:r>
                    </a:p>
                  </a:txBody>
                  <a:tcPr/>
                </a:tc>
                <a:tc>
                  <a:txBody>
                    <a:bodyPr/>
                    <a:lstStyle/>
                    <a:p>
                      <a:r>
                        <a:rPr lang="en-GB" sz="1200" kern="1200" dirty="0">
                          <a:solidFill>
                            <a:schemeClr val="dk1"/>
                          </a:solidFill>
                          <a:effectLst/>
                          <a:latin typeface="+mn-lt"/>
                          <a:ea typeface="+mn-ea"/>
                          <a:cs typeface="+mn-cs"/>
                        </a:rPr>
                        <a:t>Public health vision and strategy to 2020</a:t>
                      </a:r>
                      <a:endParaRPr lang="en-GB" sz="1200" dirty="0"/>
                    </a:p>
                  </a:txBody>
                  <a:tcPr/>
                </a:tc>
                <a:tc>
                  <a:txBody>
                    <a:bodyPr/>
                    <a:lstStyle/>
                    <a:p>
                      <a:pPr>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Recognises flooding as a risk to public health; research, advice and action required</a:t>
                      </a:r>
                    </a:p>
                  </a:txBody>
                  <a:tcPr marL="68580" marR="68580" marT="0" marB="0"/>
                </a:tc>
                <a:extLst>
                  <a:ext uri="{0D108BD9-81ED-4DB2-BD59-A6C34878D82A}">
                    <a16:rowId xmlns:a16="http://schemas.microsoft.com/office/drawing/2014/main" val="400251137"/>
                  </a:ext>
                </a:extLst>
              </a:tr>
              <a:tr h="383853">
                <a:tc>
                  <a:txBody>
                    <a:bodyPr/>
                    <a:lstStyle/>
                    <a:p>
                      <a:pPr marL="0" algn="l" defTabSz="914400" rtl="0" eaLnBrk="1" latinLnBrk="0" hangingPunct="1"/>
                      <a:r>
                        <a:rPr lang="en-GB" sz="1200" kern="1200" dirty="0">
                          <a:solidFill>
                            <a:schemeClr val="dk1"/>
                          </a:solidFill>
                          <a:latin typeface="+mn-lt"/>
                          <a:ea typeface="+mn-ea"/>
                          <a:cs typeface="+mn-cs"/>
                        </a:rPr>
                        <a:t>25 Year Food and Farming Plan</a:t>
                      </a:r>
                    </a:p>
                  </a:txBody>
                  <a:tcPr/>
                </a:tc>
                <a:tc>
                  <a:txBody>
                    <a:bodyPr/>
                    <a:lstStyle/>
                    <a:p>
                      <a:r>
                        <a:rPr lang="en-GB" sz="1200" dirty="0"/>
                        <a:t>Defra</a:t>
                      </a:r>
                    </a:p>
                  </a:txBody>
                  <a:tcPr/>
                </a:tc>
                <a:tc>
                  <a:txBody>
                    <a:bodyPr/>
                    <a:lstStyle/>
                    <a:p>
                      <a:r>
                        <a:rPr lang="en-GB" sz="1200" dirty="0"/>
                        <a:t>Planned 2016 but delayed due to Brexit</a:t>
                      </a:r>
                    </a:p>
                  </a:txBody>
                  <a:tcPr/>
                </a:tc>
                <a:tc>
                  <a:txBody>
                    <a:bodyPr/>
                    <a:lstStyle/>
                    <a:p>
                      <a:pPr>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Set out plans to back growth in British food and farming to deliver economic security and sustainable growth “grow more, buy more and sell more British food)</a:t>
                      </a:r>
                    </a:p>
                  </a:txBody>
                  <a:tcPr marL="68580" marR="68580" marT="0" marB="0"/>
                </a:tc>
                <a:tc>
                  <a:txBody>
                    <a:bodyPr/>
                    <a:lstStyle/>
                    <a:p>
                      <a:r>
                        <a:rPr lang="en-GB" sz="1200" kern="1200" dirty="0">
                          <a:solidFill>
                            <a:schemeClr val="dk1"/>
                          </a:solidFill>
                          <a:effectLst/>
                          <a:latin typeface="+mn-lt"/>
                          <a:ea typeface="+mn-ea"/>
                          <a:cs typeface="+mn-cs"/>
                        </a:rPr>
                        <a:t>Includes focus on increasing the resilience of food production  including to flood/drought.</a:t>
                      </a:r>
                      <a:endParaRPr lang="en-GB" sz="1200" dirty="0"/>
                    </a:p>
                  </a:txBody>
                  <a:tcPr/>
                </a:tc>
                <a:extLst>
                  <a:ext uri="{0D108BD9-81ED-4DB2-BD59-A6C34878D82A}">
                    <a16:rowId xmlns:a16="http://schemas.microsoft.com/office/drawing/2014/main" val="1183055989"/>
                  </a:ext>
                </a:extLst>
              </a:tr>
              <a:tr h="383853">
                <a:tc>
                  <a:txBody>
                    <a:bodyPr/>
                    <a:lstStyle/>
                    <a:p>
                      <a:pPr marL="0" algn="l" defTabSz="914400" rtl="0" eaLnBrk="1" latinLnBrk="0" hangingPunct="1"/>
                      <a:r>
                        <a:rPr lang="en-GB" sz="1200" kern="1200" dirty="0">
                          <a:solidFill>
                            <a:schemeClr val="dk1"/>
                          </a:solidFill>
                          <a:latin typeface="+mn-lt"/>
                          <a:ea typeface="+mn-ea"/>
                          <a:cs typeface="+mn-cs"/>
                        </a:rPr>
                        <a:t>PR (Price Review) 2019</a:t>
                      </a:r>
                    </a:p>
                  </a:txBody>
                  <a:tcPr/>
                </a:tc>
                <a:tc>
                  <a:txBody>
                    <a:bodyPr/>
                    <a:lstStyle/>
                    <a:p>
                      <a:r>
                        <a:rPr lang="en-GB" sz="1200" dirty="0" err="1"/>
                        <a:t>Ofwat</a:t>
                      </a:r>
                      <a:endParaRPr lang="en-GB" sz="1200" dirty="0"/>
                    </a:p>
                  </a:txBody>
                  <a:tcPr/>
                </a:tc>
                <a:tc>
                  <a:txBody>
                    <a:bodyPr/>
                    <a:lstStyle/>
                    <a:p>
                      <a:r>
                        <a:rPr lang="en-GB" sz="1200" dirty="0"/>
                        <a:t>5 yearly – current version published in 2014</a:t>
                      </a:r>
                    </a:p>
                  </a:txBody>
                  <a:tcPr/>
                </a:tc>
                <a:tc>
                  <a:txBody>
                    <a:bodyPr/>
                    <a:lstStyle/>
                    <a:p>
                      <a:r>
                        <a:rPr lang="en-GB" sz="1200" kern="1200" dirty="0">
                          <a:solidFill>
                            <a:schemeClr val="dk1"/>
                          </a:solidFill>
                          <a:effectLst/>
                          <a:latin typeface="+mn-lt"/>
                          <a:ea typeface="+mn-ea"/>
                          <a:cs typeface="+mn-cs"/>
                        </a:rPr>
                        <a:t>Sets the price, investment and service package that customers receive from water companies</a:t>
                      </a:r>
                      <a:endParaRPr lang="en-GB" sz="1200" dirty="0"/>
                    </a:p>
                  </a:txBody>
                  <a:tcPr/>
                </a:tc>
                <a:tc>
                  <a:txBody>
                    <a:bodyPr/>
                    <a:lstStyle/>
                    <a:p>
                      <a:r>
                        <a:rPr lang="en-GB" sz="1200" kern="1200" dirty="0">
                          <a:solidFill>
                            <a:schemeClr val="dk1"/>
                          </a:solidFill>
                          <a:effectLst/>
                          <a:latin typeface="+mn-lt"/>
                          <a:ea typeface="+mn-ea"/>
                          <a:cs typeface="+mn-cs"/>
                        </a:rPr>
                        <a:t>Proposed performance commitments associated with sewer flooding to increase customers’ resilience</a:t>
                      </a:r>
                      <a:endParaRPr lang="en-GB" sz="1200" dirty="0"/>
                    </a:p>
                  </a:txBody>
                  <a:tcPr/>
                </a:tc>
                <a:extLst>
                  <a:ext uri="{0D108BD9-81ED-4DB2-BD59-A6C34878D82A}">
                    <a16:rowId xmlns:a16="http://schemas.microsoft.com/office/drawing/2014/main" val="2574984640"/>
                  </a:ext>
                </a:extLst>
              </a:tr>
            </a:tbl>
          </a:graphicData>
        </a:graphic>
      </p:graphicFrame>
    </p:spTree>
    <p:extLst>
      <p:ext uri="{BB962C8B-B14F-4D97-AF65-F5344CB8AC3E}">
        <p14:creationId xmlns:p14="http://schemas.microsoft.com/office/powerpoint/2010/main" val="1947943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EB55B-19BB-4265-B204-18AF0E2EB0E9}"/>
              </a:ext>
            </a:extLst>
          </p:cNvPr>
          <p:cNvSpPr>
            <a:spLocks noGrp="1"/>
          </p:cNvSpPr>
          <p:nvPr>
            <p:ph type="title"/>
          </p:nvPr>
        </p:nvSpPr>
        <p:spPr>
          <a:xfrm>
            <a:off x="558812" y="810259"/>
            <a:ext cx="3035300" cy="1631951"/>
          </a:xfrm>
        </p:spPr>
        <p:txBody>
          <a:bodyPr>
            <a:noAutofit/>
          </a:bodyPr>
          <a:lstStyle/>
          <a:p>
            <a:r>
              <a:rPr lang="en-GB" sz="3200" dirty="0"/>
              <a:t>Flood risk management and the planning process</a:t>
            </a:r>
          </a:p>
        </p:txBody>
      </p:sp>
      <p:pic>
        <p:nvPicPr>
          <p:cNvPr id="8" name="Content Placeholder 7">
            <a:extLst>
              <a:ext uri="{FF2B5EF4-FFF2-40B4-BE49-F238E27FC236}">
                <a16:creationId xmlns:a16="http://schemas.microsoft.com/office/drawing/2014/main" id="{D5C65281-6714-4F3F-B4FE-D2C13C8847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60800" y="136524"/>
            <a:ext cx="8064511" cy="6645392"/>
          </a:xfrm>
        </p:spPr>
      </p:pic>
      <p:sp>
        <p:nvSpPr>
          <p:cNvPr id="9" name="TextBox 8">
            <a:extLst>
              <a:ext uri="{FF2B5EF4-FFF2-40B4-BE49-F238E27FC236}">
                <a16:creationId xmlns:a16="http://schemas.microsoft.com/office/drawing/2014/main" id="{19CD1EBE-E22D-4CE8-8EF6-8477CABE92D3}"/>
              </a:ext>
            </a:extLst>
          </p:cNvPr>
          <p:cNvSpPr txBox="1"/>
          <p:nvPr/>
        </p:nvSpPr>
        <p:spPr>
          <a:xfrm>
            <a:off x="1511300" y="4546600"/>
            <a:ext cx="3035300" cy="1477328"/>
          </a:xfrm>
          <a:prstGeom prst="rect">
            <a:avLst/>
          </a:prstGeom>
          <a:noFill/>
        </p:spPr>
        <p:txBody>
          <a:bodyPr wrap="square" rtlCol="0">
            <a:spAutoFit/>
          </a:bodyPr>
          <a:lstStyle/>
          <a:p>
            <a:r>
              <a:rPr lang="en-GB" b="1" dirty="0"/>
              <a:t>LEGEND</a:t>
            </a:r>
          </a:p>
          <a:p>
            <a:r>
              <a:rPr lang="en-GB" dirty="0">
                <a:solidFill>
                  <a:srgbClr val="7030A0"/>
                </a:solidFill>
              </a:rPr>
              <a:t>Policy</a:t>
            </a:r>
          </a:p>
          <a:p>
            <a:r>
              <a:rPr lang="en-GB" dirty="0">
                <a:solidFill>
                  <a:srgbClr val="0070C0"/>
                </a:solidFill>
              </a:rPr>
              <a:t>LPA/LLFA</a:t>
            </a:r>
          </a:p>
          <a:p>
            <a:r>
              <a:rPr lang="en-GB" dirty="0">
                <a:solidFill>
                  <a:srgbClr val="92D050"/>
                </a:solidFill>
              </a:rPr>
              <a:t>Environment Agency</a:t>
            </a:r>
          </a:p>
          <a:p>
            <a:r>
              <a:rPr lang="en-GB" dirty="0">
                <a:solidFill>
                  <a:schemeClr val="accent2">
                    <a:lumMod val="75000"/>
                  </a:schemeClr>
                </a:solidFill>
              </a:rPr>
              <a:t>Developer</a:t>
            </a:r>
          </a:p>
        </p:txBody>
      </p:sp>
      <p:sp>
        <p:nvSpPr>
          <p:cNvPr id="10" name="TextBox 9">
            <a:extLst>
              <a:ext uri="{FF2B5EF4-FFF2-40B4-BE49-F238E27FC236}">
                <a16:creationId xmlns:a16="http://schemas.microsoft.com/office/drawing/2014/main" id="{85B59BB2-95D3-467B-B9B1-DDA15B13300D}"/>
              </a:ext>
            </a:extLst>
          </p:cNvPr>
          <p:cNvSpPr txBox="1"/>
          <p:nvPr/>
        </p:nvSpPr>
        <p:spPr>
          <a:xfrm>
            <a:off x="6362700" y="4800600"/>
            <a:ext cx="1676400" cy="1223328"/>
          </a:xfrm>
          <a:prstGeom prst="rect">
            <a:avLst/>
          </a:prstGeom>
          <a:solidFill>
            <a:schemeClr val="bg1"/>
          </a:solidFill>
        </p:spPr>
        <p:txBody>
          <a:bodyPr wrap="square" rtlCol="0">
            <a:spAutoFit/>
          </a:bodyPr>
          <a:lstStyle/>
          <a:p>
            <a:endParaRPr lang="en-GB" dirty="0"/>
          </a:p>
        </p:txBody>
      </p:sp>
      <p:sp>
        <p:nvSpPr>
          <p:cNvPr id="11" name="Footer Placeholder 3">
            <a:extLst>
              <a:ext uri="{FF2B5EF4-FFF2-40B4-BE49-F238E27FC236}">
                <a16:creationId xmlns:a16="http://schemas.microsoft.com/office/drawing/2014/main" id="{6B871F3C-07ED-4CA5-BDCC-BB3ED08107E5}"/>
              </a:ext>
            </a:extLst>
          </p:cNvPr>
          <p:cNvSpPr>
            <a:spLocks noGrp="1"/>
          </p:cNvSpPr>
          <p:nvPr>
            <p:ph type="ftr" sz="quarter" idx="11"/>
          </p:nvPr>
        </p:nvSpPr>
        <p:spPr>
          <a:xfrm>
            <a:off x="0" y="6518275"/>
            <a:ext cx="12191999" cy="365125"/>
          </a:xfrm>
        </p:spPr>
        <p:txBody>
          <a:bodyPr/>
          <a:lstStyle/>
          <a:p>
            <a:pPr algn="ctr"/>
            <a:r>
              <a:rPr lang="en-US" dirty="0"/>
              <a:t>                                                                                                        Working together to manage flooding and coastal change  </a:t>
            </a:r>
            <a:endParaRPr lang="en-GB" dirty="0"/>
          </a:p>
        </p:txBody>
      </p:sp>
      <p:sp>
        <p:nvSpPr>
          <p:cNvPr id="12" name="TextBox 11">
            <a:extLst>
              <a:ext uri="{FF2B5EF4-FFF2-40B4-BE49-F238E27FC236}">
                <a16:creationId xmlns:a16="http://schemas.microsoft.com/office/drawing/2014/main" id="{470C4F00-651C-4219-A180-66786B1CB54F}"/>
              </a:ext>
            </a:extLst>
          </p:cNvPr>
          <p:cNvSpPr txBox="1"/>
          <p:nvPr/>
        </p:nvSpPr>
        <p:spPr>
          <a:xfrm>
            <a:off x="5486400" y="5578475"/>
            <a:ext cx="1955800" cy="939800"/>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594512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B635E-2D5F-45A9-AEF7-0A4DCC7CCE5E}"/>
              </a:ext>
            </a:extLst>
          </p:cNvPr>
          <p:cNvSpPr>
            <a:spLocks noGrp="1"/>
          </p:cNvSpPr>
          <p:nvPr>
            <p:ph type="title"/>
          </p:nvPr>
        </p:nvSpPr>
        <p:spPr>
          <a:xfrm>
            <a:off x="571500" y="809625"/>
            <a:ext cx="2578100" cy="2136775"/>
          </a:xfrm>
        </p:spPr>
        <p:txBody>
          <a:bodyPr>
            <a:normAutofit/>
          </a:bodyPr>
          <a:lstStyle/>
          <a:p>
            <a:r>
              <a:rPr lang="en-GB" dirty="0"/>
              <a:t>FCERM strategies and plans</a:t>
            </a:r>
          </a:p>
        </p:txBody>
      </p:sp>
      <p:sp>
        <p:nvSpPr>
          <p:cNvPr id="4" name="Footer Placeholder 3">
            <a:extLst>
              <a:ext uri="{FF2B5EF4-FFF2-40B4-BE49-F238E27FC236}">
                <a16:creationId xmlns:a16="http://schemas.microsoft.com/office/drawing/2014/main" id="{0E96DAB1-1F2A-42CE-9D44-8F72686E426D}"/>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1026" name="Picture 2" descr="image006">
            <a:extLst>
              <a:ext uri="{FF2B5EF4-FFF2-40B4-BE49-F238E27FC236}">
                <a16:creationId xmlns:a16="http://schemas.microsoft.com/office/drawing/2014/main" id="{14EC2B88-DBAF-4885-936F-372EB17E22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901" y="13698"/>
            <a:ext cx="8191500" cy="61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229A6EB-E8BF-4B4A-BD9E-113F686EB861}"/>
              </a:ext>
            </a:extLst>
          </p:cNvPr>
          <p:cNvSpPr txBox="1"/>
          <p:nvPr/>
        </p:nvSpPr>
        <p:spPr>
          <a:xfrm>
            <a:off x="292100" y="3543300"/>
            <a:ext cx="3022600" cy="1421928"/>
          </a:xfrm>
          <a:prstGeom prst="rect">
            <a:avLst/>
          </a:prstGeom>
          <a:noFill/>
        </p:spPr>
        <p:txBody>
          <a:bodyPr wrap="square" rtlCol="0">
            <a:spAutoFit/>
          </a:bodyPr>
          <a:lstStyle/>
          <a:p>
            <a:pPr>
              <a:lnSpc>
                <a:spcPct val="90000"/>
              </a:lnSpc>
              <a:spcBef>
                <a:spcPct val="0"/>
              </a:spcBef>
            </a:pPr>
            <a:r>
              <a:rPr lang="en-GB" sz="2400" dirty="0">
                <a:solidFill>
                  <a:schemeClr val="accent5">
                    <a:lumMod val="75000"/>
                  </a:schemeClr>
                </a:solidFill>
                <a:latin typeface="Calibri" panose="020F0502020204030204" pitchFamily="34" charset="0"/>
                <a:ea typeface="+mj-ea"/>
                <a:cs typeface="+mj-cs"/>
              </a:rPr>
              <a:t>Source: Environment Agency (2011) National FCERM Strategy</a:t>
            </a:r>
          </a:p>
        </p:txBody>
      </p:sp>
    </p:spTree>
    <p:extLst>
      <p:ext uri="{BB962C8B-B14F-4D97-AF65-F5344CB8AC3E}">
        <p14:creationId xmlns:p14="http://schemas.microsoft.com/office/powerpoint/2010/main" val="404646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FA31F7E-51C0-4D7F-A966-373E5FAF5300}"/>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2050" name="Picture 3" descr="image011">
            <a:extLst>
              <a:ext uri="{FF2B5EF4-FFF2-40B4-BE49-F238E27FC236}">
                <a16:creationId xmlns:a16="http://schemas.microsoft.com/office/drawing/2014/main" id="{AAAFC537-58A5-425C-A2DF-0159AF9235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767" y="0"/>
            <a:ext cx="9587162" cy="617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654AB084-FDBF-4B4A-BB63-4023F0919272}"/>
              </a:ext>
            </a:extLst>
          </p:cNvPr>
          <p:cNvSpPr>
            <a:spLocks noGrp="1"/>
          </p:cNvSpPr>
          <p:nvPr>
            <p:ph type="title"/>
          </p:nvPr>
        </p:nvSpPr>
        <p:spPr>
          <a:xfrm>
            <a:off x="695324" y="2425699"/>
            <a:ext cx="2451100" cy="1325563"/>
          </a:xfrm>
        </p:spPr>
        <p:txBody>
          <a:bodyPr>
            <a:noAutofit/>
          </a:bodyPr>
          <a:lstStyle/>
          <a:p>
            <a:r>
              <a:rPr lang="en-GB" sz="3200" dirty="0"/>
              <a:t>Shoreline Management Plans and linkages</a:t>
            </a:r>
            <a:br>
              <a:rPr lang="en-GB" sz="3200" dirty="0"/>
            </a:br>
            <a:br>
              <a:rPr lang="en-GB" sz="3200" dirty="0"/>
            </a:br>
            <a:r>
              <a:rPr lang="en-GB" sz="2400" dirty="0"/>
              <a:t>NB: a little outdated but shows the complexity surrounding SMPs</a:t>
            </a:r>
          </a:p>
        </p:txBody>
      </p:sp>
      <p:sp>
        <p:nvSpPr>
          <p:cNvPr id="6" name="TextBox 5">
            <a:extLst>
              <a:ext uri="{FF2B5EF4-FFF2-40B4-BE49-F238E27FC236}">
                <a16:creationId xmlns:a16="http://schemas.microsoft.com/office/drawing/2014/main" id="{213D4FCE-BCFD-4546-8E17-1CE85D5E7B77}"/>
              </a:ext>
            </a:extLst>
          </p:cNvPr>
          <p:cNvSpPr txBox="1"/>
          <p:nvPr/>
        </p:nvSpPr>
        <p:spPr>
          <a:xfrm>
            <a:off x="3937000" y="5811838"/>
            <a:ext cx="5918200" cy="369332"/>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1077985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CAED65-11BA-4F1A-A66F-8BED5376EA54}"/>
              </a:ext>
            </a:extLst>
          </p:cNvPr>
          <p:cNvSpPr>
            <a:spLocks noGrp="1"/>
          </p:cNvSpPr>
          <p:nvPr>
            <p:ph type="title"/>
          </p:nvPr>
        </p:nvSpPr>
        <p:spPr>
          <a:xfrm>
            <a:off x="838200" y="365125"/>
            <a:ext cx="10515600" cy="2149475"/>
          </a:xfrm>
        </p:spPr>
        <p:txBody>
          <a:bodyPr>
            <a:normAutofit/>
          </a:bodyPr>
          <a:lstStyle/>
          <a:p>
            <a:r>
              <a:rPr lang="en-GB" b="1" dirty="0"/>
              <a:t>Overview</a:t>
            </a:r>
            <a:br>
              <a:rPr lang="en-GB" dirty="0"/>
            </a:br>
            <a:r>
              <a:rPr lang="en-GB" b="1" dirty="0"/>
              <a:t> </a:t>
            </a:r>
          </a:p>
        </p:txBody>
      </p:sp>
      <p:sp>
        <p:nvSpPr>
          <p:cNvPr id="4" name="Footer Placeholder 3">
            <a:extLst>
              <a:ext uri="{FF2B5EF4-FFF2-40B4-BE49-F238E27FC236}">
                <a16:creationId xmlns:a16="http://schemas.microsoft.com/office/drawing/2014/main" id="{FD16DAC7-D550-4E9C-AD51-060A6F626A5C}"/>
              </a:ext>
            </a:extLst>
          </p:cNvPr>
          <p:cNvSpPr>
            <a:spLocks noGrp="1"/>
          </p:cNvSpPr>
          <p:nvPr>
            <p:ph type="ftr" sz="quarter" idx="11"/>
          </p:nvPr>
        </p:nvSpPr>
        <p:spPr/>
        <p:txBody>
          <a:bodyPr/>
          <a:lstStyle/>
          <a:p>
            <a:pPr algn="ctr"/>
            <a:r>
              <a:rPr lang="en-US" dirty="0"/>
              <a:t>                                                                                                        Working together to manage flooding and coastal change  </a:t>
            </a:r>
            <a:endParaRPr lang="en-GB" dirty="0"/>
          </a:p>
        </p:txBody>
      </p:sp>
    </p:spTree>
    <p:extLst>
      <p:ext uri="{BB962C8B-B14F-4D97-AF65-F5344CB8AC3E}">
        <p14:creationId xmlns:p14="http://schemas.microsoft.com/office/powerpoint/2010/main" val="455404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5470B-EB90-4562-9457-3D35C4493C3A}"/>
              </a:ext>
            </a:extLst>
          </p:cNvPr>
          <p:cNvSpPr>
            <a:spLocks noGrp="1"/>
          </p:cNvSpPr>
          <p:nvPr>
            <p:ph type="title"/>
          </p:nvPr>
        </p:nvSpPr>
        <p:spPr/>
        <p:txBody>
          <a:bodyPr/>
          <a:lstStyle/>
          <a:p>
            <a:r>
              <a:rPr lang="en-GB" dirty="0"/>
              <a:t>Roles and responsibilities: paternalism and acceptance of residual risk</a:t>
            </a:r>
          </a:p>
        </p:txBody>
      </p:sp>
      <p:sp>
        <p:nvSpPr>
          <p:cNvPr id="3" name="Content Placeholder 2">
            <a:extLst>
              <a:ext uri="{FF2B5EF4-FFF2-40B4-BE49-F238E27FC236}">
                <a16:creationId xmlns:a16="http://schemas.microsoft.com/office/drawing/2014/main" id="{F54151DA-8D29-486A-9751-7CE3AEB424DB}"/>
              </a:ext>
            </a:extLst>
          </p:cNvPr>
          <p:cNvSpPr>
            <a:spLocks noGrp="1"/>
          </p:cNvSpPr>
          <p:nvPr>
            <p:ph idx="1"/>
          </p:nvPr>
        </p:nvSpPr>
        <p:spPr/>
        <p:txBody>
          <a:bodyPr/>
          <a:lstStyle/>
          <a:p>
            <a:r>
              <a:rPr lang="en-GB" dirty="0"/>
              <a:t>Challenge: FCERM Industry and the general public view flooding as Government/FCERM industry’s problems to solve, not the responsibility of everyone</a:t>
            </a:r>
          </a:p>
          <a:p>
            <a:pPr lvl="1">
              <a:buFont typeface="Wingdings" panose="05000000000000000000" pitchFamily="2" charset="2"/>
              <a:buChar char="Ø"/>
            </a:pPr>
            <a:r>
              <a:rPr lang="en-GB" dirty="0"/>
              <a:t>Communities already do a lot that is not recognised</a:t>
            </a:r>
          </a:p>
          <a:p>
            <a:r>
              <a:rPr lang="en-GB" dirty="0"/>
              <a:t>Collective understanding of acceptable level of residual risk and strategic plan to address this</a:t>
            </a:r>
          </a:p>
          <a:p>
            <a:r>
              <a:rPr lang="en-GB" dirty="0">
                <a:solidFill>
                  <a:srgbClr val="00B050"/>
                </a:solidFill>
              </a:rPr>
              <a:t>Evidence: National Flood Forum? </a:t>
            </a:r>
          </a:p>
          <a:p>
            <a:r>
              <a:rPr lang="en-GB" dirty="0">
                <a:solidFill>
                  <a:srgbClr val="FF0000"/>
                </a:solidFill>
              </a:rPr>
              <a:t>Gaps: evidence concerning the contribution that community interventions make to managing flooding across the country – National Flood Forum evidence?</a:t>
            </a:r>
          </a:p>
        </p:txBody>
      </p:sp>
      <p:sp>
        <p:nvSpPr>
          <p:cNvPr id="4" name="Footer Placeholder 3">
            <a:extLst>
              <a:ext uri="{FF2B5EF4-FFF2-40B4-BE49-F238E27FC236}">
                <a16:creationId xmlns:a16="http://schemas.microsoft.com/office/drawing/2014/main" id="{91A7EB16-E85E-406E-8621-204E1F2E6460}"/>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356099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E9C5-DBE3-4823-86DD-A64D090D86DD}"/>
              </a:ext>
            </a:extLst>
          </p:cNvPr>
          <p:cNvSpPr>
            <a:spLocks noGrp="1"/>
          </p:cNvSpPr>
          <p:nvPr>
            <p:ph type="title"/>
          </p:nvPr>
        </p:nvSpPr>
        <p:spPr/>
        <p:txBody>
          <a:bodyPr/>
          <a:lstStyle/>
          <a:p>
            <a:r>
              <a:rPr lang="en-GB" dirty="0"/>
              <a:t>Roles and responsibilities: flood risk management</a:t>
            </a:r>
          </a:p>
        </p:txBody>
      </p:sp>
      <p:sp>
        <p:nvSpPr>
          <p:cNvPr id="4" name="Footer Placeholder 3">
            <a:extLst>
              <a:ext uri="{FF2B5EF4-FFF2-40B4-BE49-F238E27FC236}">
                <a16:creationId xmlns:a16="http://schemas.microsoft.com/office/drawing/2014/main" id="{E69DA2A9-1AC9-4AE0-8BC6-0F18726A36BF}"/>
              </a:ext>
            </a:extLst>
          </p:cNvPr>
          <p:cNvSpPr>
            <a:spLocks noGrp="1"/>
          </p:cNvSpPr>
          <p:nvPr>
            <p:ph type="ftr" sz="quarter" idx="11"/>
          </p:nvPr>
        </p:nvSpPr>
        <p:spPr/>
        <p:txBody>
          <a:bodyPr/>
          <a:lstStyle/>
          <a:p>
            <a:pPr algn="ctr"/>
            <a:r>
              <a:rPr lang="en-US"/>
              <a:t>                                                                                                        Working together to manage flooding and coastal change  </a:t>
            </a:r>
            <a:endParaRPr lang="en-GB" dirty="0"/>
          </a:p>
        </p:txBody>
      </p:sp>
      <p:sp>
        <p:nvSpPr>
          <p:cNvPr id="5" name="Rectangle: Rounded Corners 4">
            <a:extLst>
              <a:ext uri="{FF2B5EF4-FFF2-40B4-BE49-F238E27FC236}">
                <a16:creationId xmlns:a16="http://schemas.microsoft.com/office/drawing/2014/main" id="{08217621-A274-4C2A-B879-5A311C748F82}"/>
              </a:ext>
            </a:extLst>
          </p:cNvPr>
          <p:cNvSpPr/>
          <p:nvPr/>
        </p:nvSpPr>
        <p:spPr>
          <a:xfrm>
            <a:off x="336549" y="1666876"/>
            <a:ext cx="11518900" cy="688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Defra </a:t>
            </a:r>
            <a:r>
              <a:rPr lang="en-GB" dirty="0"/>
              <a:t>– leads FCERM policy on behalf of Government within context of wider Government policy areas – Treasury, Cabinet Office, DCLG</a:t>
            </a:r>
          </a:p>
        </p:txBody>
      </p:sp>
      <p:sp>
        <p:nvSpPr>
          <p:cNvPr id="6" name="Rectangle: Rounded Corners 5">
            <a:extLst>
              <a:ext uri="{FF2B5EF4-FFF2-40B4-BE49-F238E27FC236}">
                <a16:creationId xmlns:a16="http://schemas.microsoft.com/office/drawing/2014/main" id="{ECA4A39E-D060-4854-8DE7-628E6242561A}"/>
              </a:ext>
            </a:extLst>
          </p:cNvPr>
          <p:cNvSpPr/>
          <p:nvPr/>
        </p:nvSpPr>
        <p:spPr>
          <a:xfrm>
            <a:off x="336549" y="2567781"/>
            <a:ext cx="11518900" cy="688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Environment Agency </a:t>
            </a:r>
            <a:r>
              <a:rPr lang="en-GB" dirty="0"/>
              <a:t>– strategic overview of FCERM, operational function managing flooding from main rivers and the sea. Sets national strategy that informs local strategy set by Lead Local Flood Authorities (LLFAs)</a:t>
            </a:r>
          </a:p>
        </p:txBody>
      </p:sp>
      <p:sp>
        <p:nvSpPr>
          <p:cNvPr id="7" name="Rectangle: Rounded Corners 6">
            <a:extLst>
              <a:ext uri="{FF2B5EF4-FFF2-40B4-BE49-F238E27FC236}">
                <a16:creationId xmlns:a16="http://schemas.microsoft.com/office/drawing/2014/main" id="{750B6947-BAF3-450F-AA4C-E0DFC87DBCEF}"/>
              </a:ext>
            </a:extLst>
          </p:cNvPr>
          <p:cNvSpPr/>
          <p:nvPr/>
        </p:nvSpPr>
        <p:spPr>
          <a:xfrm>
            <a:off x="330200" y="3429000"/>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LLFAs</a:t>
            </a:r>
          </a:p>
          <a:p>
            <a:pPr algn="ctr"/>
            <a:r>
              <a:rPr lang="en-GB" sz="1400" dirty="0"/>
              <a:t>Coordination of local FCERM, establish LFRMS, manage flood from surface water, groundwater and ordinary watercourses</a:t>
            </a:r>
          </a:p>
        </p:txBody>
      </p:sp>
      <p:sp>
        <p:nvSpPr>
          <p:cNvPr id="8" name="Rectangle: Rounded Corners 7">
            <a:extLst>
              <a:ext uri="{FF2B5EF4-FFF2-40B4-BE49-F238E27FC236}">
                <a16:creationId xmlns:a16="http://schemas.microsoft.com/office/drawing/2014/main" id="{61B76C49-B748-47AF-A95C-DA867BACF08A}"/>
              </a:ext>
            </a:extLst>
          </p:cNvPr>
          <p:cNvSpPr/>
          <p:nvPr/>
        </p:nvSpPr>
        <p:spPr>
          <a:xfrm>
            <a:off x="2044700" y="3429000"/>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District Councils</a:t>
            </a:r>
          </a:p>
          <a:p>
            <a:pPr algn="ctr"/>
            <a:r>
              <a:rPr lang="en-GB" sz="1400" dirty="0"/>
              <a:t>FRM works on ordinary watercourses working with LLFAs funded by DCLG (DCLG also main source of LLFA funding)</a:t>
            </a:r>
          </a:p>
        </p:txBody>
      </p:sp>
      <p:sp>
        <p:nvSpPr>
          <p:cNvPr id="9" name="Rectangle: Rounded Corners 8">
            <a:extLst>
              <a:ext uri="{FF2B5EF4-FFF2-40B4-BE49-F238E27FC236}">
                <a16:creationId xmlns:a16="http://schemas.microsoft.com/office/drawing/2014/main" id="{086413A2-F86F-41B4-937F-ADA7DE6FB0D5}"/>
              </a:ext>
            </a:extLst>
          </p:cNvPr>
          <p:cNvSpPr/>
          <p:nvPr/>
        </p:nvSpPr>
        <p:spPr>
          <a:xfrm>
            <a:off x="3759200" y="3401219"/>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IDBs</a:t>
            </a:r>
            <a:r>
              <a:rPr lang="en-GB" dirty="0"/>
              <a:t> </a:t>
            </a:r>
            <a:r>
              <a:rPr lang="en-GB" sz="1400" dirty="0"/>
              <a:t>Locally accountable public bodies responsible for water management in low lying areas. Funded by local rates and levies</a:t>
            </a:r>
          </a:p>
        </p:txBody>
      </p:sp>
      <p:sp>
        <p:nvSpPr>
          <p:cNvPr id="10" name="Rectangle: Rounded Corners 9">
            <a:extLst>
              <a:ext uri="{FF2B5EF4-FFF2-40B4-BE49-F238E27FC236}">
                <a16:creationId xmlns:a16="http://schemas.microsoft.com/office/drawing/2014/main" id="{857FABF1-A50D-444D-AFAA-B62CA91BB733}"/>
              </a:ext>
            </a:extLst>
          </p:cNvPr>
          <p:cNvSpPr/>
          <p:nvPr/>
        </p:nvSpPr>
        <p:spPr>
          <a:xfrm>
            <a:off x="5473700" y="3429000"/>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Water companies and Highways authorities</a:t>
            </a:r>
          </a:p>
          <a:p>
            <a:pPr algn="ctr"/>
            <a:r>
              <a:rPr lang="en-GB" sz="1400" dirty="0"/>
              <a:t>Manage flood risk related to own activities funded from own budgets</a:t>
            </a:r>
          </a:p>
        </p:txBody>
      </p:sp>
      <p:sp>
        <p:nvSpPr>
          <p:cNvPr id="11" name="Rectangle: Rounded Corners 10">
            <a:extLst>
              <a:ext uri="{FF2B5EF4-FFF2-40B4-BE49-F238E27FC236}">
                <a16:creationId xmlns:a16="http://schemas.microsoft.com/office/drawing/2014/main" id="{EB669B57-E231-452A-99A8-7D81526791AD}"/>
              </a:ext>
            </a:extLst>
          </p:cNvPr>
          <p:cNvSpPr/>
          <p:nvPr/>
        </p:nvSpPr>
        <p:spPr>
          <a:xfrm>
            <a:off x="8902700" y="3430190"/>
            <a:ext cx="15240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Local Strategic Floods Partnership</a:t>
            </a:r>
          </a:p>
          <a:p>
            <a:pPr algn="ctr"/>
            <a:r>
              <a:rPr lang="en-GB" sz="1400" dirty="0"/>
              <a:t>Groups of RMAs, plus emergency planning via Local Resilience Forums</a:t>
            </a:r>
          </a:p>
        </p:txBody>
      </p:sp>
      <p:sp>
        <p:nvSpPr>
          <p:cNvPr id="12" name="Rectangle: Rounded Corners 11">
            <a:extLst>
              <a:ext uri="{FF2B5EF4-FFF2-40B4-BE49-F238E27FC236}">
                <a16:creationId xmlns:a16="http://schemas.microsoft.com/office/drawing/2014/main" id="{7AE434E9-1860-4543-9085-F103F1B98E94}"/>
              </a:ext>
            </a:extLst>
          </p:cNvPr>
          <p:cNvSpPr/>
          <p:nvPr/>
        </p:nvSpPr>
        <p:spPr>
          <a:xfrm>
            <a:off x="7188200" y="3393283"/>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RFCCs</a:t>
            </a:r>
          </a:p>
          <a:p>
            <a:pPr algn="ctr"/>
            <a:r>
              <a:rPr lang="en-GB" sz="1400" dirty="0"/>
              <a:t>Bring together LLFA members and </a:t>
            </a:r>
            <a:r>
              <a:rPr lang="en-GB" sz="1400" dirty="0" err="1"/>
              <a:t>independentsto</a:t>
            </a:r>
            <a:r>
              <a:rPr lang="en-GB" sz="1400" dirty="0"/>
              <a:t> provide regional oversight and FCERM funding</a:t>
            </a:r>
          </a:p>
        </p:txBody>
      </p:sp>
      <p:sp>
        <p:nvSpPr>
          <p:cNvPr id="13" name="Rectangle: Rounded Corners 12">
            <a:extLst>
              <a:ext uri="{FF2B5EF4-FFF2-40B4-BE49-F238E27FC236}">
                <a16:creationId xmlns:a16="http://schemas.microsoft.com/office/drawing/2014/main" id="{E269C4A4-EDED-4286-AEA6-E978B71E1770}"/>
              </a:ext>
            </a:extLst>
          </p:cNvPr>
          <p:cNvSpPr/>
          <p:nvPr/>
        </p:nvSpPr>
        <p:spPr>
          <a:xfrm>
            <a:off x="10718800" y="3415109"/>
            <a:ext cx="14224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Somerset Rivers Authority</a:t>
            </a:r>
          </a:p>
          <a:p>
            <a:pPr algn="ctr"/>
            <a:r>
              <a:rPr lang="en-GB" sz="1400" dirty="0"/>
              <a:t>Set up by Somerset councils and funded through local government finance settlement</a:t>
            </a:r>
          </a:p>
        </p:txBody>
      </p:sp>
    </p:spTree>
    <p:extLst>
      <p:ext uri="{BB962C8B-B14F-4D97-AF65-F5344CB8AC3E}">
        <p14:creationId xmlns:p14="http://schemas.microsoft.com/office/powerpoint/2010/main" val="1071912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D170C-8E0D-4FD5-AB48-215973D2BB0E}"/>
              </a:ext>
            </a:extLst>
          </p:cNvPr>
          <p:cNvSpPr>
            <a:spLocks noGrp="1"/>
          </p:cNvSpPr>
          <p:nvPr>
            <p:ph type="title"/>
          </p:nvPr>
        </p:nvSpPr>
        <p:spPr/>
        <p:txBody>
          <a:bodyPr/>
          <a:lstStyle/>
          <a:p>
            <a:r>
              <a:rPr lang="en-GB" dirty="0"/>
              <a:t>Roles and responsibilities: coastal erosion risk management</a:t>
            </a:r>
          </a:p>
        </p:txBody>
      </p:sp>
      <p:sp>
        <p:nvSpPr>
          <p:cNvPr id="4" name="Footer Placeholder 3">
            <a:extLst>
              <a:ext uri="{FF2B5EF4-FFF2-40B4-BE49-F238E27FC236}">
                <a16:creationId xmlns:a16="http://schemas.microsoft.com/office/drawing/2014/main" id="{D620C088-6B18-468E-A133-2AA413339F74}"/>
              </a:ext>
            </a:extLst>
          </p:cNvPr>
          <p:cNvSpPr>
            <a:spLocks noGrp="1"/>
          </p:cNvSpPr>
          <p:nvPr>
            <p:ph type="ftr" sz="quarter" idx="11"/>
          </p:nvPr>
        </p:nvSpPr>
        <p:spPr/>
        <p:txBody>
          <a:bodyPr/>
          <a:lstStyle/>
          <a:p>
            <a:pPr algn="ctr"/>
            <a:r>
              <a:rPr lang="en-US"/>
              <a:t>                                                                                                        Working together to manage flooding and coastal change  </a:t>
            </a:r>
            <a:endParaRPr lang="en-GB" dirty="0"/>
          </a:p>
        </p:txBody>
      </p:sp>
      <p:sp>
        <p:nvSpPr>
          <p:cNvPr id="5" name="Rectangle: Rounded Corners 4">
            <a:extLst>
              <a:ext uri="{FF2B5EF4-FFF2-40B4-BE49-F238E27FC236}">
                <a16:creationId xmlns:a16="http://schemas.microsoft.com/office/drawing/2014/main" id="{A1113B13-0B70-4B5D-84A7-514E81BA953C}"/>
              </a:ext>
            </a:extLst>
          </p:cNvPr>
          <p:cNvSpPr/>
          <p:nvPr/>
        </p:nvSpPr>
        <p:spPr>
          <a:xfrm>
            <a:off x="336549" y="1666876"/>
            <a:ext cx="11518900" cy="688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Defra </a:t>
            </a:r>
            <a:r>
              <a:rPr lang="en-GB" dirty="0"/>
              <a:t>– sets national policy for coastal erosion risk management, agrees SMP policy </a:t>
            </a:r>
          </a:p>
        </p:txBody>
      </p:sp>
      <p:sp>
        <p:nvSpPr>
          <p:cNvPr id="6" name="Rectangle: Rounded Corners 5">
            <a:extLst>
              <a:ext uri="{FF2B5EF4-FFF2-40B4-BE49-F238E27FC236}">
                <a16:creationId xmlns:a16="http://schemas.microsoft.com/office/drawing/2014/main" id="{C0A55EF9-0627-4279-89D3-D9F975421EB7}"/>
              </a:ext>
            </a:extLst>
          </p:cNvPr>
          <p:cNvSpPr/>
          <p:nvPr/>
        </p:nvSpPr>
        <p:spPr>
          <a:xfrm>
            <a:off x="336549" y="2567781"/>
            <a:ext cx="11518900" cy="688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Environment Agency </a:t>
            </a:r>
            <a:r>
              <a:rPr lang="en-GB" dirty="0"/>
              <a:t>– strategic national overview for coastal erosion risk management, lead authority for some Shoreline Management Plans (SMPs)</a:t>
            </a:r>
          </a:p>
        </p:txBody>
      </p:sp>
      <p:sp>
        <p:nvSpPr>
          <p:cNvPr id="7" name="Rectangle: Rounded Corners 6">
            <a:extLst>
              <a:ext uri="{FF2B5EF4-FFF2-40B4-BE49-F238E27FC236}">
                <a16:creationId xmlns:a16="http://schemas.microsoft.com/office/drawing/2014/main" id="{D8873C97-2447-44BF-9920-4C68C94AA1D6}"/>
              </a:ext>
            </a:extLst>
          </p:cNvPr>
          <p:cNvSpPr/>
          <p:nvPr/>
        </p:nvSpPr>
        <p:spPr>
          <a:xfrm>
            <a:off x="330200" y="3429000"/>
            <a:ext cx="29337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Coastal Protection Authorities</a:t>
            </a:r>
          </a:p>
          <a:p>
            <a:pPr algn="ctr"/>
            <a:r>
              <a:rPr lang="en-GB" sz="1400" dirty="0"/>
              <a:t>Maritime district councils with responsibility for addressing coastal erosion under Coast Protection Act, produce, adopt and implement SMPs with other local stakeholders</a:t>
            </a:r>
          </a:p>
        </p:txBody>
      </p:sp>
      <p:sp>
        <p:nvSpPr>
          <p:cNvPr id="8" name="Rectangle: Rounded Corners 7">
            <a:extLst>
              <a:ext uri="{FF2B5EF4-FFF2-40B4-BE49-F238E27FC236}">
                <a16:creationId xmlns:a16="http://schemas.microsoft.com/office/drawing/2014/main" id="{C89C541A-AEAA-4AD7-956C-C2C3A983D27E}"/>
              </a:ext>
            </a:extLst>
          </p:cNvPr>
          <p:cNvSpPr/>
          <p:nvPr/>
        </p:nvSpPr>
        <p:spPr>
          <a:xfrm>
            <a:off x="4625974" y="3444081"/>
            <a:ext cx="29337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Natural England and other local stakeholders</a:t>
            </a:r>
          </a:p>
          <a:p>
            <a:pPr algn="ctr"/>
            <a:r>
              <a:rPr lang="en-GB" sz="1400" dirty="0"/>
              <a:t>Work with Coastal Protection Authority, Environment Agency and RFCC to develop, adopt and implement SMPs</a:t>
            </a:r>
          </a:p>
        </p:txBody>
      </p:sp>
      <p:sp>
        <p:nvSpPr>
          <p:cNvPr id="9" name="Rectangle: Rounded Corners 8">
            <a:extLst>
              <a:ext uri="{FF2B5EF4-FFF2-40B4-BE49-F238E27FC236}">
                <a16:creationId xmlns:a16="http://schemas.microsoft.com/office/drawing/2014/main" id="{DB615D7A-6B3D-4C91-9B82-AB210B4462E1}"/>
              </a:ext>
            </a:extLst>
          </p:cNvPr>
          <p:cNvSpPr/>
          <p:nvPr/>
        </p:nvSpPr>
        <p:spPr>
          <a:xfrm>
            <a:off x="8921749" y="3415109"/>
            <a:ext cx="2933700" cy="2603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RFCCs</a:t>
            </a:r>
          </a:p>
          <a:p>
            <a:pPr algn="ctr"/>
            <a:r>
              <a:rPr lang="en-GB" sz="1400" dirty="0"/>
              <a:t>Work with others to develop, adopt and implement SMPs; approve funding for FCERM from Grant in Aid and local levy</a:t>
            </a:r>
          </a:p>
        </p:txBody>
      </p:sp>
    </p:spTree>
    <p:extLst>
      <p:ext uri="{BB962C8B-B14F-4D97-AF65-F5344CB8AC3E}">
        <p14:creationId xmlns:p14="http://schemas.microsoft.com/office/powerpoint/2010/main" val="85683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Response and Recovery – Key players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9342966"/>
              </p:ext>
            </p:extLst>
          </p:nvPr>
        </p:nvGraphicFramePr>
        <p:xfrm>
          <a:off x="1981200" y="160020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ate Placeholder 3"/>
          <p:cNvSpPr>
            <a:spLocks noGrp="1"/>
          </p:cNvSpPr>
          <p:nvPr>
            <p:ph type="dt" sz="half" idx="10"/>
          </p:nvPr>
        </p:nvSpPr>
        <p:spPr>
          <a:xfrm>
            <a:off x="1981200" y="6356351"/>
            <a:ext cx="3305309"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lang="en-GB" sz="800" b="1" baseline="0" smtClean="0">
                <a:latin typeface="Arial"/>
                <a:cs typeface="Arial"/>
              </a:defRPr>
            </a:lvl1pPr>
          </a:lstStyle>
          <a:p>
            <a:r>
              <a:rPr lang="en-US"/>
              <a:t>Extreme Flood Events: Forecasting, Modelling and Response | JBA Consulting</a:t>
            </a:r>
            <a:endParaRPr lang="en-GB" dirty="0"/>
          </a:p>
        </p:txBody>
      </p:sp>
    </p:spTree>
    <p:extLst>
      <p:ext uri="{BB962C8B-B14F-4D97-AF65-F5344CB8AC3E}">
        <p14:creationId xmlns:p14="http://schemas.microsoft.com/office/powerpoint/2010/main" val="2298529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3A86-4932-4730-9763-78D6E0E9917A}"/>
              </a:ext>
            </a:extLst>
          </p:cNvPr>
          <p:cNvSpPr>
            <a:spLocks noGrp="1"/>
          </p:cNvSpPr>
          <p:nvPr>
            <p:ph type="title"/>
          </p:nvPr>
        </p:nvSpPr>
        <p:spPr/>
        <p:txBody>
          <a:bodyPr/>
          <a:lstStyle/>
          <a:p>
            <a:r>
              <a:rPr lang="en-GB" dirty="0"/>
              <a:t>Roles and responsibilities</a:t>
            </a:r>
            <a:br>
              <a:rPr lang="en-GB" dirty="0"/>
            </a:br>
            <a:endParaRPr lang="en-GB" dirty="0"/>
          </a:p>
        </p:txBody>
      </p:sp>
      <p:sp>
        <p:nvSpPr>
          <p:cNvPr id="3" name="Content Placeholder 2">
            <a:extLst>
              <a:ext uri="{FF2B5EF4-FFF2-40B4-BE49-F238E27FC236}">
                <a16:creationId xmlns:a16="http://schemas.microsoft.com/office/drawing/2014/main" id="{67470E4F-F178-4512-B647-3B6A2960CD6E}"/>
              </a:ext>
            </a:extLst>
          </p:cNvPr>
          <p:cNvSpPr>
            <a:spLocks noGrp="1"/>
          </p:cNvSpPr>
          <p:nvPr>
            <p:ph idx="1"/>
          </p:nvPr>
        </p:nvSpPr>
        <p:spPr>
          <a:xfrm>
            <a:off x="546100" y="1027906"/>
            <a:ext cx="10807700" cy="5149057"/>
          </a:xfrm>
        </p:spPr>
        <p:txBody>
          <a:bodyPr>
            <a:normAutofit fontScale="70000" lnSpcReduction="20000"/>
          </a:bodyPr>
          <a:lstStyle/>
          <a:p>
            <a:pPr marL="285750" indent="-285750"/>
            <a:r>
              <a:rPr lang="en-GB" dirty="0"/>
              <a:t>Environment Agency - issuing flood warnings, flood prediction, operating flood defence assets, lead the multi-agency response</a:t>
            </a:r>
          </a:p>
          <a:p>
            <a:pPr marL="285750" indent="-285750"/>
            <a:r>
              <a:rPr lang="en-GB" dirty="0"/>
              <a:t>Met Office - issue severe weather warnings, weather forecasts, Local Weather Advisories</a:t>
            </a:r>
          </a:p>
          <a:p>
            <a:pPr marL="285750" indent="-285750"/>
            <a:r>
              <a:rPr lang="en-GB" dirty="0"/>
              <a:t>Local authorities - provide immediate shelter and welfare facilities, co-ordinate voluntary sector, lead recovery operations, provision of sandbags and advice for property level protection, road closures</a:t>
            </a:r>
          </a:p>
          <a:p>
            <a:r>
              <a:rPr lang="en-GB" dirty="0"/>
              <a:t>Water and sewage companies - maintain essential services during emergencies, respond to flooding emergencies concerned with foul and surface water sewers</a:t>
            </a:r>
          </a:p>
          <a:p>
            <a:r>
              <a:rPr lang="en-GB" dirty="0"/>
              <a:t>Emergency services - police: assist in co-ordinating the response and recovery including evacuation, fire: rescue, ambulance and health services: respond to on-going health conditions as a result of a flood</a:t>
            </a:r>
          </a:p>
          <a:p>
            <a:r>
              <a:rPr lang="en-GB" dirty="0"/>
              <a:t>Voluntary (including RNLI) - variety of response services: fresh water search and rescue (RNLI), provision of welfare services (Red Cross) and provide advice for insurance (National Flood Forum)</a:t>
            </a:r>
          </a:p>
          <a:p>
            <a:r>
              <a:rPr lang="en-GB" dirty="0"/>
              <a:t>Highways authorities - help in co-ordinating the response, access and road closures, includes local authorities and the Highways Agency.</a:t>
            </a:r>
          </a:p>
          <a:p>
            <a:r>
              <a:rPr lang="en-GB" dirty="0"/>
              <a:t>Ministry of Defence - requests for assistance in the event of a crisis beyond the capability or capacity of the civil authorities, requires Ministerial approval</a:t>
            </a:r>
          </a:p>
          <a:p>
            <a:r>
              <a:rPr lang="en-GB" dirty="0"/>
              <a:t>Local Resilience Forums - help co-ordinate Tactical (Silver Response), provide advice to flood victims</a:t>
            </a:r>
          </a:p>
          <a:p>
            <a:endParaRPr lang="en-GB" dirty="0"/>
          </a:p>
          <a:p>
            <a:endParaRPr lang="en-GB" dirty="0"/>
          </a:p>
          <a:p>
            <a:endParaRPr lang="en-GB" dirty="0"/>
          </a:p>
          <a:p>
            <a:pPr marL="285750" indent="-285750"/>
            <a:endParaRPr lang="en-GB" dirty="0"/>
          </a:p>
          <a:p>
            <a:pPr marL="285750" indent="-285750"/>
            <a:endParaRPr lang="en-GB" dirty="0"/>
          </a:p>
          <a:p>
            <a:pPr marL="285750" indent="-285750"/>
            <a:endParaRPr lang="en-GB" dirty="0"/>
          </a:p>
          <a:p>
            <a:pPr marL="285750" indent="-285750"/>
            <a:endParaRPr lang="en-GB" dirty="0"/>
          </a:p>
          <a:p>
            <a:endParaRPr lang="en-GB" dirty="0"/>
          </a:p>
        </p:txBody>
      </p:sp>
      <p:sp>
        <p:nvSpPr>
          <p:cNvPr id="4" name="Footer Placeholder 3">
            <a:extLst>
              <a:ext uri="{FF2B5EF4-FFF2-40B4-BE49-F238E27FC236}">
                <a16:creationId xmlns:a16="http://schemas.microsoft.com/office/drawing/2014/main" id="{BDD1002D-EC9D-467F-8EE4-76631358E59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5134093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42F4E-0AF5-4037-AA1C-0ED145FD160F}"/>
              </a:ext>
            </a:extLst>
          </p:cNvPr>
          <p:cNvSpPr>
            <a:spLocks noGrp="1"/>
          </p:cNvSpPr>
          <p:nvPr>
            <p:ph type="title"/>
          </p:nvPr>
        </p:nvSpPr>
        <p:spPr/>
        <p:txBody>
          <a:bodyPr>
            <a:normAutofit fontScale="90000"/>
          </a:bodyPr>
          <a:lstStyle/>
          <a:p>
            <a:r>
              <a:rPr lang="en-GB" sz="4900" dirty="0"/>
              <a:t>Current action</a:t>
            </a:r>
            <a:br>
              <a:rPr lang="en-GB" dirty="0"/>
            </a:br>
            <a:r>
              <a:rPr lang="en-GB" sz="4000" dirty="0"/>
              <a:t>Awareness and education</a:t>
            </a:r>
            <a:br>
              <a:rPr lang="en-GB" sz="4000" dirty="0"/>
            </a:br>
            <a:r>
              <a:rPr lang="en-GB" sz="4000" dirty="0"/>
              <a:t>Operations</a:t>
            </a:r>
          </a:p>
        </p:txBody>
      </p:sp>
      <p:sp>
        <p:nvSpPr>
          <p:cNvPr id="3" name="Footer Placeholder 2">
            <a:extLst>
              <a:ext uri="{FF2B5EF4-FFF2-40B4-BE49-F238E27FC236}">
                <a16:creationId xmlns:a16="http://schemas.microsoft.com/office/drawing/2014/main" id="{79AF1076-E43B-440C-A883-23AFB46BA498}"/>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1029877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8C830-D1E0-4A09-99BC-4B2CB8334706}"/>
              </a:ext>
            </a:extLst>
          </p:cNvPr>
          <p:cNvSpPr>
            <a:spLocks noGrp="1"/>
          </p:cNvSpPr>
          <p:nvPr>
            <p:ph type="title"/>
          </p:nvPr>
        </p:nvSpPr>
        <p:spPr/>
        <p:txBody>
          <a:bodyPr/>
          <a:lstStyle/>
          <a:p>
            <a:r>
              <a:rPr lang="en-GB" dirty="0"/>
              <a:t>Actions to be completed before December workshop</a:t>
            </a:r>
          </a:p>
        </p:txBody>
      </p:sp>
      <p:sp>
        <p:nvSpPr>
          <p:cNvPr id="3" name="Content Placeholder 2">
            <a:extLst>
              <a:ext uri="{FF2B5EF4-FFF2-40B4-BE49-F238E27FC236}">
                <a16:creationId xmlns:a16="http://schemas.microsoft.com/office/drawing/2014/main" id="{96EA373D-1B41-4021-BE7E-04A0010BB82E}"/>
              </a:ext>
            </a:extLst>
          </p:cNvPr>
          <p:cNvSpPr>
            <a:spLocks noGrp="1"/>
          </p:cNvSpPr>
          <p:nvPr>
            <p:ph idx="1"/>
          </p:nvPr>
        </p:nvSpPr>
        <p:spPr/>
        <p:txBody>
          <a:bodyPr/>
          <a:lstStyle/>
          <a:p>
            <a:r>
              <a:rPr lang="en-GB" dirty="0"/>
              <a:t>Creating big picture in a location – building up what we’ve got – RBMPs, FRMPs, SMPs – see previous section</a:t>
            </a:r>
          </a:p>
          <a:p>
            <a:r>
              <a:rPr lang="en-GB" dirty="0"/>
              <a:t>Document current roles, responsibilities and how they could be made to align again (Carl Green volunteered) – address though stakeholder mapping</a:t>
            </a:r>
          </a:p>
          <a:p>
            <a:r>
              <a:rPr lang="en-GB" dirty="0"/>
              <a:t>Role of RFCCs – as above</a:t>
            </a:r>
          </a:p>
        </p:txBody>
      </p:sp>
      <p:sp>
        <p:nvSpPr>
          <p:cNvPr id="4" name="Footer Placeholder 3">
            <a:extLst>
              <a:ext uri="{FF2B5EF4-FFF2-40B4-BE49-F238E27FC236}">
                <a16:creationId xmlns:a16="http://schemas.microsoft.com/office/drawing/2014/main" id="{9A6A4416-BF9E-41A3-ADDF-90D9C506E2E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1047453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10E1A-BEEE-433D-A0ED-904E6DBE4CAB}"/>
              </a:ext>
            </a:extLst>
          </p:cNvPr>
          <p:cNvSpPr>
            <a:spLocks noGrp="1"/>
          </p:cNvSpPr>
          <p:nvPr>
            <p:ph type="title"/>
          </p:nvPr>
        </p:nvSpPr>
        <p:spPr>
          <a:xfrm>
            <a:off x="838199" y="18255"/>
            <a:ext cx="10515600" cy="1325563"/>
          </a:xfrm>
        </p:spPr>
        <p:txBody>
          <a:bodyPr/>
          <a:lstStyle/>
          <a:p>
            <a:r>
              <a:rPr lang="en-GB" dirty="0"/>
              <a:t>Awareness and education</a:t>
            </a:r>
          </a:p>
        </p:txBody>
      </p:sp>
      <p:sp>
        <p:nvSpPr>
          <p:cNvPr id="3" name="Content Placeholder 2">
            <a:extLst>
              <a:ext uri="{FF2B5EF4-FFF2-40B4-BE49-F238E27FC236}">
                <a16:creationId xmlns:a16="http://schemas.microsoft.com/office/drawing/2014/main" id="{60DEF5C4-AFD8-4E0A-A06B-F38D386D2C36}"/>
              </a:ext>
            </a:extLst>
          </p:cNvPr>
          <p:cNvSpPr>
            <a:spLocks noGrp="1"/>
          </p:cNvSpPr>
          <p:nvPr>
            <p:ph idx="1"/>
          </p:nvPr>
        </p:nvSpPr>
        <p:spPr>
          <a:xfrm>
            <a:off x="838200" y="1282700"/>
            <a:ext cx="10515600" cy="4894263"/>
          </a:xfrm>
        </p:spPr>
        <p:txBody>
          <a:bodyPr>
            <a:normAutofit fontScale="77500" lnSpcReduction="20000"/>
          </a:bodyPr>
          <a:lstStyle/>
          <a:p>
            <a:r>
              <a:rPr lang="en-GB" dirty="0"/>
              <a:t>Challenges: mindset of ‘it won’t happen to me’ prevails</a:t>
            </a:r>
          </a:p>
          <a:p>
            <a:r>
              <a:rPr lang="en-GB" dirty="0"/>
              <a:t>How to communicate and address the big long term messages e.g. potential for relocation of major population centres</a:t>
            </a:r>
          </a:p>
          <a:p>
            <a:r>
              <a:rPr lang="en-GB" dirty="0"/>
              <a:t>Societal/political perceptions and acceptance of risk – coastal managed realignment is a good example</a:t>
            </a:r>
          </a:p>
          <a:p>
            <a:r>
              <a:rPr lang="en-GB" dirty="0"/>
              <a:t>Getting decision-makers to take FCERM and climate change into account when it is seen as a future risk</a:t>
            </a:r>
          </a:p>
          <a:p>
            <a:r>
              <a:rPr lang="en-GB" dirty="0"/>
              <a:t>Practicalities of communicating the message in rural areas during incidents to evacuate the community and more generally</a:t>
            </a:r>
          </a:p>
          <a:p>
            <a:r>
              <a:rPr lang="en-GB" dirty="0">
                <a:solidFill>
                  <a:srgbClr val="00B050"/>
                </a:solidFill>
              </a:rPr>
              <a:t>Evidence: FCERM strategic direction workshop (13/11/17)</a:t>
            </a:r>
          </a:p>
          <a:p>
            <a:r>
              <a:rPr lang="en-GB" dirty="0">
                <a:solidFill>
                  <a:srgbClr val="FF0000"/>
                </a:solidFill>
              </a:rPr>
              <a:t>Evidence gaps:</a:t>
            </a:r>
          </a:p>
          <a:p>
            <a:r>
              <a:rPr lang="en-GB" dirty="0">
                <a:solidFill>
                  <a:srgbClr val="FF00FF"/>
                </a:solidFill>
              </a:rPr>
              <a:t>Opportunities: Flood warnings are effective</a:t>
            </a:r>
          </a:p>
          <a:p>
            <a:r>
              <a:rPr lang="en-GB" dirty="0">
                <a:solidFill>
                  <a:srgbClr val="FF00FF"/>
                </a:solidFill>
              </a:rPr>
              <a:t>Raising profile of FCERM nationally and internationally</a:t>
            </a:r>
          </a:p>
          <a:p>
            <a:r>
              <a:rPr lang="en-GB" dirty="0">
                <a:solidFill>
                  <a:srgbClr val="FF00FF"/>
                </a:solidFill>
              </a:rPr>
              <a:t>Value water as a commodity</a:t>
            </a:r>
          </a:p>
          <a:p>
            <a:r>
              <a:rPr lang="en-GB" dirty="0">
                <a:solidFill>
                  <a:srgbClr val="FF00FF"/>
                </a:solidFill>
              </a:rPr>
              <a:t>Good understanding of public perception of flood risk via </a:t>
            </a:r>
            <a:r>
              <a:rPr lang="en-GB" dirty="0" err="1">
                <a:solidFill>
                  <a:srgbClr val="FF00FF"/>
                </a:solidFill>
              </a:rPr>
              <a:t>Sciencewise</a:t>
            </a:r>
            <a:r>
              <a:rPr lang="en-GB" dirty="0">
                <a:solidFill>
                  <a:srgbClr val="FF00FF"/>
                </a:solidFill>
              </a:rPr>
              <a:t> project (2013)</a:t>
            </a:r>
          </a:p>
        </p:txBody>
      </p:sp>
      <p:sp>
        <p:nvSpPr>
          <p:cNvPr id="4" name="Footer Placeholder 3">
            <a:extLst>
              <a:ext uri="{FF2B5EF4-FFF2-40B4-BE49-F238E27FC236}">
                <a16:creationId xmlns:a16="http://schemas.microsoft.com/office/drawing/2014/main" id="{591D9926-7F93-43EE-94DF-59FFF15A2FE9}"/>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1563869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B72D9-CE49-4D0A-A7A1-4DB8E0D3F45B}"/>
              </a:ext>
            </a:extLst>
          </p:cNvPr>
          <p:cNvSpPr>
            <a:spLocks noGrp="1"/>
          </p:cNvSpPr>
          <p:nvPr>
            <p:ph type="title"/>
          </p:nvPr>
        </p:nvSpPr>
        <p:spPr>
          <a:xfrm>
            <a:off x="165099" y="58736"/>
            <a:ext cx="11754675" cy="1325563"/>
          </a:xfrm>
        </p:spPr>
        <p:txBody>
          <a:bodyPr>
            <a:normAutofit/>
          </a:bodyPr>
          <a:lstStyle/>
          <a:p>
            <a:r>
              <a:rPr lang="en-GB" dirty="0"/>
              <a:t>Lack of confidence in actions to address flood risk</a:t>
            </a:r>
            <a:br>
              <a:rPr lang="en-GB" dirty="0"/>
            </a:br>
            <a:endParaRPr lang="en-GB" dirty="0"/>
          </a:p>
        </p:txBody>
      </p:sp>
      <p:sp>
        <p:nvSpPr>
          <p:cNvPr id="4" name="Footer Placeholder 3">
            <a:extLst>
              <a:ext uri="{FF2B5EF4-FFF2-40B4-BE49-F238E27FC236}">
                <a16:creationId xmlns:a16="http://schemas.microsoft.com/office/drawing/2014/main" id="{8001223C-F2DA-470A-9717-FBD16366C06E}"/>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5" name="Picture 4">
            <a:extLst>
              <a:ext uri="{FF2B5EF4-FFF2-40B4-BE49-F238E27FC236}">
                <a16:creationId xmlns:a16="http://schemas.microsoft.com/office/drawing/2014/main" id="{A2A29F55-C7E2-4864-AA43-D48960615628}"/>
              </a:ext>
            </a:extLst>
          </p:cNvPr>
          <p:cNvPicPr>
            <a:picLocks noChangeAspect="1"/>
          </p:cNvPicPr>
          <p:nvPr/>
        </p:nvPicPr>
        <p:blipFill>
          <a:blip r:embed="rId2"/>
          <a:stretch>
            <a:fillRect/>
          </a:stretch>
        </p:blipFill>
        <p:spPr>
          <a:xfrm>
            <a:off x="2066572" y="828674"/>
            <a:ext cx="9853203" cy="5038726"/>
          </a:xfrm>
          <a:prstGeom prst="rect">
            <a:avLst/>
          </a:prstGeom>
        </p:spPr>
      </p:pic>
      <p:sp>
        <p:nvSpPr>
          <p:cNvPr id="6" name="TextBox 5">
            <a:extLst>
              <a:ext uri="{FF2B5EF4-FFF2-40B4-BE49-F238E27FC236}">
                <a16:creationId xmlns:a16="http://schemas.microsoft.com/office/drawing/2014/main" id="{187AC6F2-0AE4-4C0C-B951-52D71D47FE2B}"/>
              </a:ext>
            </a:extLst>
          </p:cNvPr>
          <p:cNvSpPr txBox="1"/>
          <p:nvPr/>
        </p:nvSpPr>
        <p:spPr>
          <a:xfrm>
            <a:off x="165100" y="1955800"/>
            <a:ext cx="2184400" cy="1938992"/>
          </a:xfrm>
          <a:prstGeom prst="rect">
            <a:avLst/>
          </a:prstGeom>
          <a:noFill/>
        </p:spPr>
        <p:txBody>
          <a:bodyPr wrap="square" rtlCol="0">
            <a:spAutoFit/>
          </a:bodyPr>
          <a:lstStyle/>
          <a:p>
            <a:r>
              <a:rPr lang="en-GB" sz="2400" dirty="0">
                <a:solidFill>
                  <a:srgbClr val="002060"/>
                </a:solidFill>
              </a:rPr>
              <a:t>Source: National Infrastructure Commission, 2017</a:t>
            </a:r>
          </a:p>
        </p:txBody>
      </p:sp>
    </p:spTree>
    <p:extLst>
      <p:ext uri="{BB962C8B-B14F-4D97-AF65-F5344CB8AC3E}">
        <p14:creationId xmlns:p14="http://schemas.microsoft.com/office/powerpoint/2010/main" val="3124892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C6EA1-2E70-47AD-91B0-5EBA2FD7BAAD}"/>
              </a:ext>
            </a:extLst>
          </p:cNvPr>
          <p:cNvSpPr>
            <a:spLocks noGrp="1"/>
          </p:cNvSpPr>
          <p:nvPr>
            <p:ph type="title"/>
          </p:nvPr>
        </p:nvSpPr>
        <p:spPr/>
        <p:txBody>
          <a:bodyPr/>
          <a:lstStyle/>
          <a:p>
            <a:r>
              <a:rPr lang="en-GB" dirty="0"/>
              <a:t>Operations</a:t>
            </a:r>
          </a:p>
        </p:txBody>
      </p:sp>
      <p:sp>
        <p:nvSpPr>
          <p:cNvPr id="3" name="Content Placeholder 2">
            <a:extLst>
              <a:ext uri="{FF2B5EF4-FFF2-40B4-BE49-F238E27FC236}">
                <a16:creationId xmlns:a16="http://schemas.microsoft.com/office/drawing/2014/main" id="{6018E12F-D63F-43DA-8673-3441A0212627}"/>
              </a:ext>
            </a:extLst>
          </p:cNvPr>
          <p:cNvSpPr>
            <a:spLocks noGrp="1"/>
          </p:cNvSpPr>
          <p:nvPr>
            <p:ph idx="1"/>
          </p:nvPr>
        </p:nvSpPr>
        <p:spPr>
          <a:xfrm>
            <a:off x="838200" y="1562100"/>
            <a:ext cx="10515600" cy="4614863"/>
          </a:xfrm>
        </p:spPr>
        <p:txBody>
          <a:bodyPr>
            <a:normAutofit fontScale="92500" lnSpcReduction="10000"/>
          </a:bodyPr>
          <a:lstStyle/>
          <a:p>
            <a:r>
              <a:rPr lang="en-GB" dirty="0"/>
              <a:t>Challenges: Need to act now to prevent/manage flood and coastal erosion now and in the future</a:t>
            </a:r>
          </a:p>
          <a:p>
            <a:r>
              <a:rPr lang="en-GB" dirty="0"/>
              <a:t>FCERM conducted in a planned and managed way evidenced by plan development, but are these sufficiently assessed/monitored in relation to outcomes rather than process</a:t>
            </a:r>
          </a:p>
          <a:p>
            <a:r>
              <a:rPr lang="en-GB" dirty="0"/>
              <a:t>How to move to a catchment scale view to see what needs to be done to build plans and actions across all sectors – where does RFCC fit in with the strategy development?</a:t>
            </a:r>
          </a:p>
          <a:p>
            <a:r>
              <a:rPr lang="en-GB" dirty="0"/>
              <a:t>Prevent major incidents</a:t>
            </a:r>
          </a:p>
          <a:p>
            <a:r>
              <a:rPr lang="en-GB" dirty="0">
                <a:solidFill>
                  <a:srgbClr val="FF00FF"/>
                </a:solidFill>
              </a:rPr>
              <a:t>Opportunities: Infrastructure companies responding to the resilience challenge</a:t>
            </a:r>
          </a:p>
          <a:p>
            <a:r>
              <a:rPr lang="en-GB" dirty="0">
                <a:solidFill>
                  <a:srgbClr val="FF00FF"/>
                </a:solidFill>
              </a:rPr>
              <a:t>Learning from Lincolnshire County Council ‘Total Environment’ project</a:t>
            </a:r>
          </a:p>
          <a:p>
            <a:endParaRPr lang="en-GB" dirty="0">
              <a:solidFill>
                <a:srgbClr val="FF00FF"/>
              </a:solidFill>
            </a:endParaRPr>
          </a:p>
        </p:txBody>
      </p:sp>
      <p:sp>
        <p:nvSpPr>
          <p:cNvPr id="4" name="Footer Placeholder 3">
            <a:extLst>
              <a:ext uri="{FF2B5EF4-FFF2-40B4-BE49-F238E27FC236}">
                <a16:creationId xmlns:a16="http://schemas.microsoft.com/office/drawing/2014/main" id="{FCB104BF-578C-4725-B42A-3228248C5F99}"/>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344501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95BE1-37AD-4FAC-A3FC-4FC1FBAE295A}"/>
              </a:ext>
            </a:extLst>
          </p:cNvPr>
          <p:cNvSpPr>
            <a:spLocks noGrp="1"/>
          </p:cNvSpPr>
          <p:nvPr>
            <p:ph type="title"/>
          </p:nvPr>
        </p:nvSpPr>
        <p:spPr>
          <a:xfrm>
            <a:off x="711200" y="594519"/>
            <a:ext cx="3124200" cy="1325563"/>
          </a:xfrm>
        </p:spPr>
        <p:txBody>
          <a:bodyPr>
            <a:normAutofit fontScale="90000"/>
          </a:bodyPr>
          <a:lstStyle/>
          <a:p>
            <a:r>
              <a:rPr lang="en-GB" dirty="0"/>
              <a:t>Strategy development process</a:t>
            </a:r>
          </a:p>
        </p:txBody>
      </p:sp>
      <p:sp>
        <p:nvSpPr>
          <p:cNvPr id="4" name="Footer Placeholder 3">
            <a:extLst>
              <a:ext uri="{FF2B5EF4-FFF2-40B4-BE49-F238E27FC236}">
                <a16:creationId xmlns:a16="http://schemas.microsoft.com/office/drawing/2014/main" id="{7232BC46-4FE2-4669-8CEF-A48F27CBB6BC}"/>
              </a:ext>
            </a:extLst>
          </p:cNvPr>
          <p:cNvSpPr>
            <a:spLocks noGrp="1"/>
          </p:cNvSpPr>
          <p:nvPr>
            <p:ph type="ftr" sz="quarter" idx="11"/>
          </p:nvPr>
        </p:nvSpPr>
        <p:spPr/>
        <p:txBody>
          <a:bodyPr/>
          <a:lstStyle/>
          <a:p>
            <a:pPr algn="ctr"/>
            <a:r>
              <a:rPr lang="en-US"/>
              <a:t>                                                                                                        Working together to manage flooding and coastal change  </a:t>
            </a:r>
            <a:endParaRPr lang="en-GB" dirty="0"/>
          </a:p>
        </p:txBody>
      </p:sp>
      <p:sp>
        <p:nvSpPr>
          <p:cNvPr id="5" name="Rectangle: Rounded Corners 4">
            <a:extLst>
              <a:ext uri="{FF2B5EF4-FFF2-40B4-BE49-F238E27FC236}">
                <a16:creationId xmlns:a16="http://schemas.microsoft.com/office/drawing/2014/main" id="{ED46ABA4-09BD-46B6-BF6A-94F2F17B31C9}"/>
              </a:ext>
            </a:extLst>
          </p:cNvPr>
          <p:cNvSpPr/>
          <p:nvPr/>
        </p:nvSpPr>
        <p:spPr>
          <a:xfrm>
            <a:off x="5689600" y="315912"/>
            <a:ext cx="6286500" cy="1030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1. What are the challenges and opportunities?</a:t>
            </a:r>
          </a:p>
        </p:txBody>
      </p:sp>
      <p:sp>
        <p:nvSpPr>
          <p:cNvPr id="6" name="Rectangle: Rounded Corners 5">
            <a:extLst>
              <a:ext uri="{FF2B5EF4-FFF2-40B4-BE49-F238E27FC236}">
                <a16:creationId xmlns:a16="http://schemas.microsoft.com/office/drawing/2014/main" id="{2D5D9F19-52A1-4850-BD16-3398569436C6}"/>
              </a:ext>
            </a:extLst>
          </p:cNvPr>
          <p:cNvSpPr/>
          <p:nvPr/>
        </p:nvSpPr>
        <p:spPr>
          <a:xfrm>
            <a:off x="5689600" y="1810544"/>
            <a:ext cx="6286500" cy="1030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2. What do we want to achieve?</a:t>
            </a:r>
          </a:p>
          <a:p>
            <a:pPr algn="ctr"/>
            <a:r>
              <a:rPr lang="en-GB" b="1" dirty="0"/>
              <a:t>(aim and strategic objectives)</a:t>
            </a:r>
          </a:p>
        </p:txBody>
      </p:sp>
      <p:sp>
        <p:nvSpPr>
          <p:cNvPr id="7" name="Rectangle: Rounded Corners 6">
            <a:extLst>
              <a:ext uri="{FF2B5EF4-FFF2-40B4-BE49-F238E27FC236}">
                <a16:creationId xmlns:a16="http://schemas.microsoft.com/office/drawing/2014/main" id="{43393D2D-E3CE-487E-8513-CF02AF2E19E7}"/>
              </a:ext>
            </a:extLst>
          </p:cNvPr>
          <p:cNvSpPr/>
          <p:nvPr/>
        </p:nvSpPr>
        <p:spPr>
          <a:xfrm>
            <a:off x="5689600" y="3305176"/>
            <a:ext cx="6286500" cy="1030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3. How will we deliver the objectives?</a:t>
            </a:r>
          </a:p>
        </p:txBody>
      </p:sp>
      <p:sp>
        <p:nvSpPr>
          <p:cNvPr id="8" name="Rectangle: Rounded Corners 7">
            <a:extLst>
              <a:ext uri="{FF2B5EF4-FFF2-40B4-BE49-F238E27FC236}">
                <a16:creationId xmlns:a16="http://schemas.microsoft.com/office/drawing/2014/main" id="{FC3F26AF-3B20-46E2-972C-A7F8E7F38F71}"/>
              </a:ext>
            </a:extLst>
          </p:cNvPr>
          <p:cNvSpPr/>
          <p:nvPr/>
        </p:nvSpPr>
        <p:spPr>
          <a:xfrm>
            <a:off x="5689600" y="4799808"/>
            <a:ext cx="6286500" cy="1030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4.How will  we know we have achieved our objectives?</a:t>
            </a:r>
          </a:p>
          <a:p>
            <a:pPr algn="ctr"/>
            <a:r>
              <a:rPr lang="en-GB" b="1" dirty="0"/>
              <a:t>(monitoring and review)</a:t>
            </a:r>
          </a:p>
        </p:txBody>
      </p:sp>
      <p:sp>
        <p:nvSpPr>
          <p:cNvPr id="9" name="Arrow: Down 8">
            <a:extLst>
              <a:ext uri="{FF2B5EF4-FFF2-40B4-BE49-F238E27FC236}">
                <a16:creationId xmlns:a16="http://schemas.microsoft.com/office/drawing/2014/main" id="{611604A3-3F09-4F21-806D-3651D8E3F223}"/>
              </a:ext>
            </a:extLst>
          </p:cNvPr>
          <p:cNvSpPr/>
          <p:nvPr/>
        </p:nvSpPr>
        <p:spPr>
          <a:xfrm>
            <a:off x="8470900" y="1346200"/>
            <a:ext cx="723900" cy="4643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Down 9">
            <a:extLst>
              <a:ext uri="{FF2B5EF4-FFF2-40B4-BE49-F238E27FC236}">
                <a16:creationId xmlns:a16="http://schemas.microsoft.com/office/drawing/2014/main" id="{537231CB-646C-4FD8-AE52-9560772B12A2}"/>
              </a:ext>
            </a:extLst>
          </p:cNvPr>
          <p:cNvSpPr/>
          <p:nvPr/>
        </p:nvSpPr>
        <p:spPr>
          <a:xfrm>
            <a:off x="8470900" y="4335464"/>
            <a:ext cx="723900" cy="4643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9B1312D8-9B3B-4A0B-9D03-D2EDDB480F18}"/>
              </a:ext>
            </a:extLst>
          </p:cNvPr>
          <p:cNvSpPr/>
          <p:nvPr/>
        </p:nvSpPr>
        <p:spPr>
          <a:xfrm>
            <a:off x="8470900" y="2899571"/>
            <a:ext cx="723900" cy="4643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FF500ABB-186D-4C24-BDEA-66B2F88A19A5}"/>
              </a:ext>
            </a:extLst>
          </p:cNvPr>
          <p:cNvSpPr/>
          <p:nvPr/>
        </p:nvSpPr>
        <p:spPr>
          <a:xfrm>
            <a:off x="4102100" y="300433"/>
            <a:ext cx="1320800" cy="55141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2400" dirty="0"/>
              <a:t> </a:t>
            </a:r>
          </a:p>
          <a:p>
            <a:pPr algn="ctr"/>
            <a:r>
              <a:rPr lang="en-GB" sz="2400" dirty="0"/>
              <a:t>Stakeholder engagement</a:t>
            </a:r>
          </a:p>
        </p:txBody>
      </p:sp>
      <p:sp>
        <p:nvSpPr>
          <p:cNvPr id="13" name="Arrow: Up-Down 12">
            <a:extLst>
              <a:ext uri="{FF2B5EF4-FFF2-40B4-BE49-F238E27FC236}">
                <a16:creationId xmlns:a16="http://schemas.microsoft.com/office/drawing/2014/main" id="{12D97D30-2FF2-4C93-A320-EB20864354AD}"/>
              </a:ext>
            </a:extLst>
          </p:cNvPr>
          <p:cNvSpPr/>
          <p:nvPr/>
        </p:nvSpPr>
        <p:spPr>
          <a:xfrm>
            <a:off x="4127500" y="346871"/>
            <a:ext cx="482600" cy="5105400"/>
          </a:xfrm>
          <a:prstGeom prst="up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21AA09E-B197-419D-B60D-61549329AC2C}"/>
              </a:ext>
            </a:extLst>
          </p:cNvPr>
          <p:cNvSpPr txBox="1"/>
          <p:nvPr/>
        </p:nvSpPr>
        <p:spPr>
          <a:xfrm>
            <a:off x="342900" y="2464100"/>
            <a:ext cx="3492500" cy="3539430"/>
          </a:xfrm>
          <a:prstGeom prst="rect">
            <a:avLst/>
          </a:prstGeom>
          <a:noFill/>
        </p:spPr>
        <p:txBody>
          <a:bodyPr wrap="square" rtlCol="0">
            <a:spAutoFit/>
          </a:bodyPr>
          <a:lstStyle/>
          <a:p>
            <a:r>
              <a:rPr lang="en-GB" sz="2800" dirty="0"/>
              <a:t>Clear definition and common ownership of the challenges and opportunities to inform the development of a vision for the future</a:t>
            </a:r>
          </a:p>
          <a:p>
            <a:endParaRPr lang="en-GB" sz="2800" dirty="0"/>
          </a:p>
        </p:txBody>
      </p:sp>
    </p:spTree>
    <p:extLst>
      <p:ext uri="{BB962C8B-B14F-4D97-AF65-F5344CB8AC3E}">
        <p14:creationId xmlns:p14="http://schemas.microsoft.com/office/powerpoint/2010/main" val="1358431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45F31-3BCA-418F-8CA0-DB1F8C3D32D2}"/>
              </a:ext>
            </a:extLst>
          </p:cNvPr>
          <p:cNvSpPr>
            <a:spLocks noGrp="1"/>
          </p:cNvSpPr>
          <p:nvPr>
            <p:ph type="title"/>
          </p:nvPr>
        </p:nvSpPr>
        <p:spPr/>
        <p:txBody>
          <a:bodyPr/>
          <a:lstStyle/>
          <a:p>
            <a:r>
              <a:rPr lang="en-GB" dirty="0"/>
              <a:t>Progress in  managing increasing risk over time</a:t>
            </a:r>
          </a:p>
        </p:txBody>
      </p:sp>
      <p:sp>
        <p:nvSpPr>
          <p:cNvPr id="3" name="Content Placeholder 2">
            <a:extLst>
              <a:ext uri="{FF2B5EF4-FFF2-40B4-BE49-F238E27FC236}">
                <a16:creationId xmlns:a16="http://schemas.microsoft.com/office/drawing/2014/main" id="{5A05B6EA-6BD3-4770-82F4-8BF9EE44562C}"/>
              </a:ext>
            </a:extLst>
          </p:cNvPr>
          <p:cNvSpPr>
            <a:spLocks noGrp="1"/>
          </p:cNvSpPr>
          <p:nvPr>
            <p:ph idx="1"/>
          </p:nvPr>
        </p:nvSpPr>
        <p:spPr/>
        <p:txBody>
          <a:bodyPr>
            <a:normAutofit/>
          </a:bodyPr>
          <a:lstStyle/>
          <a:p>
            <a:r>
              <a:rPr lang="en-GB" dirty="0"/>
              <a:t>Challenges: Constantly dealing with the legacy issues that hamper our view of what is needed for future solutions</a:t>
            </a:r>
          </a:p>
          <a:p>
            <a:r>
              <a:rPr lang="en-GB" dirty="0"/>
              <a:t>New development in high risk areas is increasing</a:t>
            </a:r>
          </a:p>
          <a:p>
            <a:r>
              <a:rPr lang="en-GB" dirty="0"/>
              <a:t>Ability to plan for an uncertain future: climate, demographic, socio-economic, development change</a:t>
            </a:r>
          </a:p>
          <a:p>
            <a:r>
              <a:rPr lang="en-GB" dirty="0"/>
              <a:t>Lack of willingness to adopt managed adaptive FCERM measures over precautionary measures</a:t>
            </a:r>
          </a:p>
          <a:p>
            <a:r>
              <a:rPr lang="en-GB" dirty="0">
                <a:solidFill>
                  <a:srgbClr val="FF00FF"/>
                </a:solidFill>
              </a:rPr>
              <a:t>Opportunities: Long term planning facilitates realisation of benefits, </a:t>
            </a:r>
            <a:r>
              <a:rPr lang="en-GB" dirty="0" err="1">
                <a:solidFill>
                  <a:srgbClr val="FF00FF"/>
                </a:solidFill>
              </a:rPr>
              <a:t>NfM</a:t>
            </a:r>
            <a:r>
              <a:rPr lang="en-GB" dirty="0">
                <a:solidFill>
                  <a:srgbClr val="FF00FF"/>
                </a:solidFill>
              </a:rPr>
              <a:t> etc, but need to look at whole catchments</a:t>
            </a:r>
          </a:p>
          <a:p>
            <a:endParaRPr lang="en-GB" dirty="0"/>
          </a:p>
          <a:p>
            <a:endParaRPr lang="en-GB" dirty="0"/>
          </a:p>
        </p:txBody>
      </p:sp>
      <p:sp>
        <p:nvSpPr>
          <p:cNvPr id="4" name="Footer Placeholder 3">
            <a:extLst>
              <a:ext uri="{FF2B5EF4-FFF2-40B4-BE49-F238E27FC236}">
                <a16:creationId xmlns:a16="http://schemas.microsoft.com/office/drawing/2014/main" id="{09FDCF73-1B1E-4107-B0D5-AB3D0C32B189}"/>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163020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DEC6F-8E49-408F-B68A-C53B978C1208}"/>
              </a:ext>
            </a:extLst>
          </p:cNvPr>
          <p:cNvSpPr>
            <a:spLocks noGrp="1"/>
          </p:cNvSpPr>
          <p:nvPr>
            <p:ph type="title"/>
          </p:nvPr>
        </p:nvSpPr>
        <p:spPr/>
        <p:txBody>
          <a:bodyPr/>
          <a:lstStyle/>
          <a:p>
            <a:r>
              <a:rPr lang="en-GB" dirty="0"/>
              <a:t>Progress in implementation compared with risk</a:t>
            </a:r>
          </a:p>
        </p:txBody>
      </p:sp>
      <p:sp>
        <p:nvSpPr>
          <p:cNvPr id="3" name="Content Placeholder 2">
            <a:extLst>
              <a:ext uri="{FF2B5EF4-FFF2-40B4-BE49-F238E27FC236}">
                <a16:creationId xmlns:a16="http://schemas.microsoft.com/office/drawing/2014/main" id="{D5F7BFD7-3F93-4ED9-ADB2-4090547B9B3E}"/>
              </a:ext>
            </a:extLst>
          </p:cNvPr>
          <p:cNvSpPr>
            <a:spLocks noGrp="1"/>
          </p:cNvSpPr>
          <p:nvPr>
            <p:ph idx="1"/>
          </p:nvPr>
        </p:nvSpPr>
        <p:spPr/>
        <p:txBody>
          <a:bodyPr/>
          <a:lstStyle/>
          <a:p>
            <a:r>
              <a:rPr lang="en-GB" dirty="0"/>
              <a:t>5m properties at risk of flooding</a:t>
            </a:r>
          </a:p>
          <a:p>
            <a:r>
              <a:rPr lang="en-GB" dirty="0"/>
              <a:t>Environment Agency Six Year programme and beyond . . . (£11bn)</a:t>
            </a:r>
          </a:p>
          <a:p>
            <a:pPr lvl="1">
              <a:buFont typeface="Wingdings" panose="05000000000000000000" pitchFamily="2" charset="2"/>
              <a:buChar char="Ø"/>
            </a:pPr>
            <a:r>
              <a:rPr lang="en-GB" dirty="0"/>
              <a:t>OM2 – Number of households moved from one probability level to another = 914,280 properties </a:t>
            </a:r>
          </a:p>
        </p:txBody>
      </p:sp>
      <p:sp>
        <p:nvSpPr>
          <p:cNvPr id="4" name="Footer Placeholder 3">
            <a:extLst>
              <a:ext uri="{FF2B5EF4-FFF2-40B4-BE49-F238E27FC236}">
                <a16:creationId xmlns:a16="http://schemas.microsoft.com/office/drawing/2014/main" id="{211BAFBB-E73D-4DCE-8BDE-67B0185EEC9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095474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54F76-70E2-469B-A5EC-A5FFD7F85070}"/>
              </a:ext>
            </a:extLst>
          </p:cNvPr>
          <p:cNvSpPr>
            <a:spLocks noGrp="1"/>
          </p:cNvSpPr>
          <p:nvPr>
            <p:ph type="title"/>
          </p:nvPr>
        </p:nvSpPr>
        <p:spPr>
          <a:xfrm>
            <a:off x="561974" y="1808162"/>
            <a:ext cx="1952625" cy="1325563"/>
          </a:xfrm>
        </p:spPr>
        <p:txBody>
          <a:bodyPr>
            <a:noAutofit/>
          </a:bodyPr>
          <a:lstStyle/>
          <a:p>
            <a:r>
              <a:rPr lang="en-GB" sz="2800" dirty="0"/>
              <a:t>Progress against Outcome Measures – OM2 Forward Investment Programme 2017-18</a:t>
            </a:r>
          </a:p>
        </p:txBody>
      </p:sp>
      <p:sp>
        <p:nvSpPr>
          <p:cNvPr id="3" name="Content Placeholder 2">
            <a:extLst>
              <a:ext uri="{FF2B5EF4-FFF2-40B4-BE49-F238E27FC236}">
                <a16:creationId xmlns:a16="http://schemas.microsoft.com/office/drawing/2014/main" id="{50CD2E83-23FA-4317-9465-E987DC41680C}"/>
              </a:ext>
            </a:extLst>
          </p:cNvPr>
          <p:cNvSpPr>
            <a:spLocks noGrp="1"/>
          </p:cNvSpPr>
          <p:nvPr>
            <p:ph idx="1"/>
          </p:nvPr>
        </p:nvSpPr>
        <p:spPr>
          <a:xfrm>
            <a:off x="4481512" y="1911350"/>
            <a:ext cx="10515600" cy="4351338"/>
          </a:xfrm>
        </p:spPr>
        <p:txBody>
          <a:bodyPr/>
          <a:lstStyle/>
          <a:p>
            <a:endParaRPr lang="en-GB" dirty="0"/>
          </a:p>
        </p:txBody>
      </p:sp>
      <p:sp>
        <p:nvSpPr>
          <p:cNvPr id="4" name="Footer Placeholder 3">
            <a:extLst>
              <a:ext uri="{FF2B5EF4-FFF2-40B4-BE49-F238E27FC236}">
                <a16:creationId xmlns:a16="http://schemas.microsoft.com/office/drawing/2014/main" id="{C6CAEC4E-FABD-43F8-96CD-D4037A5F9192}"/>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1026" name="Picture 2" descr="image002">
            <a:extLst>
              <a:ext uri="{FF2B5EF4-FFF2-40B4-BE49-F238E27FC236}">
                <a16:creationId xmlns:a16="http://schemas.microsoft.com/office/drawing/2014/main" id="{56F5F01A-AFDE-4759-846E-55AFE72CFE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6549" y="90488"/>
            <a:ext cx="9315451" cy="60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33853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7DC2-76AE-49BC-A8D1-33E984D2B6E0}"/>
              </a:ext>
            </a:extLst>
          </p:cNvPr>
          <p:cNvSpPr>
            <a:spLocks noGrp="1"/>
          </p:cNvSpPr>
          <p:nvPr>
            <p:ph type="title"/>
          </p:nvPr>
        </p:nvSpPr>
        <p:spPr>
          <a:xfrm>
            <a:off x="673100" y="1762125"/>
            <a:ext cx="2730500" cy="1325563"/>
          </a:xfrm>
        </p:spPr>
        <p:txBody>
          <a:bodyPr>
            <a:noAutofit/>
          </a:bodyPr>
          <a:lstStyle/>
          <a:p>
            <a:r>
              <a:rPr lang="en-GB" sz="2800" dirty="0"/>
              <a:t>Progress against Outcome Measures – OM3 Forward Investment Programme 2017-18</a:t>
            </a:r>
          </a:p>
        </p:txBody>
      </p:sp>
      <p:sp>
        <p:nvSpPr>
          <p:cNvPr id="4" name="Footer Placeholder 3">
            <a:extLst>
              <a:ext uri="{FF2B5EF4-FFF2-40B4-BE49-F238E27FC236}">
                <a16:creationId xmlns:a16="http://schemas.microsoft.com/office/drawing/2014/main" id="{84952DA4-0AA8-4285-A2B5-B24EEB460AD1}"/>
              </a:ext>
            </a:extLst>
          </p:cNvPr>
          <p:cNvSpPr>
            <a:spLocks noGrp="1"/>
          </p:cNvSpPr>
          <p:nvPr>
            <p:ph type="ftr" sz="quarter" idx="11"/>
          </p:nvPr>
        </p:nvSpPr>
        <p:spPr/>
        <p:txBody>
          <a:bodyPr/>
          <a:lstStyle/>
          <a:p>
            <a:pPr algn="ctr"/>
            <a:r>
              <a:rPr lang="en-US"/>
              <a:t>                                                                                                        Working together to manage flooding and coastal change  </a:t>
            </a:r>
            <a:endParaRPr lang="en-GB" dirty="0"/>
          </a:p>
        </p:txBody>
      </p:sp>
      <p:graphicFrame>
        <p:nvGraphicFramePr>
          <p:cNvPr id="5" name="Chart 4">
            <a:extLst>
              <a:ext uri="{FF2B5EF4-FFF2-40B4-BE49-F238E27FC236}">
                <a16:creationId xmlns:a16="http://schemas.microsoft.com/office/drawing/2014/main" id="{24D3E0E1-37B7-4F16-8E77-8789F112641A}"/>
              </a:ext>
            </a:extLst>
          </p:cNvPr>
          <p:cNvGraphicFramePr>
            <a:graphicFrameLocks noGrp="1"/>
          </p:cNvGraphicFramePr>
          <p:nvPr>
            <p:extLst>
              <p:ext uri="{D42A27DB-BD31-4B8C-83A1-F6EECF244321}">
                <p14:modId xmlns:p14="http://schemas.microsoft.com/office/powerpoint/2010/main" val="1347357528"/>
              </p:ext>
            </p:extLst>
          </p:nvPr>
        </p:nvGraphicFramePr>
        <p:xfrm>
          <a:off x="2893016" y="98721"/>
          <a:ext cx="9298983" cy="60782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80492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7DC2-76AE-49BC-A8D1-33E984D2B6E0}"/>
              </a:ext>
            </a:extLst>
          </p:cNvPr>
          <p:cNvSpPr>
            <a:spLocks noGrp="1"/>
          </p:cNvSpPr>
          <p:nvPr>
            <p:ph type="title"/>
          </p:nvPr>
        </p:nvSpPr>
        <p:spPr>
          <a:xfrm>
            <a:off x="673100" y="1762125"/>
            <a:ext cx="2857500" cy="1325563"/>
          </a:xfrm>
        </p:spPr>
        <p:txBody>
          <a:bodyPr>
            <a:noAutofit/>
          </a:bodyPr>
          <a:lstStyle/>
          <a:p>
            <a:r>
              <a:rPr lang="en-GB" sz="2800" dirty="0"/>
              <a:t>Progress against Outcome Measures – OM4a Forward Investment Programme</a:t>
            </a:r>
            <a:br>
              <a:rPr lang="en-GB" sz="2800" dirty="0"/>
            </a:br>
            <a:r>
              <a:rPr lang="en-GB" sz="2800" dirty="0"/>
              <a:t>2017-18</a:t>
            </a:r>
          </a:p>
        </p:txBody>
      </p:sp>
      <p:sp>
        <p:nvSpPr>
          <p:cNvPr id="4" name="Footer Placeholder 3">
            <a:extLst>
              <a:ext uri="{FF2B5EF4-FFF2-40B4-BE49-F238E27FC236}">
                <a16:creationId xmlns:a16="http://schemas.microsoft.com/office/drawing/2014/main" id="{84952DA4-0AA8-4285-A2B5-B24EEB460AD1}"/>
              </a:ext>
            </a:extLst>
          </p:cNvPr>
          <p:cNvSpPr>
            <a:spLocks noGrp="1"/>
          </p:cNvSpPr>
          <p:nvPr>
            <p:ph type="ftr" sz="quarter" idx="11"/>
          </p:nvPr>
        </p:nvSpPr>
        <p:spPr/>
        <p:txBody>
          <a:bodyPr/>
          <a:lstStyle/>
          <a:p>
            <a:pPr algn="ctr"/>
            <a:r>
              <a:rPr lang="en-US"/>
              <a:t>                                                                                                        Working together to manage flooding and coastal change  </a:t>
            </a:r>
            <a:endParaRPr lang="en-GB" dirty="0"/>
          </a:p>
        </p:txBody>
      </p:sp>
      <p:graphicFrame>
        <p:nvGraphicFramePr>
          <p:cNvPr id="5" name="Chart 4">
            <a:extLst>
              <a:ext uri="{FF2B5EF4-FFF2-40B4-BE49-F238E27FC236}">
                <a16:creationId xmlns:a16="http://schemas.microsoft.com/office/drawing/2014/main" id="{24D3E0E1-37B7-4F16-8E77-8789F112641A}"/>
              </a:ext>
            </a:extLst>
          </p:cNvPr>
          <p:cNvGraphicFramePr>
            <a:graphicFrameLocks noGrp="1"/>
          </p:cNvGraphicFramePr>
          <p:nvPr>
            <p:extLst>
              <p:ext uri="{D42A27DB-BD31-4B8C-83A1-F6EECF244321}">
                <p14:modId xmlns:p14="http://schemas.microsoft.com/office/powerpoint/2010/main" val="1648588650"/>
              </p:ext>
            </p:extLst>
          </p:nvPr>
        </p:nvGraphicFramePr>
        <p:xfrm>
          <a:off x="2893016" y="463846"/>
          <a:ext cx="9298983" cy="60782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8E034ECE-4756-47EB-B0A7-7A9E940927BA}"/>
              </a:ext>
            </a:extLst>
          </p:cNvPr>
          <p:cNvGraphicFramePr>
            <a:graphicFrameLocks noGrp="1"/>
          </p:cNvGraphicFramePr>
          <p:nvPr>
            <p:extLst>
              <p:ext uri="{D42A27DB-BD31-4B8C-83A1-F6EECF244321}">
                <p14:modId xmlns:p14="http://schemas.microsoft.com/office/powerpoint/2010/main" val="2790869439"/>
              </p:ext>
            </p:extLst>
          </p:nvPr>
        </p:nvGraphicFramePr>
        <p:xfrm>
          <a:off x="3148308" y="0"/>
          <a:ext cx="9298983" cy="60782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83170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7DC2-76AE-49BC-A8D1-33E984D2B6E0}"/>
              </a:ext>
            </a:extLst>
          </p:cNvPr>
          <p:cNvSpPr>
            <a:spLocks noGrp="1"/>
          </p:cNvSpPr>
          <p:nvPr>
            <p:ph type="title"/>
          </p:nvPr>
        </p:nvSpPr>
        <p:spPr>
          <a:xfrm>
            <a:off x="673100" y="1762125"/>
            <a:ext cx="2857500" cy="1325563"/>
          </a:xfrm>
        </p:spPr>
        <p:txBody>
          <a:bodyPr>
            <a:noAutofit/>
          </a:bodyPr>
          <a:lstStyle/>
          <a:p>
            <a:r>
              <a:rPr lang="en-GB" sz="2800" dirty="0"/>
              <a:t>Progress against Outcome Measures – OM4b Forward Investment Programme</a:t>
            </a:r>
            <a:br>
              <a:rPr lang="en-GB" sz="2800" dirty="0"/>
            </a:br>
            <a:r>
              <a:rPr lang="en-GB" sz="2800" dirty="0"/>
              <a:t>2017-18</a:t>
            </a:r>
          </a:p>
        </p:txBody>
      </p:sp>
      <p:sp>
        <p:nvSpPr>
          <p:cNvPr id="4" name="Footer Placeholder 3">
            <a:extLst>
              <a:ext uri="{FF2B5EF4-FFF2-40B4-BE49-F238E27FC236}">
                <a16:creationId xmlns:a16="http://schemas.microsoft.com/office/drawing/2014/main" id="{84952DA4-0AA8-4285-A2B5-B24EEB460AD1}"/>
              </a:ext>
            </a:extLst>
          </p:cNvPr>
          <p:cNvSpPr>
            <a:spLocks noGrp="1"/>
          </p:cNvSpPr>
          <p:nvPr>
            <p:ph type="ftr" sz="quarter" idx="11"/>
          </p:nvPr>
        </p:nvSpPr>
        <p:spPr/>
        <p:txBody>
          <a:bodyPr/>
          <a:lstStyle/>
          <a:p>
            <a:pPr algn="ctr"/>
            <a:r>
              <a:rPr lang="en-US"/>
              <a:t>                                                                                                        Working together to manage flooding and coastal change  </a:t>
            </a:r>
            <a:endParaRPr lang="en-GB" dirty="0"/>
          </a:p>
        </p:txBody>
      </p:sp>
      <p:graphicFrame>
        <p:nvGraphicFramePr>
          <p:cNvPr id="5" name="Chart 4">
            <a:extLst>
              <a:ext uri="{FF2B5EF4-FFF2-40B4-BE49-F238E27FC236}">
                <a16:creationId xmlns:a16="http://schemas.microsoft.com/office/drawing/2014/main" id="{24D3E0E1-37B7-4F16-8E77-8789F112641A}"/>
              </a:ext>
            </a:extLst>
          </p:cNvPr>
          <p:cNvGraphicFramePr>
            <a:graphicFrameLocks noGrp="1"/>
          </p:cNvGraphicFramePr>
          <p:nvPr/>
        </p:nvGraphicFramePr>
        <p:xfrm>
          <a:off x="2893016" y="463846"/>
          <a:ext cx="9298983" cy="60782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3FE034E9-414A-44CF-B5C9-D6FDF8122749}"/>
              </a:ext>
            </a:extLst>
          </p:cNvPr>
          <p:cNvGraphicFramePr>
            <a:graphicFrameLocks noGrp="1"/>
          </p:cNvGraphicFramePr>
          <p:nvPr>
            <p:extLst>
              <p:ext uri="{D42A27DB-BD31-4B8C-83A1-F6EECF244321}">
                <p14:modId xmlns:p14="http://schemas.microsoft.com/office/powerpoint/2010/main" val="983959253"/>
              </p:ext>
            </p:extLst>
          </p:nvPr>
        </p:nvGraphicFramePr>
        <p:xfrm>
          <a:off x="2729208" y="105367"/>
          <a:ext cx="9298983" cy="60782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758058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57DC2-76AE-49BC-A8D1-33E984D2B6E0}"/>
              </a:ext>
            </a:extLst>
          </p:cNvPr>
          <p:cNvSpPr>
            <a:spLocks noGrp="1"/>
          </p:cNvSpPr>
          <p:nvPr>
            <p:ph type="title"/>
          </p:nvPr>
        </p:nvSpPr>
        <p:spPr>
          <a:xfrm>
            <a:off x="673100" y="1762125"/>
            <a:ext cx="2857500" cy="1325563"/>
          </a:xfrm>
        </p:spPr>
        <p:txBody>
          <a:bodyPr>
            <a:noAutofit/>
          </a:bodyPr>
          <a:lstStyle/>
          <a:p>
            <a:r>
              <a:rPr lang="en-GB" sz="2800" dirty="0"/>
              <a:t>Progress against Outcome Measures – OM4c Forward Investment Programme</a:t>
            </a:r>
            <a:br>
              <a:rPr lang="en-GB" sz="2800" dirty="0"/>
            </a:br>
            <a:r>
              <a:rPr lang="en-GB" sz="2800" dirty="0"/>
              <a:t>2017-18</a:t>
            </a:r>
          </a:p>
        </p:txBody>
      </p:sp>
      <p:sp>
        <p:nvSpPr>
          <p:cNvPr id="4" name="Footer Placeholder 3">
            <a:extLst>
              <a:ext uri="{FF2B5EF4-FFF2-40B4-BE49-F238E27FC236}">
                <a16:creationId xmlns:a16="http://schemas.microsoft.com/office/drawing/2014/main" id="{84952DA4-0AA8-4285-A2B5-B24EEB460AD1}"/>
              </a:ext>
            </a:extLst>
          </p:cNvPr>
          <p:cNvSpPr>
            <a:spLocks noGrp="1"/>
          </p:cNvSpPr>
          <p:nvPr>
            <p:ph type="ftr" sz="quarter" idx="11"/>
          </p:nvPr>
        </p:nvSpPr>
        <p:spPr/>
        <p:txBody>
          <a:bodyPr/>
          <a:lstStyle/>
          <a:p>
            <a:pPr algn="ctr"/>
            <a:r>
              <a:rPr lang="en-US"/>
              <a:t>                                                                                                        Working together to manage flooding and coastal change  </a:t>
            </a:r>
            <a:endParaRPr lang="en-GB" dirty="0"/>
          </a:p>
        </p:txBody>
      </p:sp>
      <p:graphicFrame>
        <p:nvGraphicFramePr>
          <p:cNvPr id="5" name="Chart 4">
            <a:extLst>
              <a:ext uri="{FF2B5EF4-FFF2-40B4-BE49-F238E27FC236}">
                <a16:creationId xmlns:a16="http://schemas.microsoft.com/office/drawing/2014/main" id="{24D3E0E1-37B7-4F16-8E77-8789F112641A}"/>
              </a:ext>
            </a:extLst>
          </p:cNvPr>
          <p:cNvGraphicFramePr>
            <a:graphicFrameLocks noGrp="1"/>
          </p:cNvGraphicFramePr>
          <p:nvPr/>
        </p:nvGraphicFramePr>
        <p:xfrm>
          <a:off x="2893016" y="463846"/>
          <a:ext cx="9298983" cy="60782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10FB87B5-5934-4005-B1F6-2E81BFA74DED}"/>
              </a:ext>
            </a:extLst>
          </p:cNvPr>
          <p:cNvGraphicFramePr>
            <a:graphicFrameLocks noGrp="1"/>
          </p:cNvGraphicFramePr>
          <p:nvPr>
            <p:extLst>
              <p:ext uri="{D42A27DB-BD31-4B8C-83A1-F6EECF244321}">
                <p14:modId xmlns:p14="http://schemas.microsoft.com/office/powerpoint/2010/main" val="810064476"/>
              </p:ext>
            </p:extLst>
          </p:nvPr>
        </p:nvGraphicFramePr>
        <p:xfrm>
          <a:off x="3084808" y="48567"/>
          <a:ext cx="9298983" cy="60782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4265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95765-E2D2-4011-846C-2F1FB2D102FB}"/>
              </a:ext>
            </a:extLst>
          </p:cNvPr>
          <p:cNvSpPr>
            <a:spLocks noGrp="1"/>
          </p:cNvSpPr>
          <p:nvPr>
            <p:ph type="title"/>
          </p:nvPr>
        </p:nvSpPr>
        <p:spPr/>
        <p:txBody>
          <a:bodyPr>
            <a:normAutofit fontScale="90000"/>
          </a:bodyPr>
          <a:lstStyle/>
          <a:p>
            <a:r>
              <a:rPr lang="en-GB" sz="4900" dirty="0"/>
              <a:t>Resources and capacity</a:t>
            </a:r>
            <a:br>
              <a:rPr lang="en-GB" dirty="0"/>
            </a:br>
            <a:r>
              <a:rPr lang="en-GB" sz="4000" dirty="0"/>
              <a:t>Finance</a:t>
            </a:r>
            <a:br>
              <a:rPr lang="en-GB" sz="4000" dirty="0"/>
            </a:br>
            <a:r>
              <a:rPr lang="en-GB" sz="4000" dirty="0"/>
              <a:t>Skills and capacity</a:t>
            </a:r>
          </a:p>
        </p:txBody>
      </p:sp>
      <p:sp>
        <p:nvSpPr>
          <p:cNvPr id="3" name="Footer Placeholder 2">
            <a:extLst>
              <a:ext uri="{FF2B5EF4-FFF2-40B4-BE49-F238E27FC236}">
                <a16:creationId xmlns:a16="http://schemas.microsoft.com/office/drawing/2014/main" id="{8095C243-9AC4-45D8-95F0-1861CFFF5C10}"/>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2749889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8C830-D1E0-4A09-99BC-4B2CB8334706}"/>
              </a:ext>
            </a:extLst>
          </p:cNvPr>
          <p:cNvSpPr>
            <a:spLocks noGrp="1"/>
          </p:cNvSpPr>
          <p:nvPr>
            <p:ph type="title"/>
          </p:nvPr>
        </p:nvSpPr>
        <p:spPr/>
        <p:txBody>
          <a:bodyPr/>
          <a:lstStyle/>
          <a:p>
            <a:r>
              <a:rPr lang="en-GB" dirty="0"/>
              <a:t>Actions to be completed before December workshop</a:t>
            </a:r>
          </a:p>
        </p:txBody>
      </p:sp>
      <p:sp>
        <p:nvSpPr>
          <p:cNvPr id="3" name="Content Placeholder 2">
            <a:extLst>
              <a:ext uri="{FF2B5EF4-FFF2-40B4-BE49-F238E27FC236}">
                <a16:creationId xmlns:a16="http://schemas.microsoft.com/office/drawing/2014/main" id="{96EA373D-1B41-4021-BE7E-04A0010BB82E}"/>
              </a:ext>
            </a:extLst>
          </p:cNvPr>
          <p:cNvSpPr>
            <a:spLocks noGrp="1"/>
          </p:cNvSpPr>
          <p:nvPr>
            <p:ph idx="1"/>
          </p:nvPr>
        </p:nvSpPr>
        <p:spPr/>
        <p:txBody>
          <a:bodyPr/>
          <a:lstStyle/>
          <a:p>
            <a:r>
              <a:rPr lang="en-GB" dirty="0"/>
              <a:t>Finance</a:t>
            </a:r>
          </a:p>
          <a:p>
            <a:pPr lvl="1"/>
            <a:r>
              <a:rPr lang="en-GB" dirty="0"/>
              <a:t>Collect more evidence from existing investments - done</a:t>
            </a:r>
          </a:p>
          <a:p>
            <a:pPr lvl="1"/>
            <a:r>
              <a:rPr lang="en-GB" dirty="0"/>
              <a:t>Evidence from stakeholders that have a voice, John Miller (CLG) - ??</a:t>
            </a:r>
          </a:p>
          <a:p>
            <a:r>
              <a:rPr lang="en-GB" dirty="0"/>
              <a:t>Skills and capacity</a:t>
            </a:r>
          </a:p>
          <a:p>
            <a:pPr lvl="1"/>
            <a:r>
              <a:rPr lang="en-GB" dirty="0"/>
              <a:t>None identified</a:t>
            </a:r>
          </a:p>
          <a:p>
            <a:pPr lvl="1"/>
            <a:endParaRPr lang="en-GB" dirty="0"/>
          </a:p>
        </p:txBody>
      </p:sp>
      <p:sp>
        <p:nvSpPr>
          <p:cNvPr id="4" name="Footer Placeholder 3">
            <a:extLst>
              <a:ext uri="{FF2B5EF4-FFF2-40B4-BE49-F238E27FC236}">
                <a16:creationId xmlns:a16="http://schemas.microsoft.com/office/drawing/2014/main" id="{9A6A4416-BF9E-41A3-ADDF-90D9C506E2E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963798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73CE1-1596-4594-A858-3EC28FE1951D}"/>
              </a:ext>
            </a:extLst>
          </p:cNvPr>
          <p:cNvSpPr>
            <a:spLocks noGrp="1"/>
          </p:cNvSpPr>
          <p:nvPr>
            <p:ph type="title"/>
          </p:nvPr>
        </p:nvSpPr>
        <p:spPr/>
        <p:txBody>
          <a:bodyPr/>
          <a:lstStyle/>
          <a:p>
            <a:r>
              <a:rPr lang="en-GB" dirty="0"/>
              <a:t>Finance</a:t>
            </a:r>
          </a:p>
        </p:txBody>
      </p:sp>
      <p:sp>
        <p:nvSpPr>
          <p:cNvPr id="3" name="Content Placeholder 2">
            <a:extLst>
              <a:ext uri="{FF2B5EF4-FFF2-40B4-BE49-F238E27FC236}">
                <a16:creationId xmlns:a16="http://schemas.microsoft.com/office/drawing/2014/main" id="{A8C6993D-500A-4E6F-88C9-88D1195134CE}"/>
              </a:ext>
            </a:extLst>
          </p:cNvPr>
          <p:cNvSpPr>
            <a:spLocks noGrp="1"/>
          </p:cNvSpPr>
          <p:nvPr>
            <p:ph idx="1"/>
          </p:nvPr>
        </p:nvSpPr>
        <p:spPr>
          <a:xfrm>
            <a:off x="838200" y="1320800"/>
            <a:ext cx="10515600" cy="4856163"/>
          </a:xfrm>
        </p:spPr>
        <p:txBody>
          <a:bodyPr>
            <a:normAutofit fontScale="85000" lnSpcReduction="20000"/>
          </a:bodyPr>
          <a:lstStyle/>
          <a:p>
            <a:r>
              <a:rPr lang="en-GB" dirty="0"/>
              <a:t>Challenge: investment in FCERM has increased with a 6 year strategic investment programme BUT competition for schemes means only average BCR is 9:1 (2014) so not all schemes achieving BCR of 5:1 are being funded</a:t>
            </a:r>
          </a:p>
          <a:p>
            <a:r>
              <a:rPr lang="en-GB" dirty="0"/>
              <a:t>Long term arrangements for flood insurance post Flood Re</a:t>
            </a:r>
          </a:p>
          <a:p>
            <a:r>
              <a:rPr lang="en-GB" dirty="0"/>
              <a:t>Local authority funding cuts have affected delivery of non-mandatory FCERM e.g. surface water flood risk management</a:t>
            </a:r>
          </a:p>
          <a:p>
            <a:r>
              <a:rPr lang="en-GB" dirty="0"/>
              <a:t>How to Incentivise investment in PLP as take up has been lower than hoped</a:t>
            </a:r>
          </a:p>
          <a:p>
            <a:r>
              <a:rPr lang="en-GB" dirty="0"/>
              <a:t>Appraisal/Green book approach promotes fragmented solutions that focus on present day benefits whereas longer term benefits will be achieved from catchment approaches that can be adapted over time</a:t>
            </a:r>
          </a:p>
          <a:p>
            <a:r>
              <a:rPr lang="en-GB" dirty="0">
                <a:solidFill>
                  <a:srgbClr val="00B050"/>
                </a:solidFill>
              </a:rPr>
              <a:t>Evidence: Partnership Funding evaluation (2014), Environment Agency Investment Programme, FCERM Strategic Direction Web Ex (02/11/17) and Workshop (13/11/17)</a:t>
            </a:r>
          </a:p>
          <a:p>
            <a:r>
              <a:rPr lang="en-GB" dirty="0">
                <a:solidFill>
                  <a:srgbClr val="FF0000"/>
                </a:solidFill>
              </a:rPr>
              <a:t>Evidence gaps: current effectiveness of Partnership Funding - Defra evaluation due to report imminently</a:t>
            </a:r>
          </a:p>
          <a:p>
            <a:endParaRPr lang="en-GB" dirty="0"/>
          </a:p>
          <a:p>
            <a:endParaRPr lang="en-GB" dirty="0"/>
          </a:p>
        </p:txBody>
      </p:sp>
      <p:sp>
        <p:nvSpPr>
          <p:cNvPr id="4" name="Footer Placeholder 3">
            <a:extLst>
              <a:ext uri="{FF2B5EF4-FFF2-40B4-BE49-F238E27FC236}">
                <a16:creationId xmlns:a16="http://schemas.microsoft.com/office/drawing/2014/main" id="{805A4850-6BBB-45DC-AD45-D3F5949BDCBA}"/>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37897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6477F-1397-4D5A-BB7B-8F394117C9B2}"/>
              </a:ext>
            </a:extLst>
          </p:cNvPr>
          <p:cNvSpPr>
            <a:spLocks noGrp="1"/>
          </p:cNvSpPr>
          <p:nvPr>
            <p:ph type="title"/>
          </p:nvPr>
        </p:nvSpPr>
        <p:spPr/>
        <p:txBody>
          <a:bodyPr/>
          <a:lstStyle/>
          <a:p>
            <a:r>
              <a:rPr lang="en-GB" dirty="0"/>
              <a:t>Key challenges and opportunities</a:t>
            </a:r>
          </a:p>
        </p:txBody>
      </p:sp>
      <p:sp>
        <p:nvSpPr>
          <p:cNvPr id="3" name="Content Placeholder 2">
            <a:extLst>
              <a:ext uri="{FF2B5EF4-FFF2-40B4-BE49-F238E27FC236}">
                <a16:creationId xmlns:a16="http://schemas.microsoft.com/office/drawing/2014/main" id="{59E94E35-03A8-4B8E-A4B6-E47E29FBC123}"/>
              </a:ext>
            </a:extLst>
          </p:cNvPr>
          <p:cNvSpPr>
            <a:spLocks noGrp="1"/>
          </p:cNvSpPr>
          <p:nvPr>
            <p:ph idx="1"/>
          </p:nvPr>
        </p:nvSpPr>
        <p:spPr/>
        <p:txBody>
          <a:bodyPr/>
          <a:lstStyle/>
          <a:p>
            <a:r>
              <a:rPr lang="en-GB" dirty="0"/>
              <a:t>Risks and impacts of FCERM (planning horizons)</a:t>
            </a:r>
          </a:p>
          <a:p>
            <a:r>
              <a:rPr lang="en-GB" dirty="0"/>
              <a:t>Ways of working (joined up thinking/management, roles and responsibilities)</a:t>
            </a:r>
          </a:p>
          <a:p>
            <a:r>
              <a:rPr lang="en-GB" dirty="0"/>
              <a:t>Current action (awareness and education, operations)</a:t>
            </a:r>
          </a:p>
          <a:p>
            <a:r>
              <a:rPr lang="en-GB" dirty="0"/>
              <a:t>Resources and capacity (finance, skills </a:t>
            </a:r>
            <a:r>
              <a:rPr lang="en-GB"/>
              <a:t>and capacity)</a:t>
            </a:r>
            <a:endParaRPr lang="en-GB" dirty="0"/>
          </a:p>
          <a:p>
            <a:endParaRPr lang="en-GB" dirty="0"/>
          </a:p>
          <a:p>
            <a:endParaRPr lang="en-GB" dirty="0"/>
          </a:p>
        </p:txBody>
      </p:sp>
      <p:sp>
        <p:nvSpPr>
          <p:cNvPr id="4" name="Footer Placeholder 3">
            <a:extLst>
              <a:ext uri="{FF2B5EF4-FFF2-40B4-BE49-F238E27FC236}">
                <a16:creationId xmlns:a16="http://schemas.microsoft.com/office/drawing/2014/main" id="{4DC3A198-2DA1-4FE0-8F15-A8996103818A}"/>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2046012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81FD7-BA16-4A9A-9196-8D246BDD5F8C}"/>
              </a:ext>
            </a:extLst>
          </p:cNvPr>
          <p:cNvSpPr>
            <a:spLocks noGrp="1"/>
          </p:cNvSpPr>
          <p:nvPr>
            <p:ph type="title"/>
          </p:nvPr>
        </p:nvSpPr>
        <p:spPr/>
        <p:txBody>
          <a:bodyPr/>
          <a:lstStyle/>
          <a:p>
            <a:r>
              <a:rPr lang="en-GB" dirty="0"/>
              <a:t>Finance - opportunities</a:t>
            </a:r>
          </a:p>
        </p:txBody>
      </p:sp>
      <p:sp>
        <p:nvSpPr>
          <p:cNvPr id="3" name="Content Placeholder 2">
            <a:extLst>
              <a:ext uri="{FF2B5EF4-FFF2-40B4-BE49-F238E27FC236}">
                <a16:creationId xmlns:a16="http://schemas.microsoft.com/office/drawing/2014/main" id="{7DCF57BE-C83C-4B48-B1A8-E074BE104887}"/>
              </a:ext>
            </a:extLst>
          </p:cNvPr>
          <p:cNvSpPr>
            <a:spLocks noGrp="1"/>
          </p:cNvSpPr>
          <p:nvPr>
            <p:ph idx="1"/>
          </p:nvPr>
        </p:nvSpPr>
        <p:spPr/>
        <p:txBody>
          <a:bodyPr>
            <a:normAutofit fontScale="92500" lnSpcReduction="10000"/>
          </a:bodyPr>
          <a:lstStyle/>
          <a:p>
            <a:r>
              <a:rPr lang="en-GB" dirty="0">
                <a:solidFill>
                  <a:srgbClr val="FF00FF"/>
                </a:solidFill>
              </a:rPr>
              <a:t>Maximise the use of other funding sources via Partnership Funding, pool resources to meet multiple objectives</a:t>
            </a:r>
          </a:p>
          <a:p>
            <a:r>
              <a:rPr lang="en-GB" dirty="0">
                <a:solidFill>
                  <a:srgbClr val="FF00FF"/>
                </a:solidFill>
              </a:rPr>
              <a:t>Better recognise costs and beneficiaries of FCERM e.g. pay farmers for FCERM services enabling Natural Flood Management</a:t>
            </a:r>
          </a:p>
          <a:p>
            <a:r>
              <a:rPr lang="en-GB" dirty="0">
                <a:solidFill>
                  <a:srgbClr val="FF00FF"/>
                </a:solidFill>
              </a:rPr>
              <a:t>CAP reform should achieve better outcomes</a:t>
            </a:r>
          </a:p>
          <a:p>
            <a:r>
              <a:rPr lang="en-GB" dirty="0">
                <a:solidFill>
                  <a:srgbClr val="FF00FF"/>
                </a:solidFill>
              </a:rPr>
              <a:t>Consider macro-scale/spatial planning to increase investment e.g. via enabling, unlocking development </a:t>
            </a:r>
          </a:p>
          <a:p>
            <a:r>
              <a:rPr lang="en-GB" dirty="0">
                <a:solidFill>
                  <a:srgbClr val="FF00FF"/>
                </a:solidFill>
              </a:rPr>
              <a:t>Capitalise upon the contribution FCERM provides to economic development to secure more investment</a:t>
            </a:r>
          </a:p>
          <a:p>
            <a:r>
              <a:rPr lang="en-GB" dirty="0">
                <a:solidFill>
                  <a:srgbClr val="FF00FF"/>
                </a:solidFill>
              </a:rPr>
              <a:t>Integrated investment planning: maximise/realise full potential of (Cross) sector capital investment programmes</a:t>
            </a:r>
          </a:p>
          <a:p>
            <a:endParaRPr lang="en-GB" dirty="0"/>
          </a:p>
        </p:txBody>
      </p:sp>
      <p:sp>
        <p:nvSpPr>
          <p:cNvPr id="4" name="Footer Placeholder 3">
            <a:extLst>
              <a:ext uri="{FF2B5EF4-FFF2-40B4-BE49-F238E27FC236}">
                <a16:creationId xmlns:a16="http://schemas.microsoft.com/office/drawing/2014/main" id="{66B88403-B23B-41CF-99E4-5795BE8D9B37}"/>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802300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DF85F-7657-45BA-B890-A62514C6C537}"/>
              </a:ext>
            </a:extLst>
          </p:cNvPr>
          <p:cNvSpPr>
            <a:spLocks noGrp="1"/>
          </p:cNvSpPr>
          <p:nvPr>
            <p:ph type="title"/>
          </p:nvPr>
        </p:nvSpPr>
        <p:spPr>
          <a:xfrm>
            <a:off x="330200" y="2320925"/>
            <a:ext cx="3213100" cy="1325563"/>
          </a:xfrm>
        </p:spPr>
        <p:txBody>
          <a:bodyPr>
            <a:noAutofit/>
          </a:bodyPr>
          <a:lstStyle/>
          <a:p>
            <a:r>
              <a:rPr lang="en-GB" sz="4000" dirty="0"/>
              <a:t>Forward funding programme</a:t>
            </a:r>
            <a:br>
              <a:rPr lang="en-GB" sz="4000" dirty="0"/>
            </a:br>
            <a:br>
              <a:rPr lang="en-GB" sz="4000" dirty="0"/>
            </a:br>
            <a:r>
              <a:rPr lang="en-GB" sz="2800" dirty="0"/>
              <a:t>This includes costs projected beyond the six year Investment Programme – costs into the future should be viewed with caution</a:t>
            </a:r>
          </a:p>
        </p:txBody>
      </p:sp>
      <p:sp>
        <p:nvSpPr>
          <p:cNvPr id="4" name="Footer Placeholder 3">
            <a:extLst>
              <a:ext uri="{FF2B5EF4-FFF2-40B4-BE49-F238E27FC236}">
                <a16:creationId xmlns:a16="http://schemas.microsoft.com/office/drawing/2014/main" id="{0807F93F-4133-43A9-898B-B03B17334E82}"/>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1026" name="Chart 1" descr="image003">
            <a:extLst>
              <a:ext uri="{FF2B5EF4-FFF2-40B4-BE49-F238E27FC236}">
                <a16:creationId xmlns:a16="http://schemas.microsoft.com/office/drawing/2014/main" id="{FA69A944-9ED1-4EA9-93AA-F9F928D7B7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3154" y="315912"/>
            <a:ext cx="7571798" cy="56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8726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DF85F-7657-45BA-B890-A62514C6C537}"/>
              </a:ext>
            </a:extLst>
          </p:cNvPr>
          <p:cNvSpPr>
            <a:spLocks noGrp="1"/>
          </p:cNvSpPr>
          <p:nvPr>
            <p:ph type="title"/>
          </p:nvPr>
        </p:nvSpPr>
        <p:spPr>
          <a:xfrm>
            <a:off x="330200" y="2320925"/>
            <a:ext cx="4073548" cy="1325563"/>
          </a:xfrm>
        </p:spPr>
        <p:txBody>
          <a:bodyPr>
            <a:noAutofit/>
          </a:bodyPr>
          <a:lstStyle/>
          <a:p>
            <a:r>
              <a:rPr lang="en-GB" sz="3600" dirty="0"/>
              <a:t>Forward funding programme – </a:t>
            </a:r>
            <a:br>
              <a:rPr lang="en-GB" sz="3600" dirty="0"/>
            </a:br>
            <a:r>
              <a:rPr lang="en-GB" sz="3600" dirty="0"/>
              <a:t>Grant in Aid</a:t>
            </a:r>
            <a:br>
              <a:rPr lang="en-GB" sz="3600" dirty="0"/>
            </a:br>
            <a:br>
              <a:rPr lang="en-GB" sz="3600" dirty="0"/>
            </a:br>
            <a:r>
              <a:rPr lang="en-GB" sz="2400" dirty="0"/>
              <a:t>Total </a:t>
            </a:r>
            <a:r>
              <a:rPr lang="en-GB" sz="2400"/>
              <a:t>£7.6bn</a:t>
            </a:r>
            <a:br>
              <a:rPr lang="en-GB" sz="2400" dirty="0"/>
            </a:br>
            <a:r>
              <a:rPr lang="en-GB" sz="2400" dirty="0"/>
              <a:t>43% coastal flooding</a:t>
            </a:r>
            <a:br>
              <a:rPr lang="en-GB" sz="2400" dirty="0"/>
            </a:br>
            <a:r>
              <a:rPr lang="en-GB" sz="2400" dirty="0"/>
              <a:t>35% river flooding (non-tidal)</a:t>
            </a:r>
            <a:br>
              <a:rPr lang="en-GB" sz="2400" dirty="0"/>
            </a:br>
            <a:r>
              <a:rPr lang="en-GB" sz="2400" dirty="0"/>
              <a:t>8 % river flooding (tidal)</a:t>
            </a:r>
            <a:br>
              <a:rPr lang="en-GB" sz="2400" dirty="0"/>
            </a:br>
            <a:r>
              <a:rPr lang="en-GB" sz="2400" dirty="0"/>
              <a:t>8% coastal erosion</a:t>
            </a:r>
            <a:br>
              <a:rPr lang="en-GB" sz="2400" dirty="0"/>
            </a:br>
            <a:r>
              <a:rPr lang="en-GB" sz="2400" dirty="0"/>
              <a:t>5% surface water flooding</a:t>
            </a:r>
            <a:br>
              <a:rPr lang="en-GB" sz="2400" dirty="0"/>
            </a:br>
            <a:r>
              <a:rPr lang="en-GB" sz="2400" dirty="0"/>
              <a:t>1% reservoir flooding</a:t>
            </a:r>
            <a:br>
              <a:rPr lang="en-GB" sz="2400" dirty="0"/>
            </a:br>
            <a:r>
              <a:rPr lang="en-GB" sz="2400" dirty="0"/>
              <a:t>0.1% groundwater flooding</a:t>
            </a:r>
            <a:br>
              <a:rPr lang="en-GB" sz="2400" dirty="0"/>
            </a:br>
            <a:br>
              <a:rPr lang="en-GB" sz="2400" dirty="0"/>
            </a:br>
            <a:endParaRPr lang="en-GB" sz="2400" dirty="0"/>
          </a:p>
        </p:txBody>
      </p:sp>
      <p:sp>
        <p:nvSpPr>
          <p:cNvPr id="4" name="Footer Placeholder 3">
            <a:extLst>
              <a:ext uri="{FF2B5EF4-FFF2-40B4-BE49-F238E27FC236}">
                <a16:creationId xmlns:a16="http://schemas.microsoft.com/office/drawing/2014/main" id="{0807F93F-4133-43A9-898B-B03B17334E82}"/>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2050" name="Chart 2" descr="image001">
            <a:extLst>
              <a:ext uri="{FF2B5EF4-FFF2-40B4-BE49-F238E27FC236}">
                <a16:creationId xmlns:a16="http://schemas.microsoft.com/office/drawing/2014/main" id="{1E0053F1-36FB-4BAE-8258-3406954B74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3748" y="93662"/>
            <a:ext cx="7608865" cy="597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57138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ED83D-EACB-42A5-9ABD-7C2DD014ED37}"/>
              </a:ext>
            </a:extLst>
          </p:cNvPr>
          <p:cNvSpPr>
            <a:spLocks noGrp="1"/>
          </p:cNvSpPr>
          <p:nvPr>
            <p:ph type="title"/>
          </p:nvPr>
        </p:nvSpPr>
        <p:spPr>
          <a:xfrm>
            <a:off x="228600" y="23812"/>
            <a:ext cx="11620500" cy="1325563"/>
          </a:xfrm>
        </p:spPr>
        <p:txBody>
          <a:bodyPr>
            <a:normAutofit/>
          </a:bodyPr>
          <a:lstStyle/>
          <a:p>
            <a:r>
              <a:rPr lang="en-GB" dirty="0"/>
              <a:t>Are we investing enough? Using all avenues to obtain investment?</a:t>
            </a:r>
          </a:p>
        </p:txBody>
      </p:sp>
      <p:sp>
        <p:nvSpPr>
          <p:cNvPr id="4" name="Footer Placeholder 3">
            <a:extLst>
              <a:ext uri="{FF2B5EF4-FFF2-40B4-BE49-F238E27FC236}">
                <a16:creationId xmlns:a16="http://schemas.microsoft.com/office/drawing/2014/main" id="{762F018E-15CC-405F-AD97-1E4A32477C57}"/>
              </a:ext>
            </a:extLst>
          </p:cNvPr>
          <p:cNvSpPr>
            <a:spLocks noGrp="1"/>
          </p:cNvSpPr>
          <p:nvPr>
            <p:ph type="ftr" sz="quarter" idx="11"/>
          </p:nvPr>
        </p:nvSpPr>
        <p:spPr/>
        <p:txBody>
          <a:bodyPr/>
          <a:lstStyle/>
          <a:p>
            <a:pPr algn="ctr"/>
            <a:r>
              <a:rPr lang="en-US"/>
              <a:t>                                                                                                        Working together to manage flooding and coastal change  </a:t>
            </a:r>
            <a:endParaRPr lang="en-GB" dirty="0"/>
          </a:p>
        </p:txBody>
      </p:sp>
      <p:pic>
        <p:nvPicPr>
          <p:cNvPr id="5" name="Picture 4">
            <a:extLst>
              <a:ext uri="{FF2B5EF4-FFF2-40B4-BE49-F238E27FC236}">
                <a16:creationId xmlns:a16="http://schemas.microsoft.com/office/drawing/2014/main" id="{A5279EA6-4840-4D9A-8668-744428C3AD3B}"/>
              </a:ext>
            </a:extLst>
          </p:cNvPr>
          <p:cNvPicPr>
            <a:picLocks noChangeAspect="1"/>
          </p:cNvPicPr>
          <p:nvPr/>
        </p:nvPicPr>
        <p:blipFill>
          <a:blip r:embed="rId2"/>
          <a:stretch>
            <a:fillRect/>
          </a:stretch>
        </p:blipFill>
        <p:spPr>
          <a:xfrm>
            <a:off x="2272681" y="1624805"/>
            <a:ext cx="9576420" cy="4552157"/>
          </a:xfrm>
          <a:prstGeom prst="rect">
            <a:avLst/>
          </a:prstGeom>
        </p:spPr>
      </p:pic>
      <p:sp>
        <p:nvSpPr>
          <p:cNvPr id="6" name="TextBox 5">
            <a:extLst>
              <a:ext uri="{FF2B5EF4-FFF2-40B4-BE49-F238E27FC236}">
                <a16:creationId xmlns:a16="http://schemas.microsoft.com/office/drawing/2014/main" id="{353F7900-8261-4505-9027-4DB923320C3F}"/>
              </a:ext>
            </a:extLst>
          </p:cNvPr>
          <p:cNvSpPr txBox="1"/>
          <p:nvPr/>
        </p:nvSpPr>
        <p:spPr>
          <a:xfrm>
            <a:off x="165100" y="1955800"/>
            <a:ext cx="2184400" cy="1938992"/>
          </a:xfrm>
          <a:prstGeom prst="rect">
            <a:avLst/>
          </a:prstGeom>
          <a:noFill/>
        </p:spPr>
        <p:txBody>
          <a:bodyPr wrap="square" rtlCol="0">
            <a:spAutoFit/>
          </a:bodyPr>
          <a:lstStyle/>
          <a:p>
            <a:r>
              <a:rPr lang="en-GB" sz="2400" dirty="0">
                <a:solidFill>
                  <a:srgbClr val="002060"/>
                </a:solidFill>
              </a:rPr>
              <a:t>Source: National Infrastructure Commission, 2017</a:t>
            </a:r>
          </a:p>
        </p:txBody>
      </p:sp>
    </p:spTree>
    <p:extLst>
      <p:ext uri="{BB962C8B-B14F-4D97-AF65-F5344CB8AC3E}">
        <p14:creationId xmlns:p14="http://schemas.microsoft.com/office/powerpoint/2010/main" val="3947227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A6C5F-AA1E-40D9-AA9E-930191460BEB}"/>
              </a:ext>
            </a:extLst>
          </p:cNvPr>
          <p:cNvSpPr>
            <a:spLocks noGrp="1"/>
          </p:cNvSpPr>
          <p:nvPr>
            <p:ph type="title"/>
          </p:nvPr>
        </p:nvSpPr>
        <p:spPr/>
        <p:txBody>
          <a:bodyPr/>
          <a:lstStyle/>
          <a:p>
            <a:r>
              <a:rPr lang="en-GB" dirty="0"/>
              <a:t>Skills and capacity</a:t>
            </a:r>
          </a:p>
        </p:txBody>
      </p:sp>
      <p:sp>
        <p:nvSpPr>
          <p:cNvPr id="3" name="Content Placeholder 2">
            <a:extLst>
              <a:ext uri="{FF2B5EF4-FFF2-40B4-BE49-F238E27FC236}">
                <a16:creationId xmlns:a16="http://schemas.microsoft.com/office/drawing/2014/main" id="{DA05BF2A-B1B9-446F-A81C-0020687D2EE0}"/>
              </a:ext>
            </a:extLst>
          </p:cNvPr>
          <p:cNvSpPr>
            <a:spLocks noGrp="1"/>
          </p:cNvSpPr>
          <p:nvPr>
            <p:ph idx="1"/>
          </p:nvPr>
        </p:nvSpPr>
        <p:spPr>
          <a:xfrm>
            <a:off x="838200" y="1447800"/>
            <a:ext cx="10515600" cy="4729163"/>
          </a:xfrm>
        </p:spPr>
        <p:txBody>
          <a:bodyPr>
            <a:normAutofit fontScale="77500" lnSpcReduction="20000"/>
          </a:bodyPr>
          <a:lstStyle/>
          <a:p>
            <a:r>
              <a:rPr lang="en-GB" dirty="0"/>
              <a:t>Challenge: skills shortage and capacity gaps evidence across the FCERM industry</a:t>
            </a:r>
          </a:p>
          <a:p>
            <a:r>
              <a:rPr lang="en-GB" dirty="0"/>
              <a:t>Government investment in research</a:t>
            </a:r>
          </a:p>
          <a:p>
            <a:r>
              <a:rPr lang="en-GB" dirty="0"/>
              <a:t>Development of all partners: understanding, involvement, collaboration and training</a:t>
            </a:r>
          </a:p>
          <a:p>
            <a:r>
              <a:rPr lang="en-GB" dirty="0">
                <a:solidFill>
                  <a:srgbClr val="00B050"/>
                </a:solidFill>
              </a:rPr>
              <a:t>Evidence: current experience of FCERM industry (public and private sector) – difficulties in recruitment and posts empty for 1-2 years</a:t>
            </a:r>
          </a:p>
          <a:p>
            <a:r>
              <a:rPr lang="en-GB" dirty="0">
                <a:solidFill>
                  <a:srgbClr val="00B050"/>
                </a:solidFill>
              </a:rPr>
              <a:t>LA capacity issues evidenced by?</a:t>
            </a:r>
          </a:p>
          <a:p>
            <a:r>
              <a:rPr lang="en-GB" dirty="0">
                <a:solidFill>
                  <a:srgbClr val="00B050"/>
                </a:solidFill>
              </a:rPr>
              <a:t>NFFR recommended 5 year review of skills, IT capability and data to understand if these sufficient to address risks and impacts</a:t>
            </a:r>
          </a:p>
          <a:p>
            <a:r>
              <a:rPr lang="en-GB" dirty="0">
                <a:solidFill>
                  <a:srgbClr val="FF0000"/>
                </a:solidFill>
              </a:rPr>
              <a:t>Evidence gaps: comprehensive understanding of skills shortages across the industry and degree to which this is impacting FCERM delivery  </a:t>
            </a:r>
          </a:p>
          <a:p>
            <a:r>
              <a:rPr lang="en-GB" dirty="0">
                <a:solidFill>
                  <a:srgbClr val="FF00FF"/>
                </a:solidFill>
              </a:rPr>
              <a:t>Opportunities: World-leading flood forecasting</a:t>
            </a:r>
          </a:p>
          <a:p>
            <a:r>
              <a:rPr lang="en-GB" dirty="0">
                <a:solidFill>
                  <a:srgbClr val="FF00FF"/>
                </a:solidFill>
              </a:rPr>
              <a:t>Open data developments and new technologies</a:t>
            </a:r>
          </a:p>
          <a:p>
            <a:r>
              <a:rPr lang="en-GB" dirty="0">
                <a:solidFill>
                  <a:srgbClr val="FF00FF"/>
                </a:solidFill>
              </a:rPr>
              <a:t>Brunel course?</a:t>
            </a:r>
          </a:p>
        </p:txBody>
      </p:sp>
      <p:sp>
        <p:nvSpPr>
          <p:cNvPr id="4" name="Footer Placeholder 3">
            <a:extLst>
              <a:ext uri="{FF2B5EF4-FFF2-40B4-BE49-F238E27FC236}">
                <a16:creationId xmlns:a16="http://schemas.microsoft.com/office/drawing/2014/main" id="{E9CBA44D-0F00-49E8-9859-D1B3F7483647}"/>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507541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C7B3B83-3FFB-4585-9C25-70C11F5D4BFA}"/>
              </a:ext>
            </a:extLst>
          </p:cNvPr>
          <p:cNvSpPr>
            <a:spLocks noGrp="1"/>
          </p:cNvSpPr>
          <p:nvPr>
            <p:ph type="subTitle" idx="1"/>
          </p:nvPr>
        </p:nvSpPr>
        <p:spPr/>
        <p:txBody>
          <a:bodyPr/>
          <a:lstStyle/>
          <a:p>
            <a:endParaRPr lang="en-GB"/>
          </a:p>
        </p:txBody>
      </p:sp>
      <p:sp>
        <p:nvSpPr>
          <p:cNvPr id="3" name="Title 2">
            <a:extLst>
              <a:ext uri="{FF2B5EF4-FFF2-40B4-BE49-F238E27FC236}">
                <a16:creationId xmlns:a16="http://schemas.microsoft.com/office/drawing/2014/main" id="{1B526C2D-B7C6-4085-BB6F-8F34B04C602D}"/>
              </a:ext>
            </a:extLst>
          </p:cNvPr>
          <p:cNvSpPr>
            <a:spLocks noGrp="1"/>
          </p:cNvSpPr>
          <p:nvPr>
            <p:ph type="title"/>
          </p:nvPr>
        </p:nvSpPr>
        <p:spPr/>
        <p:txBody>
          <a:bodyPr/>
          <a:lstStyle/>
          <a:p>
            <a:r>
              <a:rPr lang="en-GB" dirty="0"/>
              <a:t>What do we want to achieve?</a:t>
            </a:r>
          </a:p>
        </p:txBody>
      </p:sp>
      <p:sp>
        <p:nvSpPr>
          <p:cNvPr id="4" name="Footer Placeholder 3">
            <a:extLst>
              <a:ext uri="{FF2B5EF4-FFF2-40B4-BE49-F238E27FC236}">
                <a16:creationId xmlns:a16="http://schemas.microsoft.com/office/drawing/2014/main" id="{EA5F36E3-3E56-4204-A82F-3E74D8C5C68F}"/>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638016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2C9D9-9B8D-4ABB-9443-72B6A3D3CD6B}"/>
              </a:ext>
            </a:extLst>
          </p:cNvPr>
          <p:cNvSpPr>
            <a:spLocks noGrp="1"/>
          </p:cNvSpPr>
          <p:nvPr>
            <p:ph type="title"/>
          </p:nvPr>
        </p:nvSpPr>
        <p:spPr/>
        <p:txBody>
          <a:bodyPr/>
          <a:lstStyle/>
          <a:p>
            <a:r>
              <a:rPr lang="en-GB" dirty="0"/>
              <a:t>What are we aiming for? What is our goal?</a:t>
            </a:r>
            <a:br>
              <a:rPr lang="en-GB" dirty="0"/>
            </a:br>
            <a:endParaRPr lang="en-GB" dirty="0"/>
          </a:p>
        </p:txBody>
      </p:sp>
      <p:sp>
        <p:nvSpPr>
          <p:cNvPr id="3" name="Content Placeholder 2">
            <a:extLst>
              <a:ext uri="{FF2B5EF4-FFF2-40B4-BE49-F238E27FC236}">
                <a16:creationId xmlns:a16="http://schemas.microsoft.com/office/drawing/2014/main" id="{395A01AE-FDA6-4B6B-B329-48137710FA22}"/>
              </a:ext>
            </a:extLst>
          </p:cNvPr>
          <p:cNvSpPr>
            <a:spLocks noGrp="1"/>
          </p:cNvSpPr>
          <p:nvPr>
            <p:ph idx="1"/>
          </p:nvPr>
        </p:nvSpPr>
        <p:spPr>
          <a:xfrm>
            <a:off x="838200" y="1308100"/>
            <a:ext cx="10515600" cy="4868863"/>
          </a:xfrm>
        </p:spPr>
        <p:txBody>
          <a:bodyPr>
            <a:normAutofit lnSpcReduction="10000"/>
          </a:bodyPr>
          <a:lstStyle/>
          <a:p>
            <a:r>
              <a:rPr lang="en-GB" sz="3200" dirty="0"/>
              <a:t>To address flood and coastal erosion risk/create sustainable places</a:t>
            </a:r>
          </a:p>
          <a:p>
            <a:pPr lvl="1"/>
            <a:r>
              <a:rPr lang="en-GB" sz="2800" dirty="0"/>
              <a:t>By how much?</a:t>
            </a:r>
          </a:p>
          <a:p>
            <a:pPr lvl="1"/>
            <a:r>
              <a:rPr lang="en-GB" sz="2800" dirty="0"/>
              <a:t>For who?</a:t>
            </a:r>
          </a:p>
          <a:p>
            <a:pPr lvl="1"/>
            <a:r>
              <a:rPr lang="en-GB" sz="2800" dirty="0"/>
              <a:t>For what?</a:t>
            </a:r>
          </a:p>
          <a:p>
            <a:pPr lvl="1"/>
            <a:r>
              <a:rPr lang="en-GB" sz="2800" dirty="0"/>
              <a:t>By when?</a:t>
            </a:r>
          </a:p>
          <a:p>
            <a:pPr lvl="1"/>
            <a:r>
              <a:rPr lang="en-GB" sz="2800" dirty="0"/>
              <a:t>What are the priorities?</a:t>
            </a:r>
          </a:p>
          <a:p>
            <a:pPr lvl="2"/>
            <a:r>
              <a:rPr lang="en-GB" sz="2400" dirty="0"/>
              <a:t>Lives – focus on vulnerable/deprived?</a:t>
            </a:r>
          </a:p>
          <a:p>
            <a:pPr lvl="2"/>
            <a:r>
              <a:rPr lang="en-GB" sz="2400" dirty="0"/>
              <a:t>Livelihoods</a:t>
            </a:r>
          </a:p>
          <a:p>
            <a:pPr lvl="2"/>
            <a:r>
              <a:rPr lang="en-GB" sz="2400" dirty="0"/>
              <a:t>Environment</a:t>
            </a:r>
          </a:p>
          <a:p>
            <a:pPr marL="228600" lvl="2">
              <a:lnSpc>
                <a:spcPct val="100000"/>
              </a:lnSpc>
              <a:spcBef>
                <a:spcPts val="1000"/>
              </a:spcBef>
            </a:pPr>
            <a:r>
              <a:rPr lang="en-GB" sz="3200" dirty="0"/>
              <a:t>What is our risk appetite – acceptable level of residual risk?</a:t>
            </a:r>
          </a:p>
          <a:p>
            <a:pPr lvl="2"/>
            <a:endParaRPr lang="en-GB" dirty="0"/>
          </a:p>
        </p:txBody>
      </p:sp>
      <p:sp>
        <p:nvSpPr>
          <p:cNvPr id="4" name="Footer Placeholder 3">
            <a:extLst>
              <a:ext uri="{FF2B5EF4-FFF2-40B4-BE49-F238E27FC236}">
                <a16:creationId xmlns:a16="http://schemas.microsoft.com/office/drawing/2014/main" id="{3155B410-AE8A-4EF6-BF2F-998734F4A426}"/>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9787086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68DFC-25FF-437F-B507-766C61BCEBA8}"/>
              </a:ext>
            </a:extLst>
          </p:cNvPr>
          <p:cNvSpPr>
            <a:spLocks noGrp="1"/>
          </p:cNvSpPr>
          <p:nvPr>
            <p:ph type="title"/>
          </p:nvPr>
        </p:nvSpPr>
        <p:spPr>
          <a:xfrm>
            <a:off x="240399" y="263524"/>
            <a:ext cx="2547746" cy="1325563"/>
          </a:xfrm>
        </p:spPr>
        <p:txBody>
          <a:bodyPr>
            <a:normAutofit fontScale="90000"/>
          </a:bodyPr>
          <a:lstStyle/>
          <a:p>
            <a:r>
              <a:rPr lang="en-GB" dirty="0"/>
              <a:t>Examples from elsewhere </a:t>
            </a:r>
          </a:p>
        </p:txBody>
      </p:sp>
      <p:pic>
        <p:nvPicPr>
          <p:cNvPr id="5" name="Content Placeholder 4">
            <a:extLst>
              <a:ext uri="{FF2B5EF4-FFF2-40B4-BE49-F238E27FC236}">
                <a16:creationId xmlns:a16="http://schemas.microsoft.com/office/drawing/2014/main" id="{CEAFD223-64C8-4E42-BE7B-52A73E398A10}"/>
              </a:ext>
            </a:extLst>
          </p:cNvPr>
          <p:cNvPicPr>
            <a:picLocks noGrp="1" noChangeAspect="1"/>
          </p:cNvPicPr>
          <p:nvPr>
            <p:ph idx="1"/>
          </p:nvPr>
        </p:nvPicPr>
        <p:blipFill>
          <a:blip r:embed="rId2"/>
          <a:stretch>
            <a:fillRect/>
          </a:stretch>
        </p:blipFill>
        <p:spPr>
          <a:xfrm>
            <a:off x="2788145" y="200460"/>
            <a:ext cx="9290456" cy="5768539"/>
          </a:xfrm>
          <a:prstGeom prst="rect">
            <a:avLst/>
          </a:prstGeom>
        </p:spPr>
      </p:pic>
      <p:sp>
        <p:nvSpPr>
          <p:cNvPr id="4" name="Footer Placeholder 3">
            <a:extLst>
              <a:ext uri="{FF2B5EF4-FFF2-40B4-BE49-F238E27FC236}">
                <a16:creationId xmlns:a16="http://schemas.microsoft.com/office/drawing/2014/main" id="{4D9A2E33-73D0-4854-A3B8-98CA69A9D50A}"/>
              </a:ext>
            </a:extLst>
          </p:cNvPr>
          <p:cNvSpPr>
            <a:spLocks noGrp="1"/>
          </p:cNvSpPr>
          <p:nvPr>
            <p:ph type="ftr" sz="quarter" idx="11"/>
          </p:nvPr>
        </p:nvSpPr>
        <p:spPr/>
        <p:txBody>
          <a:bodyPr/>
          <a:lstStyle/>
          <a:p>
            <a:pPr algn="ctr"/>
            <a:r>
              <a:rPr lang="en-US"/>
              <a:t>                                                                                                        Working together to manage flooding and coastal change  </a:t>
            </a:r>
            <a:endParaRPr lang="en-GB" dirty="0"/>
          </a:p>
        </p:txBody>
      </p:sp>
      <p:sp>
        <p:nvSpPr>
          <p:cNvPr id="6" name="TextBox 5">
            <a:extLst>
              <a:ext uri="{FF2B5EF4-FFF2-40B4-BE49-F238E27FC236}">
                <a16:creationId xmlns:a16="http://schemas.microsoft.com/office/drawing/2014/main" id="{D726F910-022A-4433-A9FF-65B21AA1D5DD}"/>
              </a:ext>
            </a:extLst>
          </p:cNvPr>
          <p:cNvSpPr txBox="1"/>
          <p:nvPr/>
        </p:nvSpPr>
        <p:spPr>
          <a:xfrm>
            <a:off x="2534145" y="4964985"/>
            <a:ext cx="3718128" cy="1107996"/>
          </a:xfrm>
          <a:prstGeom prst="rect">
            <a:avLst/>
          </a:prstGeom>
          <a:solidFill>
            <a:schemeClr val="bg1"/>
          </a:solidFill>
        </p:spPr>
        <p:txBody>
          <a:bodyPr wrap="square" rtlCol="0">
            <a:spAutoFit/>
          </a:bodyPr>
          <a:lstStyle/>
          <a:p>
            <a:r>
              <a:rPr lang="en-GB" sz="2400" dirty="0"/>
              <a:t>National Infrastructure Commission, 2017</a:t>
            </a:r>
            <a:endParaRPr lang="en-GB" dirty="0"/>
          </a:p>
          <a:p>
            <a:endParaRPr lang="en-GB" dirty="0"/>
          </a:p>
        </p:txBody>
      </p:sp>
    </p:spTree>
    <p:extLst>
      <p:ext uri="{BB962C8B-B14F-4D97-AF65-F5344CB8AC3E}">
        <p14:creationId xmlns:p14="http://schemas.microsoft.com/office/powerpoint/2010/main" val="12223498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72DDF-CA72-45B8-B320-E51262DBC550}"/>
              </a:ext>
            </a:extLst>
          </p:cNvPr>
          <p:cNvSpPr>
            <a:spLocks noGrp="1"/>
          </p:cNvSpPr>
          <p:nvPr>
            <p:ph type="title"/>
          </p:nvPr>
        </p:nvSpPr>
        <p:spPr/>
        <p:txBody>
          <a:bodyPr/>
          <a:lstStyle/>
          <a:p>
            <a:r>
              <a:rPr lang="en-GB" dirty="0"/>
              <a:t>Examples from elsewhere</a:t>
            </a:r>
          </a:p>
        </p:txBody>
      </p:sp>
      <p:pic>
        <p:nvPicPr>
          <p:cNvPr id="5" name="Content Placeholder 4">
            <a:extLst>
              <a:ext uri="{FF2B5EF4-FFF2-40B4-BE49-F238E27FC236}">
                <a16:creationId xmlns:a16="http://schemas.microsoft.com/office/drawing/2014/main" id="{9AB4AE79-C4ED-43B7-A9D1-141F9A9DAA3F}"/>
              </a:ext>
            </a:extLst>
          </p:cNvPr>
          <p:cNvPicPr>
            <a:picLocks noGrp="1" noChangeAspect="1"/>
          </p:cNvPicPr>
          <p:nvPr>
            <p:ph idx="1"/>
          </p:nvPr>
        </p:nvPicPr>
        <p:blipFill>
          <a:blip r:embed="rId2"/>
          <a:stretch>
            <a:fillRect/>
          </a:stretch>
        </p:blipFill>
        <p:spPr>
          <a:xfrm>
            <a:off x="279400" y="1484457"/>
            <a:ext cx="11569700" cy="4692506"/>
          </a:xfrm>
          <a:prstGeom prst="rect">
            <a:avLst/>
          </a:prstGeom>
        </p:spPr>
      </p:pic>
      <p:sp>
        <p:nvSpPr>
          <p:cNvPr id="4" name="Footer Placeholder 3">
            <a:extLst>
              <a:ext uri="{FF2B5EF4-FFF2-40B4-BE49-F238E27FC236}">
                <a16:creationId xmlns:a16="http://schemas.microsoft.com/office/drawing/2014/main" id="{1A04DD2E-A860-49DA-B63D-D900E36F63E4}"/>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4354041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0" y="5973795"/>
            <a:ext cx="12191999" cy="365125"/>
          </a:xfrm>
        </p:spPr>
        <p:txBody>
          <a:bodyPr/>
          <a:lstStyle/>
          <a:p>
            <a:pPr algn="ctr"/>
            <a:r>
              <a:rPr lang="en-US" dirty="0"/>
              <a:t>                                                                                                        Working together to manage flooding and coastal change  </a:t>
            </a:r>
            <a:endParaRPr lang="en-GB" dirty="0"/>
          </a:p>
        </p:txBody>
      </p:sp>
      <p:sp>
        <p:nvSpPr>
          <p:cNvPr id="5" name="Title 3">
            <a:extLst>
              <a:ext uri="{FF2B5EF4-FFF2-40B4-BE49-F238E27FC236}">
                <a16:creationId xmlns:a16="http://schemas.microsoft.com/office/drawing/2014/main" id="{63CD34C3-5E7A-4798-821F-278192CD2575}"/>
              </a:ext>
            </a:extLst>
          </p:cNvPr>
          <p:cNvSpPr>
            <a:spLocks noGrp="1"/>
          </p:cNvSpPr>
          <p:nvPr>
            <p:ph type="title"/>
          </p:nvPr>
        </p:nvSpPr>
        <p:spPr>
          <a:xfrm>
            <a:off x="838200" y="365125"/>
            <a:ext cx="10515600" cy="1325563"/>
          </a:xfrm>
        </p:spPr>
        <p:txBody>
          <a:bodyPr>
            <a:normAutofit fontScale="90000"/>
          </a:bodyPr>
          <a:lstStyle/>
          <a:p>
            <a:r>
              <a:rPr lang="en-GB" sz="4900" b="1" dirty="0">
                <a:latin typeface="Arial" panose="020B0604020202020204" pitchFamily="34" charset="0"/>
                <a:cs typeface="Arial" panose="020B0604020202020204" pitchFamily="34" charset="0"/>
              </a:rPr>
              <a:t>Working collaboratively to address flood and coastal erosion risk</a:t>
            </a:r>
            <a:endParaRPr lang="en-GB" dirty="0">
              <a:ea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2581B407-2FB0-46D1-89FF-1EB504512AD0}"/>
              </a:ext>
            </a:extLst>
          </p:cNvPr>
          <p:cNvSpPr/>
          <p:nvPr/>
        </p:nvSpPr>
        <p:spPr>
          <a:xfrm>
            <a:off x="241300" y="2690336"/>
            <a:ext cx="11645900" cy="1200329"/>
          </a:xfrm>
          <a:prstGeom prst="rect">
            <a:avLst/>
          </a:prstGeom>
        </p:spPr>
        <p:txBody>
          <a:bodyPr wrap="square">
            <a:spAutoFit/>
          </a:bodyPr>
          <a:lstStyle/>
          <a:p>
            <a:pPr marL="800100" lvl="1" indent="-342900">
              <a:buFont typeface="Arial" panose="020B0604020202020204" pitchFamily="34" charset="0"/>
              <a:buChar char="•"/>
            </a:pPr>
            <a:r>
              <a:rPr lang="en-GB" sz="2400" dirty="0">
                <a:solidFill>
                  <a:schemeClr val="bg1"/>
                </a:solidFill>
              </a:rPr>
              <a:t>What evidence themes would you like to see as part of the evidence base?</a:t>
            </a:r>
          </a:p>
          <a:p>
            <a:pPr marL="800100" lvl="1" indent="-342900">
              <a:buFont typeface="Arial" panose="020B0604020202020204" pitchFamily="34" charset="0"/>
              <a:buChar char="•"/>
            </a:pPr>
            <a:endParaRPr lang="en-GB" sz="2400" dirty="0">
              <a:solidFill>
                <a:schemeClr val="bg1"/>
              </a:solidFill>
            </a:endParaRPr>
          </a:p>
          <a:p>
            <a:pPr marL="800100" lvl="1" indent="-342900">
              <a:buFont typeface="Arial" panose="020B0604020202020204" pitchFamily="34" charset="0"/>
              <a:buChar char="•"/>
            </a:pPr>
            <a:r>
              <a:rPr lang="en-GB" sz="2400" dirty="0">
                <a:solidFill>
                  <a:schemeClr val="bg1"/>
                </a:solidFill>
              </a:rPr>
              <a:t>What evidence sources should we include and could you share those with us?  </a:t>
            </a:r>
          </a:p>
        </p:txBody>
      </p:sp>
    </p:spTree>
    <p:extLst>
      <p:ext uri="{BB962C8B-B14F-4D97-AF65-F5344CB8AC3E}">
        <p14:creationId xmlns:p14="http://schemas.microsoft.com/office/powerpoint/2010/main" val="2554163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C7B3B83-3FFB-4585-9C25-70C11F5D4BFA}"/>
              </a:ext>
            </a:extLst>
          </p:cNvPr>
          <p:cNvSpPr>
            <a:spLocks noGrp="1"/>
          </p:cNvSpPr>
          <p:nvPr>
            <p:ph type="subTitle" idx="1"/>
          </p:nvPr>
        </p:nvSpPr>
        <p:spPr/>
        <p:txBody>
          <a:bodyPr/>
          <a:lstStyle/>
          <a:p>
            <a:endParaRPr lang="en-GB"/>
          </a:p>
        </p:txBody>
      </p:sp>
      <p:sp>
        <p:nvSpPr>
          <p:cNvPr id="3" name="Title 2">
            <a:extLst>
              <a:ext uri="{FF2B5EF4-FFF2-40B4-BE49-F238E27FC236}">
                <a16:creationId xmlns:a16="http://schemas.microsoft.com/office/drawing/2014/main" id="{1B526C2D-B7C6-4085-BB6F-8F34B04C602D}"/>
              </a:ext>
            </a:extLst>
          </p:cNvPr>
          <p:cNvSpPr>
            <a:spLocks noGrp="1"/>
          </p:cNvSpPr>
          <p:nvPr>
            <p:ph type="title"/>
          </p:nvPr>
        </p:nvSpPr>
        <p:spPr/>
        <p:txBody>
          <a:bodyPr/>
          <a:lstStyle/>
          <a:p>
            <a:r>
              <a:rPr lang="en-GB" dirty="0"/>
              <a:t>Challenges and opportunities</a:t>
            </a:r>
          </a:p>
        </p:txBody>
      </p:sp>
      <p:sp>
        <p:nvSpPr>
          <p:cNvPr id="4" name="Footer Placeholder 3">
            <a:extLst>
              <a:ext uri="{FF2B5EF4-FFF2-40B4-BE49-F238E27FC236}">
                <a16:creationId xmlns:a16="http://schemas.microsoft.com/office/drawing/2014/main" id="{EA5F36E3-3E56-4204-A82F-3E74D8C5C68F}"/>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812473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F8978-BFF5-4699-96F4-71C1B1918D63}"/>
              </a:ext>
            </a:extLst>
          </p:cNvPr>
          <p:cNvSpPr>
            <a:spLocks noGrp="1"/>
          </p:cNvSpPr>
          <p:nvPr>
            <p:ph type="title"/>
          </p:nvPr>
        </p:nvSpPr>
        <p:spPr/>
        <p:txBody>
          <a:bodyPr/>
          <a:lstStyle/>
          <a:p>
            <a:r>
              <a:rPr lang="en-GB" dirty="0"/>
              <a:t>Risks and impacts</a:t>
            </a:r>
            <a:br>
              <a:rPr lang="en-GB" dirty="0"/>
            </a:br>
            <a:r>
              <a:rPr lang="en-GB" sz="3600" dirty="0"/>
              <a:t>Planning horizons</a:t>
            </a:r>
          </a:p>
        </p:txBody>
      </p:sp>
      <p:sp>
        <p:nvSpPr>
          <p:cNvPr id="3" name="Footer Placeholder 2">
            <a:extLst>
              <a:ext uri="{FF2B5EF4-FFF2-40B4-BE49-F238E27FC236}">
                <a16:creationId xmlns:a16="http://schemas.microsoft.com/office/drawing/2014/main" id="{EB845BD5-4726-4604-B39B-3150AA5E45E4}"/>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708497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8C830-D1E0-4A09-99BC-4B2CB8334706}"/>
              </a:ext>
            </a:extLst>
          </p:cNvPr>
          <p:cNvSpPr>
            <a:spLocks noGrp="1"/>
          </p:cNvSpPr>
          <p:nvPr>
            <p:ph type="title"/>
          </p:nvPr>
        </p:nvSpPr>
        <p:spPr/>
        <p:txBody>
          <a:bodyPr/>
          <a:lstStyle/>
          <a:p>
            <a:r>
              <a:rPr lang="en-GB" dirty="0"/>
              <a:t>Actions to be completed before December workshop</a:t>
            </a:r>
          </a:p>
        </p:txBody>
      </p:sp>
      <p:sp>
        <p:nvSpPr>
          <p:cNvPr id="3" name="Content Placeholder 2">
            <a:extLst>
              <a:ext uri="{FF2B5EF4-FFF2-40B4-BE49-F238E27FC236}">
                <a16:creationId xmlns:a16="http://schemas.microsoft.com/office/drawing/2014/main" id="{96EA373D-1B41-4021-BE7E-04A0010BB82E}"/>
              </a:ext>
            </a:extLst>
          </p:cNvPr>
          <p:cNvSpPr>
            <a:spLocks noGrp="1"/>
          </p:cNvSpPr>
          <p:nvPr>
            <p:ph idx="1"/>
          </p:nvPr>
        </p:nvSpPr>
        <p:spPr/>
        <p:txBody>
          <a:bodyPr/>
          <a:lstStyle/>
          <a:p>
            <a:r>
              <a:rPr lang="en-GB" dirty="0"/>
              <a:t>Planning horizons</a:t>
            </a:r>
          </a:p>
          <a:p>
            <a:pPr lvl="1"/>
            <a:r>
              <a:rPr lang="en-GB" dirty="0"/>
              <a:t>Gannt chart plotting different timelines and hierarchy of national plans - addressed under ways of working</a:t>
            </a:r>
          </a:p>
          <a:p>
            <a:pPr lvl="1"/>
            <a:r>
              <a:rPr lang="en-GB" dirty="0"/>
              <a:t>Link with housing target and housing white paper – as above</a:t>
            </a:r>
          </a:p>
          <a:p>
            <a:pPr lvl="1"/>
            <a:r>
              <a:rPr lang="en-GB" dirty="0"/>
              <a:t>FCERM planning landscape e.g. the plans – as above</a:t>
            </a:r>
          </a:p>
          <a:p>
            <a:pPr lvl="1"/>
            <a:r>
              <a:rPr lang="en-GB" dirty="0"/>
              <a:t>Get CLG involved - EA</a:t>
            </a:r>
          </a:p>
          <a:p>
            <a:pPr lvl="1"/>
            <a:r>
              <a:rPr lang="en-GB" dirty="0"/>
              <a:t>What is the evidence telling us re: population change, CCRA, population scenarios – ask ASC for 1 page summary on FCERM - ??</a:t>
            </a:r>
          </a:p>
          <a:p>
            <a:pPr lvl="1"/>
            <a:r>
              <a:rPr lang="en-GB" dirty="0"/>
              <a:t>Will Treasury rules be a barrier to innovation and long term adaptive solutions</a:t>
            </a:r>
          </a:p>
          <a:p>
            <a:pPr lvl="1"/>
            <a:r>
              <a:rPr lang="en-GB" dirty="0"/>
              <a:t>Are there some ‘no go’ areas, what are the constraints/confinement to our thinking? – need to identify</a:t>
            </a:r>
          </a:p>
        </p:txBody>
      </p:sp>
      <p:sp>
        <p:nvSpPr>
          <p:cNvPr id="4" name="Footer Placeholder 3">
            <a:extLst>
              <a:ext uri="{FF2B5EF4-FFF2-40B4-BE49-F238E27FC236}">
                <a16:creationId xmlns:a16="http://schemas.microsoft.com/office/drawing/2014/main" id="{9A6A4416-BF9E-41A3-ADDF-90D9C506E2E1}"/>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4184299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5C439-7D2F-47C1-B327-6AB7EB99AE20}"/>
              </a:ext>
            </a:extLst>
          </p:cNvPr>
          <p:cNvSpPr>
            <a:spLocks noGrp="1"/>
          </p:cNvSpPr>
          <p:nvPr>
            <p:ph type="title"/>
          </p:nvPr>
        </p:nvSpPr>
        <p:spPr>
          <a:xfrm>
            <a:off x="228600" y="222248"/>
            <a:ext cx="10515600" cy="1325563"/>
          </a:xfrm>
        </p:spPr>
        <p:txBody>
          <a:bodyPr/>
          <a:lstStyle/>
          <a:p>
            <a:r>
              <a:rPr lang="en-GB" dirty="0"/>
              <a:t>Risks of flooding and coastal erosion</a:t>
            </a:r>
          </a:p>
        </p:txBody>
      </p:sp>
      <p:sp>
        <p:nvSpPr>
          <p:cNvPr id="3" name="Content Placeholder 2">
            <a:extLst>
              <a:ext uri="{FF2B5EF4-FFF2-40B4-BE49-F238E27FC236}">
                <a16:creationId xmlns:a16="http://schemas.microsoft.com/office/drawing/2014/main" id="{C3CD0E7E-61B9-4E6E-8A1F-96FD6A054CE2}"/>
              </a:ext>
            </a:extLst>
          </p:cNvPr>
          <p:cNvSpPr>
            <a:spLocks noGrp="1"/>
          </p:cNvSpPr>
          <p:nvPr>
            <p:ph idx="1"/>
          </p:nvPr>
        </p:nvSpPr>
        <p:spPr>
          <a:xfrm>
            <a:off x="508000" y="1547810"/>
            <a:ext cx="10515600" cy="4184651"/>
          </a:xfrm>
        </p:spPr>
        <p:txBody>
          <a:bodyPr/>
          <a:lstStyle/>
          <a:p>
            <a:r>
              <a:rPr lang="en-GB" dirty="0"/>
              <a:t>Challenge: all sources of flooding recognised as high probability and consequence risks in the National Risk Register</a:t>
            </a:r>
          </a:p>
          <a:p>
            <a:r>
              <a:rPr lang="en-GB" dirty="0"/>
              <a:t>5m properties at risk of flooding in England</a:t>
            </a:r>
          </a:p>
          <a:p>
            <a:r>
              <a:rPr lang="en-GB" dirty="0">
                <a:solidFill>
                  <a:srgbClr val="00B050"/>
                </a:solidFill>
              </a:rPr>
              <a:t>Evidence: Comprehensive assessment of risk via Environment Agency flood modelling and mapping, national coastal erosion risk management map (2012)</a:t>
            </a:r>
          </a:p>
          <a:p>
            <a:r>
              <a:rPr lang="en-GB" dirty="0">
                <a:solidFill>
                  <a:srgbClr val="FF0000"/>
                </a:solidFill>
              </a:rPr>
              <a:t>Gaps: Groundwater modelling and risk assessment (ongoing R&amp;D), lack of local detail (to be addressed via NaFRA2)</a:t>
            </a:r>
          </a:p>
        </p:txBody>
      </p:sp>
      <p:sp>
        <p:nvSpPr>
          <p:cNvPr id="4" name="Footer Placeholder 3">
            <a:extLst>
              <a:ext uri="{FF2B5EF4-FFF2-40B4-BE49-F238E27FC236}">
                <a16:creationId xmlns:a16="http://schemas.microsoft.com/office/drawing/2014/main" id="{96C80E53-CB9A-4FB5-A3A2-C48EDED56829}"/>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2610374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03FC2-DA75-412A-8948-C866EAD1ACC6}"/>
              </a:ext>
            </a:extLst>
          </p:cNvPr>
          <p:cNvSpPr>
            <a:spLocks noGrp="1"/>
          </p:cNvSpPr>
          <p:nvPr>
            <p:ph type="title"/>
          </p:nvPr>
        </p:nvSpPr>
        <p:spPr>
          <a:xfrm>
            <a:off x="317500" y="365125"/>
            <a:ext cx="11582400" cy="1325563"/>
          </a:xfrm>
        </p:spPr>
        <p:txBody>
          <a:bodyPr>
            <a:normAutofit fontScale="90000"/>
          </a:bodyPr>
          <a:lstStyle/>
          <a:p>
            <a:r>
              <a:rPr lang="en-GB" dirty="0"/>
              <a:t>What sectors and communities are most at risk and likely to be subject to the most severe impacts?</a:t>
            </a:r>
          </a:p>
        </p:txBody>
      </p:sp>
      <p:sp>
        <p:nvSpPr>
          <p:cNvPr id="3" name="Content Placeholder 2">
            <a:extLst>
              <a:ext uri="{FF2B5EF4-FFF2-40B4-BE49-F238E27FC236}">
                <a16:creationId xmlns:a16="http://schemas.microsoft.com/office/drawing/2014/main" id="{442221B1-F448-4065-A392-49CB92DC8433}"/>
              </a:ext>
            </a:extLst>
          </p:cNvPr>
          <p:cNvSpPr>
            <a:spLocks noGrp="1"/>
          </p:cNvSpPr>
          <p:nvPr>
            <p:ph idx="1"/>
          </p:nvPr>
        </p:nvSpPr>
        <p:spPr>
          <a:xfrm>
            <a:off x="177799" y="1587500"/>
            <a:ext cx="12014199" cy="4589463"/>
          </a:xfrm>
        </p:spPr>
        <p:txBody>
          <a:bodyPr>
            <a:normAutofit fontScale="85000" lnSpcReduction="20000"/>
          </a:bodyPr>
          <a:lstStyle/>
          <a:p>
            <a:r>
              <a:rPr lang="en-GB" dirty="0"/>
              <a:t>Challenge: Socially vulnerable neighbourhoods are over-represented in areas at risk of all sources of flooding but most significantly in areas at risk of coastal/tidal flooding</a:t>
            </a:r>
          </a:p>
          <a:p>
            <a:r>
              <a:rPr lang="en-GB" dirty="0"/>
              <a:t>Mental health impacts of flooding as well as damage to property, infrastructure and impacts for business </a:t>
            </a:r>
          </a:p>
          <a:p>
            <a:r>
              <a:rPr lang="en-GB" dirty="0"/>
              <a:t>Transport and power infrastructure particularly vulnerable to flooding and coastal erosion </a:t>
            </a:r>
          </a:p>
          <a:p>
            <a:r>
              <a:rPr lang="en-GB" dirty="0">
                <a:solidFill>
                  <a:srgbClr val="00B050"/>
                </a:solidFill>
              </a:rPr>
              <a:t>Evidence: JRF Climate Change and Social Justice Programme, recent flooding events , Shoreline Management Plans, Flood Resilience in Disadvantaged Areas (2017)</a:t>
            </a:r>
          </a:p>
          <a:p>
            <a:r>
              <a:rPr lang="en-GB" dirty="0">
                <a:solidFill>
                  <a:srgbClr val="FF0000"/>
                </a:solidFill>
              </a:rPr>
              <a:t>Gaps: Interdependencies between infrastructure sectors e.g. impacts of flood risk for power and power failure for flood risk management </a:t>
            </a:r>
          </a:p>
          <a:p>
            <a:r>
              <a:rPr lang="en-GB" dirty="0">
                <a:solidFill>
                  <a:srgbClr val="FF00FF"/>
                </a:solidFill>
              </a:rPr>
              <a:t>Opportunity: working together towards resilience may achieve benefits for other agendas</a:t>
            </a:r>
          </a:p>
          <a:p>
            <a:r>
              <a:rPr lang="en-GB" dirty="0">
                <a:solidFill>
                  <a:srgbClr val="FF0000"/>
                </a:solidFill>
              </a:rPr>
              <a:t>Long term health impacts of flooding (Public Health England longitudinal study underway), effects of flooding on children and young people (Lancaster University)</a:t>
            </a:r>
          </a:p>
          <a:p>
            <a:r>
              <a:rPr lang="en-GB" dirty="0">
                <a:solidFill>
                  <a:srgbClr val="FF0000"/>
                </a:solidFill>
              </a:rPr>
              <a:t>Rural flood risk and interaction between land management and run off</a:t>
            </a:r>
          </a:p>
        </p:txBody>
      </p:sp>
      <p:sp>
        <p:nvSpPr>
          <p:cNvPr id="4" name="Footer Placeholder 3">
            <a:extLst>
              <a:ext uri="{FF2B5EF4-FFF2-40B4-BE49-F238E27FC236}">
                <a16:creationId xmlns:a16="http://schemas.microsoft.com/office/drawing/2014/main" id="{716EBA0E-8955-4FA9-9B4F-3E13AB55C58C}"/>
              </a:ext>
            </a:extLst>
          </p:cNvPr>
          <p:cNvSpPr>
            <a:spLocks noGrp="1"/>
          </p:cNvSpPr>
          <p:nvPr>
            <p:ph type="ftr" sz="quarter" idx="11"/>
          </p:nvPr>
        </p:nvSpPr>
        <p:spPr/>
        <p:txBody>
          <a:bodyPr/>
          <a:lstStyle/>
          <a:p>
            <a:pPr algn="ctr"/>
            <a:r>
              <a:rPr lang="en-US"/>
              <a:t>                                                                                                        Working together to manage flooding and coastal change  </a:t>
            </a:r>
            <a:endParaRPr lang="en-GB" dirty="0"/>
          </a:p>
        </p:txBody>
      </p:sp>
    </p:spTree>
    <p:extLst>
      <p:ext uri="{BB962C8B-B14F-4D97-AF65-F5344CB8AC3E}">
        <p14:creationId xmlns:p14="http://schemas.microsoft.com/office/powerpoint/2010/main" val="3616842325"/>
      </p:ext>
    </p:extLst>
  </p:cSld>
  <p:clrMapOvr>
    <a:masterClrMapping/>
  </p:clrMapOvr>
</p:sld>
</file>

<file path=ppt/theme/theme1.xml><?xml version="1.0" encoding="utf-8"?>
<a:theme xmlns:a="http://schemas.openxmlformats.org/drawingml/2006/main" name="Master slide_national strategy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id="{0C62D5B5-C531-4637-9622-9D89DD389A63}" vid="{773BF09F-65A5-414A-B569-B1C81F5ED9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4574</TotalTime>
  <Words>3903</Words>
  <Application>Microsoft Office PowerPoint</Application>
  <PresentationFormat>Widescreen</PresentationFormat>
  <Paragraphs>380</Paragraphs>
  <Slides>49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Times New Roman</vt:lpstr>
      <vt:lpstr>Wingdings</vt:lpstr>
      <vt:lpstr>Master slide_national strategy </vt:lpstr>
      <vt:lpstr>Working together to manage flooding and coastal change </vt:lpstr>
      <vt:lpstr>Overview  </vt:lpstr>
      <vt:lpstr>Strategy development process</vt:lpstr>
      <vt:lpstr>Key challenges and opportunities</vt:lpstr>
      <vt:lpstr>Challenges and opportunities</vt:lpstr>
      <vt:lpstr>Risks and impacts Planning horizons</vt:lpstr>
      <vt:lpstr>Actions to be completed before December workshop</vt:lpstr>
      <vt:lpstr>Risks of flooding and coastal erosion</vt:lpstr>
      <vt:lpstr>What sectors and communities are most at risk and likely to be subject to the most severe impacts?</vt:lpstr>
      <vt:lpstr>How are current levels of risk and potential impacts likely to change over time?</vt:lpstr>
      <vt:lpstr>Ways of working Joined up thinking/management Roles and responsibilities</vt:lpstr>
      <vt:lpstr>Actions to be completed before December workshop</vt:lpstr>
      <vt:lpstr>Multiple partners, responsibilities and plans: challenges</vt:lpstr>
      <vt:lpstr>Multiple partners, responsibilities and plans: opportunities</vt:lpstr>
      <vt:lpstr>Relevant legislation</vt:lpstr>
      <vt:lpstr>High level strategies and plans  </vt:lpstr>
      <vt:lpstr>Flood risk management and the planning process</vt:lpstr>
      <vt:lpstr>FCERM strategies and plans</vt:lpstr>
      <vt:lpstr>Shoreline Management Plans and linkages  NB: a little outdated but shows the complexity surrounding SMPs</vt:lpstr>
      <vt:lpstr>Roles and responsibilities: paternalism and acceptance of residual risk</vt:lpstr>
      <vt:lpstr>Roles and responsibilities: flood risk management</vt:lpstr>
      <vt:lpstr>Roles and responsibilities: coastal erosion risk management</vt:lpstr>
      <vt:lpstr>Response and Recovery – Key players</vt:lpstr>
      <vt:lpstr>Roles and responsibilities </vt:lpstr>
      <vt:lpstr>Current action Awareness and education Operations</vt:lpstr>
      <vt:lpstr>Actions to be completed before December workshop</vt:lpstr>
      <vt:lpstr>Awareness and education</vt:lpstr>
      <vt:lpstr>Lack of confidence in actions to address flood risk </vt:lpstr>
      <vt:lpstr>Operations</vt:lpstr>
      <vt:lpstr>Progress in  managing increasing risk over time</vt:lpstr>
      <vt:lpstr>Progress in implementation compared with risk</vt:lpstr>
      <vt:lpstr>Progress against Outcome Measures – OM2 Forward Investment Programme 2017-18</vt:lpstr>
      <vt:lpstr>Progress against Outcome Measures – OM3 Forward Investment Programme 2017-18</vt:lpstr>
      <vt:lpstr>Progress against Outcome Measures – OM4a Forward Investment Programme 2017-18</vt:lpstr>
      <vt:lpstr>Progress against Outcome Measures – OM4b Forward Investment Programme 2017-18</vt:lpstr>
      <vt:lpstr>Progress against Outcome Measures – OM4c Forward Investment Programme 2017-18</vt:lpstr>
      <vt:lpstr>Resources and capacity Finance Skills and capacity</vt:lpstr>
      <vt:lpstr>Actions to be completed before December workshop</vt:lpstr>
      <vt:lpstr>Finance</vt:lpstr>
      <vt:lpstr>Finance - opportunities</vt:lpstr>
      <vt:lpstr>Forward funding programme  This includes costs projected beyond the six year Investment Programme – costs into the future should be viewed with caution</vt:lpstr>
      <vt:lpstr>Forward funding programme –  Grant in Aid  Total £7.6bn 43% coastal flooding 35% river flooding (non-tidal) 8 % river flooding (tidal) 8% coastal erosion 5% surface water flooding 1% reservoir flooding 0.1% groundwater flooding  </vt:lpstr>
      <vt:lpstr>Are we investing enough? Using all avenues to obtain investment?</vt:lpstr>
      <vt:lpstr>Skills and capacity</vt:lpstr>
      <vt:lpstr>What do we want to achieve?</vt:lpstr>
      <vt:lpstr>What are we aiming for? What is our goal? </vt:lpstr>
      <vt:lpstr>Examples from elsewhere </vt:lpstr>
      <vt:lpstr>Examples from elsewhere</vt:lpstr>
      <vt:lpstr>Working collaboratively to address flood and coastal erosion risk</vt:lpstr>
    </vt:vector>
  </TitlesOfParts>
  <Company>Environment Agency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Brooks, Cath</dc:creator>
  <cp:lastModifiedBy>Rachel Brisley</cp:lastModifiedBy>
  <cp:revision>349</cp:revision>
  <cp:lastPrinted>2017-11-09T12:00:49Z</cp:lastPrinted>
  <dcterms:created xsi:type="dcterms:W3CDTF">2017-10-12T10:18:36Z</dcterms:created>
  <dcterms:modified xsi:type="dcterms:W3CDTF">2017-12-11T11:49:03Z</dcterms:modified>
</cp:coreProperties>
</file>