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74" r:id="rId2"/>
  </p:sldIdLst>
  <p:sldSz cx="12192000" cy="6858000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C4A74"/>
    <a:srgbClr val="2E62B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63" autoAdjust="0"/>
    <p:restoredTop sz="69607" autoAdjust="0"/>
  </p:normalViewPr>
  <p:slideViewPr>
    <p:cSldViewPr snapToGrid="0">
      <p:cViewPr varScale="1">
        <p:scale>
          <a:sx n="75" d="100"/>
          <a:sy n="75" d="100"/>
        </p:scale>
        <p:origin x="13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31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C9EE87-8E9C-4EE1-BE1D-0D9F51653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89" cy="513476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0330FD-8F16-44F7-A1C0-F93674CA42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022" y="0"/>
            <a:ext cx="3076589" cy="513476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95233D06-E363-4824-AFCE-EA3959E09CB9}" type="datetimeFigureOut">
              <a:rPr lang="en-GB" smtClean="0"/>
              <a:t>13/12/2017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8EFE86-20E1-436E-B7A7-2ABC8D5F6A2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37"/>
            <a:ext cx="3076589" cy="513476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A1B235-C2BA-4226-8F2E-582E49A6FE5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022" y="9721137"/>
            <a:ext cx="3076589" cy="513476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7DBE5E04-FB3B-45F4-BE76-F324948C41D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897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3" y="1"/>
            <a:ext cx="3076364" cy="513508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F12F878F-7033-4FF8-A9E2-FC140F687A42}" type="datetimeFigureOut">
              <a:rPr lang="en-GB" smtClean="0"/>
              <a:t>13/12/2017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8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4" cy="513507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3" y="9721107"/>
            <a:ext cx="3076364" cy="513507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E9F3535A-923C-4511-98F6-71BA154831D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5612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title_national strategy 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73795"/>
            <a:ext cx="12191999" cy="365125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9392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_section 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416949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73795"/>
            <a:ext cx="12191999" cy="365125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6546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_national strategy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73795"/>
            <a:ext cx="12191999" cy="365125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8293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national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176963"/>
            <a:ext cx="12191999" cy="365125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8353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22450"/>
            <a:ext cx="5181600" cy="4351338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165527"/>
            <a:ext cx="12191999" cy="365125"/>
          </a:xfrm>
          <a:prstGeom prst="rect">
            <a:avLst/>
          </a:prstGeom>
        </p:spPr>
        <p:txBody>
          <a:bodyPr/>
          <a:lstStyle>
            <a:lvl1pPr>
              <a:defRPr sz="1600" b="0" i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4295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6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185160"/>
            <a:ext cx="12191999" cy="36512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1600" b="0" i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algn="ctr"/>
            <a:r>
              <a:rPr lang="en-US" dirty="0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235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4" r:id="rId3"/>
    <p:sldLayoutId id="2147483650" r:id="rId4"/>
    <p:sldLayoutId id="2147483652" r:id="rId5"/>
    <p:sldLayoutId id="2147483653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5">
              <a:lumMod val="75000"/>
            </a:schemeClr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>
              <a:lumMod val="7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>
              <a:lumMod val="7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75000"/>
            </a:schemeClr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E3AC18-B2CC-4501-AA23-1586590D3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                                                                                                        Working together to manage flooding and coastal change  </a:t>
            </a:r>
            <a:endParaRPr lang="en-GB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E0BD449-5F8D-468F-9AB3-3FA01E364DF5}"/>
              </a:ext>
            </a:extLst>
          </p:cNvPr>
          <p:cNvSpPr/>
          <p:nvPr/>
        </p:nvSpPr>
        <p:spPr>
          <a:xfrm>
            <a:off x="0" y="0"/>
            <a:ext cx="12192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/>
              <a:t>What is the problem we need to address?</a:t>
            </a:r>
          </a:p>
          <a:p>
            <a:endParaRPr lang="en-GB" b="1" dirty="0"/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E16F1E-DDCE-4423-B64D-FF02C4D69797}"/>
              </a:ext>
            </a:extLst>
          </p:cNvPr>
          <p:cNvSpPr txBox="1"/>
          <p:nvPr/>
        </p:nvSpPr>
        <p:spPr>
          <a:xfrm>
            <a:off x="5311776" y="776992"/>
            <a:ext cx="6880224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Future risk will increase due to climate change and population/development increase</a:t>
            </a:r>
          </a:p>
          <a:p>
            <a:r>
              <a:rPr lang="en-GB" dirty="0">
                <a:solidFill>
                  <a:schemeClr val="bg1"/>
                </a:solidFill>
              </a:rPr>
              <a:t>Potential increase in properties at risk – 40% 2080s</a:t>
            </a:r>
          </a:p>
          <a:p>
            <a:r>
              <a:rPr lang="en-GB" dirty="0">
                <a:solidFill>
                  <a:schemeClr val="bg1"/>
                </a:solidFill>
              </a:rPr>
              <a:t>Potential increase in infrastructure at risk – 30% 2080s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CC44E56-A83E-4F66-B5F1-B3C729A51E7D}"/>
              </a:ext>
            </a:extLst>
          </p:cNvPr>
          <p:cNvSpPr/>
          <p:nvPr/>
        </p:nvSpPr>
        <p:spPr>
          <a:xfrm>
            <a:off x="-1" y="1947512"/>
            <a:ext cx="12191999" cy="12003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002060"/>
                </a:solidFill>
              </a:rPr>
              <a:t>What do we want to achieve?		</a:t>
            </a:r>
            <a:r>
              <a:rPr lang="en-GB" dirty="0">
                <a:solidFill>
                  <a:srgbClr val="002060"/>
                </a:solidFill>
              </a:rPr>
              <a:t>Risk does not increase with time?	</a:t>
            </a:r>
          </a:p>
          <a:p>
            <a:r>
              <a:rPr lang="en-GB" dirty="0">
                <a:solidFill>
                  <a:srgbClr val="002060"/>
                </a:solidFill>
              </a:rPr>
              <a:t>Agreed level of acceptable residual risk?	All properties to X% </a:t>
            </a:r>
            <a:r>
              <a:rPr lang="en-GB" dirty="0" err="1">
                <a:solidFill>
                  <a:srgbClr val="002060"/>
                </a:solidFill>
              </a:rPr>
              <a:t>SoP</a:t>
            </a:r>
            <a:r>
              <a:rPr lang="en-GB" dirty="0">
                <a:solidFill>
                  <a:srgbClr val="002060"/>
                </a:solidFill>
              </a:rPr>
              <a:t>?		</a:t>
            </a:r>
          </a:p>
          <a:p>
            <a:r>
              <a:rPr lang="en-GB" dirty="0">
                <a:solidFill>
                  <a:srgbClr val="002060"/>
                </a:solidFill>
              </a:rPr>
              <a:t>Affordable insurance by 2039? </a:t>
            </a:r>
          </a:p>
          <a:p>
            <a:r>
              <a:rPr lang="en-GB" dirty="0">
                <a:solidFill>
                  <a:srgbClr val="002060"/>
                </a:solidFill>
              </a:rPr>
              <a:t>Return to property/business no more than 5 days after event?</a:t>
            </a:r>
            <a:r>
              <a:rPr lang="en-GB" dirty="0"/>
              <a:t>	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1A3047-7791-406F-A9F4-4FC7EF429303}"/>
              </a:ext>
            </a:extLst>
          </p:cNvPr>
          <p:cNvSpPr/>
          <p:nvPr/>
        </p:nvSpPr>
        <p:spPr>
          <a:xfrm>
            <a:off x="-95252" y="3146657"/>
            <a:ext cx="4572782" cy="3711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What are we doing now?</a:t>
            </a:r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b="1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8877E5-BEAB-4A25-A0FE-CC778C957195}"/>
              </a:ext>
            </a:extLst>
          </p:cNvPr>
          <p:cNvSpPr/>
          <p:nvPr/>
        </p:nvSpPr>
        <p:spPr>
          <a:xfrm>
            <a:off x="4500550" y="3156845"/>
            <a:ext cx="5496730" cy="3701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Challenges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Understanding risk and impact – how will this change with time?  Where, when, by how much?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Ways of working - multiple agencies , multiple national and local plans - different objectives,  different legislative and regulatory requirements, different aspects of FCERM  - CONFUSION!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Resources – finance and how it is allocated, geographically and for different sources of risk; skills and capacity across the FCERM industry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915825A-1932-4FCA-A436-1EF3521FBD40}"/>
              </a:ext>
            </a:extLst>
          </p:cNvPr>
          <p:cNvSpPr/>
          <p:nvPr/>
        </p:nvSpPr>
        <p:spPr>
          <a:xfrm>
            <a:off x="10020299" y="3146657"/>
            <a:ext cx="2194719" cy="3711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What do we need to do differently to achieve our collective goal?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A3A72E-E4FD-4C54-947E-07C4DF55C5B3}"/>
              </a:ext>
            </a:extLst>
          </p:cNvPr>
          <p:cNvSpPr txBox="1"/>
          <p:nvPr/>
        </p:nvSpPr>
        <p:spPr>
          <a:xfrm>
            <a:off x="160338" y="756747"/>
            <a:ext cx="5151438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</a:rPr>
              <a:t>5m</a:t>
            </a:r>
            <a:r>
              <a:rPr lang="en-GB" dirty="0"/>
              <a:t> properties at risk of flooding</a:t>
            </a:r>
          </a:p>
          <a:p>
            <a:r>
              <a:rPr lang="en-GB" sz="3200" dirty="0"/>
              <a:t>40% </a:t>
            </a:r>
            <a:r>
              <a:rPr lang="en-GB" dirty="0"/>
              <a:t>coastline at risk of erosion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CA0BE7-0321-4A32-95FE-A35725B565E9}"/>
              </a:ext>
            </a:extLst>
          </p:cNvPr>
          <p:cNvSpPr txBox="1"/>
          <p:nvPr/>
        </p:nvSpPr>
        <p:spPr>
          <a:xfrm>
            <a:off x="160338" y="3647178"/>
            <a:ext cx="4108453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/>
              <a:t>£11billion </a:t>
            </a:r>
            <a:r>
              <a:rPr lang="en-GB" sz="1600" dirty="0"/>
              <a:t>pipeline investment in FCERM schemes</a:t>
            </a:r>
          </a:p>
          <a:p>
            <a:r>
              <a:rPr lang="en-GB" sz="3200" dirty="0"/>
              <a:t>914,000</a:t>
            </a:r>
            <a:r>
              <a:rPr lang="en-GB" dirty="0"/>
              <a:t> </a:t>
            </a:r>
            <a:r>
              <a:rPr lang="en-GB" sz="1600" dirty="0"/>
              <a:t>properties moved to lower flood risk</a:t>
            </a:r>
          </a:p>
          <a:p>
            <a:r>
              <a:rPr lang="en-GB" sz="3200" dirty="0"/>
              <a:t>42,000 </a:t>
            </a:r>
            <a:r>
              <a:rPr lang="en-GB" sz="1600" dirty="0"/>
              <a:t>properties protected from coastal erosion</a:t>
            </a:r>
          </a:p>
          <a:p>
            <a:r>
              <a:rPr lang="en-GB" sz="1600" b="1" dirty="0"/>
              <a:t>Plans, policies, programmes</a:t>
            </a:r>
          </a:p>
          <a:p>
            <a:r>
              <a:rPr lang="en-GB" sz="1600" b="1" dirty="0"/>
              <a:t>Flood incident management</a:t>
            </a:r>
          </a:p>
          <a:p>
            <a:r>
              <a:rPr lang="en-GB" sz="1600" b="1" dirty="0"/>
              <a:t>Community initiatives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02FF25-C71E-4B97-BAC9-341F3482A9B0}"/>
              </a:ext>
            </a:extLst>
          </p:cNvPr>
          <p:cNvSpPr txBox="1"/>
          <p:nvPr/>
        </p:nvSpPr>
        <p:spPr>
          <a:xfrm>
            <a:off x="8534400" y="2119140"/>
            <a:ext cx="2870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WHAT DOES SUCCESS LOOK LIKE?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9733AE-B87C-4343-9D07-D4BFE343CD1A}"/>
              </a:ext>
            </a:extLst>
          </p:cNvPr>
          <p:cNvSpPr txBox="1"/>
          <p:nvPr/>
        </p:nvSpPr>
        <p:spPr>
          <a:xfrm>
            <a:off x="5311776" y="31480"/>
            <a:ext cx="6600824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2000" dirty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Only 5-8% of people are sure they are at risk and over half of people at risk don’t think they are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6442359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_national strategy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0C62D5B5-C531-4637-9622-9D89DD389A63}" vid="{773BF09F-65A5-414A-B569-B1C81F5ED9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4635</TotalTime>
  <Words>222</Words>
  <Application>Microsoft Office PowerPoint</Application>
  <PresentationFormat>Widescreen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Wingdings</vt:lpstr>
      <vt:lpstr>Master slide_national strategy </vt:lpstr>
      <vt:lpstr>PowerPoint Presentation</vt:lpstr>
    </vt:vector>
  </TitlesOfParts>
  <Company>Environment Agency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Brooks, Cath</dc:creator>
  <cp:lastModifiedBy>Rachel Brisley</cp:lastModifiedBy>
  <cp:revision>358</cp:revision>
  <cp:lastPrinted>2017-11-09T12:00:49Z</cp:lastPrinted>
  <dcterms:created xsi:type="dcterms:W3CDTF">2017-10-12T10:18:36Z</dcterms:created>
  <dcterms:modified xsi:type="dcterms:W3CDTF">2017-12-13T07:06:34Z</dcterms:modified>
</cp:coreProperties>
</file>