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1" r:id="rId6"/>
  </p:sldMasterIdLst>
  <p:notesMasterIdLst>
    <p:notesMasterId r:id="rId49"/>
  </p:notesMasterIdLst>
  <p:handoutMasterIdLst>
    <p:handoutMasterId r:id="rId50"/>
  </p:handoutMasterIdLst>
  <p:sldIdLst>
    <p:sldId id="289" r:id="rId7"/>
    <p:sldId id="375" r:id="rId8"/>
    <p:sldId id="293" r:id="rId9"/>
    <p:sldId id="320" r:id="rId10"/>
    <p:sldId id="306" r:id="rId11"/>
    <p:sldId id="340" r:id="rId12"/>
    <p:sldId id="317" r:id="rId13"/>
    <p:sldId id="318" r:id="rId14"/>
    <p:sldId id="319" r:id="rId15"/>
    <p:sldId id="343" r:id="rId16"/>
    <p:sldId id="308" r:id="rId17"/>
    <p:sldId id="379" r:id="rId18"/>
    <p:sldId id="373" r:id="rId19"/>
    <p:sldId id="384" r:id="rId20"/>
    <p:sldId id="294" r:id="rId21"/>
    <p:sldId id="380" r:id="rId22"/>
    <p:sldId id="381" r:id="rId23"/>
    <p:sldId id="390" r:id="rId24"/>
    <p:sldId id="385" r:id="rId25"/>
    <p:sldId id="382" r:id="rId26"/>
    <p:sldId id="386" r:id="rId27"/>
    <p:sldId id="391" r:id="rId28"/>
    <p:sldId id="383" r:id="rId29"/>
    <p:sldId id="301" r:id="rId30"/>
    <p:sldId id="387" r:id="rId31"/>
    <p:sldId id="389" r:id="rId32"/>
    <p:sldId id="256" r:id="rId33"/>
    <p:sldId id="257" r:id="rId34"/>
    <p:sldId id="260" r:id="rId35"/>
    <p:sldId id="261" r:id="rId36"/>
    <p:sldId id="272" r:id="rId37"/>
    <p:sldId id="274" r:id="rId38"/>
    <p:sldId id="262" r:id="rId39"/>
    <p:sldId id="271" r:id="rId40"/>
    <p:sldId id="263" r:id="rId41"/>
    <p:sldId id="265" r:id="rId42"/>
    <p:sldId id="377" r:id="rId43"/>
    <p:sldId id="273" r:id="rId44"/>
    <p:sldId id="275" r:id="rId45"/>
    <p:sldId id="269" r:id="rId46"/>
    <p:sldId id="270" r:id="rId47"/>
    <p:sldId id="302" r:id="rId4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0119" userDrawn="1">
          <p15:clr>
            <a:srgbClr val="A4A3A4"/>
          </p15:clr>
        </p15:guide>
        <p15:guide id="2" pos="137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chhead Will (Electricity Market Reform)" initials="LW" lastIdx="10" clrIdx="0"/>
  <p:cmAuthor id="1" name="Brenton, Benjamin (BEIS)" initials="BB(" lastIdx="4" clrIdx="1">
    <p:extLst>
      <p:ext uri="{19B8F6BF-5375-455C-9EA6-DF929625EA0E}">
        <p15:presenceInfo xmlns:p15="http://schemas.microsoft.com/office/powerpoint/2012/main" userId="Brenton, Benjamin (BE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a:srgbClr val="B8D0FA"/>
    <a:srgbClr val="F9AE2D"/>
    <a:srgbClr val="A264A6"/>
    <a:srgbClr val="EE751B"/>
    <a:srgbClr val="73B72B"/>
    <a:srgbClr val="1C9CD9"/>
    <a:srgbClr val="000000"/>
    <a:srgbClr val="562583"/>
    <a:srgbClr val="E83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17" autoAdjust="0"/>
  </p:normalViewPr>
  <p:slideViewPr>
    <p:cSldViewPr snapToGrid="0">
      <p:cViewPr>
        <p:scale>
          <a:sx n="36" d="100"/>
          <a:sy n="36" d="100"/>
        </p:scale>
        <p:origin x="2154" y="2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2741" y="14"/>
      </p:cViewPr>
      <p:guideLst>
        <p:guide orient="horz" pos="20119"/>
        <p:guide pos="137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1887710" cy="3195201"/>
          </a:xfrm>
          <a:prstGeom prst="rect">
            <a:avLst/>
          </a:prstGeom>
        </p:spPr>
        <p:txBody>
          <a:bodyPr vert="horz" lIns="165781" tIns="82890" rIns="165781" bIns="82890" rtlCol="0"/>
          <a:lstStyle>
            <a:lvl1pPr algn="l">
              <a:defRPr sz="2200"/>
            </a:lvl1pPr>
          </a:lstStyle>
          <a:p>
            <a:endParaRPr lang="en-GB"/>
          </a:p>
        </p:txBody>
      </p:sp>
      <p:sp>
        <p:nvSpPr>
          <p:cNvPr id="3" name="Date Placeholder 2"/>
          <p:cNvSpPr>
            <a:spLocks noGrp="1"/>
          </p:cNvSpPr>
          <p:nvPr>
            <p:ph type="dt" sz="quarter" idx="1"/>
          </p:nvPr>
        </p:nvSpPr>
        <p:spPr>
          <a:xfrm>
            <a:off x="2468385" y="6"/>
            <a:ext cx="1887710" cy="3195201"/>
          </a:xfrm>
          <a:prstGeom prst="rect">
            <a:avLst/>
          </a:prstGeom>
        </p:spPr>
        <p:txBody>
          <a:bodyPr vert="horz" lIns="165781" tIns="82890" rIns="165781" bIns="82890" rtlCol="0"/>
          <a:lstStyle>
            <a:lvl1pPr algn="r">
              <a:defRPr sz="2200"/>
            </a:lvl1pPr>
          </a:lstStyle>
          <a:p>
            <a:fld id="{1AB0C9A9-7DD3-4101-91B0-E03085CA8058}" type="datetimeFigureOut">
              <a:rPr lang="en-GB" smtClean="0"/>
              <a:t>10/05/2019</a:t>
            </a:fld>
            <a:endParaRPr lang="en-GB"/>
          </a:p>
        </p:txBody>
      </p:sp>
      <p:sp>
        <p:nvSpPr>
          <p:cNvPr id="4" name="Footer Placeholder 3"/>
          <p:cNvSpPr>
            <a:spLocks noGrp="1"/>
          </p:cNvSpPr>
          <p:nvPr>
            <p:ph type="ftr" sz="quarter" idx="2"/>
          </p:nvPr>
        </p:nvSpPr>
        <p:spPr>
          <a:xfrm>
            <a:off x="0" y="60688238"/>
            <a:ext cx="1887710" cy="3195194"/>
          </a:xfrm>
          <a:prstGeom prst="rect">
            <a:avLst/>
          </a:prstGeom>
        </p:spPr>
        <p:txBody>
          <a:bodyPr vert="horz" lIns="165781" tIns="82890" rIns="165781" bIns="82890" rtlCol="0" anchor="b"/>
          <a:lstStyle>
            <a:lvl1pPr algn="l">
              <a:defRPr sz="2200"/>
            </a:lvl1pPr>
          </a:lstStyle>
          <a:p>
            <a:endParaRPr lang="en-GB"/>
          </a:p>
        </p:txBody>
      </p:sp>
      <p:sp>
        <p:nvSpPr>
          <p:cNvPr id="5" name="Slide Number Placeholder 4"/>
          <p:cNvSpPr>
            <a:spLocks noGrp="1"/>
          </p:cNvSpPr>
          <p:nvPr>
            <p:ph type="sldNum" sz="quarter" idx="3"/>
          </p:nvPr>
        </p:nvSpPr>
        <p:spPr>
          <a:xfrm>
            <a:off x="2468385" y="60688238"/>
            <a:ext cx="1887710" cy="3195194"/>
          </a:xfrm>
          <a:prstGeom prst="rect">
            <a:avLst/>
          </a:prstGeom>
        </p:spPr>
        <p:txBody>
          <a:bodyPr vert="horz" lIns="165781" tIns="82890" rIns="165781" bIns="82890" rtlCol="0" anchor="b"/>
          <a:lstStyle>
            <a:lvl1pPr algn="r">
              <a:defRPr sz="2200"/>
            </a:lvl1pPr>
          </a:lstStyle>
          <a:p>
            <a:fld id="{05502719-A689-484C-9515-1A4B8CB45897}" type="slidenum">
              <a:rPr lang="en-GB" smtClean="0"/>
              <a:t>‹#›</a:t>
            </a:fld>
            <a:endParaRPr lang="en-GB"/>
          </a:p>
        </p:txBody>
      </p:sp>
    </p:spTree>
    <p:extLst>
      <p:ext uri="{BB962C8B-B14F-4D97-AF65-F5344CB8AC3E}">
        <p14:creationId xmlns:p14="http://schemas.microsoft.com/office/powerpoint/2010/main" val="340986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1888085" cy="3205782"/>
          </a:xfrm>
          <a:prstGeom prst="rect">
            <a:avLst/>
          </a:prstGeom>
        </p:spPr>
        <p:txBody>
          <a:bodyPr vert="horz" lIns="165781" tIns="82890" rIns="165781" bIns="82890" rtlCol="0"/>
          <a:lstStyle>
            <a:lvl1pPr algn="l">
              <a:defRPr sz="2200"/>
            </a:lvl1pPr>
          </a:lstStyle>
          <a:p>
            <a:endParaRPr lang="en-GB"/>
          </a:p>
        </p:txBody>
      </p:sp>
      <p:sp>
        <p:nvSpPr>
          <p:cNvPr id="3" name="Date Placeholder 2"/>
          <p:cNvSpPr>
            <a:spLocks noGrp="1"/>
          </p:cNvSpPr>
          <p:nvPr>
            <p:ph type="dt" idx="1"/>
          </p:nvPr>
        </p:nvSpPr>
        <p:spPr>
          <a:xfrm>
            <a:off x="2468028" y="2"/>
            <a:ext cx="1888085" cy="3205782"/>
          </a:xfrm>
          <a:prstGeom prst="rect">
            <a:avLst/>
          </a:prstGeom>
        </p:spPr>
        <p:txBody>
          <a:bodyPr vert="horz" lIns="165781" tIns="82890" rIns="165781" bIns="82890" rtlCol="0"/>
          <a:lstStyle>
            <a:lvl1pPr algn="r">
              <a:defRPr sz="2200"/>
            </a:lvl1pPr>
          </a:lstStyle>
          <a:p>
            <a:fld id="{2D0947BC-A7A7-44B2-8BDB-BBA164D4D407}" type="datetimeFigureOut">
              <a:rPr lang="en-GB" smtClean="0"/>
              <a:t>10/05/2019</a:t>
            </a:fld>
            <a:endParaRPr lang="en-GB"/>
          </a:p>
        </p:txBody>
      </p:sp>
      <p:sp>
        <p:nvSpPr>
          <p:cNvPr id="4" name="Slide Image Placeholder 3"/>
          <p:cNvSpPr>
            <a:spLocks noGrp="1" noRot="1" noChangeAspect="1"/>
          </p:cNvSpPr>
          <p:nvPr>
            <p:ph type="sldImg" idx="2"/>
          </p:nvPr>
        </p:nvSpPr>
        <p:spPr>
          <a:xfrm>
            <a:off x="-12201525" y="7980363"/>
            <a:ext cx="28760738" cy="21570950"/>
          </a:xfrm>
          <a:prstGeom prst="rect">
            <a:avLst/>
          </a:prstGeom>
          <a:noFill/>
          <a:ln w="12700">
            <a:solidFill>
              <a:prstClr val="black"/>
            </a:solidFill>
          </a:ln>
        </p:spPr>
        <p:txBody>
          <a:bodyPr vert="horz" lIns="165781" tIns="82890" rIns="165781" bIns="82890" rtlCol="0" anchor="ctr"/>
          <a:lstStyle/>
          <a:p>
            <a:endParaRPr lang="en-GB"/>
          </a:p>
        </p:txBody>
      </p:sp>
      <p:sp>
        <p:nvSpPr>
          <p:cNvPr id="5" name="Notes Placeholder 4"/>
          <p:cNvSpPr>
            <a:spLocks noGrp="1"/>
          </p:cNvSpPr>
          <p:nvPr>
            <p:ph type="body" sz="quarter" idx="3"/>
          </p:nvPr>
        </p:nvSpPr>
        <p:spPr>
          <a:xfrm>
            <a:off x="435713" y="30748855"/>
            <a:ext cx="3485696" cy="25158148"/>
          </a:xfrm>
          <a:prstGeom prst="rect">
            <a:avLst/>
          </a:prstGeom>
        </p:spPr>
        <p:txBody>
          <a:bodyPr vert="horz" lIns="165781" tIns="82890" rIns="165781" bIns="828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0687949"/>
            <a:ext cx="1888085" cy="3205775"/>
          </a:xfrm>
          <a:prstGeom prst="rect">
            <a:avLst/>
          </a:prstGeom>
        </p:spPr>
        <p:txBody>
          <a:bodyPr vert="horz" lIns="165781" tIns="82890" rIns="165781" bIns="82890" rtlCol="0" anchor="b"/>
          <a:lstStyle>
            <a:lvl1pPr algn="l">
              <a:defRPr sz="2200"/>
            </a:lvl1pPr>
          </a:lstStyle>
          <a:p>
            <a:endParaRPr lang="en-GB"/>
          </a:p>
        </p:txBody>
      </p:sp>
      <p:sp>
        <p:nvSpPr>
          <p:cNvPr id="7" name="Slide Number Placeholder 6"/>
          <p:cNvSpPr>
            <a:spLocks noGrp="1"/>
          </p:cNvSpPr>
          <p:nvPr>
            <p:ph type="sldNum" sz="quarter" idx="5"/>
          </p:nvPr>
        </p:nvSpPr>
        <p:spPr>
          <a:xfrm>
            <a:off x="2468028" y="60687949"/>
            <a:ext cx="1888085" cy="3205775"/>
          </a:xfrm>
          <a:prstGeom prst="rect">
            <a:avLst/>
          </a:prstGeom>
        </p:spPr>
        <p:txBody>
          <a:bodyPr vert="horz" lIns="165781" tIns="82890" rIns="165781" bIns="82890" rtlCol="0" anchor="b"/>
          <a:lstStyle>
            <a:lvl1pPr algn="r">
              <a:defRPr sz="2200"/>
            </a:lvl1pPr>
          </a:lstStyle>
          <a:p>
            <a:fld id="{59CE919A-C258-4951-B460-E2B2A8FEF6DD}" type="slidenum">
              <a:rPr lang="en-GB" smtClean="0"/>
              <a:t>‹#›</a:t>
            </a:fld>
            <a:endParaRPr lang="en-GB"/>
          </a:p>
        </p:txBody>
      </p:sp>
    </p:spTree>
    <p:extLst>
      <p:ext uri="{BB962C8B-B14F-4D97-AF65-F5344CB8AC3E}">
        <p14:creationId xmlns:p14="http://schemas.microsoft.com/office/powerpoint/2010/main" val="288688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8263" y="5360988"/>
            <a:ext cx="19323051" cy="14492287"/>
          </a:xfrm>
        </p:spPr>
      </p:sp>
      <p:sp>
        <p:nvSpPr>
          <p:cNvPr id="3" name="Notes Placeholder 2"/>
          <p:cNvSpPr>
            <a:spLocks noGrp="1"/>
          </p:cNvSpPr>
          <p:nvPr>
            <p:ph type="body" idx="1"/>
          </p:nvPr>
        </p:nvSpPr>
        <p:spPr/>
        <p:txBody>
          <a:bodyPr/>
          <a:lstStyle/>
          <a:p>
            <a:pPr defTabSz="1657807">
              <a:defRPr/>
            </a:pPr>
            <a:endParaRPr lang="en-GB" sz="1200" dirty="0"/>
          </a:p>
        </p:txBody>
      </p:sp>
      <p:sp>
        <p:nvSpPr>
          <p:cNvPr id="4" name="Slide Number Placeholder 3"/>
          <p:cNvSpPr>
            <a:spLocks noGrp="1"/>
          </p:cNvSpPr>
          <p:nvPr>
            <p:ph type="sldNum" sz="quarter" idx="10"/>
          </p:nvPr>
        </p:nvSpPr>
        <p:spPr/>
        <p:txBody>
          <a:bodyPr/>
          <a:lstStyle/>
          <a:p>
            <a:fld id="{59CE919A-C258-4951-B460-E2B2A8FEF6DD}" type="slidenum">
              <a:rPr lang="en-GB" smtClean="0"/>
              <a:t>1</a:t>
            </a:fld>
            <a:endParaRPr lang="en-GB"/>
          </a:p>
        </p:txBody>
      </p:sp>
    </p:spTree>
    <p:extLst>
      <p:ext uri="{BB962C8B-B14F-4D97-AF65-F5344CB8AC3E}">
        <p14:creationId xmlns:p14="http://schemas.microsoft.com/office/powerpoint/2010/main" val="77798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795712-1EBD-494A-9A40-A27BAF762EE1}" type="slidenum">
              <a:rPr lang="en-GB" smtClean="0"/>
              <a:t>10</a:t>
            </a:fld>
            <a:endParaRPr lang="en-GB"/>
          </a:p>
        </p:txBody>
      </p:sp>
    </p:spTree>
    <p:extLst>
      <p:ext uri="{BB962C8B-B14F-4D97-AF65-F5344CB8AC3E}">
        <p14:creationId xmlns:p14="http://schemas.microsoft.com/office/powerpoint/2010/main" val="195213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1A7007-A200-4625-857B-C1B607EDAC37}" type="slidenum">
              <a:rPr lang="en-US" smtClean="0"/>
              <a:pPr/>
              <a:t>11</a:t>
            </a:fld>
            <a:endParaRPr lang="en-US"/>
          </a:p>
        </p:txBody>
      </p:sp>
    </p:spTree>
    <p:extLst>
      <p:ext uri="{BB962C8B-B14F-4D97-AF65-F5344CB8AC3E}">
        <p14:creationId xmlns:p14="http://schemas.microsoft.com/office/powerpoint/2010/main" val="58564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12</a:t>
            </a:fld>
            <a:endParaRPr lang="en-GB"/>
          </a:p>
        </p:txBody>
      </p:sp>
    </p:spTree>
    <p:extLst>
      <p:ext uri="{BB962C8B-B14F-4D97-AF65-F5344CB8AC3E}">
        <p14:creationId xmlns:p14="http://schemas.microsoft.com/office/powerpoint/2010/main" val="363048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0839" indent="-310839">
              <a:buFont typeface="Arial" panose="020B0604020202020204" pitchFamily="34" charset="0"/>
              <a:buChar char="•"/>
            </a:pPr>
            <a:endParaRPr lang="en-GB" dirty="0"/>
          </a:p>
          <a:p>
            <a:pPr marL="310839" indent="-310839">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795712-1EBD-494A-9A40-A27BAF762EE1}" type="slidenum">
              <a:rPr lang="en-GB" smtClean="0"/>
              <a:t>13</a:t>
            </a:fld>
            <a:endParaRPr lang="en-GB"/>
          </a:p>
        </p:txBody>
      </p:sp>
    </p:spTree>
    <p:extLst>
      <p:ext uri="{BB962C8B-B14F-4D97-AF65-F5344CB8AC3E}">
        <p14:creationId xmlns:p14="http://schemas.microsoft.com/office/powerpoint/2010/main" val="90396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57807">
              <a:defRPr/>
            </a:pPr>
            <a:endParaRPr lang="en-GB" sz="2200" dirty="0">
              <a:solidFill>
                <a:srgbClr val="002060"/>
              </a:solidFill>
              <a:latin typeface="Arial"/>
            </a:endParaRPr>
          </a:p>
        </p:txBody>
      </p:sp>
      <p:sp>
        <p:nvSpPr>
          <p:cNvPr id="4" name="Slide Number Placeholder 3"/>
          <p:cNvSpPr>
            <a:spLocks noGrp="1"/>
          </p:cNvSpPr>
          <p:nvPr>
            <p:ph type="sldNum" sz="quarter" idx="5"/>
          </p:nvPr>
        </p:nvSpPr>
        <p:spPr/>
        <p:txBody>
          <a:bodyPr/>
          <a:lstStyle/>
          <a:p>
            <a:fld id="{59CE919A-C258-4951-B460-E2B2A8FEF6DD}" type="slidenum">
              <a:rPr lang="en-GB" smtClean="0"/>
              <a:t>14</a:t>
            </a:fld>
            <a:endParaRPr lang="en-GB"/>
          </a:p>
        </p:txBody>
      </p:sp>
    </p:spTree>
    <p:extLst>
      <p:ext uri="{BB962C8B-B14F-4D97-AF65-F5344CB8AC3E}">
        <p14:creationId xmlns:p14="http://schemas.microsoft.com/office/powerpoint/2010/main" val="394457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E919A-C258-4951-B460-E2B2A8FEF6DD}" type="slidenum">
              <a:rPr lang="en-GB" smtClean="0"/>
              <a:t>15</a:t>
            </a:fld>
            <a:endParaRPr lang="en-GB"/>
          </a:p>
        </p:txBody>
      </p:sp>
    </p:spTree>
    <p:extLst>
      <p:ext uri="{BB962C8B-B14F-4D97-AF65-F5344CB8AC3E}">
        <p14:creationId xmlns:p14="http://schemas.microsoft.com/office/powerpoint/2010/main" val="234511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16</a:t>
            </a:fld>
            <a:endParaRPr lang="en-GB"/>
          </a:p>
        </p:txBody>
      </p:sp>
    </p:spTree>
    <p:extLst>
      <p:ext uri="{BB962C8B-B14F-4D97-AF65-F5344CB8AC3E}">
        <p14:creationId xmlns:p14="http://schemas.microsoft.com/office/powerpoint/2010/main" val="170073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0839" indent="-310839">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17</a:t>
            </a:fld>
            <a:endParaRPr lang="en-GB"/>
          </a:p>
        </p:txBody>
      </p:sp>
    </p:spTree>
    <p:extLst>
      <p:ext uri="{BB962C8B-B14F-4D97-AF65-F5344CB8AC3E}">
        <p14:creationId xmlns:p14="http://schemas.microsoft.com/office/powerpoint/2010/main" val="318110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18</a:t>
            </a:fld>
            <a:endParaRPr lang="en-GB"/>
          </a:p>
        </p:txBody>
      </p:sp>
    </p:spTree>
    <p:extLst>
      <p:ext uri="{BB962C8B-B14F-4D97-AF65-F5344CB8AC3E}">
        <p14:creationId xmlns:p14="http://schemas.microsoft.com/office/powerpoint/2010/main" val="585556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19</a:t>
            </a:fld>
            <a:endParaRPr lang="en-GB"/>
          </a:p>
        </p:txBody>
      </p:sp>
    </p:spTree>
    <p:extLst>
      <p:ext uri="{BB962C8B-B14F-4D97-AF65-F5344CB8AC3E}">
        <p14:creationId xmlns:p14="http://schemas.microsoft.com/office/powerpoint/2010/main" val="333847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2</a:t>
            </a:fld>
            <a:endParaRPr lang="en-GB"/>
          </a:p>
        </p:txBody>
      </p:sp>
    </p:spTree>
    <p:extLst>
      <p:ext uri="{BB962C8B-B14F-4D97-AF65-F5344CB8AC3E}">
        <p14:creationId xmlns:p14="http://schemas.microsoft.com/office/powerpoint/2010/main" val="3897407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0839" indent="-310839">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20</a:t>
            </a:fld>
            <a:endParaRPr lang="en-GB"/>
          </a:p>
        </p:txBody>
      </p:sp>
    </p:spTree>
    <p:extLst>
      <p:ext uri="{BB962C8B-B14F-4D97-AF65-F5344CB8AC3E}">
        <p14:creationId xmlns:p14="http://schemas.microsoft.com/office/powerpoint/2010/main" val="781547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21</a:t>
            </a:fld>
            <a:endParaRPr lang="en-GB"/>
          </a:p>
        </p:txBody>
      </p:sp>
    </p:spTree>
    <p:extLst>
      <p:ext uri="{BB962C8B-B14F-4D97-AF65-F5344CB8AC3E}">
        <p14:creationId xmlns:p14="http://schemas.microsoft.com/office/powerpoint/2010/main" val="1318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22</a:t>
            </a:fld>
            <a:endParaRPr lang="en-GB"/>
          </a:p>
        </p:txBody>
      </p:sp>
    </p:spTree>
    <p:extLst>
      <p:ext uri="{BB962C8B-B14F-4D97-AF65-F5344CB8AC3E}">
        <p14:creationId xmlns:p14="http://schemas.microsoft.com/office/powerpoint/2010/main" val="944590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200" dirty="0"/>
          </a:p>
        </p:txBody>
      </p:sp>
      <p:sp>
        <p:nvSpPr>
          <p:cNvPr id="4" name="Slide Number Placeholder 3"/>
          <p:cNvSpPr>
            <a:spLocks noGrp="1"/>
          </p:cNvSpPr>
          <p:nvPr>
            <p:ph type="sldNum" sz="quarter" idx="5"/>
          </p:nvPr>
        </p:nvSpPr>
        <p:spPr/>
        <p:txBody>
          <a:bodyPr/>
          <a:lstStyle/>
          <a:p>
            <a:fld id="{59CE919A-C258-4951-B460-E2B2A8FEF6DD}" type="slidenum">
              <a:rPr lang="en-GB" smtClean="0"/>
              <a:t>23</a:t>
            </a:fld>
            <a:endParaRPr lang="en-GB"/>
          </a:p>
        </p:txBody>
      </p:sp>
    </p:spTree>
    <p:extLst>
      <p:ext uri="{BB962C8B-B14F-4D97-AF65-F5344CB8AC3E}">
        <p14:creationId xmlns:p14="http://schemas.microsoft.com/office/powerpoint/2010/main" val="218161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E919A-C258-4951-B460-E2B2A8FEF6DD}" type="slidenum">
              <a:rPr lang="en-GB" smtClean="0"/>
              <a:t>24</a:t>
            </a:fld>
            <a:endParaRPr lang="en-GB"/>
          </a:p>
        </p:txBody>
      </p:sp>
    </p:spTree>
    <p:extLst>
      <p:ext uri="{BB962C8B-B14F-4D97-AF65-F5344CB8AC3E}">
        <p14:creationId xmlns:p14="http://schemas.microsoft.com/office/powerpoint/2010/main" val="1686436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E919A-C258-4951-B460-E2B2A8FEF6DD}" type="slidenum">
              <a:rPr lang="en-GB" smtClean="0"/>
              <a:t>25</a:t>
            </a:fld>
            <a:endParaRPr lang="en-GB"/>
          </a:p>
        </p:txBody>
      </p:sp>
    </p:spTree>
    <p:extLst>
      <p:ext uri="{BB962C8B-B14F-4D97-AF65-F5344CB8AC3E}">
        <p14:creationId xmlns:p14="http://schemas.microsoft.com/office/powerpoint/2010/main" val="752015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E919A-C258-4951-B460-E2B2A8FEF6DD}" type="slidenum">
              <a:rPr lang="en-GB" smtClean="0"/>
              <a:t>26</a:t>
            </a:fld>
            <a:endParaRPr lang="en-GB"/>
          </a:p>
        </p:txBody>
      </p:sp>
    </p:spTree>
    <p:extLst>
      <p:ext uri="{BB962C8B-B14F-4D97-AF65-F5344CB8AC3E}">
        <p14:creationId xmlns:p14="http://schemas.microsoft.com/office/powerpoint/2010/main" val="2159213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61046" y="20389945"/>
            <a:ext cx="5288339" cy="19316785"/>
          </a:xfrm>
          <a:prstGeom prst="rect">
            <a:avLst/>
          </a:prstGeom>
          <a:noFill/>
          <a:ln>
            <a:noFill/>
          </a:ln>
        </p:spPr>
        <p:txBody>
          <a:bodyPr spcFirstLastPara="1" wrap="square" lIns="165754" tIns="82854" rIns="165754" bIns="82854" anchor="t" anchorCtr="0">
            <a:noAutofit/>
          </a:bodyPr>
          <a:lstStyle/>
          <a:p>
            <a:endParaRPr/>
          </a:p>
        </p:txBody>
      </p:sp>
      <p:sp>
        <p:nvSpPr>
          <p:cNvPr id="91" name="Google Shape;91;p1:notes"/>
          <p:cNvSpPr txBox="1">
            <a:spLocks noGrp="1"/>
          </p:cNvSpPr>
          <p:nvPr>
            <p:ph type="sldNum" idx="12"/>
          </p:nvPr>
        </p:nvSpPr>
        <p:spPr>
          <a:xfrm>
            <a:off x="3744378" y="40772431"/>
            <a:ext cx="2864519" cy="2146311"/>
          </a:xfrm>
          <a:prstGeom prst="rect">
            <a:avLst/>
          </a:prstGeom>
          <a:noFill/>
          <a:ln>
            <a:noFill/>
          </a:ln>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27</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2285754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61046" y="20389945"/>
            <a:ext cx="5288339" cy="19316785"/>
          </a:xfrm>
          <a:prstGeom prst="rect">
            <a:avLst/>
          </a:prstGeom>
          <a:noFill/>
          <a:ln>
            <a:noFill/>
          </a:ln>
        </p:spPr>
        <p:txBody>
          <a:bodyPr spcFirstLastPara="1" wrap="square" lIns="165754" tIns="82854" rIns="165754" bIns="82854" anchor="t" anchorCtr="0">
            <a:noAutofit/>
          </a:bodyPr>
          <a:lstStyle/>
          <a:p>
            <a:endParaRPr/>
          </a:p>
        </p:txBody>
      </p:sp>
      <p:sp>
        <p:nvSpPr>
          <p:cNvPr id="101" name="Google Shape;101;p2:notes"/>
          <p:cNvSpPr txBox="1">
            <a:spLocks noGrp="1"/>
          </p:cNvSpPr>
          <p:nvPr>
            <p:ph type="sldNum" idx="12"/>
          </p:nvPr>
        </p:nvSpPr>
        <p:spPr>
          <a:xfrm>
            <a:off x="3744378" y="40772431"/>
            <a:ext cx="2864519" cy="2146311"/>
          </a:xfrm>
          <a:prstGeom prst="rect">
            <a:avLst/>
          </a:prstGeom>
          <a:noFill/>
          <a:ln>
            <a:noFill/>
          </a:ln>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28</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166147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61046" y="20389945"/>
            <a:ext cx="5288339" cy="19316785"/>
          </a:xfrm>
          <a:prstGeom prst="rect">
            <a:avLst/>
          </a:prstGeom>
        </p:spPr>
        <p:txBody>
          <a:bodyPr spcFirstLastPara="1" wrap="square" lIns="165754" tIns="82854" rIns="165754" bIns="82854" anchor="t" anchorCtr="0">
            <a:noAutofit/>
          </a:bodyPr>
          <a:lstStyle/>
          <a:p>
            <a:endParaRPr/>
          </a:p>
        </p:txBody>
      </p:sp>
      <p:sp>
        <p:nvSpPr>
          <p:cNvPr id="135" name="Google Shape;135;p5: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24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59CE919A-C258-4951-B460-E2B2A8FEF6DD}" type="slidenum">
              <a:rPr lang="en-GB" smtClean="0"/>
              <a:t>3</a:t>
            </a:fld>
            <a:endParaRPr lang="en-GB"/>
          </a:p>
        </p:txBody>
      </p:sp>
    </p:spTree>
    <p:extLst>
      <p:ext uri="{BB962C8B-B14F-4D97-AF65-F5344CB8AC3E}">
        <p14:creationId xmlns:p14="http://schemas.microsoft.com/office/powerpoint/2010/main" val="4231588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61046" y="20389945"/>
            <a:ext cx="5288339" cy="19316785"/>
          </a:xfrm>
          <a:prstGeom prst="rect">
            <a:avLst/>
          </a:prstGeom>
          <a:noFill/>
          <a:ln>
            <a:noFill/>
          </a:ln>
        </p:spPr>
        <p:txBody>
          <a:bodyPr spcFirstLastPara="1" wrap="square" lIns="165754" tIns="82854" rIns="165754" bIns="82854" anchor="t" anchorCtr="0">
            <a:noAutofit/>
          </a:bodyPr>
          <a:lstStyle/>
          <a:p>
            <a:endParaRPr/>
          </a:p>
        </p:txBody>
      </p:sp>
      <p:sp>
        <p:nvSpPr>
          <p:cNvPr id="142" name="Google Shape;142;p6:notes"/>
          <p:cNvSpPr txBox="1">
            <a:spLocks noGrp="1"/>
          </p:cNvSpPr>
          <p:nvPr>
            <p:ph type="sldNum" idx="12"/>
          </p:nvPr>
        </p:nvSpPr>
        <p:spPr>
          <a:xfrm>
            <a:off x="3744378" y="40772431"/>
            <a:ext cx="2864519" cy="2146311"/>
          </a:xfrm>
          <a:prstGeom prst="rect">
            <a:avLst/>
          </a:prstGeom>
          <a:noFill/>
          <a:ln>
            <a:noFill/>
          </a:ln>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30</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895615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defTabSz="1657807">
              <a:buClr>
                <a:srgbClr val="000000"/>
              </a:buClr>
              <a:defRPr/>
            </a:pPr>
            <a:fld id="{00000000-1234-1234-1234-123412341234}" type="slidenum">
              <a:rPr lang="en-GB" kern="0">
                <a:solidFill>
                  <a:srgbClr val="000000"/>
                </a:solidFill>
                <a:latin typeface="Calibri"/>
                <a:ea typeface="Calibri"/>
                <a:cs typeface="Calibri"/>
                <a:sym typeface="Calibri"/>
              </a:rPr>
              <a:pPr defTabSz="1657807">
                <a:buClr>
                  <a:srgbClr val="000000"/>
                </a:buClr>
                <a:defRPr/>
              </a:pPr>
              <a:t>31</a:t>
            </a:fld>
            <a:endParaRPr lang="en-GB"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58507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61046" y="20389945"/>
            <a:ext cx="5288339" cy="19316785"/>
          </a:xfrm>
          <a:prstGeom prst="rect">
            <a:avLst/>
          </a:prstGeom>
        </p:spPr>
        <p:txBody>
          <a:bodyPr spcFirstLastPara="1" wrap="square" lIns="165754" tIns="82854" rIns="165754" bIns="82854" anchor="t" anchorCtr="0">
            <a:noAutofit/>
          </a:bodyPr>
          <a:lstStyle/>
          <a:p>
            <a:endParaRPr/>
          </a:p>
        </p:txBody>
      </p:sp>
      <p:sp>
        <p:nvSpPr>
          <p:cNvPr id="149" name="Google Shape;149;p7: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896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61046" y="20389945"/>
            <a:ext cx="5288339" cy="19316785"/>
          </a:xfrm>
          <a:prstGeom prst="rect">
            <a:avLst/>
          </a:prstGeom>
        </p:spPr>
        <p:txBody>
          <a:bodyPr spcFirstLastPara="1" wrap="square" lIns="165754" tIns="82854" rIns="165754" bIns="82854" anchor="t" anchorCtr="0">
            <a:noAutofit/>
          </a:bodyPr>
          <a:lstStyle/>
          <a:p>
            <a:endParaRPr/>
          </a:p>
        </p:txBody>
      </p:sp>
      <p:sp>
        <p:nvSpPr>
          <p:cNvPr id="149" name="Google Shape;149;p7: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011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891c8b4ed_1_91:notes"/>
          <p:cNvSpPr>
            <a:spLocks noGrp="1" noRot="1" noChangeAspect="1"/>
          </p:cNvSpPr>
          <p:nvPr>
            <p:ph type="sldImg" idx="2"/>
          </p:nvPr>
        </p:nvSpPr>
        <p:spPr>
          <a:xfrm>
            <a:off x="-6607175" y="2979738"/>
            <a:ext cx="19883438" cy="1491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4891c8b4ed_1_91:notes"/>
          <p:cNvSpPr txBox="1">
            <a:spLocks noGrp="1"/>
          </p:cNvSpPr>
          <p:nvPr>
            <p:ph type="body" idx="1"/>
          </p:nvPr>
        </p:nvSpPr>
        <p:spPr>
          <a:xfrm>
            <a:off x="666910" y="18885039"/>
            <a:ext cx="5335270" cy="17891087"/>
          </a:xfrm>
          <a:prstGeom prst="rect">
            <a:avLst/>
          </a:prstGeom>
          <a:noFill/>
          <a:ln>
            <a:noFill/>
          </a:ln>
        </p:spPr>
        <p:txBody>
          <a:bodyPr spcFirstLastPara="1" wrap="square" lIns="165754" tIns="165754" rIns="165754" bIns="165754" anchor="t" anchorCtr="0">
            <a:noAutofit/>
          </a:bodyPr>
          <a:lstStyle/>
          <a:p>
            <a:pPr>
              <a:buClr>
                <a:schemeClr val="dk1"/>
              </a:buClr>
            </a:pPr>
            <a:endParaRPr sz="2000">
              <a:solidFill>
                <a:schemeClr val="dk1"/>
              </a:solidFill>
              <a:latin typeface="Arial"/>
              <a:ea typeface="Arial"/>
              <a:cs typeface="Arial"/>
              <a:sym typeface="Arial"/>
            </a:endParaRPr>
          </a:p>
        </p:txBody>
      </p:sp>
    </p:spTree>
    <p:extLst>
      <p:ext uri="{BB962C8B-B14F-4D97-AF65-F5344CB8AC3E}">
        <p14:creationId xmlns:p14="http://schemas.microsoft.com/office/powerpoint/2010/main" val="3773584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61046" y="20389945"/>
            <a:ext cx="5288339" cy="19316785"/>
          </a:xfrm>
          <a:prstGeom prst="rect">
            <a:avLst/>
          </a:prstGeom>
          <a:noFill/>
          <a:ln>
            <a:noFill/>
          </a:ln>
        </p:spPr>
        <p:txBody>
          <a:bodyPr spcFirstLastPara="1" wrap="square" lIns="165754" tIns="82854" rIns="165754" bIns="82854" anchor="t" anchorCtr="0">
            <a:noAutofit/>
          </a:bodyPr>
          <a:lstStyle/>
          <a:p>
            <a:endParaRPr/>
          </a:p>
        </p:txBody>
      </p:sp>
      <p:sp>
        <p:nvSpPr>
          <p:cNvPr id="156" name="Google Shape;156;p8:notes"/>
          <p:cNvSpPr txBox="1">
            <a:spLocks noGrp="1"/>
          </p:cNvSpPr>
          <p:nvPr>
            <p:ph type="sldNum" idx="12"/>
          </p:nvPr>
        </p:nvSpPr>
        <p:spPr>
          <a:xfrm>
            <a:off x="3744378" y="40772431"/>
            <a:ext cx="2864519" cy="2146311"/>
          </a:xfrm>
          <a:prstGeom prst="rect">
            <a:avLst/>
          </a:prstGeom>
          <a:noFill/>
          <a:ln>
            <a:noFill/>
          </a:ln>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35</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2384271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7bd246e79_0_0: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7bd246e79_0_0:notes"/>
          <p:cNvSpPr txBox="1">
            <a:spLocks noGrp="1"/>
          </p:cNvSpPr>
          <p:nvPr>
            <p:ph type="body" idx="1"/>
          </p:nvPr>
        </p:nvSpPr>
        <p:spPr>
          <a:xfrm>
            <a:off x="661046" y="20389946"/>
            <a:ext cx="5288301" cy="19316794"/>
          </a:xfrm>
          <a:prstGeom prst="rect">
            <a:avLst/>
          </a:prstGeom>
        </p:spPr>
        <p:txBody>
          <a:bodyPr spcFirstLastPara="1" wrap="square" lIns="165754" tIns="82854" rIns="165754" bIns="82854" anchor="t" anchorCtr="0">
            <a:noAutofit/>
          </a:bodyPr>
          <a:lstStyle/>
          <a:p>
            <a:endParaRPr/>
          </a:p>
        </p:txBody>
      </p:sp>
      <p:sp>
        <p:nvSpPr>
          <p:cNvPr id="259" name="Google Shape;259;g47bd246e79_0_0:notes"/>
          <p:cNvSpPr txBox="1">
            <a:spLocks noGrp="1"/>
          </p:cNvSpPr>
          <p:nvPr>
            <p:ph type="sldNum" idx="12"/>
          </p:nvPr>
        </p:nvSpPr>
        <p:spPr>
          <a:xfrm>
            <a:off x="3744380" y="40772430"/>
            <a:ext cx="2864556" cy="2145730"/>
          </a:xfrm>
          <a:prstGeom prst="rect">
            <a:avLst/>
          </a:prstGeom>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36</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3112141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7bd246e79_0_0: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7bd246e79_0_0:notes"/>
          <p:cNvSpPr txBox="1">
            <a:spLocks noGrp="1"/>
          </p:cNvSpPr>
          <p:nvPr>
            <p:ph type="body" idx="1"/>
          </p:nvPr>
        </p:nvSpPr>
        <p:spPr>
          <a:xfrm>
            <a:off x="661046" y="20389946"/>
            <a:ext cx="5288301" cy="19316794"/>
          </a:xfrm>
          <a:prstGeom prst="rect">
            <a:avLst/>
          </a:prstGeom>
        </p:spPr>
        <p:txBody>
          <a:bodyPr spcFirstLastPara="1" wrap="square" lIns="165754" tIns="82854" rIns="165754" bIns="82854" anchor="t" anchorCtr="0">
            <a:noAutofit/>
          </a:bodyPr>
          <a:lstStyle/>
          <a:p>
            <a:endParaRPr/>
          </a:p>
        </p:txBody>
      </p:sp>
      <p:sp>
        <p:nvSpPr>
          <p:cNvPr id="259" name="Google Shape;259;g47bd246e79_0_0:notes"/>
          <p:cNvSpPr txBox="1">
            <a:spLocks noGrp="1"/>
          </p:cNvSpPr>
          <p:nvPr>
            <p:ph type="sldNum" idx="12"/>
          </p:nvPr>
        </p:nvSpPr>
        <p:spPr>
          <a:xfrm>
            <a:off x="3744380" y="40772430"/>
            <a:ext cx="2864556" cy="2145730"/>
          </a:xfrm>
          <a:prstGeom prst="rect">
            <a:avLst/>
          </a:prstGeom>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37</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1776179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891c8b4ed_1_91:notes"/>
          <p:cNvSpPr>
            <a:spLocks noGrp="1" noRot="1" noChangeAspect="1"/>
          </p:cNvSpPr>
          <p:nvPr>
            <p:ph type="sldImg" idx="2"/>
          </p:nvPr>
        </p:nvSpPr>
        <p:spPr>
          <a:xfrm>
            <a:off x="-6607175" y="2979738"/>
            <a:ext cx="19883438" cy="1491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4891c8b4ed_1_91:notes"/>
          <p:cNvSpPr txBox="1">
            <a:spLocks noGrp="1"/>
          </p:cNvSpPr>
          <p:nvPr>
            <p:ph type="body" idx="1"/>
          </p:nvPr>
        </p:nvSpPr>
        <p:spPr>
          <a:xfrm>
            <a:off x="666910" y="18885039"/>
            <a:ext cx="5335270" cy="17891087"/>
          </a:xfrm>
          <a:prstGeom prst="rect">
            <a:avLst/>
          </a:prstGeom>
          <a:noFill/>
          <a:ln>
            <a:noFill/>
          </a:ln>
        </p:spPr>
        <p:txBody>
          <a:bodyPr spcFirstLastPara="1" wrap="square" lIns="165754" tIns="165754" rIns="165754" bIns="165754" anchor="t" anchorCtr="0">
            <a:noAutofit/>
          </a:bodyPr>
          <a:lstStyle/>
          <a:p>
            <a:pPr>
              <a:buClr>
                <a:schemeClr val="dk1"/>
              </a:buClr>
            </a:pPr>
            <a:endParaRPr sz="2000">
              <a:solidFill>
                <a:schemeClr val="dk1"/>
              </a:solidFill>
              <a:latin typeface="Arial"/>
              <a:ea typeface="Arial"/>
              <a:cs typeface="Arial"/>
              <a:sym typeface="Arial"/>
            </a:endParaRPr>
          </a:p>
        </p:txBody>
      </p:sp>
    </p:spTree>
    <p:extLst>
      <p:ext uri="{BB962C8B-B14F-4D97-AF65-F5344CB8AC3E}">
        <p14:creationId xmlns:p14="http://schemas.microsoft.com/office/powerpoint/2010/main" val="1052295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7bd246e79_0_0: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7bd246e79_0_0:notes"/>
          <p:cNvSpPr txBox="1">
            <a:spLocks noGrp="1"/>
          </p:cNvSpPr>
          <p:nvPr>
            <p:ph type="body" idx="1"/>
          </p:nvPr>
        </p:nvSpPr>
        <p:spPr>
          <a:xfrm>
            <a:off x="661046" y="20389946"/>
            <a:ext cx="5288301" cy="19316794"/>
          </a:xfrm>
          <a:prstGeom prst="rect">
            <a:avLst/>
          </a:prstGeom>
        </p:spPr>
        <p:txBody>
          <a:bodyPr spcFirstLastPara="1" wrap="square" lIns="165754" tIns="82854" rIns="165754" bIns="82854" anchor="t" anchorCtr="0">
            <a:noAutofit/>
          </a:bodyPr>
          <a:lstStyle/>
          <a:p>
            <a:endParaRPr/>
          </a:p>
        </p:txBody>
      </p:sp>
      <p:sp>
        <p:nvSpPr>
          <p:cNvPr id="259" name="Google Shape;259;g47bd246e79_0_0:notes"/>
          <p:cNvSpPr txBox="1">
            <a:spLocks noGrp="1"/>
          </p:cNvSpPr>
          <p:nvPr>
            <p:ph type="sldNum" idx="12"/>
          </p:nvPr>
        </p:nvSpPr>
        <p:spPr>
          <a:xfrm>
            <a:off x="3744380" y="40772430"/>
            <a:ext cx="2864556" cy="2145730"/>
          </a:xfrm>
          <a:prstGeom prst="rect">
            <a:avLst/>
          </a:prstGeom>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39</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127310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E919A-C258-4951-B460-E2B2A8FEF6DD}" type="slidenum">
              <a:rPr lang="en-GB" smtClean="0"/>
              <a:t>4</a:t>
            </a:fld>
            <a:endParaRPr lang="en-GB"/>
          </a:p>
        </p:txBody>
      </p:sp>
    </p:spTree>
    <p:extLst>
      <p:ext uri="{BB962C8B-B14F-4D97-AF65-F5344CB8AC3E}">
        <p14:creationId xmlns:p14="http://schemas.microsoft.com/office/powerpoint/2010/main" val="2638826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1:notes"/>
          <p:cNvSpPr txBox="1">
            <a:spLocks noGrp="1"/>
          </p:cNvSpPr>
          <p:nvPr>
            <p:ph type="body" idx="1"/>
          </p:nvPr>
        </p:nvSpPr>
        <p:spPr>
          <a:xfrm>
            <a:off x="661046" y="20389945"/>
            <a:ext cx="5288339" cy="19316785"/>
          </a:xfrm>
          <a:prstGeom prst="rect">
            <a:avLst/>
          </a:prstGeom>
          <a:noFill/>
          <a:ln>
            <a:noFill/>
          </a:ln>
        </p:spPr>
        <p:txBody>
          <a:bodyPr spcFirstLastPara="1" wrap="square" lIns="165754" tIns="82854" rIns="165754" bIns="82854" anchor="t" anchorCtr="0">
            <a:noAutofit/>
          </a:bodyPr>
          <a:lstStyle/>
          <a:p>
            <a:endParaRPr/>
          </a:p>
        </p:txBody>
      </p:sp>
      <p:sp>
        <p:nvSpPr>
          <p:cNvPr id="293" name="Google Shape;293;p11:notes"/>
          <p:cNvSpPr txBox="1">
            <a:spLocks noGrp="1"/>
          </p:cNvSpPr>
          <p:nvPr>
            <p:ph type="sldNum" idx="12"/>
          </p:nvPr>
        </p:nvSpPr>
        <p:spPr>
          <a:xfrm>
            <a:off x="3744378" y="40772431"/>
            <a:ext cx="2864519" cy="2146311"/>
          </a:xfrm>
          <a:prstGeom prst="rect">
            <a:avLst/>
          </a:prstGeom>
          <a:noFill/>
          <a:ln>
            <a:noFill/>
          </a:ln>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40</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2111668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a:spLocks noGrp="1" noRot="1" noChangeAspect="1"/>
          </p:cNvSpPr>
          <p:nvPr>
            <p:ph type="sldImg" idx="2"/>
          </p:nvPr>
        </p:nvSpPr>
        <p:spPr>
          <a:xfrm>
            <a:off x="-7427913" y="3217863"/>
            <a:ext cx="21469351" cy="16102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2:notes"/>
          <p:cNvSpPr txBox="1">
            <a:spLocks noGrp="1"/>
          </p:cNvSpPr>
          <p:nvPr>
            <p:ph type="body" idx="1"/>
          </p:nvPr>
        </p:nvSpPr>
        <p:spPr>
          <a:xfrm>
            <a:off x="661046" y="20389945"/>
            <a:ext cx="5288339" cy="19316785"/>
          </a:xfrm>
          <a:prstGeom prst="rect">
            <a:avLst/>
          </a:prstGeom>
          <a:noFill/>
          <a:ln>
            <a:noFill/>
          </a:ln>
        </p:spPr>
        <p:txBody>
          <a:bodyPr spcFirstLastPara="1" wrap="square" lIns="165754" tIns="82854" rIns="165754" bIns="82854" anchor="t" anchorCtr="0">
            <a:noAutofit/>
          </a:bodyPr>
          <a:lstStyle/>
          <a:p>
            <a:endParaRPr/>
          </a:p>
        </p:txBody>
      </p:sp>
      <p:sp>
        <p:nvSpPr>
          <p:cNvPr id="301" name="Google Shape;301;p12:notes"/>
          <p:cNvSpPr txBox="1">
            <a:spLocks noGrp="1"/>
          </p:cNvSpPr>
          <p:nvPr>
            <p:ph type="sldNum" idx="12"/>
          </p:nvPr>
        </p:nvSpPr>
        <p:spPr>
          <a:xfrm>
            <a:off x="3744378" y="40772431"/>
            <a:ext cx="2864519" cy="2146311"/>
          </a:xfrm>
          <a:prstGeom prst="rect">
            <a:avLst/>
          </a:prstGeom>
          <a:noFill/>
          <a:ln>
            <a:noFill/>
          </a:ln>
        </p:spPr>
        <p:txBody>
          <a:bodyPr spcFirstLastPara="1" wrap="square" lIns="165754" tIns="82854" rIns="165754" bIns="82854" anchor="b" anchorCtr="0">
            <a:noAutofit/>
          </a:bodyPr>
          <a:lstStyle/>
          <a:p>
            <a:pPr defTabSz="1657807">
              <a:buClr>
                <a:srgbClr val="000000"/>
              </a:buClr>
              <a:defRPr/>
            </a:pPr>
            <a:fld id="{00000000-1234-1234-1234-123412341234}" type="slidenum">
              <a:rPr lang="en-GB" sz="2500" kern="0">
                <a:solidFill>
                  <a:srgbClr val="000000"/>
                </a:solidFill>
                <a:latin typeface="Arial"/>
                <a:cs typeface="Arial"/>
                <a:sym typeface="Arial"/>
              </a:rPr>
              <a:pPr defTabSz="1657807">
                <a:buClr>
                  <a:srgbClr val="000000"/>
                </a:buClr>
                <a:defRPr/>
              </a:pPr>
              <a:t>41</a:t>
            </a:fld>
            <a:endParaRPr sz="2500" kern="0">
              <a:solidFill>
                <a:srgbClr val="000000"/>
              </a:solidFill>
              <a:latin typeface="Arial"/>
              <a:cs typeface="Arial"/>
              <a:sym typeface="Arial"/>
            </a:endParaRPr>
          </a:p>
        </p:txBody>
      </p:sp>
    </p:spTree>
    <p:extLst>
      <p:ext uri="{BB962C8B-B14F-4D97-AF65-F5344CB8AC3E}">
        <p14:creationId xmlns:p14="http://schemas.microsoft.com/office/powerpoint/2010/main" val="1798676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59CE919A-C258-4951-B460-E2B2A8FEF6DD}" type="slidenum">
              <a:rPr lang="en-GB" smtClean="0"/>
              <a:t>42</a:t>
            </a:fld>
            <a:endParaRPr lang="en-GB"/>
          </a:p>
        </p:txBody>
      </p:sp>
    </p:spTree>
    <p:extLst>
      <p:ext uri="{BB962C8B-B14F-4D97-AF65-F5344CB8AC3E}">
        <p14:creationId xmlns:p14="http://schemas.microsoft.com/office/powerpoint/2010/main" val="196872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1A7007-A200-4625-857B-C1B607EDAC37}" type="slidenum">
              <a:rPr lang="en-US" smtClean="0"/>
              <a:pPr/>
              <a:t>5</a:t>
            </a:fld>
            <a:endParaRPr lang="en-US"/>
          </a:p>
        </p:txBody>
      </p:sp>
    </p:spTree>
    <p:extLst>
      <p:ext uri="{BB962C8B-B14F-4D97-AF65-F5344CB8AC3E}">
        <p14:creationId xmlns:p14="http://schemas.microsoft.com/office/powerpoint/2010/main" val="254808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795712-1EBD-494A-9A40-A27BAF762EE1}" type="slidenum">
              <a:rPr lang="en-GB" smtClean="0"/>
              <a:t>6</a:t>
            </a:fld>
            <a:endParaRPr lang="en-GB"/>
          </a:p>
        </p:txBody>
      </p:sp>
    </p:spTree>
    <p:extLst>
      <p:ext uri="{BB962C8B-B14F-4D97-AF65-F5344CB8AC3E}">
        <p14:creationId xmlns:p14="http://schemas.microsoft.com/office/powerpoint/2010/main" val="253029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200"/>
          </a:p>
        </p:txBody>
      </p:sp>
      <p:sp>
        <p:nvSpPr>
          <p:cNvPr id="4" name="Slide Number Placeholder 3"/>
          <p:cNvSpPr>
            <a:spLocks noGrp="1"/>
          </p:cNvSpPr>
          <p:nvPr>
            <p:ph type="sldNum" sz="quarter" idx="5"/>
          </p:nvPr>
        </p:nvSpPr>
        <p:spPr/>
        <p:txBody>
          <a:bodyPr/>
          <a:lstStyle/>
          <a:p>
            <a:fld id="{BF1A7007-A200-4625-857B-C1B607EDAC37}" type="slidenum">
              <a:rPr lang="en-US" smtClean="0"/>
              <a:pPr/>
              <a:t>7</a:t>
            </a:fld>
            <a:endParaRPr lang="en-US"/>
          </a:p>
        </p:txBody>
      </p:sp>
    </p:spTree>
    <p:extLst>
      <p:ext uri="{BB962C8B-B14F-4D97-AF65-F5344CB8AC3E}">
        <p14:creationId xmlns:p14="http://schemas.microsoft.com/office/powerpoint/2010/main" val="2532064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u="none" dirty="0"/>
          </a:p>
        </p:txBody>
      </p:sp>
      <p:sp>
        <p:nvSpPr>
          <p:cNvPr id="4" name="Slide Number Placeholder 3"/>
          <p:cNvSpPr>
            <a:spLocks noGrp="1"/>
          </p:cNvSpPr>
          <p:nvPr>
            <p:ph type="sldNum" sz="quarter" idx="5"/>
          </p:nvPr>
        </p:nvSpPr>
        <p:spPr/>
        <p:txBody>
          <a:bodyPr/>
          <a:lstStyle/>
          <a:p>
            <a:fld id="{BF1A7007-A200-4625-857B-C1B607EDAC37}" type="slidenum">
              <a:rPr lang="en-US" smtClean="0"/>
              <a:pPr/>
              <a:t>8</a:t>
            </a:fld>
            <a:endParaRPr lang="en-US"/>
          </a:p>
        </p:txBody>
      </p:sp>
    </p:spTree>
    <p:extLst>
      <p:ext uri="{BB962C8B-B14F-4D97-AF65-F5344CB8AC3E}">
        <p14:creationId xmlns:p14="http://schemas.microsoft.com/office/powerpoint/2010/main" val="139526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solidFill>
                <a:schemeClr val="tx1"/>
              </a:solidFill>
            </a:endParaRPr>
          </a:p>
          <a:p>
            <a:endParaRPr lang="en-GB"/>
          </a:p>
        </p:txBody>
      </p:sp>
      <p:sp>
        <p:nvSpPr>
          <p:cNvPr id="4" name="Slide Number Placeholder 3"/>
          <p:cNvSpPr>
            <a:spLocks noGrp="1"/>
          </p:cNvSpPr>
          <p:nvPr>
            <p:ph type="sldNum" sz="quarter" idx="5"/>
          </p:nvPr>
        </p:nvSpPr>
        <p:spPr/>
        <p:txBody>
          <a:bodyPr/>
          <a:lstStyle/>
          <a:p>
            <a:fld id="{BF1A7007-A200-4625-857B-C1B607EDAC37}" type="slidenum">
              <a:rPr lang="en-US" smtClean="0"/>
              <a:pPr/>
              <a:t>9</a:t>
            </a:fld>
            <a:endParaRPr lang="en-US"/>
          </a:p>
        </p:txBody>
      </p:sp>
    </p:spTree>
    <p:extLst>
      <p:ext uri="{BB962C8B-B14F-4D97-AF65-F5344CB8AC3E}">
        <p14:creationId xmlns:p14="http://schemas.microsoft.com/office/powerpoint/2010/main" val="348069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idx="4294967295"/>
          </p:nvPr>
        </p:nvSpPr>
        <p:spPr>
          <a:xfrm>
            <a:off x="251520" y="1272908"/>
            <a:ext cx="6912768" cy="2588140"/>
          </a:xfrm>
          <a:prstGeom prst="rect">
            <a:avLst/>
          </a:prstGeom>
        </p:spPr>
        <p:txBody>
          <a:bodyPr anchor="t">
            <a:noAutofit/>
          </a:bodyPr>
          <a:lstStyle>
            <a:lvl1pPr algn="l">
              <a:defRPr sz="5000"/>
            </a:lvl1pPr>
          </a:lstStyle>
          <a:p>
            <a:r>
              <a:rPr lang="en-US">
                <a:solidFill>
                  <a:schemeClr val="accent2"/>
                </a:solidFill>
                <a:latin typeface="Arial" panose="020B0604020202020204" pitchFamily="34" charset="0"/>
                <a:cs typeface="Arial" panose="020B0604020202020204" pitchFamily="34" charset="0"/>
              </a:rPr>
              <a:t>Main document title over one or two lines</a:t>
            </a:r>
            <a:endParaRPr lang="en-GB">
              <a:solidFill>
                <a:schemeClr val="accent2"/>
              </a:solidFill>
              <a:latin typeface="Arial" panose="020B0604020202020204" pitchFamily="34" charset="0"/>
              <a:cs typeface="Arial" panose="020B0604020202020204" pitchFamily="34" charset="0"/>
            </a:endParaRPr>
          </a:p>
        </p:txBody>
      </p:sp>
      <p:sp>
        <p:nvSpPr>
          <p:cNvPr id="9" name="Subtitle 2"/>
          <p:cNvSpPr>
            <a:spLocks noGrp="1"/>
          </p:cNvSpPr>
          <p:nvPr>
            <p:ph type="subTitle" idx="4294967295"/>
          </p:nvPr>
        </p:nvSpPr>
        <p:spPr>
          <a:xfrm>
            <a:off x="246575" y="3140968"/>
            <a:ext cx="6480720" cy="285416"/>
          </a:xfrm>
          <a:prstGeom prst="rect">
            <a:avLst/>
          </a:prstGeom>
        </p:spPr>
        <p:txBody>
          <a:bodyPr anchor="t">
            <a:noAutofit/>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500">
                <a:solidFill>
                  <a:schemeClr val="accent2"/>
                </a:solidFill>
                <a:latin typeface="Arial" panose="020B0604020202020204" pitchFamily="34" charset="0"/>
                <a:cs typeface="Arial" panose="020B0604020202020204" pitchFamily="34" charset="0"/>
              </a:rPr>
              <a:t>Group/Directorate/Title/Name</a:t>
            </a:r>
            <a:endParaRPr lang="en-GB" sz="150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78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8"/>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7336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8"/>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3155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800" y="1838134"/>
            <a:ext cx="8424862" cy="1225620"/>
          </a:xfrm>
        </p:spPr>
        <p:txBody>
          <a:bodyPr anchor="t">
            <a:normAutofit/>
          </a:bodyPr>
          <a:lstStyle>
            <a:lvl1pPr algn="l">
              <a:defRPr sz="4200"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88800" y="3134134"/>
            <a:ext cx="8424862" cy="92113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p:cNvSpPr>
            <a:spLocks noGrp="1"/>
          </p:cNvSpPr>
          <p:nvPr>
            <p:ph type="body" sz="quarter" idx="10" hasCustomPrompt="1"/>
          </p:nvPr>
        </p:nvSpPr>
        <p:spPr>
          <a:xfrm>
            <a:off x="388800" y="6336000"/>
            <a:ext cx="2219325" cy="295275"/>
          </a:xfrm>
        </p:spPr>
        <p:txBody>
          <a:bodyPr>
            <a:noAutofit/>
          </a:bodyPr>
          <a:lstStyle>
            <a:lvl1pPr marL="0" indent="0">
              <a:buNone/>
              <a:defRPr sz="2000">
                <a:solidFill>
                  <a:schemeClr val="tx1"/>
                </a:solidFill>
              </a:defRPr>
            </a:lvl1pPr>
          </a:lstStyle>
          <a:p>
            <a:pPr lvl="0"/>
            <a:r>
              <a:rPr lang="en-US"/>
              <a:t>[Date]</a:t>
            </a:r>
            <a:endParaRPr lang="en-GB"/>
          </a:p>
        </p:txBody>
      </p:sp>
      <p:sp>
        <p:nvSpPr>
          <p:cNvPr id="10" name="TextBox 9"/>
          <p:cNvSpPr txBox="1"/>
          <p:nvPr/>
        </p:nvSpPr>
        <p:spPr>
          <a:xfrm>
            <a:off x="7848000" y="184150"/>
            <a:ext cx="896399" cy="276999"/>
          </a:xfrm>
          <a:prstGeom prst="rect">
            <a:avLst/>
          </a:prstGeom>
          <a:noFill/>
        </p:spPr>
        <p:txBody>
          <a:bodyPr wrap="none" rtlCol="0">
            <a:spAutoFit/>
          </a:bodyPr>
          <a:lstStyle/>
          <a:p>
            <a:r>
              <a:rPr lang="en-GB" sz="1200" b="1">
                <a:solidFill>
                  <a:schemeClr val="tx1"/>
                </a:solidFill>
                <a:latin typeface="Arial" panose="020B0604020202020204" pitchFamily="34" charset="0"/>
                <a:cs typeface="Arial" panose="020B0604020202020204" pitchFamily="34" charset="0"/>
              </a:rPr>
              <a:t>OFFICIAL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8000"/>
            <a:ext cx="9144000" cy="2161309"/>
          </a:xfrm>
          <a:prstGeom prst="rect">
            <a:avLst/>
          </a:prstGeom>
        </p:spPr>
      </p:pic>
      <p:pic>
        <p:nvPicPr>
          <p:cNvPr id="11" name="Picture 10" descr="BEIS logo" title="BEI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600" y="262800"/>
            <a:ext cx="4621811" cy="259200"/>
          </a:xfrm>
          <a:prstGeom prst="rect">
            <a:avLst/>
          </a:prstGeom>
        </p:spPr>
      </p:pic>
    </p:spTree>
    <p:extLst>
      <p:ext uri="{BB962C8B-B14F-4D97-AF65-F5344CB8AC3E}">
        <p14:creationId xmlns:p14="http://schemas.microsoft.com/office/powerpoint/2010/main" val="3384555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rgbClr val="00AEEF"/>
                </a:solidFill>
                <a:latin typeface="Arial" pitchFamily="34" charset="0"/>
              </a:defRPr>
            </a:lvl1pPr>
          </a:lstStyle>
          <a:p>
            <a:r>
              <a:rPr lang="en-US"/>
              <a:t>Click to edit Master title style</a:t>
            </a:r>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rgbClr val="00AEE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rgbClr val="00AEEF"/>
          </a:solidFill>
        </p:spPr>
        <p:txBody>
          <a:bodyPr/>
          <a:lstStyle>
            <a:lvl1pPr marL="540000" algn="l">
              <a:defRPr>
                <a:solidFill>
                  <a:schemeClr val="bg1"/>
                </a:solidFill>
              </a:defRPr>
            </a:lvl1pPr>
          </a:lstStyle>
          <a:p>
            <a:fld id="{E051598E-9D06-4046-8EF2-7702044C4E81}" type="slidenum">
              <a:rPr lang="en-US" smtClean="0"/>
              <a:pPr/>
              <a:t>‹#›</a:t>
            </a:fld>
            <a:endParaRPr lang="en-US"/>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a:p>
        </p:txBody>
      </p:sp>
    </p:spTree>
    <p:extLst>
      <p:ext uri="{BB962C8B-B14F-4D97-AF65-F5344CB8AC3E}">
        <p14:creationId xmlns:p14="http://schemas.microsoft.com/office/powerpoint/2010/main" val="314870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0459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8881" y="6383821"/>
            <a:ext cx="9152881" cy="479999"/>
          </a:xfrm>
          <a:prstGeom prst="rect">
            <a:avLst/>
          </a:prstGeom>
          <a:solidFill>
            <a:srgbClr val="0053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26" name="Google Shape;26;p3"/>
          <p:cNvSpPr txBox="1">
            <a:spLocks noGrp="1"/>
          </p:cNvSpPr>
          <p:nvPr>
            <p:ph type="title"/>
          </p:nvPr>
        </p:nvSpPr>
        <p:spPr>
          <a:xfrm>
            <a:off x="3609173" y="344351"/>
            <a:ext cx="5223126" cy="784884"/>
          </a:xfrm>
          <a:prstGeom prst="rect">
            <a:avLst/>
          </a:prstGeom>
          <a:noFill/>
          <a:ln>
            <a:noFill/>
          </a:ln>
        </p:spPr>
        <p:txBody>
          <a:bodyPr spcFirstLastPara="1" wrap="square" lIns="91425" tIns="91425" rIns="91425" bIns="91425" anchor="t" anchorCtr="0"/>
          <a:lstStyle>
            <a:lvl1pPr marR="0" lvl="0" algn="r">
              <a:lnSpc>
                <a:spcPct val="100000"/>
              </a:lnSpc>
              <a:spcBef>
                <a:spcPts val="0"/>
              </a:spcBef>
              <a:spcAft>
                <a:spcPts val="0"/>
              </a:spcAft>
              <a:buClr>
                <a:schemeClr val="dk1"/>
              </a:buClr>
              <a:buSzPts val="2400"/>
              <a:buFont typeface="Arial"/>
              <a:buNone/>
              <a:defRPr sz="2400" b="0" i="0" u="none" strike="noStrike" cap="none">
                <a:solidFill>
                  <a:srgbClr val="005799"/>
                </a:solidFill>
                <a:latin typeface="Helvetica Neue Light"/>
                <a:ea typeface="Helvetica Neue Light"/>
                <a:cs typeface="Helvetica Neue Light"/>
                <a:sym typeface="Helvetica Neue Light"/>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27" name="Google Shape;27;p3"/>
          <p:cNvSpPr txBox="1">
            <a:spLocks noGrp="1"/>
          </p:cNvSpPr>
          <p:nvPr>
            <p:ph type="body" idx="1"/>
          </p:nvPr>
        </p:nvSpPr>
        <p:spPr>
          <a:xfrm>
            <a:off x="311701" y="2048845"/>
            <a:ext cx="8520599" cy="1191528"/>
          </a:xfrm>
          <a:prstGeom prst="rect">
            <a:avLst/>
          </a:prstGeom>
          <a:noFill/>
          <a:ln>
            <a:noFill/>
          </a:ln>
        </p:spPr>
        <p:txBody>
          <a:bodyPr spcFirstLastPara="1" wrap="square" lIns="91425" tIns="91425" rIns="91425" bIns="91425" anchor="t" anchorCtr="0"/>
          <a:lstStyle>
            <a:lvl1pPr marL="457200" marR="0" lvl="0" indent="-228600" algn="l">
              <a:lnSpc>
                <a:spcPct val="115000"/>
              </a:lnSpc>
              <a:spcBef>
                <a:spcPts val="0"/>
              </a:spcBef>
              <a:spcAft>
                <a:spcPts val="0"/>
              </a:spcAft>
              <a:buClr>
                <a:schemeClr val="dk2"/>
              </a:buClr>
              <a:buSzPts val="3000"/>
              <a:buFont typeface="Arial"/>
              <a:buNone/>
              <a:defRPr sz="3000" b="0" i="0" u="none" strike="noStrike" cap="none">
                <a:solidFill>
                  <a:srgbClr val="005799"/>
                </a:solidFill>
                <a:latin typeface="Helvetica Neue"/>
                <a:ea typeface="Helvetica Neue"/>
                <a:cs typeface="Helvetica Neue"/>
                <a:sym typeface="Helvetica Neue"/>
              </a:defRPr>
            </a:lvl1pPr>
            <a:lvl2pPr marL="914400" marR="0" lvl="1"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cxnSp>
        <p:nvCxnSpPr>
          <p:cNvPr id="28" name="Google Shape;28;p3"/>
          <p:cNvCxnSpPr/>
          <p:nvPr/>
        </p:nvCxnSpPr>
        <p:spPr>
          <a:xfrm>
            <a:off x="1" y="1240081"/>
            <a:ext cx="9144001" cy="0"/>
          </a:xfrm>
          <a:prstGeom prst="straightConnector1">
            <a:avLst/>
          </a:prstGeom>
          <a:noFill/>
          <a:ln w="19050" cap="flat" cmpd="sng">
            <a:solidFill>
              <a:srgbClr val="005799"/>
            </a:solidFill>
            <a:prstDash val="solid"/>
            <a:round/>
            <a:headEnd type="none" w="sm" len="sm"/>
            <a:tailEnd type="none" w="sm" len="sm"/>
          </a:ln>
        </p:spPr>
      </p:cxnSp>
      <p:sp>
        <p:nvSpPr>
          <p:cNvPr id="29" name="Google Shape;29;p3"/>
          <p:cNvSpPr txBox="1">
            <a:spLocks noGrp="1"/>
          </p:cNvSpPr>
          <p:nvPr>
            <p:ph type="body" idx="2"/>
          </p:nvPr>
        </p:nvSpPr>
        <p:spPr>
          <a:xfrm>
            <a:off x="311701" y="3535031"/>
            <a:ext cx="8520599" cy="1191528"/>
          </a:xfrm>
          <a:prstGeom prst="rect">
            <a:avLst/>
          </a:prstGeom>
          <a:noFill/>
          <a:ln>
            <a:noFill/>
          </a:ln>
        </p:spPr>
        <p:txBody>
          <a:bodyPr spcFirstLastPara="1" wrap="square" lIns="91425" tIns="91425" rIns="91425" bIns="91425" anchor="t" anchorCtr="0"/>
          <a:lstStyle>
            <a:lvl1pPr marL="457200" marR="0" lvl="0" indent="-228600" algn="l">
              <a:lnSpc>
                <a:spcPct val="115000"/>
              </a:lnSpc>
              <a:spcBef>
                <a:spcPts val="0"/>
              </a:spcBef>
              <a:spcAft>
                <a:spcPts val="0"/>
              </a:spcAft>
              <a:buClr>
                <a:schemeClr val="dk2"/>
              </a:buClr>
              <a:buSzPts val="1600"/>
              <a:buFont typeface="Arial"/>
              <a:buNone/>
              <a:defRPr sz="1600" b="0" i="0" u="none" strike="noStrike" cap="none">
                <a:solidFill>
                  <a:srgbClr val="262626"/>
                </a:solidFill>
                <a:latin typeface="Helvetica Neue"/>
                <a:ea typeface="Helvetica Neue"/>
                <a:cs typeface="Helvetica Neue"/>
                <a:sym typeface="Helvetica Neue"/>
              </a:defRPr>
            </a:lvl1pPr>
            <a:lvl2pPr marL="914400" marR="0" lvl="1"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pic>
        <p:nvPicPr>
          <p:cNvPr id="30" name="Google Shape;30;p3" descr="Screen Shot 2017-04-19 at 09.25.10.png"/>
          <p:cNvPicPr preferRelativeResize="0"/>
          <p:nvPr/>
        </p:nvPicPr>
        <p:blipFill rotWithShape="1">
          <a:blip r:embed="rId2">
            <a:alphaModFix/>
          </a:blip>
          <a:srcRect/>
          <a:stretch/>
        </p:blipFill>
        <p:spPr>
          <a:xfrm>
            <a:off x="-11982" y="-28487"/>
            <a:ext cx="1447994" cy="650213"/>
          </a:xfrm>
          <a:prstGeom prst="rect">
            <a:avLst/>
          </a:prstGeom>
          <a:noFill/>
          <a:ln>
            <a:noFill/>
          </a:ln>
        </p:spPr>
      </p:pic>
    </p:spTree>
    <p:extLst>
      <p:ext uri="{BB962C8B-B14F-4D97-AF65-F5344CB8AC3E}">
        <p14:creationId xmlns:p14="http://schemas.microsoft.com/office/powerpoint/2010/main" val="372844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61332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457200" y="1200151"/>
            <a:ext cx="4038600" cy="3394075"/>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
          <p:cNvSpPr txBox="1">
            <a:spLocks noGrp="1"/>
          </p:cNvSpPr>
          <p:nvPr>
            <p:ph type="body" idx="2"/>
          </p:nvPr>
        </p:nvSpPr>
        <p:spPr>
          <a:xfrm>
            <a:off x="4648200" y="1200151"/>
            <a:ext cx="4038600" cy="3394075"/>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0174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
          <p:cNvSpPr txBox="1">
            <a:spLocks noGrp="1"/>
          </p:cNvSpPr>
          <p:nvPr>
            <p:ph type="body" idx="3"/>
          </p:nvPr>
        </p:nvSpPr>
        <p:spPr>
          <a:xfrm>
            <a:off x="4645027" y="1535113"/>
            <a:ext cx="4041775"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6"/>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8503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5923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528" y="1340769"/>
            <a:ext cx="8363272" cy="4608512"/>
          </a:xfrm>
        </p:spPr>
        <p:txBody>
          <a:bodyPr/>
          <a:lstStyle>
            <a:lvl1pPr>
              <a:defRPr sz="1800"/>
            </a:lvl1pPr>
            <a:lvl2pPr>
              <a:defRPr sz="1800">
                <a:solidFill>
                  <a:srgbClr val="55565A"/>
                </a:solidFill>
                <a:latin typeface="Arial" panose="020B0604020202020204" pitchFamily="34" charset="0"/>
                <a:cs typeface="Arial" panose="020B0604020202020204" pitchFamily="34" charset="0"/>
              </a:defRPr>
            </a:lvl2pPr>
            <a:lvl3pPr>
              <a:defRPr sz="1800">
                <a:solidFill>
                  <a:srgbClr val="55565A"/>
                </a:solidFill>
                <a:latin typeface="Arial" panose="020B0604020202020204" pitchFamily="34" charset="0"/>
                <a:cs typeface="Arial" panose="020B0604020202020204" pitchFamily="34" charset="0"/>
              </a:defRPr>
            </a:lvl3pPr>
            <a:lvl4pPr>
              <a:defRPr sz="1800">
                <a:solidFill>
                  <a:srgbClr val="55565A"/>
                </a:solidFill>
                <a:latin typeface="Arial" panose="020B0604020202020204" pitchFamily="34" charset="0"/>
                <a:cs typeface="Arial" panose="020B0604020202020204" pitchFamily="34" charset="0"/>
              </a:defRPr>
            </a:lvl4pPr>
            <a:lvl5pPr>
              <a:defRPr sz="1800">
                <a:solidFill>
                  <a:srgbClr val="55565A"/>
                </a:solidFill>
                <a:latin typeface="Arial" panose="020B0604020202020204" pitchFamily="34" charset="0"/>
                <a:cs typeface="Arial" panose="020B0604020202020204" pitchFamily="34" charset="0"/>
              </a:defRPr>
            </a:lvl5pPr>
          </a:lstStyle>
          <a:p>
            <a:r>
              <a:rPr lang="en-GB">
                <a:solidFill>
                  <a:schemeClr val="accent2"/>
                </a:solidFill>
                <a:latin typeface="Arial" panose="020B0604020202020204" pitchFamily="34" charset="0"/>
                <a:cs typeface="Arial" panose="020B0604020202020204" pitchFamily="34" charset="0"/>
              </a:rPr>
              <a:t>Text or graphics here </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323528" y="260648"/>
            <a:ext cx="8363272" cy="864096"/>
          </a:xfrm>
        </p:spPr>
        <p:txBody>
          <a:bodyPr>
            <a:normAutofit/>
          </a:bodyPr>
          <a:lstStyle>
            <a:lvl1pPr algn="l">
              <a:defRPr sz="3600">
                <a:solidFill>
                  <a:srgbClr val="55565A"/>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136570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18046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2" y="273049"/>
            <a:ext cx="3008313" cy="116205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0375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1"/>
          </p:nvPr>
        </p:nvSpPr>
        <p:spPr>
          <a:xfrm>
            <a:off x="1792288" y="5367338"/>
            <a:ext cx="5486400" cy="8048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1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34445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71931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5464175" y="1371600"/>
            <a:ext cx="4387851"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273175" y="-609600"/>
            <a:ext cx="4387851"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2957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5"/>
        <p:cNvGrpSpPr/>
        <p:nvPr/>
      </p:nvGrpSpPr>
      <p:grpSpPr>
        <a:xfrm>
          <a:off x="0" y="0"/>
          <a:ext cx="0" cy="0"/>
          <a:chOff x="0" y="0"/>
          <a:chExt cx="0" cy="0"/>
        </a:xfrm>
      </p:grpSpPr>
      <p:sp>
        <p:nvSpPr>
          <p:cNvPr id="336" name="Google Shape;336;p53"/>
          <p:cNvSpPr txBox="1">
            <a:spLocks noGrp="1"/>
          </p:cNvSpPr>
          <p:nvPr>
            <p:ph type="title"/>
          </p:nvPr>
        </p:nvSpPr>
        <p:spPr>
          <a:xfrm>
            <a:off x="3609173" y="466295"/>
            <a:ext cx="5223000" cy="5888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Helvetica Neue"/>
              <a:buNone/>
              <a:defRPr sz="2400" i="0" u="none" strike="noStrike" cap="none">
                <a:solidFill>
                  <a:srgbClr val="005799"/>
                </a:solidFill>
                <a:latin typeface="Helvetica Neue"/>
                <a:ea typeface="Helvetica Neue"/>
                <a:cs typeface="Helvetica Neue"/>
                <a:sym typeface="Helvetica Neue"/>
              </a:defRPr>
            </a:lvl1pPr>
            <a:lvl2pPr lvl="1" indent="0" rtl="0">
              <a:spcBef>
                <a:spcPts val="0"/>
              </a:spcBef>
              <a:spcAft>
                <a:spcPts val="0"/>
              </a:spcAft>
              <a:buClr>
                <a:schemeClr val="dk1"/>
              </a:buClr>
              <a:buSzPts val="1400"/>
              <a:buFont typeface="Arial"/>
              <a:buNone/>
              <a:defRPr sz="2800">
                <a:solidFill>
                  <a:schemeClr val="dk1"/>
                </a:solidFill>
              </a:defRPr>
            </a:lvl2pPr>
            <a:lvl3pPr lvl="2" indent="0" rtl="0">
              <a:spcBef>
                <a:spcPts val="0"/>
              </a:spcBef>
              <a:spcAft>
                <a:spcPts val="0"/>
              </a:spcAft>
              <a:buClr>
                <a:schemeClr val="dk1"/>
              </a:buClr>
              <a:buSzPts val="1400"/>
              <a:buFont typeface="Arial"/>
              <a:buNone/>
              <a:defRPr sz="2800">
                <a:solidFill>
                  <a:schemeClr val="dk1"/>
                </a:solidFill>
              </a:defRPr>
            </a:lvl3pPr>
            <a:lvl4pPr lvl="3" indent="0" rtl="0">
              <a:spcBef>
                <a:spcPts val="0"/>
              </a:spcBef>
              <a:spcAft>
                <a:spcPts val="0"/>
              </a:spcAft>
              <a:buClr>
                <a:schemeClr val="dk1"/>
              </a:buClr>
              <a:buSzPts val="1400"/>
              <a:buFont typeface="Arial"/>
              <a:buNone/>
              <a:defRPr sz="2800">
                <a:solidFill>
                  <a:schemeClr val="dk1"/>
                </a:solidFill>
              </a:defRPr>
            </a:lvl4pPr>
            <a:lvl5pPr lvl="4" indent="0" rtl="0">
              <a:spcBef>
                <a:spcPts val="0"/>
              </a:spcBef>
              <a:spcAft>
                <a:spcPts val="0"/>
              </a:spcAft>
              <a:buClr>
                <a:schemeClr val="dk1"/>
              </a:buClr>
              <a:buSzPts val="1400"/>
              <a:buFont typeface="Arial"/>
              <a:buNone/>
              <a:defRPr sz="2800">
                <a:solidFill>
                  <a:schemeClr val="dk1"/>
                </a:solidFill>
              </a:defRPr>
            </a:lvl5pPr>
            <a:lvl6pPr lvl="5" indent="0" rtl="0">
              <a:spcBef>
                <a:spcPts val="0"/>
              </a:spcBef>
              <a:spcAft>
                <a:spcPts val="0"/>
              </a:spcAft>
              <a:buClr>
                <a:schemeClr val="dk1"/>
              </a:buClr>
              <a:buSzPts val="1400"/>
              <a:buFont typeface="Arial"/>
              <a:buNone/>
              <a:defRPr sz="2800">
                <a:solidFill>
                  <a:schemeClr val="dk1"/>
                </a:solidFill>
              </a:defRPr>
            </a:lvl6pPr>
            <a:lvl7pPr lvl="6" indent="0" rtl="0">
              <a:spcBef>
                <a:spcPts val="0"/>
              </a:spcBef>
              <a:spcAft>
                <a:spcPts val="0"/>
              </a:spcAft>
              <a:buClr>
                <a:schemeClr val="dk1"/>
              </a:buClr>
              <a:buSzPts val="1400"/>
              <a:buFont typeface="Arial"/>
              <a:buNone/>
              <a:defRPr sz="2800">
                <a:solidFill>
                  <a:schemeClr val="dk1"/>
                </a:solidFill>
              </a:defRPr>
            </a:lvl7pPr>
            <a:lvl8pPr lvl="7" indent="0" rtl="0">
              <a:spcBef>
                <a:spcPts val="0"/>
              </a:spcBef>
              <a:spcAft>
                <a:spcPts val="0"/>
              </a:spcAft>
              <a:buClr>
                <a:schemeClr val="dk1"/>
              </a:buClr>
              <a:buSzPts val="1400"/>
              <a:buFont typeface="Arial"/>
              <a:buNone/>
              <a:defRPr sz="2800">
                <a:solidFill>
                  <a:schemeClr val="dk1"/>
                </a:solidFill>
              </a:defRPr>
            </a:lvl8pPr>
            <a:lvl9pPr lvl="8" indent="0" rtl="0">
              <a:spcBef>
                <a:spcPts val="0"/>
              </a:spcBef>
              <a:spcAft>
                <a:spcPts val="0"/>
              </a:spcAft>
              <a:buClr>
                <a:schemeClr val="dk1"/>
              </a:buClr>
              <a:buSzPts val="1400"/>
              <a:buFont typeface="Arial"/>
              <a:buNone/>
              <a:defRPr sz="2800">
                <a:solidFill>
                  <a:schemeClr val="dk1"/>
                </a:solidFill>
              </a:defRPr>
            </a:lvl9pPr>
          </a:lstStyle>
          <a:p>
            <a:endParaRPr/>
          </a:p>
        </p:txBody>
      </p:sp>
      <p:sp>
        <p:nvSpPr>
          <p:cNvPr id="337" name="Google Shape;337;p53"/>
          <p:cNvSpPr txBox="1">
            <a:spLocks noGrp="1"/>
          </p:cNvSpPr>
          <p:nvPr>
            <p:ph type="body" idx="1"/>
          </p:nvPr>
        </p:nvSpPr>
        <p:spPr>
          <a:xfrm>
            <a:off x="311701" y="1536633"/>
            <a:ext cx="8520600" cy="8936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3000" b="0" i="0" u="none" strike="noStrike" cap="none">
                <a:solidFill>
                  <a:srgbClr val="005799"/>
                </a:solidFill>
                <a:latin typeface="Helvetica Neue"/>
                <a:ea typeface="Helvetica Neue"/>
                <a:cs typeface="Helvetica Neue"/>
                <a:sym typeface="Helvetica Neue"/>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cxnSp>
        <p:nvCxnSpPr>
          <p:cNvPr id="338" name="Google Shape;338;p53"/>
          <p:cNvCxnSpPr/>
          <p:nvPr/>
        </p:nvCxnSpPr>
        <p:spPr>
          <a:xfrm>
            <a:off x="1" y="1138092"/>
            <a:ext cx="9144000" cy="0"/>
          </a:xfrm>
          <a:prstGeom prst="straightConnector1">
            <a:avLst/>
          </a:prstGeom>
          <a:noFill/>
          <a:ln w="19050" cap="flat" cmpd="sng">
            <a:solidFill>
              <a:srgbClr val="005799"/>
            </a:solidFill>
            <a:prstDash val="solid"/>
            <a:round/>
            <a:headEnd type="none" w="sm" len="sm"/>
            <a:tailEnd type="none" w="sm" len="sm"/>
          </a:ln>
        </p:spPr>
      </p:cxnSp>
      <p:sp>
        <p:nvSpPr>
          <p:cNvPr id="339" name="Google Shape;339;p53"/>
          <p:cNvSpPr txBox="1">
            <a:spLocks noGrp="1"/>
          </p:cNvSpPr>
          <p:nvPr>
            <p:ph type="body" idx="2"/>
          </p:nvPr>
        </p:nvSpPr>
        <p:spPr>
          <a:xfrm>
            <a:off x="311701" y="2651273"/>
            <a:ext cx="8520600" cy="8936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1600" b="0" i="0" u="none" strike="noStrike" cap="none">
                <a:solidFill>
                  <a:srgbClr val="262626"/>
                </a:solidFill>
                <a:latin typeface="Helvetica Neue"/>
                <a:ea typeface="Helvetica Neue"/>
                <a:cs typeface="Helvetica Neue"/>
                <a:sym typeface="Helvetica Neue"/>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pic>
        <p:nvPicPr>
          <p:cNvPr id="340" name="Google Shape;340;p53"/>
          <p:cNvPicPr preferRelativeResize="0"/>
          <p:nvPr/>
        </p:nvPicPr>
        <p:blipFill>
          <a:blip r:embed="rId2">
            <a:alphaModFix/>
          </a:blip>
          <a:stretch>
            <a:fillRect/>
          </a:stretch>
        </p:blipFill>
        <p:spPr>
          <a:xfrm>
            <a:off x="0" y="0"/>
            <a:ext cx="1396332" cy="588667"/>
          </a:xfrm>
          <a:prstGeom prst="rect">
            <a:avLst/>
          </a:prstGeom>
          <a:noFill/>
          <a:ln>
            <a:noFill/>
          </a:ln>
        </p:spPr>
      </p:pic>
    </p:spTree>
    <p:extLst>
      <p:ext uri="{BB962C8B-B14F-4D97-AF65-F5344CB8AC3E}">
        <p14:creationId xmlns:p14="http://schemas.microsoft.com/office/powerpoint/2010/main" val="189754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84" y="1196752"/>
            <a:ext cx="7772400" cy="1362075"/>
          </a:xfrm>
        </p:spPr>
        <p:txBody>
          <a:bodyPr anchor="t">
            <a:noAutofit/>
          </a:bodyPr>
          <a:lstStyle>
            <a:lvl1pPr algn="l" defTabSz="685783" rtl="0" eaLnBrk="1" latinLnBrk="0" hangingPunct="1">
              <a:spcBef>
                <a:spcPct val="0"/>
              </a:spcBef>
              <a:buNone/>
              <a:defRPr lang="en-GB" sz="5000" kern="1200" dirty="0">
                <a:solidFill>
                  <a:schemeClr val="accent2"/>
                </a:solidFill>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
        <p:nvSpPr>
          <p:cNvPr id="4" name="Date Placeholder 3"/>
          <p:cNvSpPr>
            <a:spLocks noGrp="1"/>
          </p:cNvSpPr>
          <p:nvPr>
            <p:ph type="dt" sz="half" idx="10"/>
          </p:nvPr>
        </p:nvSpPr>
        <p:spPr>
          <a:xfrm>
            <a:off x="457200" y="6356358"/>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22325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8"/>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281535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8"/>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419911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8"/>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2107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111667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255369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8"/>
            <a:ext cx="2133600" cy="365125"/>
          </a:xfrm>
          <a:prstGeom prst="rect">
            <a:avLst/>
          </a:prstGeom>
        </p:spPr>
        <p:txBody>
          <a:bodyPr/>
          <a:lstStyle/>
          <a:p>
            <a:fld id="{5E823101-2CF2-4830-9078-CC565604177F}" type="slidenum">
              <a:rPr lang="en-GB" smtClean="0"/>
              <a:t>‹#›</a:t>
            </a:fld>
            <a:endParaRPr lang="en-GB"/>
          </a:p>
        </p:txBody>
      </p:sp>
    </p:spTree>
    <p:extLst>
      <p:ext uri="{BB962C8B-B14F-4D97-AF65-F5344CB8AC3E}">
        <p14:creationId xmlns:p14="http://schemas.microsoft.com/office/powerpoint/2010/main" val="347000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a:xfrm>
            <a:off x="0" y="5949280"/>
            <a:ext cx="9144000" cy="90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Department for Business, Energy and Industrial Strategy crest" title="Department for Business, Energy and Industrial Strategy"/>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69910" y="6108198"/>
            <a:ext cx="1196930" cy="635708"/>
          </a:xfrm>
          <a:prstGeom prst="rect">
            <a:avLst/>
          </a:prstGeom>
        </p:spPr>
      </p:pic>
      <p:cxnSp>
        <p:nvCxnSpPr>
          <p:cNvPr id="13" name="Straight Connector 12"/>
          <p:cNvCxnSpPr/>
          <p:nvPr userDrawn="1"/>
        </p:nvCxnSpPr>
        <p:spPr>
          <a:xfrm>
            <a:off x="251520" y="1196752"/>
            <a:ext cx="7020780" cy="0"/>
          </a:xfrm>
          <a:prstGeom prst="line">
            <a:avLst/>
          </a:prstGeom>
          <a:ln w="57150">
            <a:solidFill>
              <a:srgbClr val="55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89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Lst>
  <p:hf sldNum="0"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3403073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hyperlink" Target="mailto:builtenvironmentresearch@beis.gov.uk"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contracts-find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elta-esourcing.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lierregistration.cabinetoffice.gov.uk/dp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0223" y="5368294"/>
            <a:ext cx="918102" cy="487619"/>
          </a:xfrm>
          <a:prstGeom prst="rect">
            <a:avLst/>
          </a:prstGeom>
        </p:spPr>
      </p:pic>
      <p:sp>
        <p:nvSpPr>
          <p:cNvPr id="17" name="Title 1"/>
          <p:cNvSpPr>
            <a:spLocks noGrp="1"/>
          </p:cNvSpPr>
          <p:nvPr>
            <p:ph type="ctrTitle" idx="4294967295"/>
          </p:nvPr>
        </p:nvSpPr>
        <p:spPr>
          <a:xfrm>
            <a:off x="251520" y="2193650"/>
            <a:ext cx="8712968" cy="2588140"/>
          </a:xfrm>
          <a:prstGeom prst="rect">
            <a:avLst/>
          </a:prstGeom>
        </p:spPr>
        <p:txBody>
          <a:bodyPr anchor="t">
            <a:noAutofit/>
          </a:bodyPr>
          <a:lstStyle>
            <a:lvl1pPr algn="l">
              <a:defRPr sz="5000"/>
            </a:lvl1pPr>
          </a:lstStyle>
          <a:p>
            <a:r>
              <a:rPr lang="en-GB" sz="3000" b="1">
                <a:latin typeface="Arial" panose="020B0604020202020204" pitchFamily="34" charset="0"/>
                <a:cs typeface="Arial" panose="020B0604020202020204" pitchFamily="34" charset="0"/>
              </a:rPr>
              <a:t>Domestic Heat Distribution Systems</a:t>
            </a:r>
            <a:br>
              <a:rPr lang="en-GB" sz="3000" b="1">
                <a:latin typeface="Arial" panose="020B0604020202020204" pitchFamily="34" charset="0"/>
                <a:cs typeface="Arial" panose="020B0604020202020204" pitchFamily="34" charset="0"/>
              </a:rPr>
            </a:br>
            <a:r>
              <a:rPr lang="en-GB" sz="3000" b="1">
                <a:latin typeface="Arial" panose="020B0604020202020204" pitchFamily="34" charset="0"/>
                <a:cs typeface="Arial" panose="020B0604020202020204" pitchFamily="34" charset="0"/>
              </a:rPr>
              <a:t>Evidence Gathering</a:t>
            </a:r>
            <a:br>
              <a:rPr lang="en-GB" sz="3000" b="1">
                <a:latin typeface="Arial" panose="020B0604020202020204" pitchFamily="34" charset="0"/>
                <a:cs typeface="Arial" panose="020B0604020202020204" pitchFamily="34" charset="0"/>
              </a:rPr>
            </a:br>
            <a:r>
              <a:rPr lang="en-GB" sz="3000" b="1">
                <a:latin typeface="Arial" panose="020B0604020202020204" pitchFamily="34" charset="0"/>
                <a:cs typeface="Arial" panose="020B0604020202020204" pitchFamily="34" charset="0"/>
              </a:rPr>
              <a:t>&amp; </a:t>
            </a:r>
            <a:br>
              <a:rPr lang="en-GB" sz="3000" b="1">
                <a:latin typeface="Arial" panose="020B0604020202020204" pitchFamily="34" charset="0"/>
                <a:cs typeface="Arial" panose="020B0604020202020204" pitchFamily="34" charset="0"/>
              </a:rPr>
            </a:br>
            <a:r>
              <a:rPr lang="en-GB" sz="3000" b="1">
                <a:latin typeface="Arial" panose="020B0604020202020204" pitchFamily="34" charset="0"/>
                <a:cs typeface="Arial" panose="020B0604020202020204" pitchFamily="34" charset="0"/>
              </a:rPr>
              <a:t>Heat Network and Electricity Generation Assets Dynamic Purchasing System (HELGA)</a:t>
            </a:r>
            <a:br>
              <a:rPr lang="en-GB" sz="3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endParaRPr lang="en-GB" sz="4000" b="1">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977F86D-7AC7-434F-B26A-6AC8FFAF1229}"/>
              </a:ext>
            </a:extLst>
          </p:cNvPr>
          <p:cNvSpPr>
            <a:spLocks noGrp="1"/>
          </p:cNvSpPr>
          <p:nvPr>
            <p:ph type="ctrTitle" idx="4294967295"/>
          </p:nvPr>
        </p:nvSpPr>
        <p:spPr>
          <a:xfrm>
            <a:off x="251520" y="5047937"/>
            <a:ext cx="8712968" cy="320357"/>
          </a:xfrm>
          <a:prstGeom prst="rect">
            <a:avLst/>
          </a:prstGeom>
        </p:spPr>
        <p:txBody>
          <a:bodyPr anchor="t">
            <a:noAutofit/>
          </a:bodyPr>
          <a:lstStyle>
            <a:lvl1pPr algn="l">
              <a:defRPr sz="5000"/>
            </a:lvl1pPr>
          </a:lstStyle>
          <a:p>
            <a:r>
              <a:rPr lang="en-GB" sz="2400" b="1">
                <a:latin typeface="Arial" panose="020B0604020202020204" pitchFamily="34" charset="0"/>
                <a:cs typeface="Arial" panose="020B0604020202020204" pitchFamily="34" charset="0"/>
              </a:rPr>
              <a:t>Friday </a:t>
            </a:r>
            <a:r>
              <a:rPr lang="en-GB" sz="2400" b="1">
                <a:latin typeface="Arial"/>
                <a:cs typeface="Arial"/>
              </a:rPr>
              <a:t>3</a:t>
            </a:r>
            <a:r>
              <a:rPr lang="en-GB" sz="2400" b="1" baseline="30000">
                <a:latin typeface="Arial"/>
                <a:cs typeface="Arial"/>
              </a:rPr>
              <a:t>rd</a:t>
            </a:r>
            <a:r>
              <a:rPr lang="en-GB" sz="2400" b="1">
                <a:latin typeface="Arial"/>
                <a:cs typeface="Arial"/>
              </a:rPr>
              <a:t> May 2019</a:t>
            </a:r>
            <a:br>
              <a:rPr lang="en-GB" sz="2000" b="1">
                <a:latin typeface="Arial" panose="020B0604020202020204" pitchFamily="34" charset="0"/>
                <a:cs typeface="Arial" panose="020B0604020202020204" pitchFamily="34" charset="0"/>
              </a:rPr>
            </a:br>
            <a:br>
              <a:rPr lang="en-GB" sz="2000" b="1">
                <a:latin typeface="Arial" panose="020B0604020202020204" pitchFamily="34" charset="0"/>
                <a:cs typeface="Arial" panose="020B0604020202020204" pitchFamily="34" charset="0"/>
              </a:rPr>
            </a:br>
            <a:br>
              <a:rPr lang="en-GB" sz="2000" b="1">
                <a:latin typeface="Arial" panose="020B0604020202020204" pitchFamily="34" charset="0"/>
                <a:cs typeface="Arial" panose="020B0604020202020204" pitchFamily="34" charset="0"/>
              </a:rPr>
            </a:br>
            <a:endParaRPr lang="en-GB" sz="2000" b="1">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2D3391C-5186-484B-8F48-622F5B5E78BC}"/>
              </a:ext>
            </a:extLst>
          </p:cNvPr>
          <p:cNvSpPr>
            <a:spLocks noGrp="1"/>
          </p:cNvSpPr>
          <p:nvPr>
            <p:ph type="ctrTitle" idx="4294967295"/>
          </p:nvPr>
        </p:nvSpPr>
        <p:spPr>
          <a:xfrm>
            <a:off x="215516" y="1248812"/>
            <a:ext cx="8712968" cy="829366"/>
          </a:xfrm>
          <a:prstGeom prst="rect">
            <a:avLst/>
          </a:prstGeom>
        </p:spPr>
        <p:txBody>
          <a:bodyPr anchor="t">
            <a:noAutofit/>
          </a:bodyPr>
          <a:lstStyle>
            <a:lvl1pPr algn="l">
              <a:defRPr sz="5000"/>
            </a:lvl1pPr>
          </a:lstStyle>
          <a:p>
            <a:r>
              <a:rPr lang="en-GB" sz="4000" b="1">
                <a:latin typeface="Arial" panose="020B0604020202020204" pitchFamily="34" charset="0"/>
                <a:cs typeface="Arial" panose="020B0604020202020204" pitchFamily="34" charset="0"/>
              </a:rPr>
              <a:t>Early Supplier Engagement Event</a:t>
            </a:r>
          </a:p>
        </p:txBody>
      </p:sp>
    </p:spTree>
    <p:extLst>
      <p:ext uri="{BB962C8B-B14F-4D97-AF65-F5344CB8AC3E}">
        <p14:creationId xmlns:p14="http://schemas.microsoft.com/office/powerpoint/2010/main" val="144278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82D9-03FC-44CB-8614-CEBAE182E383}"/>
              </a:ext>
            </a:extLst>
          </p:cNvPr>
          <p:cNvSpPr>
            <a:spLocks noGrp="1"/>
          </p:cNvSpPr>
          <p:nvPr>
            <p:ph type="title"/>
          </p:nvPr>
        </p:nvSpPr>
        <p:spPr/>
        <p:txBody>
          <a:bodyPr/>
          <a:lstStyle/>
          <a:p>
            <a:r>
              <a:rPr lang="en-GB">
                <a:solidFill>
                  <a:schemeClr val="tx1"/>
                </a:solidFill>
              </a:rPr>
              <a:t>Lead Suppliers and Consortiums</a:t>
            </a:r>
          </a:p>
        </p:txBody>
      </p:sp>
      <p:sp>
        <p:nvSpPr>
          <p:cNvPr id="3" name="Content Placeholder 2">
            <a:extLst>
              <a:ext uri="{FF2B5EF4-FFF2-40B4-BE49-F238E27FC236}">
                <a16:creationId xmlns:a16="http://schemas.microsoft.com/office/drawing/2014/main" id="{D45F8A17-EE0A-4EDD-B5CD-59E47DDA8268}"/>
              </a:ext>
            </a:extLst>
          </p:cNvPr>
          <p:cNvSpPr>
            <a:spLocks noGrp="1"/>
          </p:cNvSpPr>
          <p:nvPr>
            <p:ph idx="1"/>
          </p:nvPr>
        </p:nvSpPr>
        <p:spPr/>
        <p:txBody>
          <a:bodyPr>
            <a:normAutofit/>
          </a:bodyPr>
          <a:lstStyle/>
          <a:p>
            <a:r>
              <a:rPr lang="en-GB">
                <a:solidFill>
                  <a:schemeClr val="tx1"/>
                </a:solidFill>
              </a:rPr>
              <a:t>Suppliers are allowed to submit bids as consortiums, however the ‘Lead Supplier’ must be named.  </a:t>
            </a:r>
          </a:p>
          <a:p>
            <a:endParaRPr lang="en-GB">
              <a:solidFill>
                <a:schemeClr val="tx1"/>
              </a:solidFill>
            </a:endParaRPr>
          </a:p>
          <a:p>
            <a:r>
              <a:rPr lang="en-GB">
                <a:solidFill>
                  <a:schemeClr val="tx1"/>
                </a:solidFill>
              </a:rPr>
              <a:t>Suppliers can submit bids individually as well as joining up and bidding as a consortium. Suppliers should declare this information with both BEIS and the supplier/s they would be joining up with as a consortia.</a:t>
            </a:r>
          </a:p>
          <a:p>
            <a:endParaRPr lang="en-GB">
              <a:solidFill>
                <a:schemeClr val="tx1"/>
              </a:solidFill>
            </a:endParaRPr>
          </a:p>
          <a:p>
            <a:r>
              <a:rPr lang="en-GB">
                <a:solidFill>
                  <a:schemeClr val="tx1"/>
                </a:solidFill>
              </a:rPr>
              <a:t>Suppliers should agree confidentiality arrangements between themselves and the consortium.  This is for suppliers to arrange and agree between themselves and BEIS will not be involved in this specific element of the ITT. Suppliers should note the general confidentiality clause within the Department’s Terms and Conditions.</a:t>
            </a:r>
          </a:p>
        </p:txBody>
      </p:sp>
    </p:spTree>
    <p:extLst>
      <p:ext uri="{BB962C8B-B14F-4D97-AF65-F5344CB8AC3E}">
        <p14:creationId xmlns:p14="http://schemas.microsoft.com/office/powerpoint/2010/main" val="298526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2775868"/>
            <a:ext cx="8028000" cy="648072"/>
          </a:xfrm>
        </p:spPr>
        <p:txBody>
          <a:bodyPr/>
          <a:lstStyle/>
          <a:p>
            <a:r>
              <a:rPr lang="en-GB"/>
              <a:t>ANY QUESTIONS?</a:t>
            </a:r>
          </a:p>
        </p:txBody>
      </p:sp>
    </p:spTree>
    <p:extLst>
      <p:ext uri="{BB962C8B-B14F-4D97-AF65-F5344CB8AC3E}">
        <p14:creationId xmlns:p14="http://schemas.microsoft.com/office/powerpoint/2010/main" val="11495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2ACE-A201-49AB-98ED-869DAAD2A861}"/>
              </a:ext>
            </a:extLst>
          </p:cNvPr>
          <p:cNvSpPr>
            <a:spLocks noGrp="1"/>
          </p:cNvSpPr>
          <p:nvPr>
            <p:ph type="ctrTitle" idx="4294967295"/>
          </p:nvPr>
        </p:nvSpPr>
        <p:spPr>
          <a:xfrm>
            <a:off x="274762" y="1340767"/>
            <a:ext cx="8340030" cy="2588140"/>
          </a:xfrm>
        </p:spPr>
        <p:txBody>
          <a:bodyPr/>
          <a:lstStyle/>
          <a:p>
            <a:pPr algn="l"/>
            <a:r>
              <a:rPr lang="en-GB" sz="3600" b="1">
                <a:latin typeface="Arial" panose="020B0604020202020204" pitchFamily="34" charset="0"/>
                <a:cs typeface="Arial" panose="020B0604020202020204" pitchFamily="34" charset="0"/>
              </a:rPr>
              <a:t>Domestic Heat Distribution Systems Evidence Gathering</a:t>
            </a:r>
            <a:endParaRPr lang="en-GB"/>
          </a:p>
        </p:txBody>
      </p:sp>
      <p:sp>
        <p:nvSpPr>
          <p:cNvPr id="4" name="Content Placeholder 1">
            <a:extLst>
              <a:ext uri="{FF2B5EF4-FFF2-40B4-BE49-F238E27FC236}">
                <a16:creationId xmlns:a16="http://schemas.microsoft.com/office/drawing/2014/main" id="{B10D404B-2E28-4740-8DA6-1AEB3F77607B}"/>
              </a:ext>
            </a:extLst>
          </p:cNvPr>
          <p:cNvSpPr txBox="1">
            <a:spLocks/>
          </p:cNvSpPr>
          <p:nvPr/>
        </p:nvSpPr>
        <p:spPr>
          <a:xfrm>
            <a:off x="323528" y="3428999"/>
            <a:ext cx="8363272" cy="2520281"/>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2800">
                <a:solidFill>
                  <a:schemeClr val="tx1"/>
                </a:solidFill>
              </a:rPr>
              <a:t>Catherine Clark</a:t>
            </a:r>
          </a:p>
          <a:p>
            <a:pPr marL="0" indent="0">
              <a:buFont typeface="Arial" panose="020B0604020202020204" pitchFamily="34" charset="0"/>
              <a:buNone/>
            </a:pPr>
            <a:r>
              <a:rPr lang="en-GB" sz="2800">
                <a:solidFill>
                  <a:schemeClr val="tx1"/>
                </a:solidFill>
              </a:rPr>
              <a:t>Built Environment Team</a:t>
            </a:r>
          </a:p>
          <a:p>
            <a:pPr marL="0" indent="0">
              <a:buFont typeface="Arial" panose="020B0604020202020204" pitchFamily="34" charset="0"/>
              <a:buNone/>
            </a:pPr>
            <a:r>
              <a:rPr lang="en-GB" sz="2800">
                <a:solidFill>
                  <a:schemeClr val="tx1"/>
                </a:solidFill>
              </a:rPr>
              <a:t>Science and Innovation for Climate and Energy</a:t>
            </a:r>
            <a:br>
              <a:rPr lang="en-US" sz="2800"/>
            </a:br>
            <a:endParaRPr lang="en-GB" sz="2800"/>
          </a:p>
        </p:txBody>
      </p:sp>
    </p:spTree>
    <p:extLst>
      <p:ext uri="{BB962C8B-B14F-4D97-AF65-F5344CB8AC3E}">
        <p14:creationId xmlns:p14="http://schemas.microsoft.com/office/powerpoint/2010/main" val="28174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18A2-E3CB-4A0C-9C82-3EB86CC9DED6}"/>
              </a:ext>
            </a:extLst>
          </p:cNvPr>
          <p:cNvSpPr>
            <a:spLocks noGrp="1"/>
          </p:cNvSpPr>
          <p:nvPr>
            <p:ph type="title"/>
          </p:nvPr>
        </p:nvSpPr>
        <p:spPr>
          <a:xfrm>
            <a:off x="410766" y="15957"/>
            <a:ext cx="8009334" cy="1344578"/>
          </a:xfrm>
        </p:spPr>
        <p:txBody>
          <a:bodyPr>
            <a:normAutofit/>
          </a:bodyPr>
          <a:lstStyle/>
          <a:p>
            <a:r>
              <a:rPr lang="en-GB"/>
              <a:t>Why are we doing this research?</a:t>
            </a:r>
          </a:p>
        </p:txBody>
      </p:sp>
      <p:sp>
        <p:nvSpPr>
          <p:cNvPr id="3" name="Content Placeholder 2">
            <a:extLst>
              <a:ext uri="{FF2B5EF4-FFF2-40B4-BE49-F238E27FC236}">
                <a16:creationId xmlns:a16="http://schemas.microsoft.com/office/drawing/2014/main" id="{132DD41E-8BAC-4B81-A953-B1766F6855D3}"/>
              </a:ext>
            </a:extLst>
          </p:cNvPr>
          <p:cNvSpPr>
            <a:spLocks noGrp="1"/>
          </p:cNvSpPr>
          <p:nvPr>
            <p:ph idx="1"/>
          </p:nvPr>
        </p:nvSpPr>
        <p:spPr>
          <a:xfrm>
            <a:off x="410766" y="1891370"/>
            <a:ext cx="8418909" cy="3255027"/>
          </a:xfrm>
        </p:spPr>
        <p:txBody>
          <a:bodyPr>
            <a:normAutofit/>
          </a:bodyPr>
          <a:lstStyle/>
          <a:p>
            <a:endParaRPr lang="en-GB"/>
          </a:p>
          <a:p>
            <a:endParaRPr lang="en-GB"/>
          </a:p>
        </p:txBody>
      </p:sp>
      <p:pic>
        <p:nvPicPr>
          <p:cNvPr id="9" name="Picture 8" descr="Clean Growth Strategy&#10;">
            <a:extLst>
              <a:ext uri="{FF2B5EF4-FFF2-40B4-BE49-F238E27FC236}">
                <a16:creationId xmlns:a16="http://schemas.microsoft.com/office/drawing/2014/main" id="{48867800-F145-4470-9477-C6E82C10E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36" y="1276706"/>
            <a:ext cx="3301436" cy="4657772"/>
          </a:xfrm>
          <a:prstGeom prst="rect">
            <a:avLst/>
          </a:prstGeom>
        </p:spPr>
      </p:pic>
      <p:pic>
        <p:nvPicPr>
          <p:cNvPr id="15" name="Picture 14" descr="Emissions Attributable to Heating, 2016">
            <a:extLst>
              <a:ext uri="{FF2B5EF4-FFF2-40B4-BE49-F238E27FC236}">
                <a16:creationId xmlns:a16="http://schemas.microsoft.com/office/drawing/2014/main" id="{A164C4E3-9600-46B0-90F3-B675053A35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823" y="1380591"/>
            <a:ext cx="4050341" cy="4450002"/>
          </a:xfrm>
          <a:prstGeom prst="rect">
            <a:avLst/>
          </a:prstGeom>
        </p:spPr>
      </p:pic>
      <p:sp>
        <p:nvSpPr>
          <p:cNvPr id="12" name="Rectangle 11">
            <a:extLst>
              <a:ext uri="{FF2B5EF4-FFF2-40B4-BE49-F238E27FC236}">
                <a16:creationId xmlns:a16="http://schemas.microsoft.com/office/drawing/2014/main" id="{20C6734A-B29F-4764-8E98-BD93ACC37FDD}"/>
              </a:ext>
            </a:extLst>
          </p:cNvPr>
          <p:cNvSpPr/>
          <p:nvPr/>
        </p:nvSpPr>
        <p:spPr>
          <a:xfrm>
            <a:off x="6944556" y="1453943"/>
            <a:ext cx="1793043" cy="1077218"/>
          </a:xfrm>
          <a:prstGeom prst="rect">
            <a:avLst/>
          </a:prstGeom>
        </p:spPr>
        <p:txBody>
          <a:bodyPr wrap="square">
            <a:spAutoFit/>
          </a:bodyPr>
          <a:lstStyle/>
          <a:p>
            <a:pPr defTabSz="685800">
              <a:defRPr/>
            </a:pPr>
            <a:r>
              <a:rPr lang="en-GB" sz="1600" b="1">
                <a:solidFill>
                  <a:srgbClr val="002060"/>
                </a:solidFill>
                <a:latin typeface="Arial"/>
              </a:rPr>
              <a:t>Estimated UK emissions attributable to heating, 2016</a:t>
            </a:r>
          </a:p>
        </p:txBody>
      </p:sp>
    </p:spTree>
    <p:extLst>
      <p:ext uri="{BB962C8B-B14F-4D97-AF65-F5344CB8AC3E}">
        <p14:creationId xmlns:p14="http://schemas.microsoft.com/office/powerpoint/2010/main" val="393778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adiator">
            <a:extLst>
              <a:ext uri="{FF2B5EF4-FFF2-40B4-BE49-F238E27FC236}">
                <a16:creationId xmlns:a16="http://schemas.microsoft.com/office/drawing/2014/main" id="{CC31F051-A718-4A29-AEFB-5E5B6F422A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449176"/>
            <a:ext cx="4163766" cy="3122824"/>
          </a:xfrm>
        </p:spPr>
      </p:pic>
      <p:sp>
        <p:nvSpPr>
          <p:cNvPr id="3" name="Title 2">
            <a:extLst>
              <a:ext uri="{FF2B5EF4-FFF2-40B4-BE49-F238E27FC236}">
                <a16:creationId xmlns:a16="http://schemas.microsoft.com/office/drawing/2014/main" id="{3ABCB228-7AAC-45F1-BC36-80DD303E0644}"/>
              </a:ext>
            </a:extLst>
          </p:cNvPr>
          <p:cNvSpPr>
            <a:spLocks noGrp="1"/>
          </p:cNvSpPr>
          <p:nvPr>
            <p:ph type="title"/>
          </p:nvPr>
        </p:nvSpPr>
        <p:spPr/>
        <p:txBody>
          <a:bodyPr/>
          <a:lstStyle/>
          <a:p>
            <a:r>
              <a:rPr lang="en-GB"/>
              <a:t>Domestic Heat Distribution Systems</a:t>
            </a:r>
          </a:p>
        </p:txBody>
      </p:sp>
      <p:pic>
        <p:nvPicPr>
          <p:cNvPr id="7" name="Picture 6" descr="Underfloor heating">
            <a:extLst>
              <a:ext uri="{FF2B5EF4-FFF2-40B4-BE49-F238E27FC236}">
                <a16:creationId xmlns:a16="http://schemas.microsoft.com/office/drawing/2014/main" id="{C3C7A769-453B-460B-A1A5-AC6489AC3D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485" y="3095811"/>
            <a:ext cx="4049827" cy="2695667"/>
          </a:xfrm>
          <a:prstGeom prst="rect">
            <a:avLst/>
          </a:prstGeom>
        </p:spPr>
      </p:pic>
    </p:spTree>
    <p:extLst>
      <p:ext uri="{BB962C8B-B14F-4D97-AF65-F5344CB8AC3E}">
        <p14:creationId xmlns:p14="http://schemas.microsoft.com/office/powerpoint/2010/main" val="399421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9F1A5-7EDA-42B8-BE07-CC812A9F3725}"/>
              </a:ext>
            </a:extLst>
          </p:cNvPr>
          <p:cNvSpPr>
            <a:spLocks noGrp="1"/>
          </p:cNvSpPr>
          <p:nvPr>
            <p:ph idx="1"/>
          </p:nvPr>
        </p:nvSpPr>
        <p:spPr>
          <a:xfrm>
            <a:off x="323528" y="1870635"/>
            <a:ext cx="8363272" cy="4078646"/>
          </a:xfrm>
        </p:spPr>
        <p:txBody>
          <a:bodyPr vert="horz" lIns="91440" tIns="45720" rIns="91440" bIns="45720" rtlCol="0" anchor="t">
            <a:normAutofit/>
          </a:bodyPr>
          <a:lstStyle/>
          <a:p>
            <a:pPr marL="514350" indent="-514350">
              <a:buFont typeface="+mj-lt"/>
              <a:buAutoNum type="arabicPeriod"/>
            </a:pPr>
            <a:r>
              <a:rPr lang="en-GB" sz="2800" b="1">
                <a:solidFill>
                  <a:schemeClr val="tx1"/>
                </a:solidFill>
              </a:rPr>
              <a:t>To increase our understanding of existing heat distribution systems in the UK housing stock</a:t>
            </a:r>
          </a:p>
          <a:p>
            <a:pPr marL="514350" indent="-514350">
              <a:buFont typeface="+mj-lt"/>
              <a:buAutoNum type="arabicPeriod"/>
            </a:pPr>
            <a:endParaRPr lang="en-GB" sz="2800" b="1">
              <a:solidFill>
                <a:schemeClr val="tx1"/>
              </a:solidFill>
            </a:endParaRPr>
          </a:p>
          <a:p>
            <a:pPr marL="514350" indent="-514350">
              <a:buFont typeface="+mj-lt"/>
              <a:buAutoNum type="arabicPeriod"/>
            </a:pPr>
            <a:r>
              <a:rPr lang="en-GB" sz="2800" b="1">
                <a:solidFill>
                  <a:schemeClr val="tx1"/>
                </a:solidFill>
              </a:rPr>
              <a:t>To identify opportunities to improve the performance of domestic heat distribution systems</a:t>
            </a:r>
          </a:p>
        </p:txBody>
      </p:sp>
      <p:sp>
        <p:nvSpPr>
          <p:cNvPr id="3" name="Title 2">
            <a:extLst>
              <a:ext uri="{FF2B5EF4-FFF2-40B4-BE49-F238E27FC236}">
                <a16:creationId xmlns:a16="http://schemas.microsoft.com/office/drawing/2014/main" id="{3948DE86-29AA-4372-A464-62E6CD0301D8}"/>
              </a:ext>
            </a:extLst>
          </p:cNvPr>
          <p:cNvSpPr>
            <a:spLocks noGrp="1"/>
          </p:cNvSpPr>
          <p:nvPr>
            <p:ph type="title"/>
          </p:nvPr>
        </p:nvSpPr>
        <p:spPr/>
        <p:txBody>
          <a:bodyPr/>
          <a:lstStyle/>
          <a:p>
            <a:r>
              <a:rPr lang="en-GB"/>
              <a:t>Project Aims</a:t>
            </a:r>
          </a:p>
        </p:txBody>
      </p:sp>
    </p:spTree>
    <p:extLst>
      <p:ext uri="{BB962C8B-B14F-4D97-AF65-F5344CB8AC3E}">
        <p14:creationId xmlns:p14="http://schemas.microsoft.com/office/powerpoint/2010/main" val="3940925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20E1F-9988-47C7-84F4-DD874CCD4FA3}"/>
              </a:ext>
            </a:extLst>
          </p:cNvPr>
          <p:cNvSpPr>
            <a:spLocks noGrp="1"/>
          </p:cNvSpPr>
          <p:nvPr>
            <p:ph type="title"/>
          </p:nvPr>
        </p:nvSpPr>
        <p:spPr/>
        <p:txBody>
          <a:bodyPr>
            <a:normAutofit/>
          </a:bodyPr>
          <a:lstStyle/>
          <a:p>
            <a:pPr algn="l"/>
            <a:r>
              <a:rPr lang="en-GB" sz="3600">
                <a:solidFill>
                  <a:schemeClr val="accent2"/>
                </a:solidFill>
                <a:latin typeface="Arial" panose="020B0604020202020204" pitchFamily="34" charset="0"/>
                <a:cs typeface="Arial" panose="020B0604020202020204" pitchFamily="34" charset="0"/>
              </a:rPr>
              <a:t>Split into two Lots</a:t>
            </a:r>
          </a:p>
        </p:txBody>
      </p:sp>
      <p:sp>
        <p:nvSpPr>
          <p:cNvPr id="2" name="Content Placeholder 1">
            <a:extLst>
              <a:ext uri="{FF2B5EF4-FFF2-40B4-BE49-F238E27FC236}">
                <a16:creationId xmlns:a16="http://schemas.microsoft.com/office/drawing/2014/main" id="{773A047A-5E34-46E3-92AA-A2AFC5C21087}"/>
              </a:ext>
            </a:extLst>
          </p:cNvPr>
          <p:cNvSpPr>
            <a:spLocks noGrp="1"/>
          </p:cNvSpPr>
          <p:nvPr>
            <p:ph sz="half" idx="1"/>
          </p:nvPr>
        </p:nvSpPr>
        <p:spPr/>
        <p:txBody>
          <a:bodyPr>
            <a:normAutofit/>
          </a:bodyPr>
          <a:lstStyle/>
          <a:p>
            <a:pPr marL="0" indent="0" algn="ctr">
              <a:buNone/>
            </a:pPr>
            <a:r>
              <a:rPr lang="en-GB" sz="3600" b="1">
                <a:solidFill>
                  <a:schemeClr val="tx1"/>
                </a:solidFill>
              </a:rPr>
              <a:t>Lot 1</a:t>
            </a:r>
          </a:p>
          <a:p>
            <a:pPr marL="0" indent="0">
              <a:buNone/>
            </a:pPr>
            <a:endParaRPr lang="en-GB"/>
          </a:p>
          <a:p>
            <a:pPr marL="0" indent="0" algn="ctr">
              <a:buNone/>
            </a:pPr>
            <a:r>
              <a:rPr lang="en-GB" sz="2600"/>
              <a:t>Review of existing heat distribution systems in the UK housing stock</a:t>
            </a:r>
          </a:p>
          <a:p>
            <a:pPr marL="0" indent="0">
              <a:buNone/>
            </a:pPr>
            <a:endParaRPr lang="en-GB"/>
          </a:p>
          <a:p>
            <a:pPr marL="0" indent="0">
              <a:buNone/>
            </a:pPr>
            <a:endParaRPr lang="en-GB"/>
          </a:p>
        </p:txBody>
      </p:sp>
      <p:sp>
        <p:nvSpPr>
          <p:cNvPr id="4" name="Content Placeholder 3">
            <a:extLst>
              <a:ext uri="{FF2B5EF4-FFF2-40B4-BE49-F238E27FC236}">
                <a16:creationId xmlns:a16="http://schemas.microsoft.com/office/drawing/2014/main" id="{3F1FDF2F-589D-4EAF-8DA4-96BD58A57F51}"/>
              </a:ext>
            </a:extLst>
          </p:cNvPr>
          <p:cNvSpPr>
            <a:spLocks noGrp="1"/>
          </p:cNvSpPr>
          <p:nvPr>
            <p:ph sz="half" idx="2"/>
          </p:nvPr>
        </p:nvSpPr>
        <p:spPr/>
        <p:txBody>
          <a:bodyPr>
            <a:normAutofit/>
          </a:bodyPr>
          <a:lstStyle/>
          <a:p>
            <a:pPr marL="0" indent="0" algn="ctr">
              <a:buNone/>
            </a:pPr>
            <a:r>
              <a:rPr lang="en-GB" sz="3600" b="1">
                <a:solidFill>
                  <a:schemeClr val="tx1"/>
                </a:solidFill>
              </a:rPr>
              <a:t>Lot 2</a:t>
            </a:r>
          </a:p>
          <a:p>
            <a:pPr marL="0" indent="0" algn="ctr">
              <a:buNone/>
            </a:pPr>
            <a:endParaRPr lang="en-GB"/>
          </a:p>
          <a:p>
            <a:pPr marL="0" indent="0" algn="ctr">
              <a:buNone/>
            </a:pPr>
            <a:r>
              <a:rPr lang="en-GB" sz="2600"/>
              <a:t> Examining measures to improve the performance of domestic heat distribution systems</a:t>
            </a:r>
          </a:p>
          <a:p>
            <a:pPr marL="0" indent="0" algn="ctr">
              <a:buNone/>
            </a:pPr>
            <a:endParaRPr lang="en-GB" sz="3200" b="1">
              <a:solidFill>
                <a:schemeClr val="tx1"/>
              </a:solidFill>
            </a:endParaRPr>
          </a:p>
        </p:txBody>
      </p:sp>
    </p:spTree>
    <p:extLst>
      <p:ext uri="{BB962C8B-B14F-4D97-AF65-F5344CB8AC3E}">
        <p14:creationId xmlns:p14="http://schemas.microsoft.com/office/powerpoint/2010/main" val="399879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D7075-4C9F-460B-9038-8854F530B6CE}"/>
              </a:ext>
            </a:extLst>
          </p:cNvPr>
          <p:cNvSpPr>
            <a:spLocks noGrp="1"/>
          </p:cNvSpPr>
          <p:nvPr>
            <p:ph idx="1"/>
          </p:nvPr>
        </p:nvSpPr>
        <p:spPr>
          <a:xfrm>
            <a:off x="277808" y="2388890"/>
            <a:ext cx="8363272" cy="3364556"/>
          </a:xfrm>
        </p:spPr>
        <p:txBody>
          <a:bodyPr/>
          <a:lstStyle/>
          <a:p>
            <a:pPr lvl="0"/>
            <a:r>
              <a:rPr lang="en-GB" sz="2600"/>
              <a:t>To consolidate and increase our understanding of domestic heat distribution systems including current technologies and their operating principles</a:t>
            </a:r>
          </a:p>
          <a:p>
            <a:pPr lvl="0"/>
            <a:r>
              <a:rPr lang="en-GB" sz="2600"/>
              <a:t>To explore both present and past design, installation, commissioning, operation, and maintenance practices</a:t>
            </a:r>
          </a:p>
          <a:p>
            <a:pPr lvl="0"/>
            <a:r>
              <a:rPr lang="en-GB" sz="2600"/>
              <a:t>To assess the current and potential market for heat distribution systems</a:t>
            </a:r>
          </a:p>
          <a:p>
            <a:endParaRPr lang="en-GB"/>
          </a:p>
        </p:txBody>
      </p:sp>
      <p:sp>
        <p:nvSpPr>
          <p:cNvPr id="3" name="Title 2">
            <a:extLst>
              <a:ext uri="{FF2B5EF4-FFF2-40B4-BE49-F238E27FC236}">
                <a16:creationId xmlns:a16="http://schemas.microsoft.com/office/drawing/2014/main" id="{3FFD29D6-B74F-4C8B-B34F-2963866E9B97}"/>
              </a:ext>
            </a:extLst>
          </p:cNvPr>
          <p:cNvSpPr>
            <a:spLocks noGrp="1"/>
          </p:cNvSpPr>
          <p:nvPr>
            <p:ph type="title"/>
          </p:nvPr>
        </p:nvSpPr>
        <p:spPr/>
        <p:txBody>
          <a:bodyPr>
            <a:noAutofit/>
          </a:bodyPr>
          <a:lstStyle/>
          <a:p>
            <a:r>
              <a:rPr lang="en-GB"/>
              <a:t>Lot 1 Objectives</a:t>
            </a:r>
          </a:p>
        </p:txBody>
      </p:sp>
      <p:sp>
        <p:nvSpPr>
          <p:cNvPr id="4" name="Content Placeholder 1">
            <a:extLst>
              <a:ext uri="{FF2B5EF4-FFF2-40B4-BE49-F238E27FC236}">
                <a16:creationId xmlns:a16="http://schemas.microsoft.com/office/drawing/2014/main" id="{799680C2-AC7E-4EA4-8E3D-8CBA47580014}"/>
              </a:ext>
            </a:extLst>
          </p:cNvPr>
          <p:cNvSpPr txBox="1">
            <a:spLocks/>
          </p:cNvSpPr>
          <p:nvPr/>
        </p:nvSpPr>
        <p:spPr>
          <a:xfrm>
            <a:off x="323528" y="1318280"/>
            <a:ext cx="8363272" cy="973436"/>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GB" sz="2400" i="1">
                <a:solidFill>
                  <a:schemeClr val="tx1"/>
                </a:solidFill>
              </a:rPr>
              <a:t>Review of existing heat distribution systems in the UK housing stock</a:t>
            </a:r>
          </a:p>
        </p:txBody>
      </p:sp>
    </p:spTree>
    <p:extLst>
      <p:ext uri="{BB962C8B-B14F-4D97-AF65-F5344CB8AC3E}">
        <p14:creationId xmlns:p14="http://schemas.microsoft.com/office/powerpoint/2010/main" val="202478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D7075-4C9F-460B-9038-8854F530B6CE}"/>
              </a:ext>
            </a:extLst>
          </p:cNvPr>
          <p:cNvSpPr>
            <a:spLocks noGrp="1"/>
          </p:cNvSpPr>
          <p:nvPr>
            <p:ph idx="1"/>
          </p:nvPr>
        </p:nvSpPr>
        <p:spPr>
          <a:xfrm>
            <a:off x="323528" y="2471223"/>
            <a:ext cx="8363272" cy="3843818"/>
          </a:xfrm>
        </p:spPr>
        <p:txBody>
          <a:bodyPr/>
          <a:lstStyle/>
          <a:p>
            <a:pPr lvl="0"/>
            <a:r>
              <a:rPr lang="en-GB" sz="2600"/>
              <a:t>To identify applicable standards, policies and regulations</a:t>
            </a:r>
          </a:p>
          <a:p>
            <a:pPr lvl="0"/>
            <a:r>
              <a:rPr lang="en-GB" sz="2600"/>
              <a:t>To better understand capital, installation, operation, and maintenance costs</a:t>
            </a:r>
          </a:p>
          <a:p>
            <a:pPr lvl="0"/>
            <a:r>
              <a:rPr lang="en-GB" sz="2600"/>
              <a:t>To build up an evidence base of heat distribution systems across the current housing stock</a:t>
            </a:r>
          </a:p>
          <a:p>
            <a:endParaRPr lang="en-GB"/>
          </a:p>
        </p:txBody>
      </p:sp>
      <p:sp>
        <p:nvSpPr>
          <p:cNvPr id="3" name="Title 2">
            <a:extLst>
              <a:ext uri="{FF2B5EF4-FFF2-40B4-BE49-F238E27FC236}">
                <a16:creationId xmlns:a16="http://schemas.microsoft.com/office/drawing/2014/main" id="{3FFD29D6-B74F-4C8B-B34F-2963866E9B97}"/>
              </a:ext>
            </a:extLst>
          </p:cNvPr>
          <p:cNvSpPr>
            <a:spLocks noGrp="1"/>
          </p:cNvSpPr>
          <p:nvPr>
            <p:ph type="title"/>
          </p:nvPr>
        </p:nvSpPr>
        <p:spPr/>
        <p:txBody>
          <a:bodyPr>
            <a:noAutofit/>
          </a:bodyPr>
          <a:lstStyle/>
          <a:p>
            <a:r>
              <a:rPr lang="en-GB"/>
              <a:t>Lot 1 Objectives continued…</a:t>
            </a:r>
          </a:p>
        </p:txBody>
      </p:sp>
      <p:sp>
        <p:nvSpPr>
          <p:cNvPr id="6" name="Content Placeholder 1">
            <a:extLst>
              <a:ext uri="{FF2B5EF4-FFF2-40B4-BE49-F238E27FC236}">
                <a16:creationId xmlns:a16="http://schemas.microsoft.com/office/drawing/2014/main" id="{47EDCD35-2114-459B-8449-D3DBAEF81C1D}"/>
              </a:ext>
            </a:extLst>
          </p:cNvPr>
          <p:cNvSpPr txBox="1">
            <a:spLocks/>
          </p:cNvSpPr>
          <p:nvPr/>
        </p:nvSpPr>
        <p:spPr>
          <a:xfrm>
            <a:off x="323528" y="1318280"/>
            <a:ext cx="8363272" cy="973436"/>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GB" sz="2400" i="1">
                <a:solidFill>
                  <a:schemeClr val="tx1"/>
                </a:solidFill>
              </a:rPr>
              <a:t>Review of existing heat distribution systems in the UK housing stock</a:t>
            </a:r>
          </a:p>
        </p:txBody>
      </p:sp>
    </p:spTree>
    <p:extLst>
      <p:ext uri="{BB962C8B-B14F-4D97-AF65-F5344CB8AC3E}">
        <p14:creationId xmlns:p14="http://schemas.microsoft.com/office/powerpoint/2010/main" val="197401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9554E8-5525-4E83-B2E3-E2CCA9F1C347}"/>
              </a:ext>
            </a:extLst>
          </p:cNvPr>
          <p:cNvSpPr>
            <a:spLocks noGrp="1"/>
          </p:cNvSpPr>
          <p:nvPr>
            <p:ph idx="1"/>
          </p:nvPr>
        </p:nvSpPr>
        <p:spPr/>
        <p:txBody>
          <a:bodyPr>
            <a:normAutofit/>
          </a:bodyPr>
          <a:lstStyle/>
          <a:p>
            <a:r>
              <a:rPr lang="en-GB" sz="2400"/>
              <a:t>Wet systems (hot water radiators and underfloor heating)</a:t>
            </a:r>
          </a:p>
          <a:p>
            <a:r>
              <a:rPr lang="en-GB" sz="2400"/>
              <a:t>Warm air systems (heated by heat pumps or gas-fuelled)</a:t>
            </a:r>
          </a:p>
          <a:p>
            <a:r>
              <a:rPr lang="en-GB" sz="2400" strike="sngStrike"/>
              <a:t>Room heaters</a:t>
            </a:r>
          </a:p>
          <a:p>
            <a:r>
              <a:rPr lang="en-GB" sz="2400" strike="sngStrike"/>
              <a:t>Electric heat distribution systems</a:t>
            </a:r>
          </a:p>
        </p:txBody>
      </p:sp>
      <p:sp>
        <p:nvSpPr>
          <p:cNvPr id="3" name="Title 2">
            <a:extLst>
              <a:ext uri="{FF2B5EF4-FFF2-40B4-BE49-F238E27FC236}">
                <a16:creationId xmlns:a16="http://schemas.microsoft.com/office/drawing/2014/main" id="{191C9BD9-A139-412F-B321-8DEA9181B18E}"/>
              </a:ext>
            </a:extLst>
          </p:cNvPr>
          <p:cNvSpPr>
            <a:spLocks noGrp="1"/>
          </p:cNvSpPr>
          <p:nvPr>
            <p:ph type="title"/>
          </p:nvPr>
        </p:nvSpPr>
        <p:spPr/>
        <p:txBody>
          <a:bodyPr/>
          <a:lstStyle/>
          <a:p>
            <a:r>
              <a:rPr lang="en-GB"/>
              <a:t>Lot 1 - Scope</a:t>
            </a:r>
          </a:p>
        </p:txBody>
      </p:sp>
      <p:pic>
        <p:nvPicPr>
          <p:cNvPr id="5" name="Picture 4">
            <a:extLst>
              <a:ext uri="{FF2B5EF4-FFF2-40B4-BE49-F238E27FC236}">
                <a16:creationId xmlns:a16="http://schemas.microsoft.com/office/drawing/2014/main" id="{500F93ED-5956-4370-98A1-1DFF925250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359"/>
          <a:stretch/>
        </p:blipFill>
        <p:spPr>
          <a:xfrm>
            <a:off x="1358179" y="3334412"/>
            <a:ext cx="2363195" cy="2278607"/>
          </a:xfrm>
          <a:prstGeom prst="rect">
            <a:avLst/>
          </a:prstGeom>
        </p:spPr>
      </p:pic>
      <p:pic>
        <p:nvPicPr>
          <p:cNvPr id="7" name="Picture 6">
            <a:extLst>
              <a:ext uri="{FF2B5EF4-FFF2-40B4-BE49-F238E27FC236}">
                <a16:creationId xmlns:a16="http://schemas.microsoft.com/office/drawing/2014/main" id="{C7E2A3C6-4427-4E7B-A775-63D1BA317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374" y="3550373"/>
            <a:ext cx="3514129" cy="1846683"/>
          </a:xfrm>
          <a:prstGeom prst="rect">
            <a:avLst/>
          </a:prstGeom>
        </p:spPr>
      </p:pic>
    </p:spTree>
    <p:extLst>
      <p:ext uri="{BB962C8B-B14F-4D97-AF65-F5344CB8AC3E}">
        <p14:creationId xmlns:p14="http://schemas.microsoft.com/office/powerpoint/2010/main" val="89855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2ACE-A201-49AB-98ED-869DAAD2A861}"/>
              </a:ext>
            </a:extLst>
          </p:cNvPr>
          <p:cNvSpPr>
            <a:spLocks noGrp="1"/>
          </p:cNvSpPr>
          <p:nvPr>
            <p:ph type="ctrTitle" idx="4294967295"/>
          </p:nvPr>
        </p:nvSpPr>
        <p:spPr>
          <a:xfrm>
            <a:off x="274762" y="904347"/>
            <a:ext cx="8340030" cy="2588140"/>
          </a:xfrm>
        </p:spPr>
        <p:txBody>
          <a:bodyPr/>
          <a:lstStyle/>
          <a:p>
            <a:pPr algn="l"/>
            <a:r>
              <a:rPr lang="en-GB" sz="3600" b="1">
                <a:latin typeface="Arial" panose="020B0604020202020204" pitchFamily="34" charset="0"/>
                <a:cs typeface="Arial" panose="020B0604020202020204" pitchFamily="34" charset="0"/>
              </a:rPr>
              <a:t>Welcome</a:t>
            </a:r>
            <a:endParaRPr lang="en-GB"/>
          </a:p>
        </p:txBody>
      </p:sp>
      <p:sp>
        <p:nvSpPr>
          <p:cNvPr id="4" name="Content Placeholder 1">
            <a:extLst>
              <a:ext uri="{FF2B5EF4-FFF2-40B4-BE49-F238E27FC236}">
                <a16:creationId xmlns:a16="http://schemas.microsoft.com/office/drawing/2014/main" id="{B10D404B-2E28-4740-8DA6-1AEB3F77607B}"/>
              </a:ext>
            </a:extLst>
          </p:cNvPr>
          <p:cNvSpPr txBox="1">
            <a:spLocks/>
          </p:cNvSpPr>
          <p:nvPr/>
        </p:nvSpPr>
        <p:spPr>
          <a:xfrm>
            <a:off x="323528" y="3054923"/>
            <a:ext cx="8363272" cy="2520281"/>
          </a:xfrm>
          <a:prstGeom prst="rect">
            <a:avLst/>
          </a:prstGeom>
        </p:spPr>
        <p:txBody>
          <a:bodyPr>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2800">
                <a:solidFill>
                  <a:schemeClr val="tx1"/>
                </a:solidFill>
              </a:rPr>
              <a:t>Jon Saltmarsh</a:t>
            </a:r>
          </a:p>
          <a:p>
            <a:pPr marL="0" indent="0">
              <a:buFont typeface="Arial" panose="020B0604020202020204" pitchFamily="34" charset="0"/>
              <a:buNone/>
            </a:pPr>
            <a:r>
              <a:rPr lang="en-GB" sz="2400">
                <a:solidFill>
                  <a:schemeClr val="tx1"/>
                </a:solidFill>
              </a:rPr>
              <a:t>Head of Built Environment, Technology &amp; Systems Team</a:t>
            </a:r>
          </a:p>
          <a:p>
            <a:pPr marL="0" indent="0">
              <a:buFont typeface="Arial" panose="020B0604020202020204" pitchFamily="34" charset="0"/>
              <a:buNone/>
            </a:pPr>
            <a:r>
              <a:rPr lang="en-GB" sz="2400">
                <a:solidFill>
                  <a:schemeClr val="tx1"/>
                </a:solidFill>
              </a:rPr>
              <a:t>Science and Innovation for Climate and Energy</a:t>
            </a:r>
            <a:br>
              <a:rPr lang="en-US" sz="2800"/>
            </a:br>
            <a:endParaRPr lang="en-GB" sz="2800"/>
          </a:p>
        </p:txBody>
      </p:sp>
    </p:spTree>
    <p:extLst>
      <p:ext uri="{BB962C8B-B14F-4D97-AF65-F5344CB8AC3E}">
        <p14:creationId xmlns:p14="http://schemas.microsoft.com/office/powerpoint/2010/main" val="1239389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EE56A-FC19-45DC-9333-9BC73EA923AE}"/>
              </a:ext>
            </a:extLst>
          </p:cNvPr>
          <p:cNvSpPr>
            <a:spLocks noGrp="1"/>
          </p:cNvSpPr>
          <p:nvPr>
            <p:ph idx="1"/>
          </p:nvPr>
        </p:nvSpPr>
        <p:spPr>
          <a:xfrm>
            <a:off x="323528" y="2244437"/>
            <a:ext cx="8363272" cy="3704844"/>
          </a:xfrm>
        </p:spPr>
        <p:txBody>
          <a:bodyPr/>
          <a:lstStyle/>
          <a:p>
            <a:pPr lvl="0"/>
            <a:r>
              <a:rPr lang="en-GB" sz="2600"/>
              <a:t>To review the technical performance and maintenance of heat distribution systems</a:t>
            </a:r>
          </a:p>
          <a:p>
            <a:pPr lvl="0"/>
            <a:r>
              <a:rPr lang="en-GB" sz="2600"/>
              <a:t>To identify measures to improve their performance</a:t>
            </a:r>
          </a:p>
          <a:p>
            <a:pPr lvl="0"/>
            <a:r>
              <a:rPr lang="en-GB" sz="2600"/>
              <a:t>To analyse the energy and cost savings of the identified measures</a:t>
            </a:r>
          </a:p>
          <a:p>
            <a:pPr lvl="0"/>
            <a:r>
              <a:rPr lang="en-GB" sz="2600"/>
              <a:t>To assess the current and potential market for performance-enhancing products</a:t>
            </a:r>
          </a:p>
          <a:p>
            <a:endParaRPr lang="en-GB"/>
          </a:p>
        </p:txBody>
      </p:sp>
      <p:sp>
        <p:nvSpPr>
          <p:cNvPr id="3" name="Title 2">
            <a:extLst>
              <a:ext uri="{FF2B5EF4-FFF2-40B4-BE49-F238E27FC236}">
                <a16:creationId xmlns:a16="http://schemas.microsoft.com/office/drawing/2014/main" id="{E8C4D623-BA21-47A1-A01D-7D2DABBBA718}"/>
              </a:ext>
            </a:extLst>
          </p:cNvPr>
          <p:cNvSpPr>
            <a:spLocks noGrp="1"/>
          </p:cNvSpPr>
          <p:nvPr>
            <p:ph type="title"/>
          </p:nvPr>
        </p:nvSpPr>
        <p:spPr/>
        <p:txBody>
          <a:bodyPr>
            <a:noAutofit/>
          </a:bodyPr>
          <a:lstStyle/>
          <a:p>
            <a:r>
              <a:rPr lang="en-GB"/>
              <a:t>Lot 2 Objectives</a:t>
            </a:r>
          </a:p>
        </p:txBody>
      </p:sp>
      <p:sp>
        <p:nvSpPr>
          <p:cNvPr id="4" name="Content Placeholder 1">
            <a:extLst>
              <a:ext uri="{FF2B5EF4-FFF2-40B4-BE49-F238E27FC236}">
                <a16:creationId xmlns:a16="http://schemas.microsoft.com/office/drawing/2014/main" id="{203F20DE-B075-4C85-91D3-AD8D32EC43E2}"/>
              </a:ext>
            </a:extLst>
          </p:cNvPr>
          <p:cNvSpPr txBox="1">
            <a:spLocks/>
          </p:cNvSpPr>
          <p:nvPr/>
        </p:nvSpPr>
        <p:spPr>
          <a:xfrm>
            <a:off x="323528" y="1318280"/>
            <a:ext cx="8363272" cy="926157"/>
          </a:xfrm>
          <a:prstGeom prst="rect">
            <a:avLst/>
          </a:prstGeom>
        </p:spPr>
        <p:txBody>
          <a:bodyPr vert="horz" lIns="91440" tIns="45720" rIns="91440" bIns="45720" rtlCol="0">
            <a:normAutofit lnSpcReduction="10000"/>
          </a:bodyPr>
          <a:lst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GB" sz="2800" i="1">
                <a:solidFill>
                  <a:schemeClr val="tx1"/>
                </a:solidFill>
              </a:rPr>
              <a:t>Examining measures to improve the performance of domestic heat distribution systems</a:t>
            </a:r>
          </a:p>
          <a:p>
            <a:pPr marL="0" indent="0" algn="ctr">
              <a:buNone/>
            </a:pPr>
            <a:endParaRPr lang="en-GB" sz="2800" i="1">
              <a:solidFill>
                <a:schemeClr val="tx1"/>
              </a:solidFill>
            </a:endParaRPr>
          </a:p>
        </p:txBody>
      </p:sp>
    </p:spTree>
    <p:extLst>
      <p:ext uri="{BB962C8B-B14F-4D97-AF65-F5344CB8AC3E}">
        <p14:creationId xmlns:p14="http://schemas.microsoft.com/office/powerpoint/2010/main" val="3722175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AAE80-A64C-4C39-A8BC-421FCB719A95}"/>
              </a:ext>
            </a:extLst>
          </p:cNvPr>
          <p:cNvSpPr>
            <a:spLocks noGrp="1"/>
          </p:cNvSpPr>
          <p:nvPr>
            <p:ph type="title"/>
          </p:nvPr>
        </p:nvSpPr>
        <p:spPr>
          <a:xfrm>
            <a:off x="457204" y="160337"/>
            <a:ext cx="8229600" cy="1143000"/>
          </a:xfrm>
        </p:spPr>
        <p:txBody>
          <a:bodyPr>
            <a:normAutofit/>
          </a:bodyPr>
          <a:lstStyle/>
          <a:p>
            <a:pPr algn="l"/>
            <a:r>
              <a:rPr lang="en-GB" sz="3600">
                <a:solidFill>
                  <a:srgbClr val="55565A"/>
                </a:solidFill>
                <a:latin typeface="Arial" panose="020B0604020202020204" pitchFamily="34" charset="0"/>
                <a:cs typeface="Arial" panose="020B0604020202020204" pitchFamily="34" charset="0"/>
              </a:rPr>
              <a:t>Lot 2 - Scope</a:t>
            </a:r>
          </a:p>
        </p:txBody>
      </p:sp>
      <p:sp>
        <p:nvSpPr>
          <p:cNvPr id="4" name="Text Placeholder 3">
            <a:extLst>
              <a:ext uri="{FF2B5EF4-FFF2-40B4-BE49-F238E27FC236}">
                <a16:creationId xmlns:a16="http://schemas.microsoft.com/office/drawing/2014/main" id="{FA2C0C73-A003-44E3-9D77-41FDD1FEE77E}"/>
              </a:ext>
            </a:extLst>
          </p:cNvPr>
          <p:cNvSpPr>
            <a:spLocks noGrp="1"/>
          </p:cNvSpPr>
          <p:nvPr>
            <p:ph type="body" idx="1"/>
          </p:nvPr>
        </p:nvSpPr>
        <p:spPr>
          <a:xfrm>
            <a:off x="457199" y="1320689"/>
            <a:ext cx="4187829" cy="890495"/>
          </a:xfrm>
        </p:spPr>
        <p:txBody>
          <a:bodyPr anchor="t">
            <a:noAutofit/>
          </a:bodyPr>
          <a:lstStyle/>
          <a:p>
            <a:r>
              <a:rPr lang="en-GB" sz="2600">
                <a:solidFill>
                  <a:schemeClr val="tx1"/>
                </a:solidFill>
              </a:rPr>
              <a:t>Product based interventions</a:t>
            </a:r>
          </a:p>
        </p:txBody>
      </p:sp>
      <p:sp>
        <p:nvSpPr>
          <p:cNvPr id="2" name="Content Placeholder 1">
            <a:extLst>
              <a:ext uri="{FF2B5EF4-FFF2-40B4-BE49-F238E27FC236}">
                <a16:creationId xmlns:a16="http://schemas.microsoft.com/office/drawing/2014/main" id="{BF037658-267C-434F-8B9B-10C1644C1E61}"/>
              </a:ext>
            </a:extLst>
          </p:cNvPr>
          <p:cNvSpPr>
            <a:spLocks noGrp="1"/>
          </p:cNvSpPr>
          <p:nvPr>
            <p:ph sz="half" idx="2"/>
          </p:nvPr>
        </p:nvSpPr>
        <p:spPr/>
        <p:txBody>
          <a:bodyPr>
            <a:normAutofit/>
          </a:bodyPr>
          <a:lstStyle/>
          <a:p>
            <a:r>
              <a:rPr lang="en-GB" sz="2200"/>
              <a:t>More efficient heat emitters</a:t>
            </a:r>
          </a:p>
          <a:p>
            <a:r>
              <a:rPr lang="en-GB" sz="2200"/>
              <a:t>Heat recovery</a:t>
            </a:r>
          </a:p>
          <a:p>
            <a:r>
              <a:rPr lang="en-GB" sz="2200"/>
              <a:t>De-aeration</a:t>
            </a:r>
          </a:p>
          <a:p>
            <a:r>
              <a:rPr lang="en-GB" sz="2200"/>
              <a:t>Radiator additives</a:t>
            </a:r>
          </a:p>
          <a:p>
            <a:pPr lvl="1"/>
            <a:r>
              <a:rPr lang="en-GB" sz="1900"/>
              <a:t>Inhibitors</a:t>
            </a:r>
          </a:p>
          <a:p>
            <a:pPr lvl="1"/>
            <a:r>
              <a:rPr lang="en-GB" sz="1900"/>
              <a:t>Heat transfer modifiers</a:t>
            </a:r>
          </a:p>
          <a:p>
            <a:r>
              <a:rPr lang="en-GB" sz="2200"/>
              <a:t>Other (including new and innovative products)</a:t>
            </a:r>
          </a:p>
        </p:txBody>
      </p:sp>
      <p:sp>
        <p:nvSpPr>
          <p:cNvPr id="5" name="Text Placeholder 4">
            <a:extLst>
              <a:ext uri="{FF2B5EF4-FFF2-40B4-BE49-F238E27FC236}">
                <a16:creationId xmlns:a16="http://schemas.microsoft.com/office/drawing/2014/main" id="{7614FC39-CF62-4C17-9203-CBDF291E5C94}"/>
              </a:ext>
            </a:extLst>
          </p:cNvPr>
          <p:cNvSpPr>
            <a:spLocks noGrp="1"/>
          </p:cNvSpPr>
          <p:nvPr>
            <p:ph type="body" sz="quarter" idx="3"/>
          </p:nvPr>
        </p:nvSpPr>
        <p:spPr>
          <a:xfrm>
            <a:off x="4645028" y="1320689"/>
            <a:ext cx="4041775" cy="639762"/>
          </a:xfrm>
        </p:spPr>
        <p:txBody>
          <a:bodyPr anchor="t">
            <a:noAutofit/>
          </a:bodyPr>
          <a:lstStyle/>
          <a:p>
            <a:r>
              <a:rPr lang="en-GB" sz="2600">
                <a:solidFill>
                  <a:schemeClr val="tx1"/>
                </a:solidFill>
              </a:rPr>
              <a:t>Active maintenance / recommissioning</a:t>
            </a:r>
          </a:p>
        </p:txBody>
      </p:sp>
      <p:sp>
        <p:nvSpPr>
          <p:cNvPr id="6" name="Content Placeholder 5">
            <a:extLst>
              <a:ext uri="{FF2B5EF4-FFF2-40B4-BE49-F238E27FC236}">
                <a16:creationId xmlns:a16="http://schemas.microsoft.com/office/drawing/2014/main" id="{535AAC06-0DBF-4815-98B5-9FFE9297AE66}"/>
              </a:ext>
            </a:extLst>
          </p:cNvPr>
          <p:cNvSpPr>
            <a:spLocks noGrp="1"/>
          </p:cNvSpPr>
          <p:nvPr>
            <p:ph sz="quarter" idx="4"/>
          </p:nvPr>
        </p:nvSpPr>
        <p:spPr/>
        <p:txBody>
          <a:bodyPr>
            <a:normAutofit/>
          </a:bodyPr>
          <a:lstStyle/>
          <a:p>
            <a:r>
              <a:rPr lang="en-GB" sz="2200"/>
              <a:t>Hydraulic balancing</a:t>
            </a:r>
          </a:p>
          <a:p>
            <a:r>
              <a:rPr lang="en-GB" sz="2200"/>
              <a:t>Power flushing</a:t>
            </a:r>
          </a:p>
          <a:p>
            <a:r>
              <a:rPr lang="en-GB" sz="2200"/>
              <a:t>Magnetic filtration</a:t>
            </a:r>
          </a:p>
          <a:p>
            <a:r>
              <a:rPr lang="en-GB" sz="2200"/>
              <a:t>Scale reducer</a:t>
            </a:r>
          </a:p>
          <a:p>
            <a:r>
              <a:rPr lang="en-GB" sz="2200"/>
              <a:t>Other</a:t>
            </a:r>
          </a:p>
        </p:txBody>
      </p:sp>
      <p:sp>
        <p:nvSpPr>
          <p:cNvPr id="7" name="Content Placeholder 1">
            <a:extLst>
              <a:ext uri="{FF2B5EF4-FFF2-40B4-BE49-F238E27FC236}">
                <a16:creationId xmlns:a16="http://schemas.microsoft.com/office/drawing/2014/main" id="{BD212E69-000E-400A-8ED2-1BF31539B41D}"/>
              </a:ext>
            </a:extLst>
          </p:cNvPr>
          <p:cNvSpPr txBox="1">
            <a:spLocks/>
          </p:cNvSpPr>
          <p:nvPr/>
        </p:nvSpPr>
        <p:spPr>
          <a:xfrm>
            <a:off x="252443" y="5388787"/>
            <a:ext cx="8058575" cy="639762"/>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5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35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2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2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2400"/>
              <a:t>Lot 2 will exclusively look at boiler and radiator systems</a:t>
            </a:r>
          </a:p>
        </p:txBody>
      </p:sp>
    </p:spTree>
    <p:extLst>
      <p:ext uri="{BB962C8B-B14F-4D97-AF65-F5344CB8AC3E}">
        <p14:creationId xmlns:p14="http://schemas.microsoft.com/office/powerpoint/2010/main" val="334546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206D42-891D-4E9A-8BE5-3CCC93487014}"/>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GB" sz="3200"/>
              <a:t>Desk-based study (literature review and market research)</a:t>
            </a:r>
          </a:p>
          <a:p>
            <a:pPr marL="457200" indent="-457200">
              <a:buFont typeface="+mj-lt"/>
              <a:buAutoNum type="arabicPeriod"/>
            </a:pPr>
            <a:r>
              <a:rPr lang="en-GB" sz="3200"/>
              <a:t>Stakeholder engagement (e.g. installers, manufacturers, trade associations etc.)</a:t>
            </a:r>
          </a:p>
          <a:p>
            <a:pPr marL="457200" indent="-457200">
              <a:buFont typeface="+mj-lt"/>
              <a:buAutoNum type="arabicPeriod"/>
            </a:pPr>
            <a:r>
              <a:rPr lang="en-GB" sz="3200">
                <a:latin typeface="Arial"/>
                <a:cs typeface="Arial"/>
              </a:rPr>
              <a:t>Analysis / Modelling</a:t>
            </a:r>
          </a:p>
          <a:p>
            <a:pPr marL="457200" indent="-457200">
              <a:buAutoNum type="arabicPeriod"/>
            </a:pPr>
            <a:r>
              <a:rPr lang="en-GB" sz="3200">
                <a:latin typeface="Arial"/>
                <a:cs typeface="Arial"/>
              </a:rPr>
              <a:t>Reporting</a:t>
            </a:r>
            <a:endParaRPr lang="en-GB" sz="3200"/>
          </a:p>
        </p:txBody>
      </p:sp>
      <p:sp>
        <p:nvSpPr>
          <p:cNvPr id="3" name="Title 2">
            <a:extLst>
              <a:ext uri="{FF2B5EF4-FFF2-40B4-BE49-F238E27FC236}">
                <a16:creationId xmlns:a16="http://schemas.microsoft.com/office/drawing/2014/main" id="{81A8607B-9E01-4381-A623-79147E923FC7}"/>
              </a:ext>
            </a:extLst>
          </p:cNvPr>
          <p:cNvSpPr>
            <a:spLocks noGrp="1"/>
          </p:cNvSpPr>
          <p:nvPr>
            <p:ph type="title"/>
          </p:nvPr>
        </p:nvSpPr>
        <p:spPr/>
        <p:txBody>
          <a:bodyPr/>
          <a:lstStyle/>
          <a:p>
            <a:r>
              <a:rPr lang="en-GB"/>
              <a:t>Suggested Methodology (both Lots)</a:t>
            </a:r>
          </a:p>
        </p:txBody>
      </p:sp>
    </p:spTree>
    <p:extLst>
      <p:ext uri="{BB962C8B-B14F-4D97-AF65-F5344CB8AC3E}">
        <p14:creationId xmlns:p14="http://schemas.microsoft.com/office/powerpoint/2010/main" val="2574301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F1875A-81D6-4CA5-9D79-ED17E6FFC4F6}"/>
              </a:ext>
            </a:extLst>
          </p:cNvPr>
          <p:cNvSpPr>
            <a:spLocks noGrp="1"/>
          </p:cNvSpPr>
          <p:nvPr>
            <p:ph idx="1"/>
          </p:nvPr>
        </p:nvSpPr>
        <p:spPr>
          <a:xfrm>
            <a:off x="323528" y="1340769"/>
            <a:ext cx="8363272" cy="4039160"/>
          </a:xfrm>
        </p:spPr>
        <p:txBody>
          <a:bodyPr vert="horz" lIns="91440" tIns="45720" rIns="91440" bIns="45720" rtlCol="0" anchor="t">
            <a:normAutofit/>
          </a:bodyPr>
          <a:lstStyle/>
          <a:p>
            <a:pPr marL="256540" indent="-256540"/>
            <a:r>
              <a:rPr lang="en-GB" sz="2400">
                <a:latin typeface="Arial"/>
                <a:cs typeface="Arial"/>
              </a:rPr>
              <a:t>Documenting your findings</a:t>
            </a:r>
          </a:p>
          <a:p>
            <a:pPr marL="256540" indent="-256540"/>
            <a:r>
              <a:rPr lang="en-GB" sz="2400">
                <a:latin typeface="Arial"/>
                <a:cs typeface="Arial"/>
              </a:rPr>
              <a:t>Address all the research questions in the Invitation to Tender (“ITT”)</a:t>
            </a:r>
          </a:p>
          <a:p>
            <a:pPr marL="256540" indent="-256540"/>
            <a:r>
              <a:rPr lang="en-GB" sz="2400">
                <a:latin typeface="Arial"/>
                <a:cs typeface="Arial"/>
              </a:rPr>
              <a:t>Recommendations for further work (including methodology and cost)</a:t>
            </a:r>
          </a:p>
          <a:p>
            <a:pPr marL="556895" lvl="1" indent="-213995"/>
            <a:r>
              <a:rPr lang="en-GB" sz="2400">
                <a:latin typeface="Arial"/>
                <a:cs typeface="Arial"/>
              </a:rPr>
              <a:t>Lot 1 e.g. housing surveys</a:t>
            </a:r>
            <a:endParaRPr lang="en-GB"/>
          </a:p>
          <a:p>
            <a:pPr marL="556895" lvl="1" indent="-213995"/>
            <a:r>
              <a:rPr lang="en-GB" sz="2400">
                <a:latin typeface="Arial"/>
                <a:cs typeface="Arial"/>
              </a:rPr>
              <a:t>Lot 2 e.g. testing products in the lab</a:t>
            </a:r>
            <a:endParaRPr lang="en-GB" sz="2400"/>
          </a:p>
        </p:txBody>
      </p:sp>
      <p:sp>
        <p:nvSpPr>
          <p:cNvPr id="3" name="Title 2">
            <a:extLst>
              <a:ext uri="{FF2B5EF4-FFF2-40B4-BE49-F238E27FC236}">
                <a16:creationId xmlns:a16="http://schemas.microsoft.com/office/drawing/2014/main" id="{3FFB2B44-999D-4AB6-87CB-B76FF973514B}"/>
              </a:ext>
            </a:extLst>
          </p:cNvPr>
          <p:cNvSpPr>
            <a:spLocks noGrp="1"/>
          </p:cNvSpPr>
          <p:nvPr>
            <p:ph type="title"/>
          </p:nvPr>
        </p:nvSpPr>
        <p:spPr/>
        <p:txBody>
          <a:bodyPr/>
          <a:lstStyle/>
          <a:p>
            <a:r>
              <a:rPr lang="en-GB">
                <a:latin typeface="Arial"/>
                <a:cs typeface="Arial"/>
              </a:rPr>
              <a:t>Reporting</a:t>
            </a:r>
          </a:p>
        </p:txBody>
      </p:sp>
    </p:spTree>
    <p:extLst>
      <p:ext uri="{BB962C8B-B14F-4D97-AF65-F5344CB8AC3E}">
        <p14:creationId xmlns:p14="http://schemas.microsoft.com/office/powerpoint/2010/main" val="34416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53653-1941-4568-B940-3F6FA94573FD}"/>
              </a:ext>
            </a:extLst>
          </p:cNvPr>
          <p:cNvSpPr>
            <a:spLocks noGrp="1"/>
          </p:cNvSpPr>
          <p:nvPr>
            <p:ph idx="1"/>
          </p:nvPr>
        </p:nvSpPr>
        <p:spPr>
          <a:xfrm>
            <a:off x="323528" y="1880754"/>
            <a:ext cx="8363272" cy="3985398"/>
          </a:xfrm>
        </p:spPr>
        <p:txBody>
          <a:bodyPr vert="horz" lIns="91440" tIns="45720" rIns="91440" bIns="45720" rtlCol="0" anchor="t">
            <a:normAutofit fontScale="85000" lnSpcReduction="10000"/>
          </a:bodyPr>
          <a:lstStyle/>
          <a:p>
            <a:pPr marL="342900" indent="-342900">
              <a:lnSpc>
                <a:spcPct val="150000"/>
              </a:lnSpc>
              <a:buFont typeface="+mj-lt"/>
              <a:buAutoNum type="arabicPeriod"/>
            </a:pPr>
            <a:r>
              <a:rPr lang="en-GB" sz="2400">
                <a:latin typeface="Arial"/>
                <a:cs typeface="Arial"/>
              </a:rPr>
              <a:t>BEIS Terms and Conditions – Pass/Fail</a:t>
            </a:r>
          </a:p>
          <a:p>
            <a:pPr marL="342900" indent="-342900">
              <a:lnSpc>
                <a:spcPct val="150000"/>
              </a:lnSpc>
              <a:buFont typeface="+mj-lt"/>
              <a:buAutoNum type="arabicPeriod"/>
            </a:pPr>
            <a:r>
              <a:rPr lang="en-GB" sz="2400">
                <a:latin typeface="Arial"/>
                <a:cs typeface="Arial"/>
              </a:rPr>
              <a:t>Conflict of Interest – Pass/Fail</a:t>
            </a:r>
          </a:p>
          <a:p>
            <a:pPr marL="342900" indent="-342900">
              <a:lnSpc>
                <a:spcPct val="150000"/>
              </a:lnSpc>
              <a:buFont typeface="+mj-lt"/>
              <a:buAutoNum type="arabicPeriod"/>
            </a:pPr>
            <a:r>
              <a:rPr lang="en-GB" sz="2400">
                <a:latin typeface="Arial"/>
                <a:cs typeface="Arial"/>
              </a:rPr>
              <a:t>Understanding of the Requirements – 15%</a:t>
            </a:r>
          </a:p>
          <a:p>
            <a:pPr marL="342900" indent="-342900">
              <a:lnSpc>
                <a:spcPct val="150000"/>
              </a:lnSpc>
              <a:buFont typeface="+mj-lt"/>
              <a:buAutoNum type="arabicPeriod"/>
            </a:pPr>
            <a:r>
              <a:rPr lang="en-GB" sz="2400">
                <a:latin typeface="Arial"/>
                <a:cs typeface="Arial"/>
              </a:rPr>
              <a:t>Methodology – 25%</a:t>
            </a:r>
          </a:p>
          <a:p>
            <a:pPr marL="342900" indent="-342900">
              <a:lnSpc>
                <a:spcPct val="150000"/>
              </a:lnSpc>
              <a:buFont typeface="+mj-lt"/>
              <a:buAutoNum type="arabicPeriod"/>
            </a:pPr>
            <a:r>
              <a:rPr lang="en-GB" sz="2400">
                <a:latin typeface="Arial"/>
                <a:cs typeface="Arial"/>
              </a:rPr>
              <a:t>Quality Assurance – 5%</a:t>
            </a:r>
          </a:p>
          <a:p>
            <a:pPr marL="342900" indent="-342900">
              <a:lnSpc>
                <a:spcPct val="150000"/>
              </a:lnSpc>
              <a:buFont typeface="+mj-lt"/>
              <a:buAutoNum type="arabicPeriod"/>
            </a:pPr>
            <a:r>
              <a:rPr lang="en-GB" sz="2400">
                <a:latin typeface="Arial"/>
                <a:cs typeface="Arial"/>
              </a:rPr>
              <a:t>Resource and Capability – 20%</a:t>
            </a:r>
          </a:p>
          <a:p>
            <a:pPr marL="342900" indent="-342900">
              <a:lnSpc>
                <a:spcPct val="150000"/>
              </a:lnSpc>
              <a:buFont typeface="+mj-lt"/>
              <a:buAutoNum type="arabicPeriod"/>
            </a:pPr>
            <a:r>
              <a:rPr lang="en-GB" sz="2400">
                <a:latin typeface="Arial"/>
                <a:cs typeface="Arial"/>
              </a:rPr>
              <a:t>Project Management and Risk – 10%</a:t>
            </a:r>
          </a:p>
          <a:p>
            <a:pPr marL="342900" indent="-342900">
              <a:lnSpc>
                <a:spcPct val="150000"/>
              </a:lnSpc>
              <a:buFont typeface="+mj-lt"/>
              <a:buAutoNum type="arabicPeriod"/>
            </a:pPr>
            <a:r>
              <a:rPr lang="en-GB" sz="2400">
                <a:latin typeface="Arial"/>
                <a:cs typeface="Arial"/>
              </a:rPr>
              <a:t>Price – 25%</a:t>
            </a:r>
          </a:p>
          <a:p>
            <a:pPr marL="342900" indent="-342900">
              <a:buFont typeface="+mj-lt"/>
              <a:buAutoNum type="arabicPeriod"/>
            </a:pPr>
            <a:endParaRPr lang="en-GB"/>
          </a:p>
        </p:txBody>
      </p:sp>
      <p:sp>
        <p:nvSpPr>
          <p:cNvPr id="3" name="Title 2">
            <a:extLst>
              <a:ext uri="{FF2B5EF4-FFF2-40B4-BE49-F238E27FC236}">
                <a16:creationId xmlns:a16="http://schemas.microsoft.com/office/drawing/2014/main" id="{40EB60C9-7098-458F-BF97-7DF7E4B9A887}"/>
              </a:ext>
            </a:extLst>
          </p:cNvPr>
          <p:cNvSpPr>
            <a:spLocks noGrp="1"/>
          </p:cNvSpPr>
          <p:nvPr>
            <p:ph type="title"/>
          </p:nvPr>
        </p:nvSpPr>
        <p:spPr/>
        <p:txBody>
          <a:bodyPr/>
          <a:lstStyle/>
          <a:p>
            <a:r>
              <a:rPr lang="en-GB"/>
              <a:t>Evaluation criteria</a:t>
            </a:r>
          </a:p>
        </p:txBody>
      </p:sp>
      <p:sp>
        <p:nvSpPr>
          <p:cNvPr id="4" name="Content Placeholder 1">
            <a:extLst>
              <a:ext uri="{FF2B5EF4-FFF2-40B4-BE49-F238E27FC236}">
                <a16:creationId xmlns:a16="http://schemas.microsoft.com/office/drawing/2014/main" id="{5087B1CA-3E1D-4818-80CA-6B26274329AC}"/>
              </a:ext>
            </a:extLst>
          </p:cNvPr>
          <p:cNvSpPr txBox="1">
            <a:spLocks/>
          </p:cNvSpPr>
          <p:nvPr/>
        </p:nvSpPr>
        <p:spPr>
          <a:xfrm>
            <a:off x="323528" y="1336964"/>
            <a:ext cx="8363272" cy="543791"/>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anose="020B0604020202020204" pitchFamily="34" charset="0"/>
              <a:buChar char="»"/>
              <a:defRPr sz="1800" kern="1200">
                <a:solidFill>
                  <a:srgbClr val="55565A"/>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2000" b="1">
                <a:solidFill>
                  <a:schemeClr val="accent1">
                    <a:lumMod val="60000"/>
                    <a:lumOff val="40000"/>
                  </a:schemeClr>
                </a:solidFill>
              </a:rPr>
              <a:t>Please note that this is subject to change</a:t>
            </a:r>
            <a:r>
              <a:rPr lang="en-GB" sz="2000">
                <a:solidFill>
                  <a:schemeClr val="accent1">
                    <a:lumMod val="60000"/>
                    <a:lumOff val="40000"/>
                  </a:schemeClr>
                </a:solidFill>
              </a:rPr>
              <a:t>:</a:t>
            </a:r>
          </a:p>
        </p:txBody>
      </p:sp>
    </p:spTree>
    <p:extLst>
      <p:ext uri="{BB962C8B-B14F-4D97-AF65-F5344CB8AC3E}">
        <p14:creationId xmlns:p14="http://schemas.microsoft.com/office/powerpoint/2010/main" val="134976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7F935-67AC-4364-97F5-D0094C88E556}"/>
              </a:ext>
            </a:extLst>
          </p:cNvPr>
          <p:cNvSpPr>
            <a:spLocks noGrp="1"/>
          </p:cNvSpPr>
          <p:nvPr>
            <p:ph idx="1"/>
          </p:nvPr>
        </p:nvSpPr>
        <p:spPr/>
        <p:txBody>
          <a:bodyPr>
            <a:normAutofit/>
          </a:bodyPr>
          <a:lstStyle/>
          <a:p>
            <a:pPr marL="0" indent="0">
              <a:buNone/>
            </a:pPr>
            <a:r>
              <a:rPr lang="en-GB" sz="3200" b="1"/>
              <a:t>Lot 1</a:t>
            </a:r>
            <a:r>
              <a:rPr lang="en-GB" sz="3200"/>
              <a:t>: £35,000 - £50,000</a:t>
            </a:r>
          </a:p>
          <a:p>
            <a:pPr marL="0" indent="0">
              <a:buNone/>
            </a:pPr>
            <a:r>
              <a:rPr lang="en-GB" sz="3200" b="1"/>
              <a:t>Lot 2</a:t>
            </a:r>
            <a:r>
              <a:rPr lang="en-GB" sz="3200"/>
              <a:t>: £25,000 - £40,000</a:t>
            </a:r>
          </a:p>
          <a:p>
            <a:pPr marL="0" indent="0">
              <a:buNone/>
            </a:pPr>
            <a:endParaRPr lang="en-GB" sz="3200"/>
          </a:p>
          <a:p>
            <a:pPr marL="0" indent="0">
              <a:buNone/>
            </a:pPr>
            <a:r>
              <a:rPr lang="en-GB" sz="3200"/>
              <a:t>July 2019 - January 2020 (7 months)</a:t>
            </a:r>
          </a:p>
        </p:txBody>
      </p:sp>
      <p:sp>
        <p:nvSpPr>
          <p:cNvPr id="3" name="Title 2">
            <a:extLst>
              <a:ext uri="{FF2B5EF4-FFF2-40B4-BE49-F238E27FC236}">
                <a16:creationId xmlns:a16="http://schemas.microsoft.com/office/drawing/2014/main" id="{ED156A99-A475-4AA9-BD1F-2C1DF6B238B0}"/>
              </a:ext>
            </a:extLst>
          </p:cNvPr>
          <p:cNvSpPr>
            <a:spLocks noGrp="1"/>
          </p:cNvSpPr>
          <p:nvPr>
            <p:ph type="title"/>
          </p:nvPr>
        </p:nvSpPr>
        <p:spPr/>
        <p:txBody>
          <a:bodyPr/>
          <a:lstStyle/>
          <a:p>
            <a:r>
              <a:rPr lang="en-GB"/>
              <a:t>Budget and Timeframe</a:t>
            </a:r>
          </a:p>
        </p:txBody>
      </p:sp>
    </p:spTree>
    <p:extLst>
      <p:ext uri="{BB962C8B-B14F-4D97-AF65-F5344CB8AC3E}">
        <p14:creationId xmlns:p14="http://schemas.microsoft.com/office/powerpoint/2010/main" val="61783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1D482C-2926-454A-B5F7-8120D4DF2C0F}"/>
              </a:ext>
            </a:extLst>
          </p:cNvPr>
          <p:cNvSpPr>
            <a:spLocks noGrp="1"/>
          </p:cNvSpPr>
          <p:nvPr>
            <p:ph type="title"/>
          </p:nvPr>
        </p:nvSpPr>
        <p:spPr/>
        <p:txBody>
          <a:bodyPr/>
          <a:lstStyle/>
          <a:p>
            <a:r>
              <a:rPr lang="en-GB"/>
              <a:t>Discussion and Q&amp;A</a:t>
            </a:r>
          </a:p>
        </p:txBody>
      </p:sp>
      <p:sp>
        <p:nvSpPr>
          <p:cNvPr id="4" name="Title 1">
            <a:extLst>
              <a:ext uri="{FF2B5EF4-FFF2-40B4-BE49-F238E27FC236}">
                <a16:creationId xmlns:a16="http://schemas.microsoft.com/office/drawing/2014/main" id="{36E17DC2-ADC3-48DA-AF3D-0DCDE72C8581}"/>
              </a:ext>
            </a:extLst>
          </p:cNvPr>
          <p:cNvSpPr txBox="1">
            <a:spLocks/>
          </p:cNvSpPr>
          <p:nvPr/>
        </p:nvSpPr>
        <p:spPr>
          <a:xfrm>
            <a:off x="323528" y="1321140"/>
            <a:ext cx="8028000" cy="648072"/>
          </a:xfrm>
          <a:prstGeom prst="rect">
            <a:avLst/>
          </a:prstGeom>
        </p:spPr>
        <p:txBody>
          <a:bodyPr vert="horz" lIns="91440" tIns="45720" rIns="91440" bIns="45720" rtlCol="0" anchor="ctr">
            <a:normAutofit/>
          </a:bodyPr>
          <a:lstStyle>
            <a:lvl1pPr algn="l" defTabSz="685783" rtl="0" eaLnBrk="1" latinLnBrk="0" hangingPunct="1">
              <a:spcBef>
                <a:spcPct val="0"/>
              </a:spcBef>
              <a:buNone/>
              <a:defRPr sz="3600" kern="1200">
                <a:solidFill>
                  <a:srgbClr val="55565A"/>
                </a:solidFill>
                <a:latin typeface="Arial" panose="020B0604020202020204" pitchFamily="34" charset="0"/>
                <a:ea typeface="+mj-ea"/>
                <a:cs typeface="Arial" panose="020B0604020202020204" pitchFamily="34" charset="0"/>
              </a:defRPr>
            </a:lvl1pPr>
          </a:lstStyle>
          <a:p>
            <a:r>
              <a:rPr lang="en-GB" sz="2400"/>
              <a:t>Opportunity for feedback</a:t>
            </a:r>
          </a:p>
        </p:txBody>
      </p:sp>
    </p:spTree>
    <p:extLst>
      <p:ext uri="{BB962C8B-B14F-4D97-AF65-F5344CB8AC3E}">
        <p14:creationId xmlns:p14="http://schemas.microsoft.com/office/powerpoint/2010/main" val="133347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3">
            <a:alphaModFix/>
          </a:blip>
          <a:srcRect/>
          <a:stretch/>
        </p:blipFill>
        <p:spPr>
          <a:xfrm>
            <a:off x="420485" y="1138604"/>
            <a:ext cx="1112718" cy="926591"/>
          </a:xfrm>
          <a:prstGeom prst="rect">
            <a:avLst/>
          </a:prstGeom>
          <a:noFill/>
          <a:ln>
            <a:noFill/>
          </a:ln>
        </p:spPr>
      </p:pic>
      <p:sp>
        <p:nvSpPr>
          <p:cNvPr id="94" name="Google Shape;94;p13"/>
          <p:cNvSpPr txBox="1"/>
          <p:nvPr/>
        </p:nvSpPr>
        <p:spPr>
          <a:xfrm>
            <a:off x="2044438" y="1138604"/>
            <a:ext cx="6625676" cy="1576325"/>
          </a:xfrm>
          <a:prstGeom prst="rect">
            <a:avLst/>
          </a:prstGeom>
          <a:noFill/>
          <a:ln>
            <a:noFill/>
          </a:ln>
        </p:spPr>
        <p:txBody>
          <a:bodyPr spcFirstLastPara="1" wrap="square" lIns="0" tIns="0" rIns="0" bIns="0" anchor="t" anchorCtr="0">
            <a:noAutofit/>
          </a:bodyPr>
          <a:lstStyle/>
          <a:p>
            <a:pPr algn="ctr">
              <a:buClr>
                <a:srgbClr val="1F497D"/>
              </a:buClr>
              <a:buSzPts val="800"/>
            </a:pPr>
            <a:r>
              <a:rPr lang="en-GB" sz="3200" kern="0">
                <a:solidFill>
                  <a:srgbClr val="005395"/>
                </a:solidFill>
                <a:latin typeface="Helvetica Neue"/>
                <a:ea typeface="Helvetica Neue"/>
                <a:cs typeface="Helvetica Neue"/>
                <a:sym typeface="Helvetica Neue"/>
              </a:rPr>
              <a:t>Heat Networks and Electricity Generation Assets (HELGA) DPS </a:t>
            </a:r>
            <a:endParaRPr sz="3200" kern="0">
              <a:solidFill>
                <a:srgbClr val="005395"/>
              </a:solidFill>
              <a:latin typeface="Helvetica Neue"/>
              <a:ea typeface="Helvetica Neue"/>
              <a:cs typeface="Helvetica Neue"/>
              <a:sym typeface="Helvetica Neue"/>
            </a:endParaRPr>
          </a:p>
          <a:p>
            <a:pPr algn="ctr">
              <a:buClr>
                <a:srgbClr val="1F497D"/>
              </a:buClr>
              <a:buSzPts val="800"/>
            </a:pPr>
            <a:r>
              <a:rPr lang="en-GB" sz="3200" kern="0">
                <a:solidFill>
                  <a:srgbClr val="005395"/>
                </a:solidFill>
                <a:latin typeface="Helvetica Neue"/>
                <a:ea typeface="Helvetica Neue"/>
                <a:cs typeface="Helvetica Neue"/>
                <a:sym typeface="Helvetica Neue"/>
              </a:rPr>
              <a:t>Supplier Presentation</a:t>
            </a:r>
            <a:endParaRPr sz="1400" kern="0">
              <a:solidFill>
                <a:srgbClr val="000000"/>
              </a:solidFill>
              <a:latin typeface="Arial"/>
              <a:cs typeface="Arial"/>
              <a:sym typeface="Arial"/>
            </a:endParaRPr>
          </a:p>
        </p:txBody>
      </p:sp>
      <p:pic>
        <p:nvPicPr>
          <p:cNvPr id="95" name="Google Shape;95;p13" descr="Counter Base 3mt x 940-01.png"/>
          <p:cNvPicPr preferRelativeResize="0"/>
          <p:nvPr/>
        </p:nvPicPr>
        <p:blipFill rotWithShape="1">
          <a:blip r:embed="rId4">
            <a:alphaModFix/>
          </a:blip>
          <a:srcRect/>
          <a:stretch/>
        </p:blipFill>
        <p:spPr>
          <a:xfrm>
            <a:off x="439984" y="2803766"/>
            <a:ext cx="8230131" cy="2607327"/>
          </a:xfrm>
          <a:prstGeom prst="rect">
            <a:avLst/>
          </a:prstGeom>
          <a:noFill/>
          <a:ln>
            <a:noFill/>
          </a:ln>
        </p:spPr>
      </p:pic>
      <p:sp>
        <p:nvSpPr>
          <p:cNvPr id="96" name="Google Shape;96;p13"/>
          <p:cNvSpPr txBox="1"/>
          <p:nvPr/>
        </p:nvSpPr>
        <p:spPr>
          <a:xfrm>
            <a:off x="6969212" y="5514592"/>
            <a:ext cx="2075935" cy="369332"/>
          </a:xfrm>
          <a:prstGeom prst="rect">
            <a:avLst/>
          </a:prstGeom>
          <a:noFill/>
          <a:ln>
            <a:noFill/>
          </a:ln>
        </p:spPr>
        <p:txBody>
          <a:bodyPr spcFirstLastPara="1" wrap="square" lIns="91425" tIns="45700" rIns="91425" bIns="45700" anchor="t" anchorCtr="0">
            <a:noAutofit/>
          </a:bodyPr>
          <a:lstStyle/>
          <a:p>
            <a:pPr algn="r">
              <a:buClr>
                <a:srgbClr val="000000"/>
              </a:buClr>
            </a:pPr>
            <a:r>
              <a:rPr lang="en-GB" kern="0">
                <a:solidFill>
                  <a:srgbClr val="366092"/>
                </a:solidFill>
                <a:latin typeface="Calibri"/>
                <a:ea typeface="Calibri"/>
                <a:cs typeface="Calibri"/>
                <a:sym typeface="Calibri"/>
              </a:rPr>
              <a:t>3</a:t>
            </a:r>
            <a:r>
              <a:rPr lang="en-GB" kern="0" baseline="30000">
                <a:solidFill>
                  <a:srgbClr val="366092"/>
                </a:solidFill>
                <a:latin typeface="Calibri"/>
                <a:ea typeface="Calibri"/>
                <a:cs typeface="Calibri"/>
                <a:sym typeface="Calibri"/>
              </a:rPr>
              <a:t>rd</a:t>
            </a:r>
            <a:r>
              <a:rPr lang="en-GB" kern="0">
                <a:solidFill>
                  <a:srgbClr val="366092"/>
                </a:solidFill>
                <a:latin typeface="Calibri"/>
                <a:ea typeface="Calibri"/>
                <a:cs typeface="Calibri"/>
                <a:sym typeface="Calibri"/>
              </a:rPr>
              <a:t> May 2019</a:t>
            </a:r>
            <a:endParaRPr kern="0">
              <a:solidFill>
                <a:srgbClr val="366092"/>
              </a:solidFill>
              <a:latin typeface="Calibri"/>
              <a:ea typeface="Calibri"/>
              <a:cs typeface="Calibri"/>
              <a:sym typeface="Arial"/>
            </a:endParaRPr>
          </a:p>
        </p:txBody>
      </p:sp>
      <p:sp>
        <p:nvSpPr>
          <p:cNvPr id="97" name="Google Shape;97;p13"/>
          <p:cNvSpPr txBox="1"/>
          <p:nvPr/>
        </p:nvSpPr>
        <p:spPr>
          <a:xfrm>
            <a:off x="123656" y="5529255"/>
            <a:ext cx="5961260" cy="369332"/>
          </a:xfrm>
          <a:prstGeom prst="rect">
            <a:avLst/>
          </a:prstGeom>
          <a:noFill/>
          <a:ln>
            <a:noFill/>
          </a:ln>
        </p:spPr>
        <p:txBody>
          <a:bodyPr spcFirstLastPara="1" wrap="square" lIns="91425" tIns="45700" rIns="91425" bIns="45700" anchor="t" anchorCtr="0">
            <a:noAutofit/>
          </a:bodyPr>
          <a:lstStyle/>
          <a:p>
            <a:pPr>
              <a:buClr>
                <a:srgbClr val="000000"/>
              </a:buClr>
            </a:pPr>
            <a:r>
              <a:rPr lang="en-GB" kern="0">
                <a:solidFill>
                  <a:srgbClr val="366092"/>
                </a:solidFill>
                <a:latin typeface="Calibri"/>
                <a:ea typeface="Calibri"/>
                <a:cs typeface="Calibri"/>
                <a:sym typeface="Calibri"/>
              </a:rPr>
              <a:t>Presented by Adam Garbutt</a:t>
            </a:r>
            <a:endParaRPr kern="0">
              <a:solidFill>
                <a:srgbClr val="36609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2782560" y="177924"/>
            <a:ext cx="6203073" cy="543331"/>
          </a:xfrm>
          <a:prstGeom prst="rect">
            <a:avLst/>
          </a:prstGeom>
          <a:noFill/>
          <a:ln>
            <a:noFill/>
          </a:ln>
        </p:spPr>
        <p:txBody>
          <a:bodyPr spcFirstLastPara="1" wrap="square" lIns="91425" tIns="91425" rIns="91425" bIns="91425" anchor="t" anchorCtr="0">
            <a:noAutofit/>
          </a:bodyPr>
          <a:lstStyle/>
          <a:p>
            <a:pPr>
              <a:buSzPts val="2430"/>
            </a:pPr>
            <a:r>
              <a:rPr lang="en-GB" sz="2430">
                <a:solidFill>
                  <a:srgbClr val="005395"/>
                </a:solidFill>
              </a:rPr>
              <a:t>Agenda</a:t>
            </a:r>
            <a:endParaRPr sz="2160">
              <a:solidFill>
                <a:srgbClr val="005395"/>
              </a:solidFill>
            </a:endParaRPr>
          </a:p>
        </p:txBody>
      </p:sp>
      <p:grpSp>
        <p:nvGrpSpPr>
          <p:cNvPr id="104" name="Google Shape;104;p14"/>
          <p:cNvGrpSpPr/>
          <p:nvPr/>
        </p:nvGrpSpPr>
        <p:grpSpPr>
          <a:xfrm>
            <a:off x="369605" y="2122936"/>
            <a:ext cx="2942797" cy="3163500"/>
            <a:chOff x="0" y="2064356"/>
            <a:chExt cx="3537448" cy="3802748"/>
          </a:xfrm>
        </p:grpSpPr>
        <p:sp>
          <p:nvSpPr>
            <p:cNvPr id="105" name="Google Shape;105;p14"/>
            <p:cNvSpPr/>
            <p:nvPr/>
          </p:nvSpPr>
          <p:spPr>
            <a:xfrm>
              <a:off x="453954" y="3874996"/>
              <a:ext cx="590532" cy="307777"/>
            </a:xfrm>
            <a:prstGeom prst="rect">
              <a:avLst/>
            </a:prstGeom>
            <a:noFill/>
            <a:ln>
              <a:noFill/>
            </a:ln>
          </p:spPr>
          <p:txBody>
            <a:bodyPr spcFirstLastPara="1" wrap="square" lIns="91425" tIns="45700" rIns="91425" bIns="45700" anchor="t" anchorCtr="0">
              <a:noAutofit/>
            </a:bodyPr>
            <a:lstStyle/>
            <a:p>
              <a:pPr>
                <a:buClr>
                  <a:srgbClr val="000000"/>
                </a:buClr>
              </a:pPr>
              <a:r>
                <a:rPr lang="en-GB" kern="0">
                  <a:solidFill>
                    <a:srgbClr val="FFFFFF"/>
                  </a:solidFill>
                  <a:latin typeface="Helvetica Neue"/>
                  <a:ea typeface="Helvetica Neue"/>
                  <a:cs typeface="Helvetica Neue"/>
                  <a:sym typeface="Helvetica Neue"/>
                </a:rPr>
                <a:t>CC</a:t>
              </a:r>
              <a:endParaRPr sz="1400" kern="0">
                <a:solidFill>
                  <a:srgbClr val="000000"/>
                </a:solidFill>
                <a:latin typeface="Arial"/>
                <a:cs typeface="Arial"/>
                <a:sym typeface="Arial"/>
              </a:endParaRPr>
            </a:p>
          </p:txBody>
        </p:sp>
        <p:pic>
          <p:nvPicPr>
            <p:cNvPr id="106" name="Google Shape;106;p14"/>
            <p:cNvPicPr preferRelativeResize="0"/>
            <p:nvPr/>
          </p:nvPicPr>
          <p:blipFill rotWithShape="1">
            <a:blip r:embed="rId3">
              <a:alphaModFix/>
            </a:blip>
            <a:srcRect l="23564"/>
            <a:stretch/>
          </p:blipFill>
          <p:spPr>
            <a:xfrm>
              <a:off x="0" y="2171230"/>
              <a:ext cx="3537448" cy="3695874"/>
            </a:xfrm>
            <a:prstGeom prst="rect">
              <a:avLst/>
            </a:prstGeom>
            <a:noFill/>
            <a:ln>
              <a:noFill/>
            </a:ln>
          </p:spPr>
        </p:pic>
        <p:sp>
          <p:nvSpPr>
            <p:cNvPr id="107" name="Google Shape;107;p14"/>
            <p:cNvSpPr/>
            <p:nvPr/>
          </p:nvSpPr>
          <p:spPr>
            <a:xfrm>
              <a:off x="414798" y="3710557"/>
              <a:ext cx="667316" cy="637126"/>
            </a:xfrm>
            <a:prstGeom prst="ellipse">
              <a:avLst/>
            </a:prstGeom>
            <a:solidFill>
              <a:srgbClr val="005ABB"/>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pPr>
              <a:endParaRPr kern="0">
                <a:solidFill>
                  <a:srgbClr val="FFFFFF"/>
                </a:solidFill>
                <a:latin typeface="Calibri"/>
                <a:ea typeface="Calibri"/>
                <a:cs typeface="Calibri"/>
                <a:sym typeface="Calibri"/>
              </a:endParaRPr>
            </a:p>
          </p:txBody>
        </p:sp>
        <p:sp>
          <p:nvSpPr>
            <p:cNvPr id="108" name="Google Shape;108;p14"/>
            <p:cNvSpPr/>
            <p:nvPr/>
          </p:nvSpPr>
          <p:spPr>
            <a:xfrm>
              <a:off x="377318" y="3853098"/>
              <a:ext cx="759956" cy="406966"/>
            </a:xfrm>
            <a:prstGeom prst="rect">
              <a:avLst/>
            </a:prstGeom>
            <a:noFill/>
            <a:ln>
              <a:noFill/>
            </a:ln>
          </p:spPr>
          <p:txBody>
            <a:bodyPr spcFirstLastPara="1" wrap="square" lIns="91425" tIns="45700" rIns="91425" bIns="45700" anchor="t" anchorCtr="0">
              <a:noAutofit/>
            </a:bodyPr>
            <a:lstStyle/>
            <a:p>
              <a:pPr>
                <a:buClr>
                  <a:srgbClr val="000000"/>
                </a:buClr>
              </a:pPr>
              <a:r>
                <a:rPr lang="en-GB" sz="1600" kern="0">
                  <a:solidFill>
                    <a:srgbClr val="FFFFFF"/>
                  </a:solidFill>
                  <a:latin typeface="Helvetica Neue"/>
                  <a:ea typeface="Helvetica Neue"/>
                  <a:cs typeface="Helvetica Neue"/>
                  <a:sym typeface="Helvetica Neue"/>
                </a:rPr>
                <a:t>CCS</a:t>
              </a:r>
              <a:endParaRPr sz="1400" kern="0">
                <a:solidFill>
                  <a:srgbClr val="000000"/>
                </a:solidFill>
                <a:latin typeface="Arial"/>
                <a:cs typeface="Arial"/>
                <a:sym typeface="Arial"/>
              </a:endParaRPr>
            </a:p>
          </p:txBody>
        </p:sp>
        <p:sp>
          <p:nvSpPr>
            <p:cNvPr id="109" name="Google Shape;109;p14"/>
            <p:cNvSpPr/>
            <p:nvPr/>
          </p:nvSpPr>
          <p:spPr>
            <a:xfrm>
              <a:off x="1937452" y="5131508"/>
              <a:ext cx="500181" cy="477552"/>
            </a:xfrm>
            <a:prstGeom prst="ellipse">
              <a:avLst/>
            </a:prstGeom>
            <a:solidFill>
              <a:srgbClr val="CC5A13"/>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pPr>
              <a:endParaRPr kern="0">
                <a:solidFill>
                  <a:srgbClr val="FFFFFF"/>
                </a:solidFill>
                <a:latin typeface="Calibri"/>
                <a:ea typeface="Calibri"/>
                <a:cs typeface="Calibri"/>
                <a:sym typeface="Calibri"/>
              </a:endParaRPr>
            </a:p>
          </p:txBody>
        </p:sp>
        <p:sp>
          <p:nvSpPr>
            <p:cNvPr id="110" name="Google Shape;110;p14"/>
            <p:cNvSpPr/>
            <p:nvPr/>
          </p:nvSpPr>
          <p:spPr>
            <a:xfrm>
              <a:off x="2927848" y="4000899"/>
              <a:ext cx="500181" cy="477552"/>
            </a:xfrm>
            <a:prstGeom prst="ellipse">
              <a:avLst/>
            </a:prstGeom>
            <a:solidFill>
              <a:srgbClr val="774181"/>
            </a:solidFill>
            <a:ln>
              <a:noFill/>
            </a:ln>
          </p:spPr>
          <p:txBody>
            <a:bodyPr spcFirstLastPara="1" wrap="square" lIns="91425" tIns="45700" rIns="91425" bIns="45700" anchor="t" anchorCtr="0">
              <a:noAutofit/>
            </a:bodyPr>
            <a:lstStyle/>
            <a:p>
              <a:pPr>
                <a:buClr>
                  <a:srgbClr val="000000"/>
                </a:buClr>
              </a:pPr>
              <a:endParaRPr kern="0">
                <a:solidFill>
                  <a:srgbClr val="FFFFFF"/>
                </a:solidFill>
                <a:latin typeface="Calibri"/>
                <a:ea typeface="Calibri"/>
                <a:cs typeface="Calibri"/>
                <a:sym typeface="Calibri"/>
              </a:endParaRPr>
            </a:p>
          </p:txBody>
        </p:sp>
        <p:sp>
          <p:nvSpPr>
            <p:cNvPr id="111" name="Google Shape;111;p14"/>
            <p:cNvSpPr/>
            <p:nvPr/>
          </p:nvSpPr>
          <p:spPr>
            <a:xfrm>
              <a:off x="3014122" y="2871694"/>
              <a:ext cx="500181" cy="477552"/>
            </a:xfrm>
            <a:prstGeom prst="ellipse">
              <a:avLst/>
            </a:prstGeom>
            <a:solidFill>
              <a:srgbClr val="A23138"/>
            </a:solidFill>
            <a:ln>
              <a:noFill/>
            </a:ln>
          </p:spPr>
          <p:txBody>
            <a:bodyPr spcFirstLastPara="1" wrap="square" lIns="91425" tIns="45700" rIns="91425" bIns="45700" anchor="t" anchorCtr="0">
              <a:noAutofit/>
            </a:bodyPr>
            <a:lstStyle/>
            <a:p>
              <a:pPr>
                <a:buClr>
                  <a:srgbClr val="000000"/>
                </a:buClr>
              </a:pPr>
              <a:endParaRPr kern="0">
                <a:solidFill>
                  <a:srgbClr val="FFFFFF"/>
                </a:solidFill>
                <a:latin typeface="Calibri"/>
                <a:ea typeface="Calibri"/>
                <a:cs typeface="Calibri"/>
                <a:sym typeface="Calibri"/>
              </a:endParaRPr>
            </a:p>
          </p:txBody>
        </p:sp>
        <p:pic>
          <p:nvPicPr>
            <p:cNvPr id="112" name="Google Shape;112;p14"/>
            <p:cNvPicPr preferRelativeResize="0"/>
            <p:nvPr/>
          </p:nvPicPr>
          <p:blipFill rotWithShape="1">
            <a:blip r:embed="rId4">
              <a:alphaModFix/>
            </a:blip>
            <a:srcRect/>
            <a:stretch/>
          </p:blipFill>
          <p:spPr>
            <a:xfrm>
              <a:off x="3119457" y="2961646"/>
              <a:ext cx="333975" cy="320059"/>
            </a:xfrm>
            <a:prstGeom prst="rect">
              <a:avLst/>
            </a:prstGeom>
            <a:noFill/>
            <a:ln>
              <a:noFill/>
            </a:ln>
          </p:spPr>
        </p:pic>
        <p:pic>
          <p:nvPicPr>
            <p:cNvPr id="113" name="Google Shape;113;p14"/>
            <p:cNvPicPr preferRelativeResize="0"/>
            <p:nvPr/>
          </p:nvPicPr>
          <p:blipFill rotWithShape="1">
            <a:blip r:embed="rId5">
              <a:alphaModFix/>
            </a:blip>
            <a:srcRect/>
            <a:stretch/>
          </p:blipFill>
          <p:spPr>
            <a:xfrm>
              <a:off x="3018472" y="4111564"/>
              <a:ext cx="324126" cy="285670"/>
            </a:xfrm>
            <a:prstGeom prst="rect">
              <a:avLst/>
            </a:prstGeom>
            <a:noFill/>
            <a:ln>
              <a:noFill/>
            </a:ln>
          </p:spPr>
        </p:pic>
        <p:pic>
          <p:nvPicPr>
            <p:cNvPr id="114" name="Google Shape;114;p14"/>
            <p:cNvPicPr preferRelativeResize="0"/>
            <p:nvPr/>
          </p:nvPicPr>
          <p:blipFill rotWithShape="1">
            <a:blip r:embed="rId6">
              <a:alphaModFix/>
            </a:blip>
            <a:srcRect/>
            <a:stretch/>
          </p:blipFill>
          <p:spPr>
            <a:xfrm>
              <a:off x="2024347" y="5257703"/>
              <a:ext cx="322609" cy="286764"/>
            </a:xfrm>
            <a:prstGeom prst="rect">
              <a:avLst/>
            </a:prstGeom>
            <a:noFill/>
            <a:ln>
              <a:noFill/>
            </a:ln>
          </p:spPr>
        </p:pic>
        <p:sp>
          <p:nvSpPr>
            <p:cNvPr id="115" name="Google Shape;115;p14"/>
            <p:cNvSpPr/>
            <p:nvPr/>
          </p:nvSpPr>
          <p:spPr>
            <a:xfrm>
              <a:off x="1638628" y="2064356"/>
              <a:ext cx="460987" cy="440132"/>
            </a:xfrm>
            <a:prstGeom prst="ellipse">
              <a:avLst/>
            </a:prstGeom>
            <a:solidFill>
              <a:srgbClr val="46AFA8"/>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pPr>
              <a:endParaRPr kern="0">
                <a:solidFill>
                  <a:srgbClr val="FFFFFF"/>
                </a:solidFill>
                <a:latin typeface="Calibri"/>
                <a:ea typeface="Calibri"/>
                <a:cs typeface="Calibri"/>
                <a:sym typeface="Calibri"/>
              </a:endParaRPr>
            </a:p>
          </p:txBody>
        </p:sp>
        <p:pic>
          <p:nvPicPr>
            <p:cNvPr id="116" name="Google Shape;116;p14"/>
            <p:cNvPicPr preferRelativeResize="0"/>
            <p:nvPr/>
          </p:nvPicPr>
          <p:blipFill rotWithShape="1">
            <a:blip r:embed="rId7">
              <a:alphaModFix/>
            </a:blip>
            <a:srcRect/>
            <a:stretch/>
          </p:blipFill>
          <p:spPr>
            <a:xfrm>
              <a:off x="1752240" y="2147981"/>
              <a:ext cx="242584" cy="291101"/>
            </a:xfrm>
            <a:prstGeom prst="rect">
              <a:avLst/>
            </a:prstGeom>
            <a:noFill/>
            <a:ln>
              <a:noFill/>
            </a:ln>
          </p:spPr>
        </p:pic>
      </p:grpSp>
      <p:sp>
        <p:nvSpPr>
          <p:cNvPr id="117" name="Google Shape;117;p14"/>
          <p:cNvSpPr/>
          <p:nvPr/>
        </p:nvSpPr>
        <p:spPr>
          <a:xfrm>
            <a:off x="4305969" y="2008739"/>
            <a:ext cx="4526330" cy="3724096"/>
          </a:xfrm>
          <a:prstGeom prst="rect">
            <a:avLst/>
          </a:prstGeom>
          <a:noFill/>
          <a:ln>
            <a:noFill/>
          </a:ln>
        </p:spPr>
        <p:txBody>
          <a:bodyPr spcFirstLastPara="1" wrap="square" lIns="91425" tIns="45700" rIns="91425" bIns="45700" anchor="t" anchorCtr="0">
            <a:noAutofit/>
          </a:bodyPr>
          <a:lstStyle/>
          <a:p>
            <a:pPr marL="457200" indent="-457200">
              <a:lnSpc>
                <a:spcPct val="150000"/>
              </a:lnSpc>
              <a:buClr>
                <a:srgbClr val="4D4E53"/>
              </a:buClr>
              <a:buSzPts val="1800"/>
              <a:buFont typeface="Helvetica Neue"/>
              <a:buAutoNum type="arabicPeriod"/>
            </a:pPr>
            <a:r>
              <a:rPr lang="en-GB" kern="0">
                <a:solidFill>
                  <a:srgbClr val="1F497D"/>
                </a:solidFill>
                <a:latin typeface="Helvetica Neue"/>
                <a:ea typeface="Helvetica Neue"/>
                <a:cs typeface="Helvetica Neue"/>
                <a:sym typeface="Helvetica Neue"/>
              </a:rPr>
              <a:t>Introduction to HELGA</a:t>
            </a:r>
            <a:endParaRPr kern="0">
              <a:solidFill>
                <a:srgbClr val="1F497D"/>
              </a:solidFill>
              <a:latin typeface="Helvetica Neue"/>
              <a:ea typeface="Helvetica Neue"/>
              <a:cs typeface="Helvetica Neue"/>
              <a:sym typeface="Helvetica Neue"/>
            </a:endParaRPr>
          </a:p>
          <a:p>
            <a:pPr marL="457200" indent="-457200">
              <a:lnSpc>
                <a:spcPct val="150000"/>
              </a:lnSpc>
              <a:buClr>
                <a:srgbClr val="4D4E53"/>
              </a:buClr>
              <a:buSzPts val="1800"/>
              <a:buFont typeface="Helvetica Neue"/>
              <a:buAutoNum type="arabicPeriod"/>
            </a:pPr>
            <a:r>
              <a:rPr lang="en-GB" kern="0">
                <a:solidFill>
                  <a:srgbClr val="1F497D"/>
                </a:solidFill>
                <a:latin typeface="Helvetica Neue"/>
                <a:ea typeface="Helvetica Neue"/>
                <a:cs typeface="Helvetica Neue"/>
                <a:sym typeface="Helvetica Neue"/>
              </a:rPr>
              <a:t>Scope</a:t>
            </a:r>
            <a:endParaRPr sz="1400" kern="0">
              <a:solidFill>
                <a:srgbClr val="1F497D"/>
              </a:solidFill>
              <a:latin typeface="Helvetica Neue"/>
              <a:ea typeface="Helvetica Neue"/>
              <a:cs typeface="Helvetica Neue"/>
              <a:sym typeface="Helvetica Neue"/>
            </a:endParaRPr>
          </a:p>
          <a:p>
            <a:pPr marL="457200" indent="-457200">
              <a:lnSpc>
                <a:spcPct val="150000"/>
              </a:lnSpc>
              <a:buClr>
                <a:srgbClr val="3F3F3F"/>
              </a:buClr>
              <a:buSzPts val="1800"/>
              <a:buFont typeface="Helvetica Neue"/>
              <a:buAutoNum type="arabicPeriod"/>
            </a:pPr>
            <a:r>
              <a:rPr lang="en-GB" kern="0">
                <a:solidFill>
                  <a:srgbClr val="1F497D"/>
                </a:solidFill>
                <a:latin typeface="Helvetica Neue"/>
                <a:ea typeface="Helvetica Neue"/>
                <a:cs typeface="Helvetica Neue"/>
                <a:sym typeface="Helvetica Neue"/>
              </a:rPr>
              <a:t>Customer Journey </a:t>
            </a:r>
            <a:endParaRPr kern="0">
              <a:solidFill>
                <a:srgbClr val="1F497D"/>
              </a:solidFill>
              <a:latin typeface="Helvetica Neue"/>
              <a:ea typeface="Helvetica Neue"/>
              <a:cs typeface="Helvetica Neue"/>
              <a:sym typeface="Helvetica Neue"/>
            </a:endParaRPr>
          </a:p>
          <a:p>
            <a:pPr marL="457200" indent="-457200">
              <a:lnSpc>
                <a:spcPct val="150000"/>
              </a:lnSpc>
              <a:buClr>
                <a:srgbClr val="4D4E53"/>
              </a:buClr>
              <a:buSzPts val="1800"/>
              <a:buFont typeface="Helvetica Neue"/>
              <a:buAutoNum type="arabicPeriod"/>
            </a:pPr>
            <a:r>
              <a:rPr lang="en-GB" kern="0">
                <a:solidFill>
                  <a:srgbClr val="1F497D"/>
                </a:solidFill>
                <a:latin typeface="Helvetica Neue"/>
                <a:ea typeface="Helvetica Neue"/>
                <a:cs typeface="Helvetica Neue"/>
                <a:sym typeface="Helvetica Neue"/>
              </a:rPr>
              <a:t>Benefits</a:t>
            </a:r>
            <a:endParaRPr kern="0">
              <a:solidFill>
                <a:srgbClr val="1F497D"/>
              </a:solidFill>
              <a:latin typeface="Helvetica Neue"/>
              <a:ea typeface="Helvetica Neue"/>
              <a:cs typeface="Helvetica Neue"/>
              <a:sym typeface="Helvetica Neue"/>
            </a:endParaRPr>
          </a:p>
          <a:p>
            <a:pPr marL="457200" indent="-457200">
              <a:lnSpc>
                <a:spcPct val="150000"/>
              </a:lnSpc>
              <a:buClr>
                <a:srgbClr val="4D4E53"/>
              </a:buClr>
              <a:buSzPts val="1800"/>
              <a:buFont typeface="Helvetica Neue"/>
              <a:buAutoNum type="arabicPeriod"/>
            </a:pPr>
            <a:r>
              <a:rPr lang="en-GB" kern="0">
                <a:solidFill>
                  <a:srgbClr val="1F497D"/>
                </a:solidFill>
                <a:latin typeface="Helvetica Neue"/>
                <a:ea typeface="Helvetica Neue"/>
                <a:cs typeface="Helvetica Neue"/>
                <a:sym typeface="Helvetica Neue"/>
              </a:rPr>
              <a:t>Roles and responsibilities</a:t>
            </a:r>
            <a:endParaRPr sz="1400" kern="0">
              <a:solidFill>
                <a:srgbClr val="1F497D"/>
              </a:solidFill>
              <a:latin typeface="Helvetica Neue"/>
              <a:ea typeface="Helvetica Neue"/>
              <a:cs typeface="Helvetica Neue"/>
              <a:sym typeface="Helvetica Neue"/>
            </a:endParaRPr>
          </a:p>
          <a:p>
            <a:pPr marL="457200" indent="-457200">
              <a:lnSpc>
                <a:spcPct val="150000"/>
              </a:lnSpc>
              <a:buClr>
                <a:srgbClr val="4D4E53"/>
              </a:buClr>
              <a:buSzPts val="1800"/>
              <a:buFont typeface="Helvetica Neue"/>
              <a:buAutoNum type="arabicPeriod"/>
            </a:pPr>
            <a:r>
              <a:rPr lang="en-GB" kern="0">
                <a:solidFill>
                  <a:srgbClr val="1F497D"/>
                </a:solidFill>
                <a:latin typeface="Helvetica Neue"/>
                <a:ea typeface="Helvetica Neue"/>
                <a:cs typeface="Helvetica Neue"/>
                <a:sym typeface="Helvetica Neue"/>
              </a:rPr>
              <a:t>Q&amp;A opportunity</a:t>
            </a:r>
            <a:endParaRPr sz="1400" kern="0">
              <a:solidFill>
                <a:srgbClr val="1F497D"/>
              </a:solidFill>
              <a:latin typeface="Helvetica Neue"/>
              <a:ea typeface="Helvetica Neue"/>
              <a:cs typeface="Helvetica Neue"/>
              <a:sym typeface="Helvetica Neue"/>
            </a:endParaRPr>
          </a:p>
          <a:p>
            <a:pPr>
              <a:buClr>
                <a:srgbClr val="000000"/>
              </a:buClr>
            </a:pPr>
            <a:endParaRPr sz="2000" kern="0">
              <a:solidFill>
                <a:srgbClr val="4D4E53"/>
              </a:solidFill>
              <a:latin typeface="Helvetica Neue Light"/>
              <a:ea typeface="Helvetica Neue Light"/>
              <a:cs typeface="Helvetica Neue Light"/>
              <a:sym typeface="Helvetica Neue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3779912" y="260648"/>
            <a:ext cx="5223126" cy="588663"/>
          </a:xfrm>
          <a:prstGeom prst="rect">
            <a:avLst/>
          </a:prstGeom>
          <a:noFill/>
          <a:ln>
            <a:noFill/>
          </a:ln>
        </p:spPr>
        <p:txBody>
          <a:bodyPr spcFirstLastPara="1" wrap="square" lIns="91425" tIns="91425" rIns="91425" bIns="91425" anchor="t" anchorCtr="0">
            <a:noAutofit/>
          </a:bodyPr>
          <a:lstStyle/>
          <a:p>
            <a:r>
              <a:rPr lang="en-GB"/>
              <a:t>Introduction to HELGA</a:t>
            </a:r>
            <a:br>
              <a:rPr lang="en-GB"/>
            </a:br>
            <a:endParaRPr/>
          </a:p>
        </p:txBody>
      </p:sp>
      <p:sp>
        <p:nvSpPr>
          <p:cNvPr id="138" name="Google Shape;138;p17"/>
          <p:cNvSpPr txBox="1">
            <a:spLocks noGrp="1"/>
          </p:cNvSpPr>
          <p:nvPr>
            <p:ph type="body" idx="2"/>
          </p:nvPr>
        </p:nvSpPr>
        <p:spPr>
          <a:xfrm>
            <a:off x="166256" y="1979469"/>
            <a:ext cx="8666044" cy="3532909"/>
          </a:xfrm>
          <a:prstGeom prst="rect">
            <a:avLst/>
          </a:prstGeom>
          <a:noFill/>
          <a:ln>
            <a:noFill/>
          </a:ln>
        </p:spPr>
        <p:txBody>
          <a:bodyPr spcFirstLastPara="1" wrap="square" lIns="91425" tIns="91425" rIns="91425" bIns="91425" anchor="t" anchorCtr="0">
            <a:noAutofit/>
          </a:bodyPr>
          <a:lstStyle/>
          <a:p>
            <a:pPr marL="0" indent="0">
              <a:lnSpc>
                <a:spcPct val="95000"/>
              </a:lnSpc>
              <a:buSzPts val="2402"/>
            </a:pPr>
            <a:r>
              <a:rPr lang="en-GB" sz="2402">
                <a:solidFill>
                  <a:schemeClr val="dk2"/>
                </a:solidFill>
                <a:latin typeface="Helvetica Neue Light"/>
                <a:ea typeface="Helvetica Neue Light"/>
                <a:cs typeface="Helvetica Neue Light"/>
                <a:sym typeface="Helvetica Neue Light"/>
              </a:rPr>
              <a:t>What is HELGA?</a:t>
            </a:r>
            <a:endParaRPr/>
          </a:p>
          <a:p>
            <a:pPr marL="0" indent="0">
              <a:lnSpc>
                <a:spcPct val="80000"/>
              </a:lnSpc>
              <a:spcBef>
                <a:spcPts val="1600"/>
              </a:spcBef>
              <a:buSzPts val="2400"/>
            </a:pPr>
            <a:r>
              <a:rPr lang="en-GB" sz="1550">
                <a:solidFill>
                  <a:schemeClr val="bg2"/>
                </a:solidFill>
                <a:latin typeface="Helvetica Neue Light"/>
                <a:ea typeface="Helvetica Neue Light"/>
                <a:cs typeface="Helvetica Neue Light"/>
                <a:sym typeface="Helvetica Neue Light"/>
              </a:rPr>
              <a:t>HELGA stands for </a:t>
            </a:r>
            <a:r>
              <a:rPr lang="en-GB" sz="1550">
                <a:solidFill>
                  <a:srgbClr val="FF0000"/>
                </a:solidFill>
                <a:latin typeface="Helvetica Neue Light"/>
                <a:ea typeface="Helvetica Neue Light"/>
                <a:cs typeface="Helvetica Neue Light"/>
                <a:sym typeface="Helvetica Neue Light"/>
              </a:rPr>
              <a:t>H</a:t>
            </a:r>
            <a:r>
              <a:rPr lang="en-GB" sz="1550">
                <a:solidFill>
                  <a:schemeClr val="bg2"/>
                </a:solidFill>
                <a:latin typeface="Helvetica Neue Light"/>
                <a:ea typeface="Helvetica Neue Light"/>
                <a:cs typeface="Helvetica Neue Light"/>
                <a:sym typeface="Helvetica Neue Light"/>
              </a:rPr>
              <a:t>eat Networks and </a:t>
            </a:r>
            <a:r>
              <a:rPr lang="en-GB" sz="1550">
                <a:solidFill>
                  <a:srgbClr val="FF0000"/>
                </a:solidFill>
                <a:latin typeface="Helvetica Neue Light"/>
                <a:ea typeface="Helvetica Neue Light"/>
                <a:cs typeface="Helvetica Neue Light"/>
                <a:sym typeface="Helvetica Neue Light"/>
              </a:rPr>
              <a:t>El</a:t>
            </a:r>
            <a:r>
              <a:rPr lang="en-GB" sz="1550">
                <a:solidFill>
                  <a:schemeClr val="bg2"/>
                </a:solidFill>
                <a:latin typeface="Helvetica Neue Light"/>
                <a:ea typeface="Helvetica Neue Light"/>
                <a:cs typeface="Helvetica Neue Light"/>
                <a:sym typeface="Helvetica Neue Light"/>
              </a:rPr>
              <a:t>ectricity </a:t>
            </a:r>
            <a:r>
              <a:rPr lang="en-GB" sz="1550">
                <a:solidFill>
                  <a:srgbClr val="FF0000"/>
                </a:solidFill>
                <a:latin typeface="Helvetica Neue Light"/>
                <a:ea typeface="Helvetica Neue Light"/>
                <a:cs typeface="Helvetica Neue Light"/>
                <a:sym typeface="Helvetica Neue Light"/>
              </a:rPr>
              <a:t>G</a:t>
            </a:r>
            <a:r>
              <a:rPr lang="en-GB" sz="1550">
                <a:solidFill>
                  <a:schemeClr val="bg2"/>
                </a:solidFill>
                <a:latin typeface="Helvetica Neue Light"/>
                <a:ea typeface="Helvetica Neue Light"/>
                <a:cs typeface="Helvetica Neue Light"/>
                <a:sym typeface="Helvetica Neue Light"/>
              </a:rPr>
              <a:t>eneration </a:t>
            </a:r>
            <a:r>
              <a:rPr lang="en-GB" sz="1550">
                <a:solidFill>
                  <a:srgbClr val="FF0000"/>
                </a:solidFill>
                <a:latin typeface="Helvetica Neue Light"/>
                <a:ea typeface="Helvetica Neue Light"/>
                <a:cs typeface="Helvetica Neue Light"/>
                <a:sym typeface="Helvetica Neue Light"/>
              </a:rPr>
              <a:t>A</a:t>
            </a:r>
            <a:r>
              <a:rPr lang="en-GB" sz="1550">
                <a:solidFill>
                  <a:schemeClr val="bg2"/>
                </a:solidFill>
                <a:latin typeface="Helvetica Neue Light"/>
                <a:ea typeface="Helvetica Neue Light"/>
                <a:cs typeface="Helvetica Neue Light"/>
                <a:sym typeface="Helvetica Neue Light"/>
              </a:rPr>
              <a:t>ssets</a:t>
            </a:r>
            <a:endParaRPr>
              <a:solidFill>
                <a:schemeClr val="bg2"/>
              </a:solidFill>
            </a:endParaRPr>
          </a:p>
          <a:p>
            <a:pPr marL="0" indent="0">
              <a:lnSpc>
                <a:spcPct val="80000"/>
              </a:lnSpc>
              <a:spcBef>
                <a:spcPts val="600"/>
              </a:spcBef>
              <a:buSzPts val="2400"/>
            </a:pPr>
            <a:endParaRPr sz="1550">
              <a:latin typeface="Helvetica Neue Light"/>
              <a:ea typeface="Helvetica Neue Light"/>
              <a:cs typeface="Helvetica Neue Light"/>
              <a:sym typeface="Helvetica Neue Light"/>
            </a:endParaRPr>
          </a:p>
          <a:p>
            <a:pPr marL="0" indent="0">
              <a:lnSpc>
                <a:spcPct val="95000"/>
              </a:lnSpc>
              <a:buSzPts val="1317"/>
            </a:pPr>
            <a:r>
              <a:rPr lang="en-GB" sz="1400">
                <a:solidFill>
                  <a:schemeClr val="bg2"/>
                </a:solidFill>
              </a:rPr>
              <a:t>The agreement allows public sector bodies to procure a range of Energy Demand Management and Generation Products and Services through a flexible, easy-to-use and regulation-compliant process.</a:t>
            </a:r>
            <a:endParaRPr sz="1400">
              <a:solidFill>
                <a:schemeClr val="bg2"/>
              </a:solidFill>
            </a:endParaRPr>
          </a:p>
          <a:p>
            <a:pPr marL="0" indent="0">
              <a:lnSpc>
                <a:spcPct val="95000"/>
              </a:lnSpc>
              <a:spcBef>
                <a:spcPts val="1600"/>
              </a:spcBef>
              <a:buSzPts val="1317"/>
            </a:pPr>
            <a:r>
              <a:rPr lang="en-GB" sz="1400">
                <a:solidFill>
                  <a:schemeClr val="bg2"/>
                </a:solidFill>
              </a:rPr>
              <a:t>Designed to be flexible enough to allow customers to define their own requirements, the HELGA agreement provides access to the full range of demand reduction and energy generation services. This can range from a simple energy audit to a multi-million pound installation. </a:t>
            </a:r>
            <a:endParaRPr sz="1400">
              <a:solidFill>
                <a:schemeClr val="bg2"/>
              </a:solidFill>
            </a:endParaRPr>
          </a:p>
          <a:p>
            <a:pPr marL="0" indent="0">
              <a:lnSpc>
                <a:spcPct val="95000"/>
              </a:lnSpc>
              <a:spcBef>
                <a:spcPts val="1600"/>
              </a:spcBef>
              <a:buSzPts val="1317"/>
            </a:pPr>
            <a:r>
              <a:rPr lang="en-GB" sz="1400">
                <a:solidFill>
                  <a:schemeClr val="bg2"/>
                </a:solidFill>
              </a:rPr>
              <a:t>Users of the HELGA agreement have access to a wide range of market-leading suppliers. This drives value for money and, customers benefit from a streamlined procurement process which reduces the cost of the tender and ensures compliance to public procurement regulation.</a:t>
            </a:r>
            <a:endParaRPr sz="1400">
              <a:solidFill>
                <a:schemeClr val="bg2"/>
              </a:solidFill>
            </a:endParaRPr>
          </a:p>
          <a:p>
            <a:pPr marL="0" indent="0">
              <a:lnSpc>
                <a:spcPct val="95000"/>
              </a:lnSpc>
              <a:spcBef>
                <a:spcPts val="1600"/>
              </a:spcBef>
              <a:buSzPts val="1240"/>
            </a:pPr>
            <a:endParaRPr sz="124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7721B-00C1-4535-9DD5-B91CA7E136EC}"/>
              </a:ext>
            </a:extLst>
          </p:cNvPr>
          <p:cNvSpPr>
            <a:spLocks noGrp="1"/>
          </p:cNvSpPr>
          <p:nvPr>
            <p:ph type="title"/>
          </p:nvPr>
        </p:nvSpPr>
        <p:spPr/>
        <p:txBody>
          <a:bodyPr/>
          <a:lstStyle/>
          <a:p>
            <a:r>
              <a:rPr lang="en-GB"/>
              <a:t>Agenda</a:t>
            </a:r>
          </a:p>
        </p:txBody>
      </p:sp>
      <p:graphicFrame>
        <p:nvGraphicFramePr>
          <p:cNvPr id="4" name="Table 3">
            <a:extLst>
              <a:ext uri="{FF2B5EF4-FFF2-40B4-BE49-F238E27FC236}">
                <a16:creationId xmlns:a16="http://schemas.microsoft.com/office/drawing/2014/main" id="{BD3D7878-FA3D-4C3B-9AC5-A12F68707422}"/>
              </a:ext>
            </a:extLst>
          </p:cNvPr>
          <p:cNvGraphicFramePr>
            <a:graphicFrameLocks noGrp="1"/>
          </p:cNvGraphicFramePr>
          <p:nvPr>
            <p:extLst>
              <p:ext uri="{D42A27DB-BD31-4B8C-83A1-F6EECF244321}">
                <p14:modId xmlns:p14="http://schemas.microsoft.com/office/powerpoint/2010/main" val="4149269746"/>
              </p:ext>
            </p:extLst>
          </p:nvPr>
        </p:nvGraphicFramePr>
        <p:xfrm>
          <a:off x="323528" y="1362632"/>
          <a:ext cx="8363272" cy="3220640"/>
        </p:xfrm>
        <a:graphic>
          <a:graphicData uri="http://schemas.openxmlformats.org/drawingml/2006/table">
            <a:tbl>
              <a:tblPr firstRow="1" bandRow="1">
                <a:tableStyleId>{2D5ABB26-0587-4C30-8999-92F81FD0307C}</a:tableStyleId>
              </a:tblPr>
              <a:tblGrid>
                <a:gridCol w="858227">
                  <a:extLst>
                    <a:ext uri="{9D8B030D-6E8A-4147-A177-3AD203B41FA5}">
                      <a16:colId xmlns:a16="http://schemas.microsoft.com/office/drawing/2014/main" val="3788699600"/>
                    </a:ext>
                  </a:extLst>
                </a:gridCol>
                <a:gridCol w="2743968">
                  <a:extLst>
                    <a:ext uri="{9D8B030D-6E8A-4147-A177-3AD203B41FA5}">
                      <a16:colId xmlns:a16="http://schemas.microsoft.com/office/drawing/2014/main" val="3198115571"/>
                    </a:ext>
                  </a:extLst>
                </a:gridCol>
                <a:gridCol w="1934879">
                  <a:extLst>
                    <a:ext uri="{9D8B030D-6E8A-4147-A177-3AD203B41FA5}">
                      <a16:colId xmlns:a16="http://schemas.microsoft.com/office/drawing/2014/main" val="1995560467"/>
                    </a:ext>
                  </a:extLst>
                </a:gridCol>
                <a:gridCol w="2826198">
                  <a:extLst>
                    <a:ext uri="{9D8B030D-6E8A-4147-A177-3AD203B41FA5}">
                      <a16:colId xmlns:a16="http://schemas.microsoft.com/office/drawing/2014/main" val="892186778"/>
                    </a:ext>
                  </a:extLst>
                </a:gridCol>
              </a:tblGrid>
              <a:tr h="602961">
                <a:tc>
                  <a:txBody>
                    <a:bodyPr/>
                    <a:lstStyle/>
                    <a:p>
                      <a:r>
                        <a:rPr lang="en-GB" sz="2000" b="1"/>
                        <a:t>10:00</a:t>
                      </a:r>
                    </a:p>
                  </a:txBody>
                  <a:tcPr>
                    <a:lnR>
                      <a:noFill/>
                    </a:lnR>
                    <a:lnB w="12700" cap="flat" cmpd="sng" algn="ctr">
                      <a:solidFill>
                        <a:schemeClr val="tx1"/>
                      </a:solidFill>
                      <a:prstDash val="solid"/>
                      <a:round/>
                      <a:headEnd type="none" w="med" len="med"/>
                      <a:tailEnd type="none" w="med" len="med"/>
                    </a:lnB>
                  </a:tcPr>
                </a:tc>
                <a:tc>
                  <a:txBody>
                    <a:bodyPr/>
                    <a:lstStyle/>
                    <a:p>
                      <a:r>
                        <a:rPr lang="en-GB" sz="2000"/>
                        <a:t>Welcome</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a:t>Jon Saltmarsh</a:t>
                      </a:r>
                    </a:p>
                  </a:txBody>
                  <a:tcPr>
                    <a:lnL>
                      <a:noFill/>
                    </a:lnL>
                    <a:lnB w="12700" cap="flat" cmpd="sng" algn="ctr">
                      <a:solidFill>
                        <a:schemeClr val="tx1"/>
                      </a:solidFill>
                      <a:prstDash val="solid"/>
                      <a:round/>
                      <a:headEnd type="none" w="med" len="med"/>
                      <a:tailEnd type="none" w="med" len="med"/>
                    </a:lnB>
                  </a:tcPr>
                </a:tc>
                <a:tc>
                  <a:txBody>
                    <a:bodyPr/>
                    <a:lstStyle/>
                    <a:p>
                      <a:r>
                        <a:rPr lang="en-GB" sz="2000"/>
                        <a:t>Built Environment Team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06599"/>
                  </a:ext>
                </a:extLst>
              </a:tr>
              <a:tr h="602961">
                <a:tc>
                  <a:txBody>
                    <a:bodyPr/>
                    <a:lstStyle/>
                    <a:p>
                      <a:r>
                        <a:rPr lang="en-GB" sz="2000" b="1"/>
                        <a:t>10:10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Pre-Market Engagement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Ben Brenton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BEIS Procurement Team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6536407"/>
                  </a:ext>
                </a:extLst>
              </a:tr>
              <a:tr h="602961">
                <a:tc>
                  <a:txBody>
                    <a:bodyPr/>
                    <a:lstStyle/>
                    <a:p>
                      <a:r>
                        <a:rPr lang="en-GB" sz="2000" b="1"/>
                        <a:t>10:30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Research Requirements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Catherine Clark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Built Environment Team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618184"/>
                  </a:ext>
                </a:extLst>
              </a:tr>
              <a:tr h="602961">
                <a:tc>
                  <a:txBody>
                    <a:bodyPr/>
                    <a:lstStyle/>
                    <a:p>
                      <a:r>
                        <a:rPr lang="en-GB" sz="2000" b="1"/>
                        <a:t>11:15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HELGA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Adam Garbutt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Crown Commercial Service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916775"/>
                  </a:ext>
                </a:extLst>
              </a:tr>
              <a:tr h="710717">
                <a:tc>
                  <a:txBody>
                    <a:bodyPr/>
                    <a:lstStyle/>
                    <a:p>
                      <a:r>
                        <a:rPr lang="en-GB" sz="2000" b="1"/>
                        <a:t>12:00</a:t>
                      </a:r>
                    </a:p>
                  </a:txBody>
                  <a:tcPr>
                    <a:lnT w="12700" cap="flat" cmpd="sng" algn="ctr">
                      <a:solidFill>
                        <a:schemeClr val="tx1"/>
                      </a:solidFill>
                      <a:prstDash val="solid"/>
                      <a:round/>
                      <a:headEnd type="none" w="med" len="med"/>
                      <a:tailEnd type="none" w="med" len="med"/>
                    </a:lnT>
                  </a:tcPr>
                </a:tc>
                <a:tc>
                  <a:txBody>
                    <a:bodyPr/>
                    <a:lstStyle/>
                    <a:p>
                      <a:r>
                        <a:rPr lang="en-GB" sz="2000"/>
                        <a:t>Optional Private Q&amp;A Sessions</a:t>
                      </a:r>
                    </a:p>
                  </a:txBody>
                  <a:tcPr>
                    <a:lnT w="12700" cap="flat" cmpd="sng" algn="ctr">
                      <a:solidFill>
                        <a:schemeClr val="tx1"/>
                      </a:solidFill>
                      <a:prstDash val="solid"/>
                      <a:round/>
                      <a:headEnd type="none" w="med" len="med"/>
                      <a:tailEnd type="none" w="med" len="med"/>
                    </a:lnT>
                  </a:tcPr>
                </a:tc>
                <a:tc>
                  <a:txBody>
                    <a:bodyPr/>
                    <a:lstStyle/>
                    <a:p>
                      <a:endParaRPr lang="en-GB" sz="2000"/>
                    </a:p>
                  </a:txBody>
                  <a:tcPr>
                    <a:lnT w="12700" cap="flat" cmpd="sng" algn="ctr">
                      <a:solidFill>
                        <a:schemeClr val="tx1"/>
                      </a:solidFill>
                      <a:prstDash val="solid"/>
                      <a:round/>
                      <a:headEnd type="none" w="med" len="med"/>
                      <a:tailEnd type="none" w="med" len="med"/>
                    </a:lnT>
                  </a:tcPr>
                </a:tc>
                <a:tc>
                  <a:txBody>
                    <a:bodyPr/>
                    <a:lstStyle/>
                    <a:p>
                      <a:endParaRPr lang="en-GB" sz="200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40724212"/>
                  </a:ext>
                </a:extLst>
              </a:tr>
            </a:tbl>
          </a:graphicData>
        </a:graphic>
      </p:graphicFrame>
    </p:spTree>
    <p:extLst>
      <p:ext uri="{BB962C8B-B14F-4D97-AF65-F5344CB8AC3E}">
        <p14:creationId xmlns:p14="http://schemas.microsoft.com/office/powerpoint/2010/main" val="304513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3761556" y="188640"/>
            <a:ext cx="5223126" cy="588663"/>
          </a:xfrm>
          <a:prstGeom prst="rect">
            <a:avLst/>
          </a:prstGeom>
          <a:noFill/>
          <a:ln>
            <a:noFill/>
          </a:ln>
        </p:spPr>
        <p:txBody>
          <a:bodyPr spcFirstLastPara="1" wrap="square" lIns="91425" tIns="91425" rIns="91425" bIns="91425" anchor="t" anchorCtr="0">
            <a:noAutofit/>
          </a:bodyPr>
          <a:lstStyle/>
          <a:p>
            <a:r>
              <a:rPr lang="en-GB"/>
              <a:t>Introduction to HELGA</a:t>
            </a:r>
            <a:br>
              <a:rPr lang="en-GB"/>
            </a:br>
            <a:endParaRPr/>
          </a:p>
        </p:txBody>
      </p:sp>
      <p:sp>
        <p:nvSpPr>
          <p:cNvPr id="145" name="Google Shape;145;p18"/>
          <p:cNvSpPr txBox="1">
            <a:spLocks noGrp="1"/>
          </p:cNvSpPr>
          <p:nvPr>
            <p:ph type="body" idx="2"/>
          </p:nvPr>
        </p:nvSpPr>
        <p:spPr>
          <a:xfrm>
            <a:off x="166256" y="1979469"/>
            <a:ext cx="8666044" cy="812380"/>
          </a:xfrm>
          <a:prstGeom prst="rect">
            <a:avLst/>
          </a:prstGeom>
          <a:noFill/>
          <a:ln>
            <a:noFill/>
          </a:ln>
        </p:spPr>
        <p:txBody>
          <a:bodyPr spcFirstLastPara="1" wrap="square" lIns="91425" tIns="91425" rIns="91425" bIns="91425" anchor="t" anchorCtr="0">
            <a:noAutofit/>
          </a:bodyPr>
          <a:lstStyle/>
          <a:p>
            <a:pPr marL="0" indent="0">
              <a:lnSpc>
                <a:spcPct val="95000"/>
              </a:lnSpc>
            </a:pPr>
            <a:r>
              <a:rPr lang="en-GB">
                <a:solidFill>
                  <a:schemeClr val="bg2"/>
                </a:solidFill>
                <a:latin typeface="Helvetica Neue Light"/>
                <a:ea typeface="Helvetica Neue Light"/>
                <a:cs typeface="Helvetica Neue Light"/>
                <a:sym typeface="Helvetica Neue Light"/>
              </a:rPr>
              <a:t>The HELGA Products/Services covering the full journey of energy demand management and generation are as follows:</a:t>
            </a:r>
            <a:endParaRPr>
              <a:solidFill>
                <a:schemeClr val="bg2"/>
              </a:solidFill>
              <a:latin typeface="Helvetica Neue Light"/>
              <a:ea typeface="Helvetica Neue Light"/>
              <a:cs typeface="Helvetica Neue Light"/>
              <a:sym typeface="Helvetica Neue Light"/>
            </a:endParaRPr>
          </a:p>
          <a:p>
            <a:pPr marL="0" indent="0">
              <a:lnSpc>
                <a:spcPct val="95000"/>
              </a:lnSpc>
              <a:spcBef>
                <a:spcPts val="1600"/>
              </a:spcBef>
              <a:buSzPts val="400"/>
            </a:pPr>
            <a:endParaRPr sz="400"/>
          </a:p>
        </p:txBody>
      </p:sp>
      <p:graphicFrame>
        <p:nvGraphicFramePr>
          <p:cNvPr id="146" name="Google Shape;146;p18"/>
          <p:cNvGraphicFramePr/>
          <p:nvPr/>
        </p:nvGraphicFramePr>
        <p:xfrm>
          <a:off x="166257" y="2741591"/>
          <a:ext cx="8818425" cy="2399325"/>
        </p:xfrm>
        <a:graphic>
          <a:graphicData uri="http://schemas.openxmlformats.org/drawingml/2006/table">
            <a:tbl>
              <a:tblPr>
                <a:noFill/>
              </a:tblPr>
              <a:tblGrid>
                <a:gridCol w="1807325">
                  <a:extLst>
                    <a:ext uri="{9D8B030D-6E8A-4147-A177-3AD203B41FA5}">
                      <a16:colId xmlns:a16="http://schemas.microsoft.com/office/drawing/2014/main" val="20000"/>
                    </a:ext>
                  </a:extLst>
                </a:gridCol>
                <a:gridCol w="1600375">
                  <a:extLst>
                    <a:ext uri="{9D8B030D-6E8A-4147-A177-3AD203B41FA5}">
                      <a16:colId xmlns:a16="http://schemas.microsoft.com/office/drawing/2014/main" val="20001"/>
                    </a:ext>
                  </a:extLst>
                </a:gridCol>
                <a:gridCol w="1723350">
                  <a:extLst>
                    <a:ext uri="{9D8B030D-6E8A-4147-A177-3AD203B41FA5}">
                      <a16:colId xmlns:a16="http://schemas.microsoft.com/office/drawing/2014/main" val="20002"/>
                    </a:ext>
                  </a:extLst>
                </a:gridCol>
                <a:gridCol w="1560700">
                  <a:extLst>
                    <a:ext uri="{9D8B030D-6E8A-4147-A177-3AD203B41FA5}">
                      <a16:colId xmlns:a16="http://schemas.microsoft.com/office/drawing/2014/main" val="20003"/>
                    </a:ext>
                  </a:extLst>
                </a:gridCol>
                <a:gridCol w="2126675">
                  <a:extLst>
                    <a:ext uri="{9D8B030D-6E8A-4147-A177-3AD203B41FA5}">
                      <a16:colId xmlns:a16="http://schemas.microsoft.com/office/drawing/2014/main" val="20004"/>
                    </a:ext>
                  </a:extLst>
                </a:gridCol>
              </a:tblGrid>
              <a:tr h="943975">
                <a:tc>
                  <a:txBody>
                    <a:bodyPr/>
                    <a:lstStyle/>
                    <a:p>
                      <a:pPr marL="0" marR="0" lvl="0" indent="0" algn="ctr" rtl="0">
                        <a:lnSpc>
                          <a:spcPct val="100000"/>
                        </a:lnSpc>
                        <a:spcBef>
                          <a:spcPts val="0"/>
                        </a:spcBef>
                        <a:spcAft>
                          <a:spcPts val="0"/>
                        </a:spcAft>
                        <a:buClr>
                          <a:srgbClr val="FF0000"/>
                        </a:buClr>
                        <a:buSzPts val="1400"/>
                        <a:buFont typeface="Helvetica Neue Light"/>
                        <a:buNone/>
                      </a:pPr>
                      <a:r>
                        <a:rPr lang="en-GB" sz="1400" b="1" u="none" strike="noStrike" cap="none">
                          <a:solidFill>
                            <a:schemeClr val="tx1"/>
                          </a:solidFill>
                          <a:latin typeface="Helvetica Neue Light"/>
                          <a:ea typeface="Helvetica Neue Light"/>
                          <a:cs typeface="Helvetica Neue Light"/>
                          <a:sym typeface="Helvetica Neue Light"/>
                        </a:rPr>
                        <a:t>Energy Advisory, Design and Technical Services</a:t>
                      </a:r>
                      <a:endParaRPr sz="1400" b="1" i="0" u="none" strike="noStrike" cap="none">
                        <a:solidFill>
                          <a:schemeClr val="tx1"/>
                        </a:solidFill>
                        <a:latin typeface="Helvetica Neue Light"/>
                        <a:ea typeface="Helvetica Neue Light"/>
                        <a:cs typeface="Helvetica Neue Light"/>
                        <a:sym typeface="Helvetica Neue Light"/>
                      </a:endParaRPr>
                    </a:p>
                  </a:txBody>
                  <a:tcPr marL="8750" marR="8750" marT="8750" marB="0" anchor="ctr">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Helvetica Neue Light"/>
                        <a:buNone/>
                      </a:pPr>
                      <a:r>
                        <a:rPr lang="en-GB" sz="1400" b="1" u="none" strike="noStrike" cap="none">
                          <a:solidFill>
                            <a:schemeClr val="tx1"/>
                          </a:solidFill>
                          <a:latin typeface="Helvetica Neue Light"/>
                          <a:ea typeface="Helvetica Neue Light"/>
                          <a:cs typeface="Helvetica Neue Light"/>
                          <a:sym typeface="Helvetica Neue Light"/>
                        </a:rPr>
                        <a:t>Delivery Services</a:t>
                      </a:r>
                      <a:endParaRPr sz="1400" b="1" i="0" u="none" strike="noStrike" cap="none">
                        <a:solidFill>
                          <a:schemeClr val="tx1"/>
                        </a:solidFill>
                        <a:latin typeface="Helvetica Neue Light"/>
                        <a:ea typeface="Helvetica Neue Light"/>
                        <a:cs typeface="Helvetica Neue Light"/>
                        <a:sym typeface="Helvetica Neue Light"/>
                      </a:endParaRPr>
                    </a:p>
                  </a:txBody>
                  <a:tcPr marL="8750" marR="8750" marT="8750" marB="0" anchor="ctr">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Helvetica Neue Light"/>
                        <a:buNone/>
                      </a:pPr>
                      <a:r>
                        <a:rPr lang="en-GB" sz="1400" b="1" u="none" strike="noStrike" cap="none">
                          <a:solidFill>
                            <a:schemeClr val="tx1"/>
                          </a:solidFill>
                          <a:latin typeface="Helvetica Neue Light"/>
                          <a:ea typeface="Helvetica Neue Light"/>
                          <a:cs typeface="Helvetica Neue Light"/>
                          <a:sym typeface="Helvetica Neue Light"/>
                        </a:rPr>
                        <a:t>Energy Purchase Agreement</a:t>
                      </a:r>
                      <a:endParaRPr sz="1400" b="1" i="0" u="none" strike="noStrike" cap="none">
                        <a:solidFill>
                          <a:schemeClr val="tx1"/>
                        </a:solidFill>
                        <a:latin typeface="Helvetica Neue Light"/>
                        <a:ea typeface="Helvetica Neue Light"/>
                        <a:cs typeface="Helvetica Neue Light"/>
                        <a:sym typeface="Helvetica Neue Light"/>
                      </a:endParaRPr>
                    </a:p>
                  </a:txBody>
                  <a:tcPr marL="8750" marR="8750" marT="8750" marB="0" anchor="ctr">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Helvetica Neue Light"/>
                        <a:buNone/>
                      </a:pPr>
                      <a:r>
                        <a:rPr lang="en-GB" sz="1400" b="1" u="none" strike="noStrike" cap="none">
                          <a:solidFill>
                            <a:schemeClr val="tx1"/>
                          </a:solidFill>
                          <a:latin typeface="Helvetica Neue Light"/>
                          <a:ea typeface="Helvetica Neue Light"/>
                          <a:cs typeface="Helvetica Neue Light"/>
                          <a:sym typeface="Helvetica Neue Light"/>
                        </a:rPr>
                        <a:t>Commoditised Products</a:t>
                      </a:r>
                      <a:endParaRPr sz="1400" b="1" i="0" u="none" strike="noStrike" cap="none">
                        <a:solidFill>
                          <a:schemeClr val="tx1"/>
                        </a:solidFill>
                        <a:latin typeface="Helvetica Neue Light"/>
                        <a:ea typeface="Helvetica Neue Light"/>
                        <a:cs typeface="Helvetica Neue Light"/>
                        <a:sym typeface="Helvetica Neue Light"/>
                      </a:endParaRPr>
                    </a:p>
                  </a:txBody>
                  <a:tcPr marL="8750" marR="8750" marT="8750" marB="0" anchor="ctr">
                    <a:solidFill>
                      <a:schemeClr val="accent1"/>
                    </a:solidFill>
                  </a:tcPr>
                </a:tc>
                <a:tc>
                  <a:txBody>
                    <a:bodyPr/>
                    <a:lstStyle/>
                    <a:p>
                      <a:pPr marL="0" marR="0" lvl="0" indent="0" algn="ctr" rtl="0">
                        <a:lnSpc>
                          <a:spcPct val="100000"/>
                        </a:lnSpc>
                        <a:spcBef>
                          <a:spcPts val="0"/>
                        </a:spcBef>
                        <a:spcAft>
                          <a:spcPts val="0"/>
                        </a:spcAft>
                        <a:buClr>
                          <a:srgbClr val="FF0000"/>
                        </a:buClr>
                        <a:buSzPts val="1400"/>
                        <a:buFont typeface="Helvetica Neue Light"/>
                        <a:buNone/>
                      </a:pPr>
                      <a:r>
                        <a:rPr lang="en-GB" sz="1400" b="1" u="none" strike="noStrike" cap="none">
                          <a:solidFill>
                            <a:schemeClr val="tx1"/>
                          </a:solidFill>
                          <a:latin typeface="Helvetica Neue Light"/>
                          <a:ea typeface="Helvetica Neue Light"/>
                          <a:cs typeface="Helvetica Neue Light"/>
                          <a:sym typeface="Helvetica Neue Light"/>
                        </a:rPr>
                        <a:t>One Stop Shop</a:t>
                      </a:r>
                      <a:endParaRPr sz="1400" b="1" i="0" u="none" strike="noStrike" cap="none">
                        <a:solidFill>
                          <a:schemeClr val="tx1"/>
                        </a:solidFill>
                        <a:latin typeface="Helvetica Neue Light"/>
                        <a:ea typeface="Helvetica Neue Light"/>
                        <a:cs typeface="Helvetica Neue Light"/>
                        <a:sym typeface="Helvetica Neue Light"/>
                      </a:endParaRPr>
                    </a:p>
                  </a:txBody>
                  <a:tcPr marL="8750" marR="8750" marT="8750" marB="0" anchor="ctr">
                    <a:solidFill>
                      <a:schemeClr val="accent1"/>
                    </a:solidFill>
                  </a:tcPr>
                </a:tc>
                <a:extLst>
                  <a:ext uri="{0D108BD9-81ED-4DB2-BD59-A6C34878D82A}">
                    <a16:rowId xmlns:a16="http://schemas.microsoft.com/office/drawing/2014/main" val="10000"/>
                  </a:ext>
                </a:extLst>
              </a:tr>
              <a:tr h="1455350">
                <a:tc>
                  <a:txBody>
                    <a:bodyPr/>
                    <a:lstStyle/>
                    <a:p>
                      <a:pPr marL="0" marR="0" lvl="0" indent="0" algn="ctr" rtl="0">
                        <a:lnSpc>
                          <a:spcPct val="100000"/>
                        </a:lnSpc>
                        <a:spcBef>
                          <a:spcPts val="0"/>
                        </a:spcBef>
                        <a:spcAft>
                          <a:spcPts val="0"/>
                        </a:spcAft>
                        <a:buClr>
                          <a:schemeClr val="dk1"/>
                        </a:buClr>
                        <a:buSzPts val="1400"/>
                        <a:buFont typeface="Helvetica Neue Light"/>
                        <a:buNone/>
                      </a:pPr>
                      <a:r>
                        <a:rPr lang="en-GB" sz="1400" u="none" strike="noStrike" cap="none">
                          <a:latin typeface="Helvetica Neue Light"/>
                          <a:ea typeface="Helvetica Neue Light"/>
                          <a:cs typeface="Helvetica Neue Light"/>
                          <a:sym typeface="Helvetica Neue Light"/>
                        </a:rPr>
                        <a:t>Technical services relating to the advice and design of any demand management or generation type</a:t>
                      </a:r>
                      <a:endParaRPr sz="1400" b="0" i="0" u="none" strike="noStrike" cap="none">
                        <a:solidFill>
                          <a:srgbClr val="58595B"/>
                        </a:solidFill>
                        <a:latin typeface="Helvetica Neue Light"/>
                        <a:ea typeface="Helvetica Neue Light"/>
                        <a:cs typeface="Helvetica Neue Light"/>
                        <a:sym typeface="Helvetica Neue Light"/>
                      </a:endParaRPr>
                    </a:p>
                  </a:txBody>
                  <a:tcPr marL="8750" marR="8750" marT="8750" marB="0" anchor="ctr">
                    <a:solidFill>
                      <a:srgbClr val="C5D8F1"/>
                    </a:solidFill>
                  </a:tcPr>
                </a:tc>
                <a:tc>
                  <a:txBody>
                    <a:bodyPr/>
                    <a:lstStyle/>
                    <a:p>
                      <a:pPr marL="0" marR="0" lvl="0" indent="0" algn="ctr" rtl="0">
                        <a:lnSpc>
                          <a:spcPct val="100000"/>
                        </a:lnSpc>
                        <a:spcBef>
                          <a:spcPts val="0"/>
                        </a:spcBef>
                        <a:spcAft>
                          <a:spcPts val="0"/>
                        </a:spcAft>
                        <a:buClr>
                          <a:schemeClr val="dk1"/>
                        </a:buClr>
                        <a:buSzPts val="1400"/>
                        <a:buFont typeface="Helvetica Neue Light"/>
                        <a:buNone/>
                      </a:pPr>
                      <a:r>
                        <a:rPr lang="en-GB" sz="1400" u="none" strike="noStrike" cap="none">
                          <a:latin typeface="Helvetica Neue Light"/>
                          <a:ea typeface="Helvetica Neue Light"/>
                          <a:cs typeface="Helvetica Neue Light"/>
                          <a:sym typeface="Helvetica Neue Light"/>
                        </a:rPr>
                        <a:t>Delivery services to install, manage and maintain any demand management or generation type</a:t>
                      </a:r>
                      <a:endParaRPr sz="1400" b="0" i="0" u="none" strike="noStrike" cap="none">
                        <a:solidFill>
                          <a:srgbClr val="58595B"/>
                        </a:solidFill>
                        <a:latin typeface="Helvetica Neue Light"/>
                        <a:ea typeface="Helvetica Neue Light"/>
                        <a:cs typeface="Helvetica Neue Light"/>
                        <a:sym typeface="Helvetica Neue Light"/>
                      </a:endParaRPr>
                    </a:p>
                  </a:txBody>
                  <a:tcPr marL="8750" marR="8750" marT="8750" marB="0" anchor="ctr">
                    <a:solidFill>
                      <a:srgbClr val="C5D8F1"/>
                    </a:solidFill>
                  </a:tcPr>
                </a:tc>
                <a:tc>
                  <a:txBody>
                    <a:bodyPr/>
                    <a:lstStyle/>
                    <a:p>
                      <a:pPr marL="0" marR="0" lvl="0" indent="0" algn="ctr" rtl="0">
                        <a:lnSpc>
                          <a:spcPct val="100000"/>
                        </a:lnSpc>
                        <a:spcBef>
                          <a:spcPts val="0"/>
                        </a:spcBef>
                        <a:spcAft>
                          <a:spcPts val="0"/>
                        </a:spcAft>
                        <a:buClr>
                          <a:schemeClr val="dk1"/>
                        </a:buClr>
                        <a:buSzPts val="1400"/>
                        <a:buFont typeface="Helvetica Neue Light"/>
                        <a:buNone/>
                      </a:pPr>
                      <a:r>
                        <a:rPr lang="en-GB" sz="1400" u="none" strike="noStrike" cap="none">
                          <a:latin typeface="Helvetica Neue Light"/>
                          <a:ea typeface="Helvetica Neue Light"/>
                          <a:cs typeface="Helvetica Neue Light"/>
                          <a:sym typeface="Helvetica Neue Light"/>
                        </a:rPr>
                        <a:t>Provision of Energy Purchase Agreements through direct or indirect opportunities</a:t>
                      </a:r>
                      <a:endParaRPr sz="1400" b="0" i="0" u="none" strike="noStrike" cap="none">
                        <a:solidFill>
                          <a:srgbClr val="58595B"/>
                        </a:solidFill>
                        <a:latin typeface="Helvetica Neue Light"/>
                        <a:ea typeface="Helvetica Neue Light"/>
                        <a:cs typeface="Helvetica Neue Light"/>
                        <a:sym typeface="Helvetica Neue Light"/>
                      </a:endParaRPr>
                    </a:p>
                  </a:txBody>
                  <a:tcPr marL="8750" marR="8750" marT="8750" marB="0" anchor="ctr">
                    <a:solidFill>
                      <a:srgbClr val="C5D8F1"/>
                    </a:solidFill>
                  </a:tcPr>
                </a:tc>
                <a:tc>
                  <a:txBody>
                    <a:bodyPr/>
                    <a:lstStyle/>
                    <a:p>
                      <a:pPr marL="0" marR="0" lvl="0" indent="0" algn="ctr" rtl="0">
                        <a:lnSpc>
                          <a:spcPct val="100000"/>
                        </a:lnSpc>
                        <a:spcBef>
                          <a:spcPts val="0"/>
                        </a:spcBef>
                        <a:spcAft>
                          <a:spcPts val="0"/>
                        </a:spcAft>
                        <a:buClr>
                          <a:schemeClr val="dk1"/>
                        </a:buClr>
                        <a:buSzPts val="1400"/>
                        <a:buFont typeface="Helvetica Neue Light"/>
                        <a:buNone/>
                      </a:pPr>
                      <a:r>
                        <a:rPr lang="en-GB" sz="1400" u="none" strike="noStrike" cap="none">
                          <a:latin typeface="Helvetica Neue Light"/>
                          <a:ea typeface="Helvetica Neue Light"/>
                          <a:cs typeface="Helvetica Neue Light"/>
                          <a:sym typeface="Helvetica Neue Light"/>
                        </a:rPr>
                        <a:t>Access to Commoditised Products through bulk purchasing</a:t>
                      </a:r>
                      <a:endParaRPr sz="1400" b="0" i="0" u="none" strike="noStrike" cap="none">
                        <a:solidFill>
                          <a:srgbClr val="58595B"/>
                        </a:solidFill>
                        <a:latin typeface="Helvetica Neue Light"/>
                        <a:ea typeface="Helvetica Neue Light"/>
                        <a:cs typeface="Helvetica Neue Light"/>
                        <a:sym typeface="Helvetica Neue Light"/>
                      </a:endParaRPr>
                    </a:p>
                  </a:txBody>
                  <a:tcPr marL="8750" marR="8750" marT="8750" marB="0" anchor="ctr">
                    <a:solidFill>
                      <a:srgbClr val="C5D8F1"/>
                    </a:solidFill>
                  </a:tcPr>
                </a:tc>
                <a:tc>
                  <a:txBody>
                    <a:bodyPr/>
                    <a:lstStyle/>
                    <a:p>
                      <a:pPr marL="0" marR="0" lvl="0" indent="0" algn="ctr" rtl="0">
                        <a:lnSpc>
                          <a:spcPct val="100000"/>
                        </a:lnSpc>
                        <a:spcBef>
                          <a:spcPts val="0"/>
                        </a:spcBef>
                        <a:spcAft>
                          <a:spcPts val="0"/>
                        </a:spcAft>
                        <a:buClr>
                          <a:schemeClr val="dk1"/>
                        </a:buClr>
                        <a:buSzPts val="1400"/>
                        <a:buFont typeface="Helvetica Neue Light"/>
                        <a:buNone/>
                      </a:pPr>
                      <a:r>
                        <a:rPr lang="en-GB" sz="1400" u="none" strike="noStrike" cap="none">
                          <a:latin typeface="Helvetica Neue Light"/>
                          <a:ea typeface="Helvetica Neue Light"/>
                          <a:cs typeface="Helvetica Neue Light"/>
                          <a:sym typeface="Helvetica Neue Light"/>
                        </a:rPr>
                        <a:t>One-stop-shop solution to deliver full end to end advisory, design, delivery, energy purchase agreements, and commoditised products.</a:t>
                      </a:r>
                      <a:endParaRPr sz="1400" b="0" i="0" u="none" strike="noStrike" cap="none">
                        <a:solidFill>
                          <a:srgbClr val="58595B"/>
                        </a:solidFill>
                        <a:latin typeface="Helvetica Neue Light"/>
                        <a:ea typeface="Helvetica Neue Light"/>
                        <a:cs typeface="Helvetica Neue Light"/>
                        <a:sym typeface="Helvetica Neue Light"/>
                      </a:endParaRPr>
                    </a:p>
                  </a:txBody>
                  <a:tcPr marL="8750" marR="8750" marT="8750" marB="0" anchor="ctr">
                    <a:solidFill>
                      <a:srgbClr val="C5D8F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Dynamic Purchasing System (DPS)</a:t>
            </a:r>
          </a:p>
        </p:txBody>
      </p:sp>
      <p:sp>
        <p:nvSpPr>
          <p:cNvPr id="3" name="Text Placeholder 2"/>
          <p:cNvSpPr>
            <a:spLocks noGrp="1"/>
          </p:cNvSpPr>
          <p:nvPr>
            <p:ph type="body" idx="1"/>
          </p:nvPr>
        </p:nvSpPr>
        <p:spPr>
          <a:xfrm>
            <a:off x="311700" y="1913660"/>
            <a:ext cx="8520599" cy="893646"/>
          </a:xfrm>
        </p:spPr>
        <p:txBody>
          <a:bodyPr/>
          <a:lstStyle/>
          <a:p>
            <a:r>
              <a:rPr lang="en-GB" sz="2400">
                <a:solidFill>
                  <a:schemeClr val="bg2"/>
                </a:solidFill>
                <a:latin typeface="Helvetica Neue" panose="020B0604020202020204" charset="0"/>
                <a:ea typeface="Arial"/>
                <a:cs typeface="Arial"/>
                <a:sym typeface="Arial"/>
              </a:rPr>
              <a:t>Why</a:t>
            </a:r>
            <a:r>
              <a:rPr lang="en-GB" sz="2400">
                <a:solidFill>
                  <a:schemeClr val="bg2"/>
                </a:solidFill>
                <a:latin typeface="Arial"/>
                <a:ea typeface="Arial"/>
                <a:cs typeface="Arial"/>
                <a:sym typeface="Arial"/>
              </a:rPr>
              <a:t> </a:t>
            </a:r>
            <a:r>
              <a:rPr lang="en-GB" sz="2400">
                <a:solidFill>
                  <a:schemeClr val="bg2"/>
                </a:solidFill>
              </a:rPr>
              <a:t>are we using a DPS for HELGA</a:t>
            </a:r>
            <a:r>
              <a:rPr lang="en-GB" sz="2400">
                <a:solidFill>
                  <a:schemeClr val="bg2"/>
                </a:solidFill>
                <a:latin typeface="Arial"/>
                <a:ea typeface="Arial"/>
                <a:cs typeface="Arial"/>
                <a:sym typeface="Arial"/>
              </a:rPr>
              <a:t>?</a:t>
            </a:r>
            <a:endParaRPr lang="en-GB" sz="2400">
              <a:solidFill>
                <a:schemeClr val="bg2"/>
              </a:solidFill>
            </a:endParaRPr>
          </a:p>
        </p:txBody>
      </p:sp>
      <p:sp>
        <p:nvSpPr>
          <p:cNvPr id="4" name="Text Placeholder 3"/>
          <p:cNvSpPr>
            <a:spLocks noGrp="1"/>
          </p:cNvSpPr>
          <p:nvPr>
            <p:ph type="body" idx="2"/>
          </p:nvPr>
        </p:nvSpPr>
        <p:spPr>
          <a:xfrm>
            <a:off x="166975" y="2491542"/>
            <a:ext cx="8520599" cy="2970659"/>
          </a:xfrm>
        </p:spPr>
        <p:txBody>
          <a:bodyPr/>
          <a:lstStyle/>
          <a:p>
            <a:pPr marL="361950" indent="-361950">
              <a:lnSpc>
                <a:spcPct val="100000"/>
              </a:lnSpc>
              <a:buSzPts val="2400"/>
              <a:buFont typeface="Arial"/>
              <a:buChar char="•"/>
            </a:pPr>
            <a:r>
              <a:rPr lang="en-US" sz="1400">
                <a:solidFill>
                  <a:schemeClr val="bg2"/>
                </a:solidFill>
                <a:latin typeface="Helvetica Neue Light" panose="020B0604020202020204" charset="0"/>
              </a:rPr>
              <a:t>Every energy demand management or generation project is unique, so a traditional framework would not be suitable for many potential customers</a:t>
            </a:r>
          </a:p>
          <a:p>
            <a:pPr marL="0" indent="0">
              <a:lnSpc>
                <a:spcPct val="100000"/>
              </a:lnSpc>
              <a:buSzPts val="2400"/>
            </a:pPr>
            <a:endParaRPr lang="en-US" sz="1400">
              <a:solidFill>
                <a:schemeClr val="bg2"/>
              </a:solidFill>
              <a:latin typeface="Helvetica Neue Light" panose="020B0604020202020204" charset="0"/>
            </a:endParaRPr>
          </a:p>
          <a:p>
            <a:pPr marL="361950" indent="-361950">
              <a:lnSpc>
                <a:spcPct val="100000"/>
              </a:lnSpc>
              <a:spcBef>
                <a:spcPts val="600"/>
              </a:spcBef>
              <a:spcAft>
                <a:spcPts val="600"/>
              </a:spcAft>
              <a:buSzPts val="2400"/>
              <a:buFont typeface="Arial"/>
              <a:buChar char="•"/>
            </a:pPr>
            <a:r>
              <a:rPr lang="en-US" sz="1400">
                <a:solidFill>
                  <a:schemeClr val="bg2"/>
                </a:solidFill>
                <a:latin typeface="Helvetica Neue Light" panose="020B0604020202020204" charset="0"/>
              </a:rPr>
              <a:t>The DPS is a more flexible approach which allows:</a:t>
            </a:r>
            <a:r>
              <a:rPr lang="en-US" sz="1400">
                <a:solidFill>
                  <a:schemeClr val="bg2"/>
                </a:solidFill>
                <a:latin typeface="Helvetica Neue Light" panose="020B0604020202020204" charset="0"/>
                <a:ea typeface="Arial"/>
                <a:cs typeface="Arial"/>
                <a:sym typeface="Arial"/>
              </a:rPr>
              <a:t> </a:t>
            </a:r>
            <a:endParaRPr lang="en-US" sz="1400">
              <a:solidFill>
                <a:schemeClr val="bg2"/>
              </a:solidFill>
              <a:latin typeface="Helvetica Neue Light" panose="020B0604020202020204" charset="0"/>
            </a:endParaRPr>
          </a:p>
          <a:p>
            <a:pPr lvl="1" indent="-381000">
              <a:lnSpc>
                <a:spcPct val="100000"/>
              </a:lnSpc>
              <a:spcBef>
                <a:spcPts val="600"/>
              </a:spcBef>
              <a:buSzPts val="2400"/>
              <a:buFont typeface="Wingdings" panose="05000000000000000000" pitchFamily="2" charset="2"/>
              <a:buChar char="ü"/>
            </a:pPr>
            <a:r>
              <a:rPr lang="en-US">
                <a:solidFill>
                  <a:schemeClr val="bg2"/>
                </a:solidFill>
                <a:latin typeface="Helvetica Neue Light" panose="020B0604020202020204" charset="0"/>
              </a:rPr>
              <a:t>Individualised projects tailored to each customer’s needs</a:t>
            </a:r>
          </a:p>
          <a:p>
            <a:pPr lvl="1" indent="-368300">
              <a:lnSpc>
                <a:spcPct val="100000"/>
              </a:lnSpc>
              <a:spcBef>
                <a:spcPts val="600"/>
              </a:spcBef>
              <a:buSzPts val="2200"/>
              <a:buFont typeface="Wingdings" panose="05000000000000000000" pitchFamily="2" charset="2"/>
              <a:buChar char="ü"/>
            </a:pPr>
            <a:r>
              <a:rPr lang="en-US">
                <a:solidFill>
                  <a:schemeClr val="bg2"/>
                </a:solidFill>
                <a:latin typeface="Helvetica Neue Light" panose="020B0604020202020204" charset="0"/>
              </a:rPr>
              <a:t>A wide range of specialist suppliers, including SME and regional suppliers for appropriate projects</a:t>
            </a:r>
          </a:p>
          <a:p>
            <a:pPr lvl="1" indent="-368300">
              <a:lnSpc>
                <a:spcPct val="100000"/>
              </a:lnSpc>
              <a:spcBef>
                <a:spcPts val="600"/>
              </a:spcBef>
              <a:spcAft>
                <a:spcPts val="600"/>
              </a:spcAft>
              <a:buSzPts val="2200"/>
              <a:buFont typeface="Wingdings" panose="05000000000000000000" pitchFamily="2" charset="2"/>
              <a:buChar char="ü"/>
            </a:pPr>
            <a:r>
              <a:rPr lang="en-US">
                <a:solidFill>
                  <a:schemeClr val="bg2"/>
                </a:solidFill>
                <a:latin typeface="Helvetica Neue Light" panose="020B0604020202020204" charset="0"/>
              </a:rPr>
              <a:t>An evolving list of available technologies as advances in energy management are made</a:t>
            </a:r>
          </a:p>
          <a:p>
            <a:pPr marL="88900" indent="0">
              <a:lnSpc>
                <a:spcPct val="100000"/>
              </a:lnSpc>
              <a:spcBef>
                <a:spcPts val="600"/>
              </a:spcBef>
              <a:spcAft>
                <a:spcPts val="600"/>
              </a:spcAft>
              <a:buSzPts val="2200"/>
            </a:pPr>
            <a:r>
              <a:rPr lang="en-US" sz="1400">
                <a:solidFill>
                  <a:schemeClr val="bg2"/>
                </a:solidFill>
                <a:latin typeface="Helvetica Neue Light" panose="020B0604020202020204" charset="0"/>
              </a:rPr>
              <a:t>N.B Even as part of the registration process a supplier indicated they are involved in ‘Virtual Power Plants’ so the offering could develop</a:t>
            </a:r>
          </a:p>
          <a:p>
            <a:endParaRPr lang="en-GB"/>
          </a:p>
        </p:txBody>
      </p:sp>
    </p:spTree>
    <p:extLst>
      <p:ext uri="{BB962C8B-B14F-4D97-AF65-F5344CB8AC3E}">
        <p14:creationId xmlns:p14="http://schemas.microsoft.com/office/powerpoint/2010/main" val="2925168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3707904" y="260648"/>
            <a:ext cx="5223126" cy="588663"/>
          </a:xfrm>
          <a:prstGeom prst="rect">
            <a:avLst/>
          </a:prstGeom>
          <a:noFill/>
          <a:ln>
            <a:noFill/>
          </a:ln>
        </p:spPr>
        <p:txBody>
          <a:bodyPr spcFirstLastPara="1" wrap="square" lIns="91425" tIns="91425" rIns="91425" bIns="91425" anchor="t" anchorCtr="0">
            <a:noAutofit/>
          </a:bodyPr>
          <a:lstStyle/>
          <a:p>
            <a:r>
              <a:rPr lang="en-GB"/>
              <a:t>Scope of the HELGA agreement</a:t>
            </a:r>
            <a:br>
              <a:rPr lang="en-GB"/>
            </a:br>
            <a:endParaRPr/>
          </a:p>
        </p:txBody>
      </p:sp>
      <p:sp>
        <p:nvSpPr>
          <p:cNvPr id="152" name="Google Shape;152;p19"/>
          <p:cNvSpPr txBox="1">
            <a:spLocks noGrp="1"/>
          </p:cNvSpPr>
          <p:nvPr>
            <p:ph type="body" idx="2"/>
          </p:nvPr>
        </p:nvSpPr>
        <p:spPr>
          <a:xfrm>
            <a:off x="82379" y="1838152"/>
            <a:ext cx="8749921" cy="3499658"/>
          </a:xfrm>
          <a:prstGeom prst="rect">
            <a:avLst/>
          </a:prstGeom>
          <a:noFill/>
          <a:ln>
            <a:noFill/>
          </a:ln>
        </p:spPr>
        <p:txBody>
          <a:bodyPr spcFirstLastPara="1" wrap="square" lIns="91425" tIns="91425" rIns="91425" bIns="91425" anchor="t" anchorCtr="0">
            <a:noAutofit/>
          </a:bodyPr>
          <a:lstStyle/>
          <a:p>
            <a:pPr marL="317500" indent="-317500">
              <a:lnSpc>
                <a:spcPct val="95000"/>
              </a:lnSpc>
              <a:buClr>
                <a:schemeClr val="accent1">
                  <a:lumMod val="75000"/>
                </a:schemeClr>
              </a:buClr>
              <a:buSzPts val="1400"/>
              <a:buChar char="●"/>
            </a:pPr>
            <a:r>
              <a:rPr lang="en-GB" sz="1400">
                <a:solidFill>
                  <a:schemeClr val="bg2"/>
                </a:solidFill>
              </a:rPr>
              <a:t>The duration of the HELGA DPS agreement is 4 years with the option to extend for a further 1 year, with the value estimated at £800m across its lifetime</a:t>
            </a:r>
          </a:p>
          <a:p>
            <a:pPr marL="317500" indent="-317500">
              <a:lnSpc>
                <a:spcPct val="95000"/>
              </a:lnSpc>
              <a:spcBef>
                <a:spcPts val="1600"/>
              </a:spcBef>
              <a:buClr>
                <a:schemeClr val="accent1">
                  <a:lumMod val="75000"/>
                </a:schemeClr>
              </a:buClr>
              <a:buSzPts val="1400"/>
              <a:buChar char="●"/>
            </a:pPr>
            <a:r>
              <a:rPr lang="en-GB" sz="1400">
                <a:solidFill>
                  <a:schemeClr val="bg2"/>
                </a:solidFill>
              </a:rPr>
              <a:t>Customers may enter into a contract with a supplier for a period of their determining, which may exceed the duration of the HELGA DPS Agreement. </a:t>
            </a:r>
          </a:p>
          <a:p>
            <a:pPr marL="774700" lvl="2" indent="-317500">
              <a:lnSpc>
                <a:spcPct val="95000"/>
              </a:lnSpc>
              <a:buClr>
                <a:schemeClr val="accent1">
                  <a:lumMod val="75000"/>
                </a:schemeClr>
              </a:buClr>
              <a:buChar char="●"/>
            </a:pPr>
            <a:r>
              <a:rPr lang="en-GB">
                <a:solidFill>
                  <a:schemeClr val="bg2"/>
                </a:solidFill>
              </a:rPr>
              <a:t>The flexibility of the contracting period allows the customer to determine appropriate contracting timelines required in order that the supplier can meet the needs of the customer for large and complex projects. </a:t>
            </a:r>
            <a:r>
              <a:rPr lang="en-GB">
                <a:solidFill>
                  <a:schemeClr val="bg2"/>
                </a:solidFill>
                <a:highlight>
                  <a:srgbClr val="FFFFFF"/>
                </a:highlight>
              </a:rPr>
              <a:t> </a:t>
            </a:r>
            <a:endParaRPr>
              <a:solidFill>
                <a:schemeClr val="bg2"/>
              </a:solidFill>
              <a:highlight>
                <a:srgbClr val="FFFFFF"/>
              </a:highlight>
            </a:endParaRPr>
          </a:p>
          <a:p>
            <a:pPr marL="317500" indent="-317500">
              <a:lnSpc>
                <a:spcPct val="95000"/>
              </a:lnSpc>
              <a:spcBef>
                <a:spcPts val="1600"/>
              </a:spcBef>
              <a:buClr>
                <a:schemeClr val="accent1">
                  <a:lumMod val="75000"/>
                </a:schemeClr>
              </a:buClr>
              <a:buSzPts val="1400"/>
              <a:buChar char="●"/>
            </a:pPr>
            <a:r>
              <a:rPr lang="en-GB" sz="1400">
                <a:solidFill>
                  <a:schemeClr val="bg2"/>
                </a:solidFill>
              </a:rPr>
              <a:t>One advantage of the DPS is that suppliers register on the platform anytime throughout the term once they have gone through a process to on-board to enable a constant competitive supplier base throughout the term</a:t>
            </a:r>
          </a:p>
          <a:p>
            <a:pPr marL="317500" indent="-317500">
              <a:lnSpc>
                <a:spcPct val="95000"/>
              </a:lnSpc>
              <a:spcBef>
                <a:spcPts val="1600"/>
              </a:spcBef>
              <a:buClr>
                <a:schemeClr val="accent1">
                  <a:lumMod val="75000"/>
                </a:schemeClr>
              </a:buClr>
              <a:buSzPts val="1400"/>
              <a:buChar char="●"/>
            </a:pPr>
            <a:r>
              <a:rPr lang="en-GB" sz="1400">
                <a:solidFill>
                  <a:schemeClr val="bg2"/>
                </a:solidFill>
              </a:rPr>
              <a:t>There is no direct award option, each procurement exercise will need to be a competitive process</a:t>
            </a:r>
            <a:endParaRPr sz="1400">
              <a:solidFill>
                <a:schemeClr val="bg2"/>
              </a:solidFill>
            </a:endParaRPr>
          </a:p>
          <a:p>
            <a:pPr marL="317500" indent="-317500">
              <a:lnSpc>
                <a:spcPct val="95000"/>
              </a:lnSpc>
              <a:spcBef>
                <a:spcPts val="1600"/>
              </a:spcBef>
              <a:buClr>
                <a:schemeClr val="accent1">
                  <a:lumMod val="75000"/>
                </a:schemeClr>
              </a:buClr>
              <a:buSzPts val="1360"/>
            </a:pPr>
            <a:endParaRPr sz="1360"/>
          </a:p>
        </p:txBody>
      </p:sp>
    </p:spTree>
    <p:extLst>
      <p:ext uri="{BB962C8B-B14F-4D97-AF65-F5344CB8AC3E}">
        <p14:creationId xmlns:p14="http://schemas.microsoft.com/office/powerpoint/2010/main" val="406742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3707904" y="260648"/>
            <a:ext cx="5223126" cy="588663"/>
          </a:xfrm>
          <a:prstGeom prst="rect">
            <a:avLst/>
          </a:prstGeom>
          <a:noFill/>
          <a:ln>
            <a:noFill/>
          </a:ln>
        </p:spPr>
        <p:txBody>
          <a:bodyPr spcFirstLastPara="1" wrap="square" lIns="91425" tIns="91425" rIns="91425" bIns="91425" anchor="t" anchorCtr="0">
            <a:noAutofit/>
          </a:bodyPr>
          <a:lstStyle/>
          <a:p>
            <a:r>
              <a:rPr lang="en-GB"/>
              <a:t>Scope of the HELGA agreement</a:t>
            </a:r>
            <a:br>
              <a:rPr lang="en-GB"/>
            </a:br>
            <a:endParaRPr/>
          </a:p>
        </p:txBody>
      </p:sp>
      <p:sp>
        <p:nvSpPr>
          <p:cNvPr id="152" name="Google Shape;152;p19"/>
          <p:cNvSpPr txBox="1">
            <a:spLocks noGrp="1"/>
          </p:cNvSpPr>
          <p:nvPr>
            <p:ph type="body" idx="2"/>
          </p:nvPr>
        </p:nvSpPr>
        <p:spPr>
          <a:xfrm>
            <a:off x="90617" y="1604152"/>
            <a:ext cx="8894683" cy="3733658"/>
          </a:xfrm>
          <a:prstGeom prst="rect">
            <a:avLst/>
          </a:prstGeom>
          <a:noFill/>
          <a:ln>
            <a:noFill/>
          </a:ln>
        </p:spPr>
        <p:txBody>
          <a:bodyPr spcFirstLastPara="1" wrap="square" lIns="91425" tIns="91425" rIns="91425" bIns="91425" anchor="t" anchorCtr="0">
            <a:noAutofit/>
          </a:bodyPr>
          <a:lstStyle/>
          <a:p>
            <a:pPr marL="0" indent="0">
              <a:spcAft>
                <a:spcPts val="1200"/>
              </a:spcAft>
              <a:buSzPct val="100000"/>
            </a:pPr>
            <a:r>
              <a:rPr lang="en-GB" sz="2000">
                <a:solidFill>
                  <a:schemeClr val="bg2"/>
                </a:solidFill>
                <a:sym typeface="Arial"/>
              </a:rPr>
              <a:t>HELGA has been developed with energy </a:t>
            </a:r>
            <a:r>
              <a:rPr lang="en-GB" sz="2000">
                <a:solidFill>
                  <a:schemeClr val="bg2"/>
                </a:solidFill>
              </a:rPr>
              <a:t>demand management and </a:t>
            </a:r>
            <a:r>
              <a:rPr lang="en-GB" sz="2000">
                <a:solidFill>
                  <a:schemeClr val="bg2"/>
                </a:solidFill>
                <a:sym typeface="Arial"/>
              </a:rPr>
              <a:t>generation in mind, and offers access to a range of suppliers for:</a:t>
            </a:r>
          </a:p>
          <a:p>
            <a:pPr marL="266700" indent="-266700">
              <a:spcAft>
                <a:spcPts val="600"/>
              </a:spcAft>
              <a:buClr>
                <a:schemeClr val="bg2"/>
              </a:buClr>
              <a:buSzPct val="150000"/>
              <a:buFont typeface="Arial" panose="020B0604020202020204" pitchFamily="34" charset="0"/>
              <a:buChar char="•"/>
            </a:pPr>
            <a:r>
              <a:rPr lang="en-GB">
                <a:solidFill>
                  <a:schemeClr val="bg2"/>
                </a:solidFill>
              </a:rPr>
              <a:t>Electricity generation from e.g. solar panels, wind turbines or generators</a:t>
            </a:r>
          </a:p>
          <a:p>
            <a:pPr marL="266700" indent="-266700">
              <a:spcAft>
                <a:spcPts val="600"/>
              </a:spcAft>
              <a:buClr>
                <a:schemeClr val="bg2"/>
              </a:buClr>
              <a:buSzPct val="150000"/>
              <a:buFont typeface="Arial" panose="020B0604020202020204" pitchFamily="34" charset="0"/>
              <a:buChar char="•"/>
            </a:pPr>
            <a:r>
              <a:rPr lang="en-GB">
                <a:solidFill>
                  <a:schemeClr val="bg2"/>
                </a:solidFill>
              </a:rPr>
              <a:t>Heat supply from e.g. heat pumps or biofuels </a:t>
            </a:r>
          </a:p>
          <a:p>
            <a:pPr marL="266700" indent="-266700">
              <a:spcAft>
                <a:spcPts val="600"/>
              </a:spcAft>
              <a:buClr>
                <a:schemeClr val="bg2"/>
              </a:buClr>
              <a:buSzPct val="150000"/>
              <a:buFont typeface="Arial" panose="020B0604020202020204" pitchFamily="34" charset="0"/>
              <a:buChar char="•"/>
            </a:pPr>
            <a:r>
              <a:rPr lang="en-GB">
                <a:solidFill>
                  <a:schemeClr val="bg2"/>
                </a:solidFill>
              </a:rPr>
              <a:t>Heat networks </a:t>
            </a:r>
          </a:p>
          <a:p>
            <a:pPr marL="266700" indent="-266700">
              <a:spcAft>
                <a:spcPts val="600"/>
              </a:spcAft>
              <a:buClr>
                <a:schemeClr val="bg2"/>
              </a:buClr>
              <a:buSzPct val="150000"/>
              <a:buFont typeface="Arial" panose="020B0604020202020204" pitchFamily="34" charset="0"/>
              <a:buChar char="•"/>
            </a:pPr>
            <a:r>
              <a:rPr lang="en-GB">
                <a:solidFill>
                  <a:schemeClr val="bg2"/>
                </a:solidFill>
              </a:rPr>
              <a:t>Combined Heat and Power generation</a:t>
            </a:r>
          </a:p>
          <a:p>
            <a:pPr marL="266700" indent="-266700">
              <a:spcAft>
                <a:spcPts val="600"/>
              </a:spcAft>
              <a:buClr>
                <a:schemeClr val="bg2"/>
              </a:buClr>
              <a:buSzPct val="150000"/>
              <a:buFont typeface="Arial" panose="020B0604020202020204" pitchFamily="34" charset="0"/>
              <a:buChar char="•"/>
            </a:pPr>
            <a:r>
              <a:rPr lang="en-GB">
                <a:solidFill>
                  <a:schemeClr val="bg2"/>
                </a:solidFill>
              </a:rPr>
              <a:t>Heat and Power Purchase Agreements</a:t>
            </a:r>
          </a:p>
          <a:p>
            <a:pPr marL="266700" indent="-266700">
              <a:spcAft>
                <a:spcPts val="600"/>
              </a:spcAft>
              <a:buClr>
                <a:schemeClr val="bg2"/>
              </a:buClr>
              <a:buSzPct val="150000"/>
              <a:buFont typeface="Arial" panose="020B0604020202020204" pitchFamily="34" charset="0"/>
              <a:buChar char="•"/>
            </a:pPr>
            <a:r>
              <a:rPr lang="en-GB">
                <a:solidFill>
                  <a:schemeClr val="bg2"/>
                </a:solidFill>
              </a:rPr>
              <a:t>Energy Efficiency and Demand Management in buildings, including energy storage technologies such as batteries</a:t>
            </a:r>
          </a:p>
          <a:p>
            <a:pPr marL="0" indent="0">
              <a:lnSpc>
                <a:spcPct val="95000"/>
              </a:lnSpc>
              <a:spcBef>
                <a:spcPts val="1600"/>
              </a:spcBef>
              <a:buSzPts val="1360"/>
            </a:pPr>
            <a:endParaRPr lang="en-GB"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GB">
                <a:solidFill>
                  <a:srgbClr val="005395"/>
                </a:solidFill>
              </a:rPr>
              <a:t>Offering</a:t>
            </a:r>
            <a:endParaRPr>
              <a:solidFill>
                <a:srgbClr val="005395"/>
              </a:solidFill>
            </a:endParaRPr>
          </a:p>
        </p:txBody>
      </p:sp>
      <p:cxnSp>
        <p:nvCxnSpPr>
          <p:cNvPr id="515" name="Google Shape;515;p78"/>
          <p:cNvCxnSpPr>
            <a:cxnSpLocks/>
            <a:stCxn id="532" idx="4"/>
            <a:endCxn id="41" idx="4"/>
          </p:cNvCxnSpPr>
          <p:nvPr/>
        </p:nvCxnSpPr>
        <p:spPr>
          <a:xfrm flipH="1">
            <a:off x="356229" y="2606308"/>
            <a:ext cx="6843" cy="3200661"/>
          </a:xfrm>
          <a:prstGeom prst="straightConnector1">
            <a:avLst/>
          </a:prstGeom>
          <a:noFill/>
          <a:ln w="19050" cap="flat" cmpd="sng">
            <a:solidFill>
              <a:srgbClr val="EF8523"/>
            </a:solidFill>
            <a:prstDash val="dot"/>
            <a:round/>
            <a:headEnd type="none" w="sm" len="sm"/>
            <a:tailEnd type="none" w="sm" len="sm"/>
          </a:ln>
        </p:spPr>
      </p:cxnSp>
      <p:sp>
        <p:nvSpPr>
          <p:cNvPr id="518" name="Google Shape;518;p78"/>
          <p:cNvSpPr/>
          <p:nvPr/>
        </p:nvSpPr>
        <p:spPr>
          <a:xfrm>
            <a:off x="4927719" y="2384608"/>
            <a:ext cx="1830900" cy="2031300"/>
          </a:xfrm>
          <a:prstGeom prst="rect">
            <a:avLst/>
          </a:prstGeom>
          <a:noFill/>
          <a:ln>
            <a:noFill/>
          </a:ln>
        </p:spPr>
        <p:txBody>
          <a:bodyPr spcFirstLastPara="1" wrap="square" lIns="91425" tIns="45700" rIns="91425" bIns="45700" anchor="t" anchorCtr="0">
            <a:noAutofit/>
          </a:bodyPr>
          <a:lstStyle/>
          <a:p>
            <a:pPr>
              <a:buClr>
                <a:srgbClr val="4D4E53"/>
              </a:buClr>
            </a:pPr>
            <a:r>
              <a:rPr lang="en-GB" sz="1400" kern="0">
                <a:solidFill>
                  <a:srgbClr val="005395"/>
                </a:solidFill>
                <a:latin typeface="Helvetica Neue"/>
                <a:ea typeface="Helvetica Neue"/>
                <a:cs typeface="Helvetica Neue"/>
                <a:sym typeface="Helvetica Neue"/>
              </a:rPr>
              <a:t>Register on DPS</a:t>
            </a: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r>
              <a:rPr lang="en-GB" sz="1400" kern="0">
                <a:solidFill>
                  <a:srgbClr val="005395"/>
                </a:solidFill>
                <a:latin typeface="Helvetica Neue"/>
                <a:ea typeface="Helvetica Neue"/>
                <a:cs typeface="Helvetica Neue"/>
                <a:sym typeface="Helvetica Neue"/>
              </a:rPr>
              <a:t>Export Supplier List</a:t>
            </a: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r>
              <a:rPr lang="en-GB" sz="1400" kern="0">
                <a:solidFill>
                  <a:srgbClr val="005395"/>
                </a:solidFill>
                <a:latin typeface="Helvetica Neue"/>
                <a:ea typeface="Helvetica Neue"/>
                <a:cs typeface="Helvetica Neue"/>
                <a:sym typeface="Helvetica Neue"/>
              </a:rPr>
              <a:t>Define Requirement </a:t>
            </a: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r>
              <a:rPr lang="en-GB" sz="1400" kern="0">
                <a:solidFill>
                  <a:srgbClr val="005395"/>
                </a:solidFill>
                <a:latin typeface="Helvetica Neue"/>
                <a:ea typeface="Helvetica Neue"/>
                <a:cs typeface="Helvetica Neue"/>
                <a:sym typeface="Helvetica Neue"/>
              </a:rPr>
              <a:t>Call for Competition</a:t>
            </a: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r>
              <a:rPr lang="en-GB" sz="1400" kern="0">
                <a:solidFill>
                  <a:srgbClr val="005395"/>
                </a:solidFill>
                <a:latin typeface="Helvetica Neue"/>
                <a:ea typeface="Helvetica Neue"/>
                <a:cs typeface="Helvetica Neue"/>
                <a:sym typeface="Helvetica Neue"/>
              </a:rPr>
              <a:t>Evaluation</a:t>
            </a: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r>
              <a:rPr lang="en-GB" sz="1400" kern="0">
                <a:solidFill>
                  <a:srgbClr val="005395"/>
                </a:solidFill>
                <a:latin typeface="Helvetica Neue"/>
                <a:ea typeface="Helvetica Neue"/>
                <a:cs typeface="Helvetica Neue"/>
                <a:sym typeface="Helvetica Neue"/>
              </a:rPr>
              <a:t>Award</a:t>
            </a: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r>
              <a:rPr lang="en-GB" sz="1400" kern="0">
                <a:solidFill>
                  <a:srgbClr val="005395"/>
                </a:solidFill>
                <a:latin typeface="Helvetica Neue"/>
                <a:ea typeface="Helvetica Neue"/>
                <a:cs typeface="Helvetica Neue"/>
                <a:sym typeface="Helvetica Neue"/>
              </a:rPr>
              <a:t>Publish</a:t>
            </a:r>
            <a:endParaRPr sz="1400" kern="0">
              <a:solidFill>
                <a:srgbClr val="005395"/>
              </a:solidFill>
              <a:latin typeface="Helvetica Neue"/>
              <a:ea typeface="Helvetica Neue"/>
              <a:cs typeface="Helvetica Neue"/>
              <a:sym typeface="Helvetica Neue"/>
            </a:endParaRPr>
          </a:p>
          <a:p>
            <a:pPr>
              <a:buClr>
                <a:srgbClr val="000000"/>
              </a:buClr>
            </a:pPr>
            <a:endParaRPr sz="1400" kern="0">
              <a:solidFill>
                <a:srgbClr val="005395"/>
              </a:solidFill>
              <a:latin typeface="Helvetica Neue"/>
              <a:ea typeface="Helvetica Neue"/>
              <a:cs typeface="Helvetica Neue"/>
              <a:sym typeface="Helvetica Neue"/>
            </a:endParaRPr>
          </a:p>
          <a:p>
            <a:pPr>
              <a:buClr>
                <a:srgbClr val="4D4E53"/>
              </a:buClr>
            </a:pPr>
            <a:endParaRPr sz="1400" kern="0">
              <a:solidFill>
                <a:srgbClr val="005395"/>
              </a:solidFill>
              <a:latin typeface="Helvetica Neue"/>
              <a:ea typeface="Helvetica Neue"/>
              <a:cs typeface="Helvetica Neue"/>
              <a:sym typeface="Helvetica Neue"/>
            </a:endParaRPr>
          </a:p>
        </p:txBody>
      </p:sp>
      <p:sp>
        <p:nvSpPr>
          <p:cNvPr id="519" name="Google Shape;519;p78"/>
          <p:cNvSpPr/>
          <p:nvPr/>
        </p:nvSpPr>
        <p:spPr>
          <a:xfrm>
            <a:off x="2697978" y="2384605"/>
            <a:ext cx="1989300" cy="1323300"/>
          </a:xfrm>
          <a:prstGeom prst="rect">
            <a:avLst/>
          </a:prstGeom>
          <a:noFill/>
          <a:ln>
            <a:noFill/>
          </a:ln>
        </p:spPr>
        <p:txBody>
          <a:bodyPr spcFirstLastPara="1" wrap="square" lIns="91425" tIns="45700" rIns="91425" bIns="45700" anchor="t" anchorCtr="0">
            <a:noAutofit/>
          </a:bodyPr>
          <a:lstStyle/>
          <a:p>
            <a:pPr>
              <a:buClr>
                <a:srgbClr val="000000"/>
              </a:buClr>
              <a:buSzPts val="1100"/>
            </a:pPr>
            <a:r>
              <a:rPr lang="en-GB" sz="1400" kern="0">
                <a:solidFill>
                  <a:srgbClr val="005395"/>
                </a:solidFill>
                <a:latin typeface="Helvetica Neue"/>
                <a:ea typeface="Helvetica Neue"/>
                <a:cs typeface="Helvetica Neue"/>
                <a:sym typeface="Helvetica Neue"/>
              </a:rPr>
              <a:t>Energy Advisory, Design and Technical Services </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Delivery Services</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Energy Purchase Agreement</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Commoditised Products</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One Stop Shop</a:t>
            </a:r>
          </a:p>
        </p:txBody>
      </p:sp>
      <p:sp>
        <p:nvSpPr>
          <p:cNvPr id="520" name="Google Shape;520;p78"/>
          <p:cNvSpPr/>
          <p:nvPr/>
        </p:nvSpPr>
        <p:spPr>
          <a:xfrm>
            <a:off x="439875" y="2384598"/>
            <a:ext cx="2049438" cy="3538922"/>
          </a:xfrm>
          <a:prstGeom prst="rect">
            <a:avLst/>
          </a:prstGeom>
          <a:noFill/>
          <a:ln>
            <a:noFill/>
          </a:ln>
        </p:spPr>
        <p:txBody>
          <a:bodyPr spcFirstLastPara="1" wrap="square" lIns="91425" tIns="45700" rIns="91425" bIns="45700" anchor="t" anchorCtr="0">
            <a:noAutofit/>
          </a:bodyPr>
          <a:lstStyle/>
          <a:p>
            <a:pPr>
              <a:buClr>
                <a:srgbClr val="000000"/>
              </a:buClr>
              <a:buSzPts val="1100"/>
            </a:pPr>
            <a:r>
              <a:rPr lang="en-GB" sz="1400" kern="0">
                <a:solidFill>
                  <a:srgbClr val="005395"/>
                </a:solidFill>
                <a:latin typeface="Helvetica Neue"/>
                <a:ea typeface="Helvetica Neue"/>
                <a:cs typeface="Helvetica Neue"/>
                <a:sym typeface="Helvetica Neue"/>
              </a:rPr>
              <a:t>Central Government</a:t>
            </a:r>
            <a:endParaRPr sz="1400" kern="0">
              <a:solidFill>
                <a:srgbClr val="005395"/>
              </a:solidFill>
              <a:latin typeface="Helvetica Neue"/>
              <a:ea typeface="Helvetica Neue"/>
              <a:cs typeface="Helvetica Neue"/>
              <a:sym typeface="Helvetica Neue"/>
            </a:endParaRPr>
          </a:p>
          <a:p>
            <a:pPr>
              <a:buClr>
                <a:srgbClr val="000000"/>
              </a:buClr>
              <a:buSzPts val="1100"/>
            </a:pPr>
            <a:endParaRPr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Local Government</a:t>
            </a:r>
            <a:endParaRPr sz="1400" kern="0">
              <a:solidFill>
                <a:srgbClr val="005395"/>
              </a:solidFill>
              <a:latin typeface="Helvetica Neue"/>
              <a:ea typeface="Helvetica Neue"/>
              <a:cs typeface="Helvetica Neue"/>
              <a:sym typeface="Helvetica Neue"/>
            </a:endParaRP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Health</a:t>
            </a:r>
            <a:endParaRPr sz="1400" kern="0">
              <a:solidFill>
                <a:srgbClr val="005395"/>
              </a:solidFill>
              <a:latin typeface="Helvetica Neue"/>
              <a:ea typeface="Helvetica Neue"/>
              <a:cs typeface="Helvetica Neue"/>
              <a:sym typeface="Helvetica Neue"/>
            </a:endParaRP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Devolved Administrations</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Education</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Emergency Services</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Not for Profit</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Housing Associations</a:t>
            </a:r>
            <a:endParaRPr sz="1400" kern="0">
              <a:solidFill>
                <a:srgbClr val="005395"/>
              </a:solidFill>
              <a:latin typeface="Helvetica Neue"/>
              <a:ea typeface="Helvetica Neue"/>
              <a:cs typeface="Helvetica Neue"/>
              <a:sym typeface="Helvetica Neue"/>
            </a:endParaRPr>
          </a:p>
          <a:p>
            <a:pPr>
              <a:buClr>
                <a:srgbClr val="000000"/>
              </a:buClr>
              <a:buSzPts val="1100"/>
            </a:pPr>
            <a:endParaRPr sz="1400" kern="0">
              <a:solidFill>
                <a:srgbClr val="005395"/>
              </a:solidFill>
              <a:latin typeface="Helvetica Neue"/>
              <a:ea typeface="Helvetica Neue"/>
              <a:cs typeface="Helvetica Neue"/>
              <a:sym typeface="Helvetica Neue"/>
            </a:endParaRPr>
          </a:p>
          <a:p>
            <a:pPr>
              <a:buClr>
                <a:srgbClr val="000000"/>
              </a:buClr>
              <a:buSzPts val="1100"/>
            </a:pPr>
            <a:endParaRPr sz="1400" kern="0">
              <a:solidFill>
                <a:srgbClr val="005395"/>
              </a:solidFill>
              <a:latin typeface="Helvetica Neue"/>
              <a:ea typeface="Helvetica Neue"/>
              <a:cs typeface="Helvetica Neue"/>
              <a:sym typeface="Helvetica Neue"/>
            </a:endParaRPr>
          </a:p>
        </p:txBody>
      </p:sp>
      <p:cxnSp>
        <p:nvCxnSpPr>
          <p:cNvPr id="527" name="Google Shape;527;p78"/>
          <p:cNvCxnSpPr>
            <a:stCxn id="535" idx="0"/>
            <a:endCxn id="537" idx="4"/>
          </p:cNvCxnSpPr>
          <p:nvPr/>
        </p:nvCxnSpPr>
        <p:spPr>
          <a:xfrm>
            <a:off x="2610393" y="2445075"/>
            <a:ext cx="2940" cy="2721363"/>
          </a:xfrm>
          <a:prstGeom prst="straightConnector1">
            <a:avLst/>
          </a:prstGeom>
          <a:noFill/>
          <a:ln w="19050" cap="flat" cmpd="sng">
            <a:solidFill>
              <a:srgbClr val="005395"/>
            </a:solidFill>
            <a:prstDash val="dot"/>
            <a:round/>
            <a:headEnd type="none" w="sm" len="sm"/>
            <a:tailEnd type="none" w="sm" len="sm"/>
          </a:ln>
        </p:spPr>
      </p:cxnSp>
      <p:cxnSp>
        <p:nvCxnSpPr>
          <p:cNvPr id="529" name="Google Shape;529;p78"/>
          <p:cNvCxnSpPr>
            <a:stCxn id="538" idx="4"/>
            <a:endCxn id="74" idx="0"/>
          </p:cNvCxnSpPr>
          <p:nvPr/>
        </p:nvCxnSpPr>
        <p:spPr>
          <a:xfrm>
            <a:off x="4847204" y="2591274"/>
            <a:ext cx="16391" cy="2416218"/>
          </a:xfrm>
          <a:prstGeom prst="straightConnector1">
            <a:avLst/>
          </a:prstGeom>
          <a:noFill/>
          <a:ln w="19050" cap="flat" cmpd="sng">
            <a:solidFill>
              <a:srgbClr val="44A999"/>
            </a:solidFill>
            <a:prstDash val="dot"/>
            <a:round/>
            <a:headEnd type="none" w="sm" len="sm"/>
            <a:tailEnd type="none" w="sm" len="sm"/>
          </a:ln>
        </p:spPr>
      </p:cxnSp>
      <p:cxnSp>
        <p:nvCxnSpPr>
          <p:cNvPr id="531" name="Google Shape;531;p78"/>
          <p:cNvCxnSpPr>
            <a:stCxn id="541" idx="4"/>
            <a:endCxn id="55" idx="4"/>
          </p:cNvCxnSpPr>
          <p:nvPr/>
        </p:nvCxnSpPr>
        <p:spPr>
          <a:xfrm>
            <a:off x="7105614" y="2591861"/>
            <a:ext cx="17021" cy="2546506"/>
          </a:xfrm>
          <a:prstGeom prst="straightConnector1">
            <a:avLst/>
          </a:prstGeom>
          <a:noFill/>
          <a:ln w="19050" cap="flat" cmpd="sng">
            <a:solidFill>
              <a:srgbClr val="371855"/>
            </a:solidFill>
            <a:prstDash val="dot"/>
            <a:round/>
            <a:headEnd type="none" w="sm" len="sm"/>
            <a:tailEnd type="none" w="sm" len="sm"/>
          </a:ln>
        </p:spPr>
      </p:cxnSp>
      <p:sp>
        <p:nvSpPr>
          <p:cNvPr id="532" name="Google Shape;532;p78"/>
          <p:cNvSpPr/>
          <p:nvPr/>
        </p:nvSpPr>
        <p:spPr>
          <a:xfrm>
            <a:off x="283722" y="2448808"/>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3" name="Google Shape;533;p78"/>
          <p:cNvSpPr/>
          <p:nvPr/>
        </p:nvSpPr>
        <p:spPr>
          <a:xfrm>
            <a:off x="283722" y="2894247"/>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5" name="Google Shape;535;p78"/>
          <p:cNvSpPr/>
          <p:nvPr/>
        </p:nvSpPr>
        <p:spPr>
          <a:xfrm>
            <a:off x="2531043" y="2445074"/>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6" name="Google Shape;536;p78"/>
          <p:cNvSpPr/>
          <p:nvPr/>
        </p:nvSpPr>
        <p:spPr>
          <a:xfrm>
            <a:off x="2532010" y="4373020"/>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7" name="Google Shape;537;p78"/>
          <p:cNvSpPr/>
          <p:nvPr/>
        </p:nvSpPr>
        <p:spPr>
          <a:xfrm>
            <a:off x="2533983" y="5007737"/>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8" name="Google Shape;538;p78"/>
          <p:cNvSpPr/>
          <p:nvPr/>
        </p:nvSpPr>
        <p:spPr>
          <a:xfrm>
            <a:off x="4767853" y="2432574"/>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9" name="Google Shape;539;p78"/>
          <p:cNvSpPr/>
          <p:nvPr/>
        </p:nvSpPr>
        <p:spPr>
          <a:xfrm>
            <a:off x="4787180" y="3315150"/>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0" name="Google Shape;540;p78"/>
          <p:cNvSpPr/>
          <p:nvPr/>
        </p:nvSpPr>
        <p:spPr>
          <a:xfrm>
            <a:off x="4780086" y="3738303"/>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1" name="Google Shape;541;p78"/>
          <p:cNvSpPr/>
          <p:nvPr/>
        </p:nvSpPr>
        <p:spPr>
          <a:xfrm>
            <a:off x="7026263" y="2433161"/>
            <a:ext cx="158700" cy="158700"/>
          </a:xfrm>
          <a:prstGeom prst="ellipse">
            <a:avLst/>
          </a:prstGeom>
          <a:solidFill>
            <a:srgbClr val="4B116F"/>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2" name="Google Shape;542;p78"/>
          <p:cNvSpPr/>
          <p:nvPr/>
        </p:nvSpPr>
        <p:spPr>
          <a:xfrm>
            <a:off x="7035783" y="3083997"/>
            <a:ext cx="158700" cy="158700"/>
          </a:xfrm>
          <a:prstGeom prst="ellipse">
            <a:avLst/>
          </a:prstGeom>
          <a:solidFill>
            <a:srgbClr val="4B116F"/>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3" name="Google Shape;543;p78"/>
          <p:cNvSpPr/>
          <p:nvPr/>
        </p:nvSpPr>
        <p:spPr>
          <a:xfrm>
            <a:off x="7035783" y="3495972"/>
            <a:ext cx="158700" cy="158700"/>
          </a:xfrm>
          <a:prstGeom prst="ellipse">
            <a:avLst/>
          </a:prstGeom>
          <a:solidFill>
            <a:srgbClr val="4B116F"/>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4" name="Google Shape;544;p78"/>
          <p:cNvSpPr/>
          <p:nvPr/>
        </p:nvSpPr>
        <p:spPr>
          <a:xfrm>
            <a:off x="7159875" y="2016300"/>
            <a:ext cx="1860300" cy="2597700"/>
          </a:xfrm>
          <a:prstGeom prst="rect">
            <a:avLst/>
          </a:prstGeom>
          <a:noFill/>
          <a:ln>
            <a:noFill/>
          </a:ln>
        </p:spPr>
        <p:txBody>
          <a:bodyPr spcFirstLastPara="1" wrap="square" lIns="91425" tIns="45700" rIns="91425" bIns="45700" anchor="t" anchorCtr="0">
            <a:noAutofit/>
          </a:bodyPr>
          <a:lstStyle/>
          <a:p>
            <a:pPr>
              <a:buClr>
                <a:srgbClr val="000000"/>
              </a:buClr>
              <a:buSzPts val="1100"/>
            </a:pPr>
            <a:endParaRPr sz="1400" kern="0">
              <a:solidFill>
                <a:srgbClr val="005395"/>
              </a:solidFill>
              <a:latin typeface="Helvetica Neue"/>
              <a:ea typeface="Helvetica Neue"/>
              <a:cs typeface="Helvetica Neue"/>
              <a:sym typeface="Helvetica Neue"/>
            </a:endParaRPr>
          </a:p>
          <a:p>
            <a:pPr>
              <a:buClr>
                <a:srgbClr val="000000"/>
              </a:buClr>
              <a:buSzPts val="1100"/>
            </a:pPr>
            <a:endParaRPr sz="8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Access to specialist suppliers</a:t>
            </a:r>
            <a:endParaRPr sz="1400" kern="0">
              <a:solidFill>
                <a:srgbClr val="005395"/>
              </a:solidFill>
              <a:latin typeface="Helvetica Neue"/>
              <a:ea typeface="Helvetica Neue"/>
              <a:cs typeface="Helvetica Neue"/>
              <a:sym typeface="Helvetica Neue"/>
            </a:endParaRPr>
          </a:p>
          <a:p>
            <a:pPr>
              <a:buClr>
                <a:srgbClr val="000000"/>
              </a:buClr>
              <a:buSzPts val="1100"/>
            </a:pPr>
            <a:endParaRPr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Free to access</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Expert guidance</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Range of technologies</a:t>
            </a:r>
          </a:p>
          <a:p>
            <a:pPr>
              <a:buClr>
                <a:srgbClr val="000000"/>
              </a:buClr>
              <a:buSzPts val="1100"/>
            </a:pPr>
            <a:endParaRPr lang="en-GB"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OJEU compliant</a:t>
            </a:r>
            <a:endParaRPr sz="1400" kern="0">
              <a:solidFill>
                <a:srgbClr val="005395"/>
              </a:solidFill>
              <a:latin typeface="Helvetica Neue"/>
              <a:ea typeface="Helvetica Neue"/>
              <a:cs typeface="Helvetica Neue"/>
              <a:sym typeface="Helvetica Neue"/>
            </a:endParaRPr>
          </a:p>
          <a:p>
            <a:pPr>
              <a:buClr>
                <a:srgbClr val="000000"/>
              </a:buClr>
              <a:buSzPts val="1100"/>
            </a:pPr>
            <a:endParaRPr sz="1400" kern="0">
              <a:solidFill>
                <a:srgbClr val="005395"/>
              </a:solidFill>
              <a:latin typeface="Helvetica Neue"/>
              <a:ea typeface="Helvetica Neue"/>
              <a:cs typeface="Helvetica Neue"/>
              <a:sym typeface="Helvetica Neue"/>
            </a:endParaRPr>
          </a:p>
          <a:p>
            <a:pPr>
              <a:buClr>
                <a:srgbClr val="000000"/>
              </a:buClr>
              <a:buSzPts val="1100"/>
            </a:pPr>
            <a:r>
              <a:rPr lang="en-GB" sz="1400" kern="0">
                <a:solidFill>
                  <a:srgbClr val="005395"/>
                </a:solidFill>
                <a:latin typeface="Helvetica Neue"/>
                <a:ea typeface="Helvetica Neue"/>
                <a:cs typeface="Helvetica Neue"/>
                <a:sym typeface="Helvetica Neue"/>
              </a:rPr>
              <a:t>Flexible</a:t>
            </a:r>
            <a:endParaRPr sz="1400" kern="0">
              <a:solidFill>
                <a:srgbClr val="005395"/>
              </a:solidFill>
              <a:latin typeface="Helvetica Neue"/>
              <a:ea typeface="Helvetica Neue"/>
              <a:cs typeface="Helvetica Neue"/>
              <a:sym typeface="Helvetica Neue"/>
            </a:endParaRPr>
          </a:p>
          <a:p>
            <a:pPr>
              <a:buClr>
                <a:srgbClr val="000000"/>
              </a:buClr>
              <a:buSzPts val="1100"/>
            </a:pPr>
            <a:endParaRPr sz="1400" kern="0">
              <a:solidFill>
                <a:srgbClr val="005395"/>
              </a:solidFill>
              <a:latin typeface="Helvetica Neue"/>
              <a:ea typeface="Helvetica Neue"/>
              <a:cs typeface="Helvetica Neue"/>
              <a:sym typeface="Helvetica Neue"/>
            </a:endParaRPr>
          </a:p>
          <a:p>
            <a:pPr>
              <a:buClr>
                <a:srgbClr val="000000"/>
              </a:buClr>
              <a:buSzPts val="1100"/>
            </a:pPr>
            <a:endParaRPr sz="800" kern="0">
              <a:solidFill>
                <a:srgbClr val="005395"/>
              </a:solidFill>
              <a:latin typeface="Helvetica Neue"/>
              <a:ea typeface="Helvetica Neue"/>
              <a:cs typeface="Helvetica Neue"/>
              <a:sym typeface="Helvetica Neue"/>
            </a:endParaRPr>
          </a:p>
          <a:p>
            <a:pPr>
              <a:buClr>
                <a:srgbClr val="000000"/>
              </a:buClr>
            </a:pPr>
            <a:endParaRPr sz="1400" kern="0">
              <a:solidFill>
                <a:srgbClr val="005395"/>
              </a:solidFill>
              <a:latin typeface="Helvetica Neue"/>
              <a:ea typeface="Helvetica Neue"/>
              <a:cs typeface="Helvetica Neue"/>
              <a:sym typeface="Helvetica Neue"/>
            </a:endParaRPr>
          </a:p>
        </p:txBody>
      </p:sp>
      <p:sp>
        <p:nvSpPr>
          <p:cNvPr id="545" name="Google Shape;545;p78"/>
          <p:cNvSpPr txBox="1"/>
          <p:nvPr/>
        </p:nvSpPr>
        <p:spPr>
          <a:xfrm>
            <a:off x="277511" y="1766012"/>
            <a:ext cx="1989300" cy="407400"/>
          </a:xfrm>
          <a:prstGeom prst="rect">
            <a:avLst/>
          </a:prstGeom>
          <a:noFill/>
          <a:ln>
            <a:noFill/>
          </a:ln>
        </p:spPr>
        <p:txBody>
          <a:bodyPr spcFirstLastPara="1" wrap="square" lIns="91425" tIns="91425" rIns="91425" bIns="91425" anchor="t" anchorCtr="0">
            <a:noAutofit/>
          </a:bodyPr>
          <a:lstStyle/>
          <a:p>
            <a:pPr>
              <a:buClr>
                <a:srgbClr val="000000"/>
              </a:buClr>
            </a:pPr>
            <a:r>
              <a:rPr lang="en-GB" sz="1400" b="1" kern="0">
                <a:solidFill>
                  <a:srgbClr val="005395"/>
                </a:solidFill>
                <a:latin typeface="Helvetica Neue"/>
                <a:ea typeface="Helvetica Neue"/>
                <a:cs typeface="Helvetica Neue"/>
                <a:sym typeface="Helvetica Neue"/>
              </a:rPr>
              <a:t>Who can use the agreement?</a:t>
            </a:r>
            <a:endParaRPr sz="1400" b="1" kern="0">
              <a:solidFill>
                <a:srgbClr val="005395"/>
              </a:solidFill>
              <a:latin typeface="Helvetica Neue"/>
              <a:ea typeface="Helvetica Neue"/>
              <a:cs typeface="Helvetica Neue"/>
              <a:sym typeface="Helvetica Neue"/>
            </a:endParaRPr>
          </a:p>
        </p:txBody>
      </p:sp>
      <p:sp>
        <p:nvSpPr>
          <p:cNvPr id="546" name="Google Shape;546;p78"/>
          <p:cNvSpPr txBox="1"/>
          <p:nvPr/>
        </p:nvSpPr>
        <p:spPr>
          <a:xfrm>
            <a:off x="2526554" y="1766012"/>
            <a:ext cx="2430600" cy="407400"/>
          </a:xfrm>
          <a:prstGeom prst="rect">
            <a:avLst/>
          </a:prstGeom>
          <a:noFill/>
          <a:ln>
            <a:noFill/>
          </a:ln>
        </p:spPr>
        <p:txBody>
          <a:bodyPr spcFirstLastPara="1" wrap="square" lIns="91425" tIns="91425" rIns="91425" bIns="91425" anchor="t" anchorCtr="0">
            <a:noAutofit/>
          </a:bodyPr>
          <a:lstStyle/>
          <a:p>
            <a:pPr>
              <a:buClr>
                <a:srgbClr val="000000"/>
              </a:buClr>
            </a:pPr>
            <a:r>
              <a:rPr lang="en-GB" sz="1400" b="1" kern="0">
                <a:solidFill>
                  <a:srgbClr val="005395"/>
                </a:solidFill>
                <a:latin typeface="Helvetica Neue"/>
                <a:ea typeface="Helvetica Neue"/>
                <a:cs typeface="Helvetica Neue"/>
                <a:sym typeface="Helvetica Neue"/>
              </a:rPr>
              <a:t>Products/Services available?</a:t>
            </a:r>
            <a:endParaRPr sz="1400" b="1" kern="0">
              <a:solidFill>
                <a:srgbClr val="005395"/>
              </a:solidFill>
              <a:latin typeface="Helvetica Neue"/>
              <a:ea typeface="Helvetica Neue"/>
              <a:cs typeface="Helvetica Neue"/>
              <a:sym typeface="Helvetica Neue"/>
            </a:endParaRPr>
          </a:p>
        </p:txBody>
      </p:sp>
      <p:sp>
        <p:nvSpPr>
          <p:cNvPr id="547" name="Google Shape;547;p78"/>
          <p:cNvSpPr/>
          <p:nvPr/>
        </p:nvSpPr>
        <p:spPr>
          <a:xfrm>
            <a:off x="277511" y="4373020"/>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8" name="Google Shape;548;p78"/>
          <p:cNvSpPr txBox="1"/>
          <p:nvPr/>
        </p:nvSpPr>
        <p:spPr>
          <a:xfrm>
            <a:off x="4687278" y="1766012"/>
            <a:ext cx="2108400" cy="517800"/>
          </a:xfrm>
          <a:prstGeom prst="rect">
            <a:avLst/>
          </a:prstGeom>
          <a:noFill/>
          <a:ln>
            <a:noFill/>
          </a:ln>
        </p:spPr>
        <p:txBody>
          <a:bodyPr spcFirstLastPara="1" wrap="square" lIns="91425" tIns="91425" rIns="91425" bIns="91425" anchor="t" anchorCtr="0">
            <a:noAutofit/>
          </a:bodyPr>
          <a:lstStyle/>
          <a:p>
            <a:pPr>
              <a:buClr>
                <a:srgbClr val="000000"/>
              </a:buClr>
            </a:pPr>
            <a:r>
              <a:rPr lang="en-GB" sz="1400" b="1" kern="0">
                <a:solidFill>
                  <a:srgbClr val="005395"/>
                </a:solidFill>
                <a:latin typeface="Helvetica Neue"/>
                <a:ea typeface="Helvetica Neue"/>
                <a:cs typeface="Helvetica Neue"/>
                <a:sym typeface="Helvetica Neue"/>
              </a:rPr>
              <a:t>Customer Journey</a:t>
            </a:r>
            <a:endParaRPr sz="1400" b="1" kern="0">
              <a:solidFill>
                <a:srgbClr val="005395"/>
              </a:solidFill>
              <a:latin typeface="Helvetica Neue"/>
              <a:ea typeface="Helvetica Neue"/>
              <a:cs typeface="Helvetica Neue"/>
              <a:sym typeface="Helvetica Neue"/>
            </a:endParaRPr>
          </a:p>
        </p:txBody>
      </p:sp>
      <p:sp>
        <p:nvSpPr>
          <p:cNvPr id="549" name="Google Shape;549;p78"/>
          <p:cNvSpPr txBox="1"/>
          <p:nvPr/>
        </p:nvSpPr>
        <p:spPr>
          <a:xfrm>
            <a:off x="7023140" y="1766012"/>
            <a:ext cx="2108400" cy="517800"/>
          </a:xfrm>
          <a:prstGeom prst="rect">
            <a:avLst/>
          </a:prstGeom>
          <a:noFill/>
          <a:ln>
            <a:noFill/>
          </a:ln>
        </p:spPr>
        <p:txBody>
          <a:bodyPr spcFirstLastPara="1" wrap="square" lIns="91425" tIns="91425" rIns="91425" bIns="91425" anchor="t" anchorCtr="0">
            <a:noAutofit/>
          </a:bodyPr>
          <a:lstStyle/>
          <a:p>
            <a:pPr>
              <a:buClr>
                <a:srgbClr val="000000"/>
              </a:buClr>
            </a:pPr>
            <a:r>
              <a:rPr lang="en-GB" sz="1400" b="1" kern="0">
                <a:solidFill>
                  <a:srgbClr val="005395"/>
                </a:solidFill>
                <a:latin typeface="Helvetica Neue"/>
                <a:ea typeface="Helvetica Neue"/>
                <a:cs typeface="Helvetica Neue"/>
                <a:sym typeface="Helvetica Neue"/>
              </a:rPr>
              <a:t>Benefits</a:t>
            </a:r>
            <a:endParaRPr sz="1400" b="1" kern="0">
              <a:solidFill>
                <a:srgbClr val="005395"/>
              </a:solidFill>
              <a:latin typeface="Helvetica Neue"/>
              <a:ea typeface="Helvetica Neue"/>
              <a:cs typeface="Helvetica Neue"/>
              <a:sym typeface="Helvetica Neue"/>
            </a:endParaRPr>
          </a:p>
        </p:txBody>
      </p:sp>
      <p:sp>
        <p:nvSpPr>
          <p:cNvPr id="551" name="Google Shape;551;p78"/>
          <p:cNvSpPr/>
          <p:nvPr/>
        </p:nvSpPr>
        <p:spPr>
          <a:xfrm>
            <a:off x="277511" y="4808100"/>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5" name="Google Shape;532;p78"/>
          <p:cNvSpPr/>
          <p:nvPr/>
        </p:nvSpPr>
        <p:spPr>
          <a:xfrm>
            <a:off x="279343" y="3295776"/>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6" name="Google Shape;532;p78"/>
          <p:cNvSpPr/>
          <p:nvPr/>
        </p:nvSpPr>
        <p:spPr>
          <a:xfrm>
            <a:off x="268649" y="3738903"/>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7" name="Google Shape;532;p78"/>
          <p:cNvSpPr/>
          <p:nvPr/>
        </p:nvSpPr>
        <p:spPr>
          <a:xfrm>
            <a:off x="272582" y="5210787"/>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8" name="Google Shape;535;p78"/>
          <p:cNvSpPr/>
          <p:nvPr/>
        </p:nvSpPr>
        <p:spPr>
          <a:xfrm>
            <a:off x="2538724" y="3301293"/>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9" name="Google Shape;535;p78"/>
          <p:cNvSpPr/>
          <p:nvPr/>
        </p:nvSpPr>
        <p:spPr>
          <a:xfrm>
            <a:off x="2526554" y="3738303"/>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0" name="Google Shape;538;p78"/>
          <p:cNvSpPr/>
          <p:nvPr/>
        </p:nvSpPr>
        <p:spPr>
          <a:xfrm>
            <a:off x="4787180" y="4587803"/>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1" name="Google Shape;538;p78"/>
          <p:cNvSpPr/>
          <p:nvPr/>
        </p:nvSpPr>
        <p:spPr>
          <a:xfrm>
            <a:off x="4766322" y="2889839"/>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2" name="Google Shape;540;p78"/>
          <p:cNvSpPr/>
          <p:nvPr/>
        </p:nvSpPr>
        <p:spPr>
          <a:xfrm>
            <a:off x="4781304" y="4157992"/>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 name="Google Shape;543;p78"/>
          <p:cNvSpPr/>
          <p:nvPr/>
        </p:nvSpPr>
        <p:spPr>
          <a:xfrm>
            <a:off x="7037633" y="3907947"/>
            <a:ext cx="158700" cy="158700"/>
          </a:xfrm>
          <a:prstGeom prst="ellipse">
            <a:avLst/>
          </a:prstGeom>
          <a:solidFill>
            <a:srgbClr val="4B116F"/>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 name="Google Shape;543;p78"/>
          <p:cNvSpPr/>
          <p:nvPr/>
        </p:nvSpPr>
        <p:spPr>
          <a:xfrm>
            <a:off x="7035783" y="4558783"/>
            <a:ext cx="158700" cy="158700"/>
          </a:xfrm>
          <a:prstGeom prst="ellipse">
            <a:avLst/>
          </a:prstGeom>
          <a:solidFill>
            <a:srgbClr val="4B116F"/>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5" name="Google Shape;543;p78"/>
          <p:cNvSpPr/>
          <p:nvPr/>
        </p:nvSpPr>
        <p:spPr>
          <a:xfrm>
            <a:off x="7043284" y="4979667"/>
            <a:ext cx="158700" cy="158700"/>
          </a:xfrm>
          <a:prstGeom prst="ellipse">
            <a:avLst/>
          </a:prstGeom>
          <a:solidFill>
            <a:srgbClr val="4B116F"/>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74" name="Google Shape;538;p78"/>
          <p:cNvSpPr/>
          <p:nvPr/>
        </p:nvSpPr>
        <p:spPr>
          <a:xfrm>
            <a:off x="4784244" y="5007492"/>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1" name="Google Shape;532;p78">
            <a:extLst>
              <a:ext uri="{FF2B5EF4-FFF2-40B4-BE49-F238E27FC236}">
                <a16:creationId xmlns:a16="http://schemas.microsoft.com/office/drawing/2014/main" id="{80C9AE9A-62A9-445F-AF6C-3217B30DCB9B}"/>
              </a:ext>
            </a:extLst>
          </p:cNvPr>
          <p:cNvSpPr/>
          <p:nvPr/>
        </p:nvSpPr>
        <p:spPr>
          <a:xfrm>
            <a:off x="276879" y="5649469"/>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Tree>
    <p:extLst>
      <p:ext uri="{BB962C8B-B14F-4D97-AF65-F5344CB8AC3E}">
        <p14:creationId xmlns:p14="http://schemas.microsoft.com/office/powerpoint/2010/main" val="168570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3787686" y="274071"/>
            <a:ext cx="5223126" cy="588663"/>
          </a:xfrm>
          <a:prstGeom prst="rect">
            <a:avLst/>
          </a:prstGeom>
          <a:noFill/>
          <a:ln>
            <a:noFill/>
          </a:ln>
        </p:spPr>
        <p:txBody>
          <a:bodyPr spcFirstLastPara="1" wrap="square" lIns="91425" tIns="91425" rIns="91425" bIns="91425" anchor="t" anchorCtr="0">
            <a:noAutofit/>
          </a:bodyPr>
          <a:lstStyle/>
          <a:p>
            <a:r>
              <a:rPr lang="en-GB"/>
              <a:t>Customer Journey</a:t>
            </a:r>
            <a:endParaRPr/>
          </a:p>
        </p:txBody>
      </p:sp>
      <p:grpSp>
        <p:nvGrpSpPr>
          <p:cNvPr id="159" name="Google Shape;159;p20"/>
          <p:cNvGrpSpPr/>
          <p:nvPr/>
        </p:nvGrpSpPr>
        <p:grpSpPr>
          <a:xfrm>
            <a:off x="272366" y="2105162"/>
            <a:ext cx="8541922" cy="3299048"/>
            <a:chOff x="18010" y="2631"/>
            <a:chExt cx="8541922" cy="3299048"/>
          </a:xfrm>
        </p:grpSpPr>
        <p:sp>
          <p:nvSpPr>
            <p:cNvPr id="160" name="Google Shape;160;p20"/>
            <p:cNvSpPr/>
            <p:nvPr/>
          </p:nvSpPr>
          <p:spPr>
            <a:xfrm>
              <a:off x="18010" y="263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61" name="Google Shape;161;p20"/>
            <p:cNvSpPr txBox="1"/>
            <p:nvPr/>
          </p:nvSpPr>
          <p:spPr>
            <a:xfrm>
              <a:off x="40754" y="25375"/>
              <a:ext cx="1248742" cy="731050"/>
            </a:xfrm>
            <a:prstGeom prst="rect">
              <a:avLst/>
            </a:prstGeom>
            <a:noFill/>
            <a:ln>
              <a:noFill/>
            </a:ln>
          </p:spPr>
          <p:txBody>
            <a:bodyPr spcFirstLastPara="1" wrap="square" lIns="38100" tIns="38100" rIns="38100" bIns="38100" anchor="ctr" anchorCtr="0">
              <a:noAutofit/>
            </a:bodyPr>
            <a:lstStyle/>
            <a:p>
              <a:pPr algn="ctr">
                <a:lnSpc>
                  <a:spcPct val="90000"/>
                </a:lnSpc>
                <a:buClr>
                  <a:srgbClr val="000000"/>
                </a:buClr>
              </a:pPr>
              <a:r>
                <a:rPr lang="en-GB" sz="1000" kern="0">
                  <a:solidFill>
                    <a:srgbClr val="FFFFFF"/>
                  </a:solidFill>
                  <a:latin typeface="Calibri"/>
                  <a:ea typeface="Calibri"/>
                  <a:cs typeface="Calibri"/>
                  <a:sym typeface="Calibri"/>
                </a:rPr>
                <a:t>Define your Products / Service requirements</a:t>
              </a:r>
              <a:endParaRPr sz="1000" kern="0">
                <a:solidFill>
                  <a:srgbClr val="FFFFFF"/>
                </a:solidFill>
                <a:latin typeface="Calibri"/>
                <a:ea typeface="Calibri"/>
                <a:cs typeface="Calibri"/>
                <a:sym typeface="Calibri"/>
              </a:endParaRPr>
            </a:p>
          </p:txBody>
        </p:sp>
        <p:sp>
          <p:nvSpPr>
            <p:cNvPr id="162" name="Google Shape;162;p20"/>
            <p:cNvSpPr/>
            <p:nvPr/>
          </p:nvSpPr>
          <p:spPr>
            <a:xfrm>
              <a:off x="1426133" y="230415"/>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63" name="Google Shape;163;p20"/>
            <p:cNvSpPr txBox="1"/>
            <p:nvPr/>
          </p:nvSpPr>
          <p:spPr>
            <a:xfrm>
              <a:off x="1426133" y="294609"/>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64" name="Google Shape;164;p20"/>
            <p:cNvSpPr/>
            <p:nvPr/>
          </p:nvSpPr>
          <p:spPr>
            <a:xfrm>
              <a:off x="1829933" y="263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65" name="Google Shape;165;p20"/>
            <p:cNvSpPr txBox="1"/>
            <p:nvPr/>
          </p:nvSpPr>
          <p:spPr>
            <a:xfrm>
              <a:off x="1852677" y="25375"/>
              <a:ext cx="1248742" cy="731050"/>
            </a:xfrm>
            <a:prstGeom prst="rect">
              <a:avLst/>
            </a:prstGeom>
            <a:noFill/>
            <a:ln>
              <a:noFill/>
            </a:ln>
          </p:spPr>
          <p:txBody>
            <a:bodyPr spcFirstLastPara="1" wrap="square" lIns="38100" tIns="38100" rIns="38100" bIns="38100" anchor="ctr" anchorCtr="0">
              <a:noAutofit/>
            </a:bodyPr>
            <a:lstStyle/>
            <a:p>
              <a:pPr algn="ctr">
                <a:lnSpc>
                  <a:spcPct val="90000"/>
                </a:lnSpc>
                <a:buClr>
                  <a:srgbClr val="000000"/>
                </a:buClr>
              </a:pPr>
              <a:r>
                <a:rPr lang="en-GB" sz="1000" kern="0">
                  <a:solidFill>
                    <a:srgbClr val="FFFFFF"/>
                  </a:solidFill>
                  <a:latin typeface="Calibri"/>
                  <a:ea typeface="Calibri"/>
                  <a:cs typeface="Calibri"/>
                  <a:sym typeface="Calibri"/>
                </a:rPr>
                <a:t>Create high level Specification with key requirements</a:t>
              </a:r>
              <a:endParaRPr sz="1400" kern="0">
                <a:solidFill>
                  <a:srgbClr val="000000"/>
                </a:solidFill>
                <a:latin typeface="Arial"/>
                <a:cs typeface="Arial"/>
                <a:sym typeface="Arial"/>
              </a:endParaRPr>
            </a:p>
          </p:txBody>
        </p:sp>
        <p:sp>
          <p:nvSpPr>
            <p:cNvPr id="166" name="Google Shape;166;p20"/>
            <p:cNvSpPr/>
            <p:nvPr/>
          </p:nvSpPr>
          <p:spPr>
            <a:xfrm>
              <a:off x="3238056" y="230415"/>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67" name="Google Shape;167;p20"/>
            <p:cNvSpPr txBox="1"/>
            <p:nvPr/>
          </p:nvSpPr>
          <p:spPr>
            <a:xfrm>
              <a:off x="3238056" y="294609"/>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68" name="Google Shape;168;p20"/>
            <p:cNvSpPr/>
            <p:nvPr/>
          </p:nvSpPr>
          <p:spPr>
            <a:xfrm>
              <a:off x="3641856" y="263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69" name="Google Shape;169;p20"/>
            <p:cNvSpPr txBox="1"/>
            <p:nvPr/>
          </p:nvSpPr>
          <p:spPr>
            <a:xfrm>
              <a:off x="3664600" y="25375"/>
              <a:ext cx="1248742" cy="731050"/>
            </a:xfrm>
            <a:prstGeom prst="rect">
              <a:avLst/>
            </a:prstGeom>
            <a:noFill/>
            <a:ln>
              <a:noFill/>
            </a:ln>
          </p:spPr>
          <p:txBody>
            <a:bodyPr spcFirstLastPara="1" wrap="square" lIns="38100" tIns="38100" rIns="38100" bIns="38100" anchor="ctr" anchorCtr="0">
              <a:noAutofit/>
            </a:bodyPr>
            <a:lstStyle/>
            <a:p>
              <a:pPr algn="ctr">
                <a:lnSpc>
                  <a:spcPct val="90000"/>
                </a:lnSpc>
                <a:buClr>
                  <a:srgbClr val="000000"/>
                </a:buClr>
              </a:pPr>
              <a:r>
                <a:rPr lang="en-GB" sz="1000" kern="0">
                  <a:solidFill>
                    <a:srgbClr val="FFFFFF"/>
                  </a:solidFill>
                  <a:latin typeface="Calibri"/>
                  <a:ea typeface="Calibri"/>
                  <a:cs typeface="Calibri"/>
                  <a:sym typeface="Calibri"/>
                </a:rPr>
                <a:t>Create initial supplier shortlist for pre-market engagement to assist requirement</a:t>
              </a:r>
              <a:endParaRPr sz="1000" kern="0">
                <a:solidFill>
                  <a:srgbClr val="FFFFFF"/>
                </a:solidFill>
                <a:latin typeface="Calibri"/>
                <a:ea typeface="Calibri"/>
                <a:cs typeface="Calibri"/>
                <a:sym typeface="Calibri"/>
              </a:endParaRPr>
            </a:p>
          </p:txBody>
        </p:sp>
        <p:sp>
          <p:nvSpPr>
            <p:cNvPr id="170" name="Google Shape;170;p20"/>
            <p:cNvSpPr/>
            <p:nvPr/>
          </p:nvSpPr>
          <p:spPr>
            <a:xfrm>
              <a:off x="5049979" y="230415"/>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71" name="Google Shape;171;p20"/>
            <p:cNvSpPr txBox="1"/>
            <p:nvPr/>
          </p:nvSpPr>
          <p:spPr>
            <a:xfrm>
              <a:off x="5049979" y="294609"/>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72" name="Google Shape;172;p20"/>
            <p:cNvSpPr/>
            <p:nvPr/>
          </p:nvSpPr>
          <p:spPr>
            <a:xfrm>
              <a:off x="5453779" y="263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73" name="Google Shape;173;p20"/>
            <p:cNvSpPr txBox="1"/>
            <p:nvPr/>
          </p:nvSpPr>
          <p:spPr>
            <a:xfrm>
              <a:off x="5476523" y="25375"/>
              <a:ext cx="1248742" cy="731050"/>
            </a:xfrm>
            <a:prstGeom prst="rect">
              <a:avLst/>
            </a:prstGeom>
            <a:noFill/>
            <a:ln>
              <a:noFill/>
            </a:ln>
          </p:spPr>
          <p:txBody>
            <a:bodyPr spcFirstLastPara="1" wrap="square" lIns="34275" tIns="34275" rIns="34275" bIns="34275" anchor="ctr" anchorCtr="0">
              <a:noAutofit/>
            </a:bodyPr>
            <a:lstStyle/>
            <a:p>
              <a:pPr algn="ctr">
                <a:lnSpc>
                  <a:spcPct val="90000"/>
                </a:lnSpc>
                <a:buClr>
                  <a:srgbClr val="000000"/>
                </a:buClr>
              </a:pPr>
              <a:r>
                <a:rPr lang="en-GB" sz="900" kern="0">
                  <a:solidFill>
                    <a:srgbClr val="FFFFFF"/>
                  </a:solidFill>
                  <a:latin typeface="Calibri"/>
                  <a:ea typeface="Calibri"/>
                  <a:cs typeface="Calibri"/>
                  <a:sym typeface="Calibri"/>
                </a:rPr>
                <a:t>Finalise specification incorporating any responses from pre market engagement, if used</a:t>
              </a:r>
              <a:endParaRPr sz="900" kern="0">
                <a:solidFill>
                  <a:srgbClr val="FFFFFF"/>
                </a:solidFill>
                <a:latin typeface="Calibri"/>
                <a:ea typeface="Calibri"/>
                <a:cs typeface="Calibri"/>
                <a:sym typeface="Calibri"/>
              </a:endParaRPr>
            </a:p>
          </p:txBody>
        </p:sp>
        <p:sp>
          <p:nvSpPr>
            <p:cNvPr id="174" name="Google Shape;174;p20"/>
            <p:cNvSpPr/>
            <p:nvPr/>
          </p:nvSpPr>
          <p:spPr>
            <a:xfrm>
              <a:off x="6861902" y="230415"/>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75" name="Google Shape;175;p20"/>
            <p:cNvSpPr txBox="1"/>
            <p:nvPr/>
          </p:nvSpPr>
          <p:spPr>
            <a:xfrm>
              <a:off x="6861902" y="294609"/>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76" name="Google Shape;176;p20"/>
            <p:cNvSpPr/>
            <p:nvPr/>
          </p:nvSpPr>
          <p:spPr>
            <a:xfrm>
              <a:off x="7265702" y="263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77" name="Google Shape;177;p20"/>
            <p:cNvSpPr txBox="1"/>
            <p:nvPr/>
          </p:nvSpPr>
          <p:spPr>
            <a:xfrm>
              <a:off x="7288446" y="25375"/>
              <a:ext cx="1248742" cy="731050"/>
            </a:xfrm>
            <a:prstGeom prst="rect">
              <a:avLst/>
            </a:prstGeom>
            <a:noFill/>
            <a:ln>
              <a:noFill/>
            </a:ln>
          </p:spPr>
          <p:txBody>
            <a:bodyPr spcFirstLastPara="1" wrap="square" lIns="38100" tIns="38100" rIns="38100" bIns="38100" anchor="ctr" anchorCtr="0">
              <a:noAutofit/>
            </a:bodyPr>
            <a:lstStyle/>
            <a:p>
              <a:pPr algn="ctr">
                <a:lnSpc>
                  <a:spcPct val="90000"/>
                </a:lnSpc>
                <a:buClr>
                  <a:srgbClr val="000000"/>
                </a:buClr>
              </a:pPr>
              <a:r>
                <a:rPr lang="en-GB" sz="1000" kern="0">
                  <a:solidFill>
                    <a:srgbClr val="FFFFFF"/>
                  </a:solidFill>
                  <a:latin typeface="Calibri"/>
                  <a:ea typeface="Calibri"/>
                  <a:cs typeface="Calibri"/>
                  <a:sym typeface="Calibri"/>
                </a:rPr>
                <a:t>Identify evaluation criteria, panel and any special requirements</a:t>
              </a:r>
              <a:endParaRPr sz="1000" kern="0">
                <a:solidFill>
                  <a:srgbClr val="FFFFFF"/>
                </a:solidFill>
                <a:latin typeface="Calibri"/>
                <a:ea typeface="Calibri"/>
                <a:cs typeface="Calibri"/>
                <a:sym typeface="Calibri"/>
              </a:endParaRPr>
            </a:p>
          </p:txBody>
        </p:sp>
        <p:sp>
          <p:nvSpPr>
            <p:cNvPr id="178" name="Google Shape;178;p20"/>
            <p:cNvSpPr/>
            <p:nvPr/>
          </p:nvSpPr>
          <p:spPr>
            <a:xfrm rot="5400000">
              <a:off x="7775628" y="869765"/>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79" name="Google Shape;179;p20"/>
            <p:cNvSpPr txBox="1"/>
            <p:nvPr/>
          </p:nvSpPr>
          <p:spPr>
            <a:xfrm>
              <a:off x="7816526" y="893062"/>
              <a:ext cx="192581" cy="192063"/>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80" name="Google Shape;180;p20"/>
            <p:cNvSpPr/>
            <p:nvPr/>
          </p:nvSpPr>
          <p:spPr>
            <a:xfrm>
              <a:off x="7265702" y="129686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81" name="Google Shape;181;p20"/>
            <p:cNvSpPr txBox="1"/>
            <p:nvPr/>
          </p:nvSpPr>
          <p:spPr>
            <a:xfrm>
              <a:off x="7288446" y="1319605"/>
              <a:ext cx="1248742" cy="731050"/>
            </a:xfrm>
            <a:prstGeom prst="rect">
              <a:avLst/>
            </a:prstGeom>
            <a:noFill/>
            <a:ln>
              <a:noFill/>
            </a:ln>
          </p:spPr>
          <p:txBody>
            <a:bodyPr spcFirstLastPara="1" wrap="square" lIns="45700" tIns="45700" rIns="45700" bIns="45700" anchor="ctr" anchorCtr="0">
              <a:noAutofit/>
            </a:bodyPr>
            <a:lstStyle/>
            <a:p>
              <a:pPr algn="ctr">
                <a:lnSpc>
                  <a:spcPct val="90000"/>
                </a:lnSpc>
                <a:buClr>
                  <a:srgbClr val="000000"/>
                </a:buClr>
              </a:pPr>
              <a:r>
                <a:rPr lang="en-GB" sz="1200" kern="0">
                  <a:solidFill>
                    <a:srgbClr val="FFFFFF"/>
                  </a:solidFill>
                  <a:latin typeface="Calibri"/>
                  <a:ea typeface="Calibri"/>
                  <a:cs typeface="Calibri"/>
                  <a:sym typeface="Calibri"/>
                </a:rPr>
                <a:t>Export a refreshed supplier shortlist from the DPS</a:t>
              </a:r>
              <a:endParaRPr sz="1200" kern="0">
                <a:solidFill>
                  <a:srgbClr val="FFFFFF"/>
                </a:solidFill>
                <a:latin typeface="Calibri"/>
                <a:ea typeface="Calibri"/>
                <a:cs typeface="Calibri"/>
                <a:sym typeface="Calibri"/>
              </a:endParaRPr>
            </a:p>
          </p:txBody>
        </p:sp>
        <p:sp>
          <p:nvSpPr>
            <p:cNvPr id="182" name="Google Shape;182;p20"/>
            <p:cNvSpPr/>
            <p:nvPr/>
          </p:nvSpPr>
          <p:spPr>
            <a:xfrm rot="10800000">
              <a:off x="6877432" y="1524646"/>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83" name="Google Shape;183;p20"/>
            <p:cNvSpPr txBox="1"/>
            <p:nvPr/>
          </p:nvSpPr>
          <p:spPr>
            <a:xfrm>
              <a:off x="6959745" y="1588840"/>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84" name="Google Shape;184;p20"/>
            <p:cNvSpPr/>
            <p:nvPr/>
          </p:nvSpPr>
          <p:spPr>
            <a:xfrm>
              <a:off x="5453779" y="129686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85" name="Google Shape;185;p20"/>
            <p:cNvSpPr txBox="1"/>
            <p:nvPr/>
          </p:nvSpPr>
          <p:spPr>
            <a:xfrm>
              <a:off x="5476523" y="1319605"/>
              <a:ext cx="1248742" cy="731050"/>
            </a:xfrm>
            <a:prstGeom prst="rect">
              <a:avLst/>
            </a:prstGeom>
            <a:noFill/>
            <a:ln>
              <a:noFill/>
            </a:ln>
          </p:spPr>
          <p:txBody>
            <a:bodyPr spcFirstLastPara="1" wrap="square" lIns="45700" tIns="45700" rIns="45700" bIns="45700" anchor="ctr" anchorCtr="0">
              <a:noAutofit/>
            </a:bodyPr>
            <a:lstStyle/>
            <a:p>
              <a:pPr algn="ctr">
                <a:lnSpc>
                  <a:spcPct val="90000"/>
                </a:lnSpc>
                <a:buClr>
                  <a:srgbClr val="000000"/>
                </a:buClr>
              </a:pPr>
              <a:r>
                <a:rPr lang="en-GB" sz="1200" kern="0">
                  <a:solidFill>
                    <a:srgbClr val="FFFFFF"/>
                  </a:solidFill>
                  <a:latin typeface="Calibri"/>
                  <a:ea typeface="Calibri"/>
                  <a:cs typeface="Calibri"/>
                  <a:sym typeface="Calibri"/>
                </a:rPr>
                <a:t>If required carry out Capability Assessment</a:t>
              </a:r>
              <a:endParaRPr sz="1200" kern="0">
                <a:solidFill>
                  <a:srgbClr val="FFFFFF"/>
                </a:solidFill>
                <a:latin typeface="Calibri"/>
                <a:ea typeface="Calibri"/>
                <a:cs typeface="Calibri"/>
                <a:sym typeface="Calibri"/>
              </a:endParaRPr>
            </a:p>
          </p:txBody>
        </p:sp>
        <p:sp>
          <p:nvSpPr>
            <p:cNvPr id="186" name="Google Shape;186;p20"/>
            <p:cNvSpPr/>
            <p:nvPr/>
          </p:nvSpPr>
          <p:spPr>
            <a:xfrm rot="10800000">
              <a:off x="5065509" y="1524646"/>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87" name="Google Shape;187;p20"/>
            <p:cNvSpPr txBox="1"/>
            <p:nvPr/>
          </p:nvSpPr>
          <p:spPr>
            <a:xfrm>
              <a:off x="5147822" y="1588840"/>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88" name="Google Shape;188;p20"/>
            <p:cNvSpPr/>
            <p:nvPr/>
          </p:nvSpPr>
          <p:spPr>
            <a:xfrm>
              <a:off x="3641856" y="129686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89" name="Google Shape;189;p20"/>
            <p:cNvSpPr txBox="1"/>
            <p:nvPr/>
          </p:nvSpPr>
          <p:spPr>
            <a:xfrm>
              <a:off x="3664600" y="1319605"/>
              <a:ext cx="1248742" cy="731050"/>
            </a:xfrm>
            <a:prstGeom prst="rect">
              <a:avLst/>
            </a:prstGeom>
            <a:noFill/>
            <a:ln>
              <a:noFill/>
            </a:ln>
          </p:spPr>
          <p:txBody>
            <a:bodyPr spcFirstLastPara="1" wrap="square" lIns="34275" tIns="34275" rIns="34275" bIns="34275" anchor="ctr" anchorCtr="0">
              <a:noAutofit/>
            </a:bodyPr>
            <a:lstStyle/>
            <a:p>
              <a:pPr algn="ctr">
                <a:lnSpc>
                  <a:spcPct val="90000"/>
                </a:lnSpc>
                <a:buClr>
                  <a:srgbClr val="000000"/>
                </a:buClr>
              </a:pPr>
              <a:r>
                <a:rPr lang="en-GB" sz="900" kern="0">
                  <a:solidFill>
                    <a:srgbClr val="FFFFFF"/>
                  </a:solidFill>
                  <a:latin typeface="Calibri"/>
                  <a:ea typeface="Calibri"/>
                  <a:cs typeface="Calibri"/>
                  <a:sym typeface="Calibri"/>
                </a:rPr>
                <a:t>Publish specification to all shortlisted suppliers, including timescales, deliverables and evaluation criteria</a:t>
              </a:r>
              <a:endParaRPr sz="900" kern="0">
                <a:solidFill>
                  <a:srgbClr val="FFFFFF"/>
                </a:solidFill>
                <a:latin typeface="Calibri"/>
                <a:ea typeface="Calibri"/>
                <a:cs typeface="Calibri"/>
                <a:sym typeface="Calibri"/>
              </a:endParaRPr>
            </a:p>
          </p:txBody>
        </p:sp>
        <p:sp>
          <p:nvSpPr>
            <p:cNvPr id="190" name="Google Shape;190;p20"/>
            <p:cNvSpPr/>
            <p:nvPr/>
          </p:nvSpPr>
          <p:spPr>
            <a:xfrm rot="10800000">
              <a:off x="3253586" y="1524646"/>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1" name="Google Shape;191;p20"/>
            <p:cNvSpPr txBox="1"/>
            <p:nvPr/>
          </p:nvSpPr>
          <p:spPr>
            <a:xfrm>
              <a:off x="3335899" y="1588840"/>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92" name="Google Shape;192;p20"/>
            <p:cNvSpPr/>
            <p:nvPr/>
          </p:nvSpPr>
          <p:spPr>
            <a:xfrm>
              <a:off x="1829933" y="129686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3" name="Google Shape;193;p20"/>
            <p:cNvSpPr txBox="1"/>
            <p:nvPr/>
          </p:nvSpPr>
          <p:spPr>
            <a:xfrm>
              <a:off x="1852677" y="1319605"/>
              <a:ext cx="1248742" cy="731050"/>
            </a:xfrm>
            <a:prstGeom prst="rect">
              <a:avLst/>
            </a:prstGeom>
            <a:noFill/>
            <a:ln>
              <a:noFill/>
            </a:ln>
          </p:spPr>
          <p:txBody>
            <a:bodyPr spcFirstLastPara="1" wrap="square" lIns="38100" tIns="38100" rIns="38100" bIns="38100" anchor="ctr" anchorCtr="0">
              <a:noAutofit/>
            </a:bodyPr>
            <a:lstStyle/>
            <a:p>
              <a:pPr algn="ctr">
                <a:lnSpc>
                  <a:spcPct val="90000"/>
                </a:lnSpc>
                <a:buClr>
                  <a:srgbClr val="000000"/>
                </a:buClr>
              </a:pPr>
              <a:r>
                <a:rPr lang="en-GB" sz="1000" kern="0">
                  <a:solidFill>
                    <a:srgbClr val="FFFFFF"/>
                  </a:solidFill>
                  <a:latin typeface="Calibri"/>
                  <a:ea typeface="Calibri"/>
                  <a:cs typeface="Calibri"/>
                  <a:sym typeface="Calibri"/>
                </a:rPr>
                <a:t>Evaluate all written proposals received against evaluation criteria and scoring</a:t>
              </a:r>
              <a:endParaRPr sz="1000" kern="0">
                <a:solidFill>
                  <a:srgbClr val="FFFFFF"/>
                </a:solidFill>
                <a:latin typeface="Calibri"/>
                <a:ea typeface="Calibri"/>
                <a:cs typeface="Calibri"/>
                <a:sym typeface="Calibri"/>
              </a:endParaRPr>
            </a:p>
          </p:txBody>
        </p:sp>
        <p:sp>
          <p:nvSpPr>
            <p:cNvPr id="194" name="Google Shape;194;p20"/>
            <p:cNvSpPr/>
            <p:nvPr/>
          </p:nvSpPr>
          <p:spPr>
            <a:xfrm rot="10800000">
              <a:off x="1441664" y="1524646"/>
              <a:ext cx="274376"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5" name="Google Shape;195;p20"/>
            <p:cNvSpPr txBox="1"/>
            <p:nvPr/>
          </p:nvSpPr>
          <p:spPr>
            <a:xfrm>
              <a:off x="1523977" y="1588840"/>
              <a:ext cx="1920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196" name="Google Shape;196;p20"/>
            <p:cNvSpPr/>
            <p:nvPr/>
          </p:nvSpPr>
          <p:spPr>
            <a:xfrm>
              <a:off x="18010" y="129686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7" name="Google Shape;197;p20"/>
            <p:cNvSpPr txBox="1"/>
            <p:nvPr/>
          </p:nvSpPr>
          <p:spPr>
            <a:xfrm>
              <a:off x="40754" y="1319605"/>
              <a:ext cx="1248742" cy="731050"/>
            </a:xfrm>
            <a:prstGeom prst="rect">
              <a:avLst/>
            </a:prstGeom>
            <a:noFill/>
            <a:ln>
              <a:noFill/>
            </a:ln>
          </p:spPr>
          <p:txBody>
            <a:bodyPr spcFirstLastPara="1" wrap="square" lIns="38100" tIns="38100" rIns="38100" bIns="38100" anchor="ctr" anchorCtr="0">
              <a:noAutofit/>
            </a:bodyPr>
            <a:lstStyle/>
            <a:p>
              <a:pPr algn="ctr">
                <a:lnSpc>
                  <a:spcPct val="90000"/>
                </a:lnSpc>
                <a:buClr>
                  <a:srgbClr val="000000"/>
                </a:buClr>
              </a:pPr>
              <a:r>
                <a:rPr lang="en-GB" sz="1000" kern="0">
                  <a:solidFill>
                    <a:srgbClr val="FFFFFF"/>
                  </a:solidFill>
                  <a:latin typeface="Calibri"/>
                  <a:ea typeface="Calibri"/>
                  <a:cs typeface="Calibri"/>
                  <a:sym typeface="Calibri"/>
                </a:rPr>
                <a:t>Request evidence of works carried out if required</a:t>
              </a:r>
              <a:endParaRPr sz="1000" kern="0">
                <a:solidFill>
                  <a:srgbClr val="FFFFFF"/>
                </a:solidFill>
                <a:latin typeface="Calibri"/>
                <a:ea typeface="Calibri"/>
                <a:cs typeface="Calibri"/>
                <a:sym typeface="Calibri"/>
              </a:endParaRPr>
            </a:p>
          </p:txBody>
        </p:sp>
        <p:sp>
          <p:nvSpPr>
            <p:cNvPr id="198" name="Google Shape;198;p20"/>
            <p:cNvSpPr/>
            <p:nvPr/>
          </p:nvSpPr>
          <p:spPr>
            <a:xfrm rot="3087767">
              <a:off x="994759" y="2120922"/>
              <a:ext cx="290597"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199" name="Google Shape;199;p20"/>
            <p:cNvSpPr txBox="1"/>
            <p:nvPr/>
          </p:nvSpPr>
          <p:spPr>
            <a:xfrm rot="-2312233">
              <a:off x="1016609" y="2145602"/>
              <a:ext cx="192581" cy="203418"/>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200" name="Google Shape;200;p20"/>
            <p:cNvSpPr/>
            <p:nvPr/>
          </p:nvSpPr>
          <p:spPr>
            <a:xfrm>
              <a:off x="978122" y="2502279"/>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1" name="Google Shape;201;p20"/>
            <p:cNvSpPr txBox="1"/>
            <p:nvPr/>
          </p:nvSpPr>
          <p:spPr>
            <a:xfrm>
              <a:off x="1000866" y="2525023"/>
              <a:ext cx="1248742" cy="731050"/>
            </a:xfrm>
            <a:prstGeom prst="rect">
              <a:avLst/>
            </a:prstGeom>
            <a:noFill/>
            <a:ln>
              <a:noFill/>
            </a:ln>
          </p:spPr>
          <p:txBody>
            <a:bodyPr spcFirstLastPara="1" wrap="square" lIns="38100" tIns="38100" rIns="38100" bIns="38100" anchor="ctr" anchorCtr="0">
              <a:noAutofit/>
            </a:bodyPr>
            <a:lstStyle/>
            <a:p>
              <a:pPr algn="ctr">
                <a:lnSpc>
                  <a:spcPct val="90000"/>
                </a:lnSpc>
                <a:buClr>
                  <a:srgbClr val="000000"/>
                </a:buClr>
              </a:pPr>
              <a:r>
                <a:rPr lang="en-GB" sz="1000" kern="0">
                  <a:solidFill>
                    <a:srgbClr val="FFFFFF"/>
                  </a:solidFill>
                  <a:latin typeface="Calibri"/>
                  <a:ea typeface="Calibri"/>
                  <a:cs typeface="Calibri"/>
                  <a:sym typeface="Calibri"/>
                </a:rPr>
                <a:t>Proceed to award. Inform CCS of contract award via HELGA DPS</a:t>
              </a:r>
              <a:endParaRPr sz="1000" kern="0">
                <a:solidFill>
                  <a:srgbClr val="FFFFFF"/>
                </a:solidFill>
                <a:latin typeface="Calibri"/>
                <a:ea typeface="Calibri"/>
                <a:cs typeface="Calibri"/>
                <a:sym typeface="Calibri"/>
              </a:endParaRPr>
            </a:p>
          </p:txBody>
        </p:sp>
        <p:sp>
          <p:nvSpPr>
            <p:cNvPr id="202" name="Google Shape;202;p20"/>
            <p:cNvSpPr/>
            <p:nvPr/>
          </p:nvSpPr>
          <p:spPr>
            <a:xfrm rot="29655">
              <a:off x="2570637" y="2741319"/>
              <a:ext cx="718654"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3" name="Google Shape;203;p20"/>
            <p:cNvSpPr txBox="1"/>
            <p:nvPr/>
          </p:nvSpPr>
          <p:spPr>
            <a:xfrm rot="29655">
              <a:off x="2570639" y="2805098"/>
              <a:ext cx="622363"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204" name="Google Shape;204;p20"/>
            <p:cNvSpPr/>
            <p:nvPr/>
          </p:nvSpPr>
          <p:spPr>
            <a:xfrm>
              <a:off x="3628253" y="252514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 name="Google Shape;205;p20"/>
            <p:cNvSpPr txBox="1"/>
            <p:nvPr/>
          </p:nvSpPr>
          <p:spPr>
            <a:xfrm>
              <a:off x="3650997" y="2547885"/>
              <a:ext cx="1248742" cy="731050"/>
            </a:xfrm>
            <a:prstGeom prst="rect">
              <a:avLst/>
            </a:prstGeom>
            <a:noFill/>
            <a:ln>
              <a:noFill/>
            </a:ln>
          </p:spPr>
          <p:txBody>
            <a:bodyPr spcFirstLastPara="1" wrap="square" lIns="45700" tIns="45700" rIns="45700" bIns="45700" anchor="ctr" anchorCtr="0">
              <a:noAutofit/>
            </a:bodyPr>
            <a:lstStyle/>
            <a:p>
              <a:pPr algn="ctr">
                <a:lnSpc>
                  <a:spcPct val="90000"/>
                </a:lnSpc>
                <a:buClr>
                  <a:srgbClr val="000000"/>
                </a:buClr>
              </a:pPr>
              <a:r>
                <a:rPr lang="en-GB" sz="1200" kern="0">
                  <a:solidFill>
                    <a:srgbClr val="FFFFFF"/>
                  </a:solidFill>
                  <a:latin typeface="Calibri"/>
                  <a:ea typeface="Calibri"/>
                  <a:cs typeface="Calibri"/>
                  <a:sym typeface="Calibri"/>
                </a:rPr>
                <a:t>Provide feedback to all suppliers who participated</a:t>
              </a:r>
              <a:endParaRPr sz="1200" kern="0">
                <a:solidFill>
                  <a:srgbClr val="FFFFFF"/>
                </a:solidFill>
                <a:latin typeface="Calibri"/>
                <a:ea typeface="Calibri"/>
                <a:cs typeface="Calibri"/>
                <a:sym typeface="Calibri"/>
              </a:endParaRPr>
            </a:p>
          </p:txBody>
        </p:sp>
        <p:sp>
          <p:nvSpPr>
            <p:cNvPr id="206" name="Google Shape;206;p20"/>
            <p:cNvSpPr/>
            <p:nvPr/>
          </p:nvSpPr>
          <p:spPr>
            <a:xfrm>
              <a:off x="5237541" y="2752925"/>
              <a:ext cx="759001" cy="320969"/>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 name="Google Shape;207;p20"/>
            <p:cNvSpPr txBox="1"/>
            <p:nvPr/>
          </p:nvSpPr>
          <p:spPr>
            <a:xfrm>
              <a:off x="5237541" y="2817119"/>
              <a:ext cx="662710" cy="192581"/>
            </a:xfrm>
            <a:prstGeom prst="rect">
              <a:avLst/>
            </a:prstGeom>
            <a:noFill/>
            <a:ln>
              <a:noFill/>
            </a:ln>
          </p:spPr>
          <p:txBody>
            <a:bodyPr spcFirstLastPara="1" wrap="square" lIns="0" tIns="0" rIns="0" bIns="0" anchor="ctr" anchorCtr="0">
              <a:noAutofit/>
            </a:bodyPr>
            <a:lstStyle/>
            <a:p>
              <a:pPr algn="ctr">
                <a:lnSpc>
                  <a:spcPct val="90000"/>
                </a:lnSpc>
                <a:buClr>
                  <a:srgbClr val="000000"/>
                </a:buClr>
              </a:pPr>
              <a:endParaRPr sz="900" kern="0">
                <a:solidFill>
                  <a:srgbClr val="FFFFFF"/>
                </a:solidFill>
                <a:latin typeface="Calibri"/>
                <a:ea typeface="Calibri"/>
                <a:cs typeface="Calibri"/>
                <a:sym typeface="Calibri"/>
              </a:endParaRPr>
            </a:p>
          </p:txBody>
        </p:sp>
        <p:sp>
          <p:nvSpPr>
            <p:cNvPr id="208" name="Google Shape;208;p20"/>
            <p:cNvSpPr/>
            <p:nvPr/>
          </p:nvSpPr>
          <p:spPr>
            <a:xfrm>
              <a:off x="6354563" y="2525141"/>
              <a:ext cx="1294230" cy="7765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 name="Google Shape;209;p20"/>
            <p:cNvSpPr txBox="1"/>
            <p:nvPr/>
          </p:nvSpPr>
          <p:spPr>
            <a:xfrm>
              <a:off x="6377307" y="2547885"/>
              <a:ext cx="1248742" cy="731050"/>
            </a:xfrm>
            <a:prstGeom prst="rect">
              <a:avLst/>
            </a:prstGeom>
            <a:noFill/>
            <a:ln>
              <a:noFill/>
            </a:ln>
          </p:spPr>
          <p:txBody>
            <a:bodyPr spcFirstLastPara="1" wrap="square" lIns="45700" tIns="45700" rIns="45700" bIns="45700" anchor="ctr" anchorCtr="0">
              <a:noAutofit/>
            </a:bodyPr>
            <a:lstStyle/>
            <a:p>
              <a:pPr algn="ctr">
                <a:lnSpc>
                  <a:spcPct val="90000"/>
                </a:lnSpc>
                <a:buClr>
                  <a:srgbClr val="000000"/>
                </a:buClr>
              </a:pPr>
              <a:r>
                <a:rPr lang="en-GB" sz="1200" kern="0">
                  <a:solidFill>
                    <a:srgbClr val="FFFFFF"/>
                  </a:solidFill>
                  <a:latin typeface="Calibri"/>
                  <a:ea typeface="Calibri"/>
                  <a:cs typeface="Calibri"/>
                  <a:sym typeface="Calibri"/>
                </a:rPr>
                <a:t>Issue Contract Award </a:t>
              </a:r>
              <a:endParaRPr sz="1200" kern="0">
                <a:solidFill>
                  <a:srgbClr val="FFFFFF"/>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2"/>
          <p:cNvSpPr txBox="1">
            <a:spLocks noGrp="1"/>
          </p:cNvSpPr>
          <p:nvPr>
            <p:ph type="title"/>
          </p:nvPr>
        </p:nvSpPr>
        <p:spPr>
          <a:xfrm>
            <a:off x="3707904" y="260648"/>
            <a:ext cx="5223000" cy="588600"/>
          </a:xfrm>
          <a:prstGeom prst="rect">
            <a:avLst/>
          </a:prstGeom>
        </p:spPr>
        <p:txBody>
          <a:bodyPr spcFirstLastPara="1" wrap="square" lIns="91425" tIns="91425" rIns="91425" bIns="91425" anchor="t" anchorCtr="0">
            <a:noAutofit/>
          </a:bodyPr>
          <a:lstStyle/>
          <a:p>
            <a:r>
              <a:rPr lang="en-GB"/>
              <a:t>Supplier Filtering</a:t>
            </a:r>
            <a:endParaRPr lang="en-US"/>
          </a:p>
        </p:txBody>
      </p:sp>
      <p:sp>
        <p:nvSpPr>
          <p:cNvPr id="6" name="Text Placeholder 5">
            <a:extLst>
              <a:ext uri="{FF2B5EF4-FFF2-40B4-BE49-F238E27FC236}">
                <a16:creationId xmlns:a16="http://schemas.microsoft.com/office/drawing/2014/main" id="{56378468-DF05-4992-BC5D-A4AC53573440}"/>
              </a:ext>
            </a:extLst>
          </p:cNvPr>
          <p:cNvSpPr>
            <a:spLocks noGrp="1"/>
          </p:cNvSpPr>
          <p:nvPr>
            <p:ph type="body" idx="1"/>
          </p:nvPr>
        </p:nvSpPr>
        <p:spPr>
          <a:xfrm>
            <a:off x="140701" y="1346845"/>
            <a:ext cx="8790599" cy="795528"/>
          </a:xfrm>
        </p:spPr>
        <p:txBody>
          <a:bodyPr/>
          <a:lstStyle/>
          <a:p>
            <a:pPr>
              <a:lnSpc>
                <a:spcPct val="114999"/>
              </a:lnSpc>
            </a:pPr>
            <a:r>
              <a:rPr lang="en-US" sz="2000"/>
              <a:t>Suppliers register for a range of Filters which allow customers to select suppliers with the right skills and capabilities for their needs:</a:t>
            </a:r>
          </a:p>
        </p:txBody>
      </p:sp>
      <p:pic>
        <p:nvPicPr>
          <p:cNvPr id="11" name="Picture 11" descr="A screenshot of a cell phone&#10;&#10;Description generated with very high confidence">
            <a:extLst>
              <a:ext uri="{FF2B5EF4-FFF2-40B4-BE49-F238E27FC236}">
                <a16:creationId xmlns:a16="http://schemas.microsoft.com/office/drawing/2014/main" id="{BAA6D005-5062-4E1F-9EE5-D8553D39B209}"/>
              </a:ext>
            </a:extLst>
          </p:cNvPr>
          <p:cNvPicPr>
            <a:picLocks noChangeAspect="1"/>
          </p:cNvPicPr>
          <p:nvPr/>
        </p:nvPicPr>
        <p:blipFill>
          <a:blip r:embed="rId3"/>
          <a:stretch>
            <a:fillRect/>
          </a:stretch>
        </p:blipFill>
        <p:spPr>
          <a:xfrm>
            <a:off x="176400" y="2390563"/>
            <a:ext cx="8710200" cy="39038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2"/>
          <p:cNvSpPr txBox="1">
            <a:spLocks noGrp="1"/>
          </p:cNvSpPr>
          <p:nvPr>
            <p:ph type="title"/>
          </p:nvPr>
        </p:nvSpPr>
        <p:spPr>
          <a:xfrm>
            <a:off x="3707904" y="260648"/>
            <a:ext cx="5223000" cy="588600"/>
          </a:xfrm>
          <a:prstGeom prst="rect">
            <a:avLst/>
          </a:prstGeom>
        </p:spPr>
        <p:txBody>
          <a:bodyPr spcFirstLastPara="1" wrap="square" lIns="91425" tIns="91425" rIns="91425" bIns="91425" anchor="t" anchorCtr="0">
            <a:noAutofit/>
          </a:bodyPr>
          <a:lstStyle/>
          <a:p>
            <a:r>
              <a:rPr lang="en-GB"/>
              <a:t>Customer Charter</a:t>
            </a:r>
            <a:endParaRPr/>
          </a:p>
        </p:txBody>
      </p:sp>
      <p:sp>
        <p:nvSpPr>
          <p:cNvPr id="262" name="Google Shape;262;p22"/>
          <p:cNvSpPr txBox="1">
            <a:spLocks noGrp="1"/>
          </p:cNvSpPr>
          <p:nvPr>
            <p:ph type="body" idx="1"/>
          </p:nvPr>
        </p:nvSpPr>
        <p:spPr>
          <a:xfrm>
            <a:off x="311141" y="1954393"/>
            <a:ext cx="4137010" cy="2539989"/>
          </a:xfrm>
          <a:prstGeom prst="rect">
            <a:avLst/>
          </a:prstGeom>
        </p:spPr>
        <p:txBody>
          <a:bodyPr spcFirstLastPara="1" wrap="square" lIns="91425" tIns="91425" rIns="91425" bIns="91425" numCol="1" anchor="t" anchorCtr="0">
            <a:noAutofit/>
          </a:bodyPr>
          <a:lstStyle/>
          <a:p>
            <a:pPr marL="0" indent="0">
              <a:spcAft>
                <a:spcPts val="1600"/>
              </a:spcAft>
            </a:pPr>
            <a:r>
              <a:rPr lang="en-US" sz="1400"/>
              <a:t>CCS’ role is to provide customers with advice and guidance to help them get the best out of the HELGA DPS. </a:t>
            </a:r>
          </a:p>
          <a:p>
            <a:pPr marL="0" indent="0">
              <a:spcAft>
                <a:spcPts val="1600"/>
              </a:spcAft>
            </a:pPr>
            <a:r>
              <a:rPr lang="en-US" sz="1400"/>
              <a:t>We can help with any queries such as the best way to appoint a supplier and advice on structuring evaluation criteria. </a:t>
            </a:r>
          </a:p>
          <a:p>
            <a:pPr marL="0" indent="0">
              <a:spcAft>
                <a:spcPts val="1600"/>
              </a:spcAft>
            </a:pPr>
            <a:r>
              <a:rPr lang="en-US" sz="1400"/>
              <a:t>CCS manages the overarching HELGA DPS and the suppliers at agreement level. </a:t>
            </a:r>
          </a:p>
          <a:p>
            <a:pPr marL="0" indent="0">
              <a:spcAft>
                <a:spcPts val="1600"/>
              </a:spcAft>
            </a:pPr>
            <a:r>
              <a:rPr lang="en-US" sz="1400"/>
              <a:t>Customers are responsible for managing the contract with your appointed supplier. CCS is able to help with any issues that may require escalating.</a:t>
            </a:r>
            <a:endParaRPr sz="1400"/>
          </a:p>
        </p:txBody>
      </p:sp>
      <p:pic>
        <p:nvPicPr>
          <p:cNvPr id="2" name="Picture 1"/>
          <p:cNvPicPr>
            <a:picLocks noChangeAspect="1"/>
          </p:cNvPicPr>
          <p:nvPr/>
        </p:nvPicPr>
        <p:blipFill>
          <a:blip r:embed="rId3"/>
          <a:stretch>
            <a:fillRect/>
          </a:stretch>
        </p:blipFill>
        <p:spPr>
          <a:xfrm>
            <a:off x="5075435" y="2380219"/>
            <a:ext cx="3756739" cy="2611522"/>
          </a:xfrm>
          <a:prstGeom prst="rect">
            <a:avLst/>
          </a:prstGeom>
        </p:spPr>
      </p:pic>
    </p:spTree>
    <p:extLst>
      <p:ext uri="{BB962C8B-B14F-4D97-AF65-F5344CB8AC3E}">
        <p14:creationId xmlns:p14="http://schemas.microsoft.com/office/powerpoint/2010/main" val="2786813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r>
              <a:rPr lang="en-GB">
                <a:solidFill>
                  <a:srgbClr val="005395"/>
                </a:solidFill>
              </a:rPr>
              <a:t>Roles and Responsibilities</a:t>
            </a:r>
            <a:br>
              <a:rPr lang="en-GB">
                <a:solidFill>
                  <a:srgbClr val="005395"/>
                </a:solidFill>
              </a:rPr>
            </a:br>
            <a:endParaRPr>
              <a:solidFill>
                <a:srgbClr val="005395"/>
              </a:solidFill>
            </a:endParaRPr>
          </a:p>
        </p:txBody>
      </p:sp>
      <p:cxnSp>
        <p:nvCxnSpPr>
          <p:cNvPr id="515" name="Google Shape;515;p78"/>
          <p:cNvCxnSpPr>
            <a:stCxn id="532" idx="4"/>
            <a:endCxn id="551" idx="1"/>
          </p:cNvCxnSpPr>
          <p:nvPr/>
        </p:nvCxnSpPr>
        <p:spPr>
          <a:xfrm flipH="1">
            <a:off x="300752" y="2606309"/>
            <a:ext cx="62320" cy="2224857"/>
          </a:xfrm>
          <a:prstGeom prst="straightConnector1">
            <a:avLst/>
          </a:prstGeom>
          <a:noFill/>
          <a:ln w="19050" cap="flat" cmpd="sng">
            <a:solidFill>
              <a:srgbClr val="EF8523"/>
            </a:solidFill>
            <a:prstDash val="dot"/>
            <a:round/>
            <a:headEnd type="none" w="sm" len="sm"/>
            <a:tailEnd type="none" w="sm" len="sm"/>
          </a:ln>
        </p:spPr>
      </p:cxnSp>
      <p:sp>
        <p:nvSpPr>
          <p:cNvPr id="518" name="Google Shape;518;p78"/>
          <p:cNvSpPr/>
          <p:nvPr/>
        </p:nvSpPr>
        <p:spPr>
          <a:xfrm>
            <a:off x="6515840" y="2378750"/>
            <a:ext cx="2161092" cy="1978387"/>
          </a:xfrm>
          <a:prstGeom prst="rect">
            <a:avLst/>
          </a:prstGeom>
          <a:noFill/>
          <a:ln>
            <a:noFill/>
          </a:ln>
        </p:spPr>
        <p:txBody>
          <a:bodyPr spcFirstLastPara="1" wrap="square" lIns="91425" tIns="45700" rIns="91425" bIns="45700" anchor="t" anchorCtr="0">
            <a:noAutofit/>
          </a:bodyPr>
          <a:lstStyle/>
          <a:p>
            <a:pPr>
              <a:buClr>
                <a:srgbClr val="4D4E53"/>
              </a:buClr>
            </a:pPr>
            <a:r>
              <a:rPr lang="en-GB" sz="1200" kern="0">
                <a:solidFill>
                  <a:srgbClr val="005395"/>
                </a:solidFill>
                <a:latin typeface="Helvetica Neue"/>
                <a:ea typeface="Helvetica Neue"/>
                <a:cs typeface="Helvetica Neue"/>
                <a:sym typeface="Helvetica Neue"/>
              </a:rPr>
              <a:t>Management of DPS system</a:t>
            </a:r>
          </a:p>
          <a:p>
            <a:pPr>
              <a:buClr>
                <a:srgbClr val="4D4E53"/>
              </a:buClr>
            </a:pPr>
            <a:endParaRPr lang="en-GB" sz="1200" kern="0">
              <a:solidFill>
                <a:srgbClr val="005395"/>
              </a:solidFill>
              <a:latin typeface="Helvetica Neue"/>
              <a:ea typeface="Helvetica Neue"/>
              <a:cs typeface="Helvetica Neue"/>
              <a:sym typeface="Helvetica Neue"/>
            </a:endParaRPr>
          </a:p>
          <a:p>
            <a:pPr>
              <a:buClr>
                <a:srgbClr val="4D4E53"/>
              </a:buClr>
            </a:pPr>
            <a:r>
              <a:rPr lang="en-GB" sz="1200" kern="0">
                <a:solidFill>
                  <a:srgbClr val="005395"/>
                </a:solidFill>
                <a:latin typeface="Helvetica Neue"/>
                <a:ea typeface="Helvetica Neue"/>
                <a:cs typeface="Helvetica Neue"/>
                <a:sym typeface="Helvetica Neue"/>
              </a:rPr>
              <a:t>Management of suppliers at agreement level</a:t>
            </a:r>
          </a:p>
          <a:p>
            <a:pPr>
              <a:buClr>
                <a:srgbClr val="4D4E53"/>
              </a:buClr>
            </a:pPr>
            <a:endParaRPr lang="en-GB" sz="1200" kern="0">
              <a:solidFill>
                <a:srgbClr val="005395"/>
              </a:solidFill>
              <a:latin typeface="Helvetica Neue"/>
              <a:ea typeface="Helvetica Neue"/>
              <a:cs typeface="Helvetica Neue"/>
              <a:sym typeface="Helvetica Neue"/>
            </a:endParaRPr>
          </a:p>
          <a:p>
            <a:pPr>
              <a:buClr>
                <a:srgbClr val="4D4E53"/>
              </a:buClr>
            </a:pPr>
            <a:r>
              <a:rPr lang="en-GB" sz="1200" kern="0">
                <a:solidFill>
                  <a:srgbClr val="005395"/>
                </a:solidFill>
                <a:latin typeface="Helvetica Neue"/>
                <a:ea typeface="Helvetica Neue"/>
                <a:cs typeface="Helvetica Neue"/>
                <a:sym typeface="Helvetica Neue"/>
              </a:rPr>
              <a:t>Provide help and guidance</a:t>
            </a:r>
          </a:p>
          <a:p>
            <a:pPr>
              <a:buClr>
                <a:srgbClr val="4D4E53"/>
              </a:buClr>
            </a:pPr>
            <a:endParaRPr lang="en-GB" sz="1200" kern="0">
              <a:solidFill>
                <a:srgbClr val="005395"/>
              </a:solidFill>
              <a:latin typeface="Helvetica Neue"/>
              <a:ea typeface="Helvetica Neue"/>
              <a:cs typeface="Helvetica Neue"/>
              <a:sym typeface="Helvetica Neue"/>
            </a:endParaRPr>
          </a:p>
          <a:p>
            <a:pPr>
              <a:buClr>
                <a:srgbClr val="4D4E53"/>
              </a:buClr>
            </a:pPr>
            <a:r>
              <a:rPr lang="en-GB" sz="1200" kern="0">
                <a:solidFill>
                  <a:srgbClr val="005395"/>
                </a:solidFill>
                <a:latin typeface="Helvetica Neue"/>
                <a:ea typeface="Helvetica Neue"/>
                <a:cs typeface="Helvetica Neue"/>
                <a:sym typeface="Helvetica Neue"/>
              </a:rPr>
              <a:t>Act as escalation point</a:t>
            </a: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r>
              <a:rPr lang="en-GB" sz="1200" kern="0">
                <a:solidFill>
                  <a:srgbClr val="005395"/>
                </a:solidFill>
                <a:latin typeface="Helvetica Neue"/>
                <a:ea typeface="Helvetica Neue"/>
                <a:cs typeface="Helvetica Neue"/>
                <a:sym typeface="Helvetica Neue"/>
              </a:rPr>
              <a:t>Supplier compliance</a:t>
            </a:r>
          </a:p>
          <a:p>
            <a:pPr>
              <a:buClr>
                <a:srgbClr val="4D4E53"/>
              </a:buClr>
            </a:pPr>
            <a:endParaRPr lang="en-GB" sz="1200" kern="0">
              <a:solidFill>
                <a:srgbClr val="005395"/>
              </a:solidFill>
              <a:latin typeface="Helvetica Neue"/>
              <a:ea typeface="Helvetica Neue"/>
              <a:cs typeface="Helvetica Neue"/>
              <a:sym typeface="Helvetica Neue"/>
            </a:endParaRPr>
          </a:p>
          <a:p>
            <a:pPr>
              <a:buClr>
                <a:srgbClr val="4D4E53"/>
              </a:buClr>
            </a:pPr>
            <a:endParaRPr lang="en-GB" sz="1200" kern="0">
              <a:solidFill>
                <a:srgbClr val="005395"/>
              </a:solidFill>
              <a:latin typeface="Helvetica Neue"/>
              <a:ea typeface="Helvetica Neue"/>
              <a:cs typeface="Helvetica Neue"/>
              <a:sym typeface="Helvetica Neue"/>
            </a:endParaRP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4D4E53"/>
              </a:buClr>
            </a:pPr>
            <a:endParaRPr lang="en-GB" sz="1400" kern="0">
              <a:solidFill>
                <a:srgbClr val="005395"/>
              </a:solidFill>
              <a:latin typeface="Helvetica Neue"/>
              <a:ea typeface="Helvetica Neue"/>
              <a:cs typeface="Helvetica Neue"/>
              <a:sym typeface="Helvetica Neue"/>
            </a:endParaRPr>
          </a:p>
          <a:p>
            <a:pPr>
              <a:buClr>
                <a:srgbClr val="000000"/>
              </a:buClr>
            </a:pPr>
            <a:endParaRPr sz="1400" kern="0">
              <a:solidFill>
                <a:srgbClr val="005395"/>
              </a:solidFill>
              <a:latin typeface="Helvetica Neue"/>
              <a:ea typeface="Helvetica Neue"/>
              <a:cs typeface="Helvetica Neue"/>
              <a:sym typeface="Helvetica Neue"/>
            </a:endParaRPr>
          </a:p>
          <a:p>
            <a:pPr>
              <a:buClr>
                <a:srgbClr val="4D4E53"/>
              </a:buClr>
            </a:pPr>
            <a:endParaRPr sz="1400" kern="0">
              <a:solidFill>
                <a:srgbClr val="005395"/>
              </a:solidFill>
              <a:latin typeface="Helvetica Neue"/>
              <a:ea typeface="Helvetica Neue"/>
              <a:cs typeface="Helvetica Neue"/>
              <a:sym typeface="Helvetica Neue"/>
            </a:endParaRPr>
          </a:p>
        </p:txBody>
      </p:sp>
      <p:sp>
        <p:nvSpPr>
          <p:cNvPr id="519" name="Google Shape;519;p78"/>
          <p:cNvSpPr/>
          <p:nvPr/>
        </p:nvSpPr>
        <p:spPr>
          <a:xfrm>
            <a:off x="3506457" y="2370022"/>
            <a:ext cx="2111965" cy="1323300"/>
          </a:xfrm>
          <a:prstGeom prst="rect">
            <a:avLst/>
          </a:prstGeom>
          <a:noFill/>
          <a:ln>
            <a:noFill/>
          </a:ln>
        </p:spPr>
        <p:txBody>
          <a:bodyPr spcFirstLastPara="1" wrap="square" lIns="91425" tIns="45700" rIns="91425" bIns="45700" anchor="t" anchorCtr="0">
            <a:noAutofit/>
          </a:bodyPr>
          <a:lstStyle/>
          <a:p>
            <a:pPr>
              <a:buClr>
                <a:srgbClr val="000000"/>
              </a:buClr>
              <a:buSzPts val="1100"/>
            </a:pPr>
            <a:r>
              <a:rPr lang="en-GB" sz="1200" kern="0">
                <a:solidFill>
                  <a:srgbClr val="005395"/>
                </a:solidFill>
                <a:latin typeface="Helvetica Neue"/>
                <a:ea typeface="Helvetica Neue"/>
                <a:cs typeface="Helvetica Neue"/>
                <a:sym typeface="Helvetica Neue"/>
              </a:rPr>
              <a:t>Provide expert advice and consultation </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r>
              <a:rPr lang="en-GB" sz="1200" kern="0">
                <a:solidFill>
                  <a:srgbClr val="005395"/>
                </a:solidFill>
                <a:latin typeface="Helvetica Neue"/>
                <a:ea typeface="Helvetica Neue"/>
                <a:cs typeface="Helvetica Neue"/>
                <a:sym typeface="Helvetica Neue"/>
              </a:rPr>
              <a:t>Submit management information in timely manner</a:t>
            </a:r>
          </a:p>
          <a:p>
            <a:pPr>
              <a:buClr>
                <a:srgbClr val="000000"/>
              </a:buClr>
              <a:buSzPts val="1100"/>
            </a:pPr>
            <a:r>
              <a:rPr lang="en-GB" sz="1200" kern="0">
                <a:solidFill>
                  <a:srgbClr val="005395"/>
                </a:solidFill>
                <a:latin typeface="Helvetica Neue"/>
                <a:ea typeface="Helvetica Neue"/>
                <a:cs typeface="Helvetica Neue"/>
                <a:sym typeface="Helvetica Neue"/>
              </a:rPr>
              <a:t> </a:t>
            </a:r>
          </a:p>
          <a:p>
            <a:pPr>
              <a:buClr>
                <a:srgbClr val="000000"/>
              </a:buClr>
              <a:buSzPts val="1100"/>
            </a:pPr>
            <a:r>
              <a:rPr lang="en-GB" sz="1200" kern="0">
                <a:solidFill>
                  <a:srgbClr val="005395"/>
                </a:solidFill>
                <a:latin typeface="Helvetica Neue"/>
                <a:ea typeface="Helvetica Neue"/>
                <a:cs typeface="Helvetica Neue"/>
                <a:sym typeface="Helvetica Neue"/>
              </a:rPr>
              <a:t>Ensure DPS agreement obligations are met</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r>
              <a:rPr lang="en-GB" sz="1200" kern="0">
                <a:solidFill>
                  <a:srgbClr val="005395"/>
                </a:solidFill>
                <a:latin typeface="Helvetica Neue"/>
                <a:ea typeface="Helvetica Neue"/>
                <a:cs typeface="Helvetica Neue"/>
                <a:sym typeface="Helvetica Neue"/>
              </a:rPr>
              <a:t>Adhere to KPI requirements   </a:t>
            </a:r>
          </a:p>
          <a:p>
            <a:pPr>
              <a:buClr>
                <a:srgbClr val="000000"/>
              </a:buClr>
              <a:buSzPts val="1100"/>
            </a:pPr>
            <a:endParaRPr lang="en-GB" sz="1200" kern="0">
              <a:solidFill>
                <a:srgbClr val="005395"/>
              </a:solidFill>
              <a:latin typeface="Helvetica Neue"/>
              <a:ea typeface="Helvetica Neue"/>
              <a:cs typeface="Helvetica Neue"/>
              <a:sym typeface="Helvetica Neue"/>
            </a:endParaRPr>
          </a:p>
        </p:txBody>
      </p:sp>
      <p:sp>
        <p:nvSpPr>
          <p:cNvPr id="520" name="Google Shape;520;p78"/>
          <p:cNvSpPr/>
          <p:nvPr/>
        </p:nvSpPr>
        <p:spPr>
          <a:xfrm>
            <a:off x="439875" y="2384599"/>
            <a:ext cx="2101267" cy="2137875"/>
          </a:xfrm>
          <a:prstGeom prst="rect">
            <a:avLst/>
          </a:prstGeom>
          <a:noFill/>
          <a:ln>
            <a:noFill/>
          </a:ln>
        </p:spPr>
        <p:txBody>
          <a:bodyPr spcFirstLastPara="1" wrap="square" lIns="91425" tIns="45700" rIns="91425" bIns="45700" anchor="t" anchorCtr="0">
            <a:noAutofit/>
          </a:bodyPr>
          <a:lstStyle/>
          <a:p>
            <a:pPr>
              <a:buClr>
                <a:srgbClr val="000000"/>
              </a:buClr>
              <a:buSzPts val="1100"/>
            </a:pPr>
            <a:r>
              <a:rPr lang="en-GB" sz="1200" kern="0">
                <a:solidFill>
                  <a:srgbClr val="005395"/>
                </a:solidFill>
                <a:latin typeface="Helvetica Neue"/>
                <a:ea typeface="Helvetica Neue"/>
                <a:cs typeface="Helvetica Neue"/>
                <a:sym typeface="Helvetica Neue"/>
              </a:rPr>
              <a:t>Management of supplier at contract level – including issues</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r>
              <a:rPr lang="en-GB" sz="1200" kern="0">
                <a:solidFill>
                  <a:srgbClr val="005395"/>
                </a:solidFill>
                <a:latin typeface="Helvetica Neue"/>
                <a:ea typeface="Helvetica Neue"/>
                <a:cs typeface="Helvetica Neue"/>
                <a:sym typeface="Helvetica Neue"/>
              </a:rPr>
              <a:t>Provide a clear specification</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r>
              <a:rPr lang="en-GB" sz="1200" kern="0">
                <a:solidFill>
                  <a:srgbClr val="005395"/>
                </a:solidFill>
                <a:latin typeface="Helvetica Neue"/>
                <a:ea typeface="Helvetica Neue"/>
                <a:cs typeface="Helvetica Neue"/>
                <a:sym typeface="Helvetica Neue"/>
              </a:rPr>
              <a:t>Act in a fair and transparent way</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r>
              <a:rPr lang="en-GB" sz="1200" kern="0">
                <a:solidFill>
                  <a:srgbClr val="005395"/>
                </a:solidFill>
                <a:latin typeface="Helvetica Neue"/>
                <a:ea typeface="Helvetica Neue"/>
                <a:cs typeface="Helvetica Neue"/>
                <a:sym typeface="Helvetica Neue"/>
              </a:rPr>
              <a:t>Pay suppliers within 30 days </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r>
              <a:rPr lang="en-GB" sz="1200" kern="0">
                <a:solidFill>
                  <a:srgbClr val="005395"/>
                </a:solidFill>
                <a:latin typeface="Helvetica Neue"/>
                <a:ea typeface="Helvetica Neue"/>
                <a:cs typeface="Helvetica Neue"/>
                <a:sym typeface="Helvetica Neue"/>
              </a:rPr>
              <a:t>Regular communication</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r>
              <a:rPr lang="en-GB" sz="1200" kern="0">
                <a:solidFill>
                  <a:srgbClr val="005395"/>
                </a:solidFill>
                <a:latin typeface="Helvetica Neue"/>
                <a:ea typeface="Helvetica Neue"/>
                <a:cs typeface="Helvetica Neue"/>
                <a:sym typeface="Helvetica Neue"/>
              </a:rPr>
              <a:t>Provide feedback</a:t>
            </a:r>
          </a:p>
          <a:p>
            <a:pPr>
              <a:buClr>
                <a:srgbClr val="000000"/>
              </a:buClr>
              <a:buSzPts val="1100"/>
            </a:pPr>
            <a:endParaRPr lang="en-GB" sz="1200" kern="0">
              <a:solidFill>
                <a:srgbClr val="005395"/>
              </a:solidFill>
              <a:latin typeface="Helvetica Neue"/>
              <a:ea typeface="Helvetica Neue"/>
              <a:cs typeface="Helvetica Neue"/>
              <a:sym typeface="Helvetica Neue"/>
            </a:endParaRPr>
          </a:p>
          <a:p>
            <a:pPr>
              <a:buClr>
                <a:srgbClr val="000000"/>
              </a:buClr>
              <a:buSzPts val="1100"/>
            </a:pPr>
            <a:endParaRPr sz="1200" kern="0">
              <a:solidFill>
                <a:srgbClr val="005395"/>
              </a:solidFill>
              <a:latin typeface="Helvetica Neue"/>
              <a:ea typeface="Helvetica Neue"/>
              <a:cs typeface="Helvetica Neue"/>
              <a:sym typeface="Helvetica Neue"/>
            </a:endParaRPr>
          </a:p>
        </p:txBody>
      </p:sp>
      <p:cxnSp>
        <p:nvCxnSpPr>
          <p:cNvPr id="527" name="Google Shape;527;p78"/>
          <p:cNvCxnSpPr>
            <a:stCxn id="535" idx="0"/>
            <a:endCxn id="536" idx="4"/>
          </p:cNvCxnSpPr>
          <p:nvPr/>
        </p:nvCxnSpPr>
        <p:spPr>
          <a:xfrm flipH="1">
            <a:off x="3434069" y="2429191"/>
            <a:ext cx="4490" cy="1806395"/>
          </a:xfrm>
          <a:prstGeom prst="straightConnector1">
            <a:avLst/>
          </a:prstGeom>
          <a:noFill/>
          <a:ln w="19050" cap="flat" cmpd="sng">
            <a:solidFill>
              <a:srgbClr val="005395"/>
            </a:solidFill>
            <a:prstDash val="dot"/>
            <a:round/>
            <a:headEnd type="none" w="sm" len="sm"/>
            <a:tailEnd type="none" w="sm" len="sm"/>
          </a:ln>
        </p:spPr>
      </p:cxnSp>
      <p:cxnSp>
        <p:nvCxnSpPr>
          <p:cNvPr id="529" name="Google Shape;529;p78"/>
          <p:cNvCxnSpPr>
            <a:stCxn id="538" idx="4"/>
            <a:endCxn id="52" idx="4"/>
          </p:cNvCxnSpPr>
          <p:nvPr/>
        </p:nvCxnSpPr>
        <p:spPr>
          <a:xfrm>
            <a:off x="6388686" y="2594353"/>
            <a:ext cx="19327" cy="1692096"/>
          </a:xfrm>
          <a:prstGeom prst="straightConnector1">
            <a:avLst/>
          </a:prstGeom>
          <a:noFill/>
          <a:ln w="19050" cap="flat" cmpd="sng">
            <a:solidFill>
              <a:srgbClr val="44A999"/>
            </a:solidFill>
            <a:prstDash val="dot"/>
            <a:round/>
            <a:headEnd type="none" w="sm" len="sm"/>
            <a:tailEnd type="none" w="sm" len="sm"/>
          </a:ln>
        </p:spPr>
      </p:cxnSp>
      <p:sp>
        <p:nvSpPr>
          <p:cNvPr id="532" name="Google Shape;532;p78"/>
          <p:cNvSpPr/>
          <p:nvPr/>
        </p:nvSpPr>
        <p:spPr>
          <a:xfrm>
            <a:off x="283722" y="2448808"/>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3" name="Google Shape;533;p78"/>
          <p:cNvSpPr/>
          <p:nvPr/>
        </p:nvSpPr>
        <p:spPr>
          <a:xfrm>
            <a:off x="276040" y="3179964"/>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5" name="Google Shape;535;p78"/>
          <p:cNvSpPr/>
          <p:nvPr/>
        </p:nvSpPr>
        <p:spPr>
          <a:xfrm>
            <a:off x="3359209" y="2429190"/>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6" name="Google Shape;536;p78"/>
          <p:cNvSpPr/>
          <p:nvPr/>
        </p:nvSpPr>
        <p:spPr>
          <a:xfrm>
            <a:off x="3354719" y="4076885"/>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8" name="Google Shape;538;p78"/>
          <p:cNvSpPr/>
          <p:nvPr/>
        </p:nvSpPr>
        <p:spPr>
          <a:xfrm>
            <a:off x="6309335" y="2435653"/>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39" name="Google Shape;539;p78"/>
          <p:cNvSpPr/>
          <p:nvPr/>
        </p:nvSpPr>
        <p:spPr>
          <a:xfrm>
            <a:off x="6321568" y="3343595"/>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0" name="Google Shape;540;p78"/>
          <p:cNvSpPr/>
          <p:nvPr/>
        </p:nvSpPr>
        <p:spPr>
          <a:xfrm>
            <a:off x="6328662" y="3708060"/>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4" name="Google Shape;544;p78"/>
          <p:cNvSpPr/>
          <p:nvPr/>
        </p:nvSpPr>
        <p:spPr>
          <a:xfrm>
            <a:off x="7159875" y="2016300"/>
            <a:ext cx="1860300" cy="2597700"/>
          </a:xfrm>
          <a:prstGeom prst="rect">
            <a:avLst/>
          </a:prstGeom>
          <a:noFill/>
          <a:ln>
            <a:noFill/>
          </a:ln>
        </p:spPr>
        <p:txBody>
          <a:bodyPr spcFirstLastPara="1" wrap="square" lIns="91425" tIns="45700" rIns="91425" bIns="45700" anchor="t" anchorCtr="0">
            <a:noAutofit/>
          </a:bodyPr>
          <a:lstStyle/>
          <a:p>
            <a:pPr>
              <a:buClr>
                <a:srgbClr val="000000"/>
              </a:buClr>
              <a:buSzPts val="1100"/>
            </a:pPr>
            <a:endParaRPr sz="1400" kern="0">
              <a:solidFill>
                <a:srgbClr val="005395"/>
              </a:solidFill>
              <a:latin typeface="Helvetica Neue"/>
              <a:ea typeface="Helvetica Neue"/>
              <a:cs typeface="Helvetica Neue"/>
              <a:sym typeface="Helvetica Neue"/>
            </a:endParaRPr>
          </a:p>
          <a:p>
            <a:pPr>
              <a:buClr>
                <a:srgbClr val="000000"/>
              </a:buClr>
              <a:buSzPts val="1100"/>
            </a:pPr>
            <a:endParaRPr sz="800" kern="0">
              <a:solidFill>
                <a:srgbClr val="005395"/>
              </a:solidFill>
              <a:latin typeface="Helvetica Neue"/>
              <a:ea typeface="Helvetica Neue"/>
              <a:cs typeface="Helvetica Neue"/>
              <a:sym typeface="Helvetica Neue"/>
            </a:endParaRPr>
          </a:p>
          <a:p>
            <a:pPr>
              <a:buClr>
                <a:srgbClr val="000000"/>
              </a:buClr>
            </a:pPr>
            <a:endParaRPr sz="1400" kern="0">
              <a:solidFill>
                <a:srgbClr val="005395"/>
              </a:solidFill>
              <a:latin typeface="Helvetica Neue"/>
              <a:ea typeface="Helvetica Neue"/>
              <a:cs typeface="Helvetica Neue"/>
              <a:sym typeface="Helvetica Neue"/>
            </a:endParaRPr>
          </a:p>
        </p:txBody>
      </p:sp>
      <p:sp>
        <p:nvSpPr>
          <p:cNvPr id="545" name="Google Shape;545;p78"/>
          <p:cNvSpPr txBox="1"/>
          <p:nvPr/>
        </p:nvSpPr>
        <p:spPr>
          <a:xfrm>
            <a:off x="277511" y="1819179"/>
            <a:ext cx="1989300" cy="407400"/>
          </a:xfrm>
          <a:prstGeom prst="rect">
            <a:avLst/>
          </a:prstGeom>
          <a:noFill/>
          <a:ln>
            <a:noFill/>
          </a:ln>
        </p:spPr>
        <p:txBody>
          <a:bodyPr spcFirstLastPara="1" wrap="square" lIns="91425" tIns="91425" rIns="91425" bIns="91425" anchor="t" anchorCtr="0">
            <a:noAutofit/>
          </a:bodyPr>
          <a:lstStyle/>
          <a:p>
            <a:pPr>
              <a:buClr>
                <a:srgbClr val="000000"/>
              </a:buClr>
            </a:pPr>
            <a:r>
              <a:rPr lang="en-GB" sz="2000" b="1" kern="0">
                <a:solidFill>
                  <a:srgbClr val="005395"/>
                </a:solidFill>
                <a:latin typeface="Helvetica Neue"/>
                <a:ea typeface="Helvetica Neue"/>
                <a:cs typeface="Helvetica Neue"/>
                <a:sym typeface="Helvetica Neue"/>
              </a:rPr>
              <a:t>Customer</a:t>
            </a:r>
            <a:endParaRPr sz="2000" b="1" kern="0">
              <a:solidFill>
                <a:srgbClr val="005395"/>
              </a:solidFill>
              <a:latin typeface="Helvetica Neue"/>
              <a:ea typeface="Helvetica Neue"/>
              <a:cs typeface="Helvetica Neue"/>
              <a:sym typeface="Helvetica Neue"/>
            </a:endParaRPr>
          </a:p>
        </p:txBody>
      </p:sp>
      <p:sp>
        <p:nvSpPr>
          <p:cNvPr id="546" name="Google Shape;546;p78"/>
          <p:cNvSpPr txBox="1"/>
          <p:nvPr/>
        </p:nvSpPr>
        <p:spPr>
          <a:xfrm>
            <a:off x="3354720" y="1831962"/>
            <a:ext cx="2430600" cy="407400"/>
          </a:xfrm>
          <a:prstGeom prst="rect">
            <a:avLst/>
          </a:prstGeom>
          <a:noFill/>
          <a:ln>
            <a:noFill/>
          </a:ln>
        </p:spPr>
        <p:txBody>
          <a:bodyPr spcFirstLastPara="1" wrap="square" lIns="91425" tIns="91425" rIns="91425" bIns="91425" anchor="t" anchorCtr="0">
            <a:noAutofit/>
          </a:bodyPr>
          <a:lstStyle/>
          <a:p>
            <a:pPr>
              <a:buClr>
                <a:srgbClr val="000000"/>
              </a:buClr>
            </a:pPr>
            <a:r>
              <a:rPr lang="en-GB" sz="2000" b="1" kern="0">
                <a:solidFill>
                  <a:srgbClr val="005395"/>
                </a:solidFill>
                <a:latin typeface="Helvetica Neue"/>
                <a:ea typeface="Helvetica Neue"/>
                <a:cs typeface="Helvetica Neue"/>
                <a:sym typeface="Helvetica Neue"/>
              </a:rPr>
              <a:t>Supplier</a:t>
            </a:r>
            <a:endParaRPr sz="2000" b="1" kern="0">
              <a:solidFill>
                <a:srgbClr val="005395"/>
              </a:solidFill>
              <a:latin typeface="Helvetica Neue"/>
              <a:ea typeface="Helvetica Neue"/>
              <a:cs typeface="Helvetica Neue"/>
              <a:sym typeface="Helvetica Neue"/>
            </a:endParaRPr>
          </a:p>
        </p:txBody>
      </p:sp>
      <p:sp>
        <p:nvSpPr>
          <p:cNvPr id="547" name="Google Shape;547;p78"/>
          <p:cNvSpPr/>
          <p:nvPr/>
        </p:nvSpPr>
        <p:spPr>
          <a:xfrm>
            <a:off x="272582" y="4456500"/>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48" name="Google Shape;548;p78"/>
          <p:cNvSpPr txBox="1"/>
          <p:nvPr/>
        </p:nvSpPr>
        <p:spPr>
          <a:xfrm>
            <a:off x="6232995" y="1823505"/>
            <a:ext cx="2108400" cy="517800"/>
          </a:xfrm>
          <a:prstGeom prst="rect">
            <a:avLst/>
          </a:prstGeom>
          <a:noFill/>
          <a:ln>
            <a:noFill/>
          </a:ln>
        </p:spPr>
        <p:txBody>
          <a:bodyPr spcFirstLastPara="1" wrap="square" lIns="91425" tIns="91425" rIns="91425" bIns="91425" anchor="t" anchorCtr="0">
            <a:noAutofit/>
          </a:bodyPr>
          <a:lstStyle/>
          <a:p>
            <a:pPr>
              <a:buClr>
                <a:srgbClr val="000000"/>
              </a:buClr>
            </a:pPr>
            <a:r>
              <a:rPr lang="en-GB" sz="2000" b="1" kern="0">
                <a:solidFill>
                  <a:srgbClr val="005395"/>
                </a:solidFill>
                <a:latin typeface="Helvetica Neue"/>
                <a:ea typeface="Helvetica Neue"/>
                <a:cs typeface="Helvetica Neue"/>
                <a:sym typeface="Helvetica Neue"/>
              </a:rPr>
              <a:t>CCS</a:t>
            </a:r>
          </a:p>
          <a:p>
            <a:pPr>
              <a:buClr>
                <a:srgbClr val="000000"/>
              </a:buClr>
            </a:pPr>
            <a:endParaRPr sz="1400" b="1" kern="0">
              <a:solidFill>
                <a:srgbClr val="005395"/>
              </a:solidFill>
              <a:latin typeface="Helvetica Neue"/>
              <a:ea typeface="Helvetica Neue"/>
              <a:cs typeface="Helvetica Neue"/>
              <a:sym typeface="Helvetica Neue"/>
            </a:endParaRPr>
          </a:p>
        </p:txBody>
      </p:sp>
      <p:sp>
        <p:nvSpPr>
          <p:cNvPr id="549" name="Google Shape;549;p78"/>
          <p:cNvSpPr txBox="1"/>
          <p:nvPr/>
        </p:nvSpPr>
        <p:spPr>
          <a:xfrm>
            <a:off x="5020992" y="1782429"/>
            <a:ext cx="2108400" cy="517800"/>
          </a:xfrm>
          <a:prstGeom prst="rect">
            <a:avLst/>
          </a:prstGeom>
          <a:noFill/>
          <a:ln>
            <a:noFill/>
          </a:ln>
        </p:spPr>
        <p:txBody>
          <a:bodyPr spcFirstLastPara="1" wrap="square" lIns="91425" tIns="91425" rIns="91425" bIns="91425" anchor="t" anchorCtr="0">
            <a:noAutofit/>
          </a:bodyPr>
          <a:lstStyle/>
          <a:p>
            <a:pPr>
              <a:buClr>
                <a:srgbClr val="000000"/>
              </a:buClr>
            </a:pPr>
            <a:endParaRPr sz="1400" b="1" kern="0">
              <a:solidFill>
                <a:srgbClr val="005395"/>
              </a:solidFill>
              <a:latin typeface="Helvetica Neue"/>
              <a:ea typeface="Helvetica Neue"/>
              <a:cs typeface="Helvetica Neue"/>
              <a:sym typeface="Helvetica Neue"/>
            </a:endParaRPr>
          </a:p>
        </p:txBody>
      </p:sp>
      <p:sp>
        <p:nvSpPr>
          <p:cNvPr id="551" name="Google Shape;551;p78"/>
          <p:cNvSpPr/>
          <p:nvPr/>
        </p:nvSpPr>
        <p:spPr>
          <a:xfrm>
            <a:off x="277511" y="4808100"/>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5" name="Google Shape;532;p78"/>
          <p:cNvSpPr/>
          <p:nvPr/>
        </p:nvSpPr>
        <p:spPr>
          <a:xfrm>
            <a:off x="272582" y="3550560"/>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6" name="Google Shape;532;p78"/>
          <p:cNvSpPr/>
          <p:nvPr/>
        </p:nvSpPr>
        <p:spPr>
          <a:xfrm>
            <a:off x="279343" y="4076771"/>
            <a:ext cx="158700" cy="157500"/>
          </a:xfrm>
          <a:prstGeom prst="ellipse">
            <a:avLst/>
          </a:prstGeom>
          <a:solidFill>
            <a:srgbClr val="EF8523"/>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8" name="Google Shape;535;p78"/>
          <p:cNvSpPr/>
          <p:nvPr/>
        </p:nvSpPr>
        <p:spPr>
          <a:xfrm>
            <a:off x="3360176" y="2981906"/>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49" name="Google Shape;535;p78"/>
          <p:cNvSpPr/>
          <p:nvPr/>
        </p:nvSpPr>
        <p:spPr>
          <a:xfrm>
            <a:off x="3354940" y="3517515"/>
            <a:ext cx="158700" cy="158700"/>
          </a:xfrm>
          <a:prstGeom prst="ellipse">
            <a:avLst/>
          </a:prstGeom>
          <a:solidFill>
            <a:srgbClr val="0A54A6"/>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1" name="Google Shape;538;p78"/>
          <p:cNvSpPr/>
          <p:nvPr/>
        </p:nvSpPr>
        <p:spPr>
          <a:xfrm>
            <a:off x="6309335" y="2813967"/>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
        <p:nvSpPr>
          <p:cNvPr id="52" name="Google Shape;540;p78"/>
          <p:cNvSpPr/>
          <p:nvPr/>
        </p:nvSpPr>
        <p:spPr>
          <a:xfrm>
            <a:off x="6328662" y="4127749"/>
            <a:ext cx="158700" cy="158700"/>
          </a:xfrm>
          <a:prstGeom prst="ellipse">
            <a:avLst/>
          </a:prstGeom>
          <a:solidFill>
            <a:srgbClr val="46AFA8"/>
          </a:solidFill>
          <a:ln>
            <a:noFill/>
          </a:ln>
        </p:spPr>
        <p:txBody>
          <a:bodyPr spcFirstLastPara="1" wrap="square" lIns="91425" tIns="45700" rIns="91425" bIns="45700" anchor="ctr" anchorCtr="0">
            <a:noAutofit/>
          </a:bodyPr>
          <a:lstStyle/>
          <a:p>
            <a:pPr algn="ctr">
              <a:buClr>
                <a:srgbClr val="000000"/>
              </a:buClr>
            </a:pPr>
            <a:endParaRPr sz="1400" kern="0">
              <a:solidFill>
                <a:srgbClr val="C74F21"/>
              </a:solidFill>
              <a:latin typeface="Arial"/>
              <a:ea typeface="Arial"/>
              <a:cs typeface="Arial"/>
              <a:sym typeface="Arial"/>
            </a:endParaRPr>
          </a:p>
        </p:txBody>
      </p:sp>
    </p:spTree>
    <p:extLst>
      <p:ext uri="{BB962C8B-B14F-4D97-AF65-F5344CB8AC3E}">
        <p14:creationId xmlns:p14="http://schemas.microsoft.com/office/powerpoint/2010/main" val="934481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2"/>
          <p:cNvSpPr txBox="1">
            <a:spLocks noGrp="1"/>
          </p:cNvSpPr>
          <p:nvPr>
            <p:ph type="title"/>
          </p:nvPr>
        </p:nvSpPr>
        <p:spPr>
          <a:xfrm>
            <a:off x="3707904" y="260648"/>
            <a:ext cx="5223000" cy="588600"/>
          </a:xfrm>
          <a:prstGeom prst="rect">
            <a:avLst/>
          </a:prstGeom>
        </p:spPr>
        <p:txBody>
          <a:bodyPr spcFirstLastPara="1" wrap="square" lIns="91425" tIns="91425" rIns="91425" bIns="91425" anchor="t" anchorCtr="0">
            <a:noAutofit/>
          </a:bodyPr>
          <a:lstStyle/>
          <a:p>
            <a:r>
              <a:rPr lang="en-GB"/>
              <a:t>Benefits</a:t>
            </a:r>
            <a:endParaRPr/>
          </a:p>
        </p:txBody>
      </p:sp>
      <p:sp>
        <p:nvSpPr>
          <p:cNvPr id="262" name="Google Shape;262;p22"/>
          <p:cNvSpPr txBox="1">
            <a:spLocks noGrp="1"/>
          </p:cNvSpPr>
          <p:nvPr>
            <p:ph type="body" idx="1"/>
          </p:nvPr>
        </p:nvSpPr>
        <p:spPr>
          <a:xfrm>
            <a:off x="311141" y="1954393"/>
            <a:ext cx="8363303" cy="2539989"/>
          </a:xfrm>
          <a:prstGeom prst="rect">
            <a:avLst/>
          </a:prstGeom>
        </p:spPr>
        <p:txBody>
          <a:bodyPr spcFirstLastPara="1" wrap="square" lIns="91425" tIns="91425" rIns="91425" bIns="91425" numCol="1" anchor="t" anchorCtr="0">
            <a:noAutofit/>
          </a:bodyPr>
          <a:lstStyle/>
          <a:p>
            <a:pPr marL="0" indent="0">
              <a:spcAft>
                <a:spcPts val="1200"/>
              </a:spcAft>
              <a:buSzPct val="100000"/>
            </a:pPr>
            <a:r>
              <a:rPr lang="en-US" sz="2000">
                <a:latin typeface="+mn-lt"/>
              </a:rPr>
              <a:t>The HELGA DPS offers a number of key benefits for customers:</a:t>
            </a:r>
          </a:p>
          <a:p>
            <a:pPr marL="171450" indent="-171450">
              <a:spcAft>
                <a:spcPts val="600"/>
              </a:spcAft>
              <a:buSzPct val="100000"/>
              <a:buFont typeface="Arial" panose="020B0604020202020204" pitchFamily="34" charset="0"/>
              <a:buChar char="•"/>
            </a:pPr>
            <a:r>
              <a:rPr lang="en-US" sz="1400" b="1" i="1">
                <a:latin typeface="+mn-lt"/>
              </a:rPr>
              <a:t>Dynamic </a:t>
            </a:r>
            <a:r>
              <a:rPr lang="en-US" sz="1400">
                <a:latin typeface="+mn-lt"/>
              </a:rPr>
              <a:t>– customers can build specifications, competitions and contracts to suit their needs</a:t>
            </a:r>
          </a:p>
          <a:p>
            <a:pPr marL="171450" indent="-171450">
              <a:spcAft>
                <a:spcPts val="600"/>
              </a:spcAft>
              <a:buSzPct val="100000"/>
              <a:buFont typeface="Arial" panose="020B0604020202020204" pitchFamily="34" charset="0"/>
              <a:buChar char="•"/>
            </a:pPr>
            <a:r>
              <a:rPr lang="en-US" sz="1400" b="1" i="1">
                <a:latin typeface="+mn-lt"/>
              </a:rPr>
              <a:t>Easy to Use </a:t>
            </a:r>
            <a:r>
              <a:rPr lang="en-US" sz="1400">
                <a:latin typeface="+mn-lt"/>
              </a:rPr>
              <a:t>– simple electronic process using widely available systems</a:t>
            </a:r>
          </a:p>
          <a:p>
            <a:pPr marL="171450" indent="-171450">
              <a:spcAft>
                <a:spcPts val="600"/>
              </a:spcAft>
              <a:buSzPct val="100000"/>
              <a:buFont typeface="Arial" panose="020B0604020202020204" pitchFamily="34" charset="0"/>
              <a:buChar char="•"/>
            </a:pPr>
            <a:r>
              <a:rPr lang="en-US" sz="1400" b="1" i="1">
                <a:latin typeface="+mn-lt"/>
              </a:rPr>
              <a:t>Market access </a:t>
            </a:r>
            <a:r>
              <a:rPr lang="en-US" sz="1400">
                <a:latin typeface="+mn-lt"/>
              </a:rPr>
              <a:t>– access to a wide range of suppliers, driving competition and offering an increased scope of services</a:t>
            </a:r>
          </a:p>
          <a:p>
            <a:pPr marL="171450" indent="-171450">
              <a:spcAft>
                <a:spcPts val="600"/>
              </a:spcAft>
              <a:buSzPct val="100000"/>
              <a:buFont typeface="Arial" panose="020B0604020202020204" pitchFamily="34" charset="0"/>
              <a:buChar char="•"/>
            </a:pPr>
            <a:r>
              <a:rPr lang="en-US" sz="1400" b="1" i="1">
                <a:latin typeface="+mn-lt"/>
              </a:rPr>
              <a:t>Supplier filtering </a:t>
            </a:r>
            <a:r>
              <a:rPr lang="en-US" sz="1400">
                <a:latin typeface="+mn-lt"/>
              </a:rPr>
              <a:t>– quickly find relevant suppliers for competitions, including local and SME suppliers to suit customer’s requirements</a:t>
            </a:r>
          </a:p>
          <a:p>
            <a:pPr marL="171450" indent="-171450">
              <a:spcAft>
                <a:spcPts val="600"/>
              </a:spcAft>
              <a:buSzPct val="100000"/>
              <a:buFont typeface="Arial" panose="020B0604020202020204" pitchFamily="34" charset="0"/>
              <a:buChar char="•"/>
            </a:pPr>
            <a:r>
              <a:rPr lang="en-US" sz="1400" b="1" i="1">
                <a:latin typeface="+mn-lt"/>
              </a:rPr>
              <a:t>Compliance</a:t>
            </a:r>
            <a:r>
              <a:rPr lang="en-US" sz="1400">
                <a:latin typeface="+mn-lt"/>
              </a:rPr>
              <a:t> - Fully compliant with UK and EU regulations</a:t>
            </a:r>
          </a:p>
        </p:txBody>
      </p:sp>
    </p:spTree>
    <p:extLst>
      <p:ext uri="{BB962C8B-B14F-4D97-AF65-F5344CB8AC3E}">
        <p14:creationId xmlns:p14="http://schemas.microsoft.com/office/powerpoint/2010/main" val="179581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F74F1-29C5-4F04-9D0C-581CC5D30DF4}"/>
              </a:ext>
            </a:extLst>
          </p:cNvPr>
          <p:cNvSpPr>
            <a:spLocks noGrp="1"/>
          </p:cNvSpPr>
          <p:nvPr>
            <p:ph idx="1"/>
          </p:nvPr>
        </p:nvSpPr>
        <p:spPr>
          <a:xfrm>
            <a:off x="323528" y="1583139"/>
            <a:ext cx="8363272" cy="4366141"/>
          </a:xfrm>
        </p:spPr>
        <p:txBody>
          <a:bodyPr>
            <a:normAutofit/>
          </a:bodyPr>
          <a:lstStyle/>
          <a:p>
            <a:pPr marL="0" indent="0">
              <a:buNone/>
            </a:pPr>
            <a:r>
              <a:rPr lang="en-GB" sz="2800" b="1">
                <a:solidFill>
                  <a:schemeClr val="tx1"/>
                </a:solidFill>
              </a:rPr>
              <a:t>Presented by: Ben Brenton</a:t>
            </a:r>
          </a:p>
          <a:p>
            <a:pPr marL="0" indent="0">
              <a:buNone/>
            </a:pPr>
            <a:r>
              <a:rPr lang="en-GB" sz="2800" b="1">
                <a:solidFill>
                  <a:schemeClr val="tx1"/>
                </a:solidFill>
              </a:rPr>
              <a:t>BEIS Procurement Team</a:t>
            </a:r>
            <a:br>
              <a:rPr lang="en-US" sz="2800"/>
            </a:br>
            <a:endParaRPr lang="en-GB" sz="2800"/>
          </a:p>
        </p:txBody>
      </p:sp>
      <p:sp>
        <p:nvSpPr>
          <p:cNvPr id="3" name="Title 2">
            <a:extLst>
              <a:ext uri="{FF2B5EF4-FFF2-40B4-BE49-F238E27FC236}">
                <a16:creationId xmlns:a16="http://schemas.microsoft.com/office/drawing/2014/main" id="{6857721B-00C1-4535-9DD5-B91CA7E136EC}"/>
              </a:ext>
            </a:extLst>
          </p:cNvPr>
          <p:cNvSpPr>
            <a:spLocks noGrp="1"/>
          </p:cNvSpPr>
          <p:nvPr>
            <p:ph type="title"/>
          </p:nvPr>
        </p:nvSpPr>
        <p:spPr>
          <a:xfrm>
            <a:off x="254517" y="299423"/>
            <a:ext cx="8363272" cy="864096"/>
          </a:xfrm>
        </p:spPr>
        <p:txBody>
          <a:bodyPr>
            <a:noAutofit/>
          </a:bodyPr>
          <a:lstStyle/>
          <a:p>
            <a:r>
              <a:rPr lang="en-US" sz="2900" b="1">
                <a:solidFill>
                  <a:schemeClr val="tx1"/>
                </a:solidFill>
              </a:rPr>
              <a:t>Procurement Pre-Market Engagement Session</a:t>
            </a:r>
            <a:endParaRPr lang="en-GB" sz="2900"/>
          </a:p>
        </p:txBody>
      </p:sp>
    </p:spTree>
    <p:extLst>
      <p:ext uri="{BB962C8B-B14F-4D97-AF65-F5344CB8AC3E}">
        <p14:creationId xmlns:p14="http://schemas.microsoft.com/office/powerpoint/2010/main" val="2018052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body" idx="2"/>
          </p:nvPr>
        </p:nvSpPr>
        <p:spPr>
          <a:xfrm>
            <a:off x="129104" y="1914337"/>
            <a:ext cx="8520599" cy="2058054"/>
          </a:xfrm>
          <a:prstGeom prst="rect">
            <a:avLst/>
          </a:prstGeom>
          <a:noFill/>
          <a:ln>
            <a:noFill/>
          </a:ln>
        </p:spPr>
        <p:txBody>
          <a:bodyPr spcFirstLastPara="1" wrap="square" lIns="91425" tIns="91425" rIns="91425" bIns="91425" anchor="t" anchorCtr="0">
            <a:noAutofit/>
          </a:bodyPr>
          <a:lstStyle/>
          <a:p>
            <a:pPr marL="0" indent="0" algn="ctr">
              <a:lnSpc>
                <a:spcPct val="250000"/>
              </a:lnSpc>
              <a:buSzPts val="2000"/>
            </a:pPr>
            <a:r>
              <a:rPr lang="en-GB" sz="3200">
                <a:solidFill>
                  <a:schemeClr val="bg2"/>
                </a:solidFill>
              </a:rPr>
              <a:t>Questions?</a:t>
            </a:r>
            <a:endParaRPr sz="3200" b="1">
              <a:solidFill>
                <a:schemeClr val="bg2"/>
              </a:solidFill>
            </a:endParaRPr>
          </a:p>
        </p:txBody>
      </p:sp>
      <p:pic>
        <p:nvPicPr>
          <p:cNvPr id="296" name="Google Shape;296;p26" descr="Footer.jpg"/>
          <p:cNvPicPr preferRelativeResize="0"/>
          <p:nvPr/>
        </p:nvPicPr>
        <p:blipFill rotWithShape="1">
          <a:blip r:embed="rId3">
            <a:alphaModFix/>
          </a:blip>
          <a:srcRect/>
          <a:stretch/>
        </p:blipFill>
        <p:spPr>
          <a:xfrm>
            <a:off x="914268" y="5001419"/>
            <a:ext cx="7415784" cy="612757"/>
          </a:xfrm>
          <a:prstGeom prst="rect">
            <a:avLst/>
          </a:prstGeom>
          <a:noFill/>
          <a:ln>
            <a:noFill/>
          </a:ln>
        </p:spPr>
      </p:pic>
      <p:sp>
        <p:nvSpPr>
          <p:cNvPr id="297" name="Google Shape;297;p26"/>
          <p:cNvSpPr txBox="1">
            <a:spLocks noGrp="1"/>
          </p:cNvSpPr>
          <p:nvPr>
            <p:ph type="title"/>
          </p:nvPr>
        </p:nvSpPr>
        <p:spPr>
          <a:xfrm>
            <a:off x="3609173" y="1115514"/>
            <a:ext cx="5223126" cy="588663"/>
          </a:xfrm>
          <a:prstGeom prst="rect">
            <a:avLst/>
          </a:prstGeom>
          <a:noFill/>
          <a:ln>
            <a:noFill/>
          </a:ln>
        </p:spPr>
        <p:txBody>
          <a:bodyPr spcFirstLastPara="1" wrap="square" lIns="91425" tIns="91425" rIns="91425" bIns="91425" anchor="t" anchorCtr="0">
            <a:noAutofit/>
          </a:bodyPr>
          <a:lstStyle/>
          <a:p>
            <a:r>
              <a:rPr lang="en-GB"/>
              <a:t>Q&amp;A Opportunity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3609173" y="1115514"/>
            <a:ext cx="5223126" cy="588663"/>
          </a:xfrm>
          <a:prstGeom prst="rect">
            <a:avLst/>
          </a:prstGeom>
          <a:noFill/>
          <a:ln>
            <a:noFill/>
          </a:ln>
        </p:spPr>
        <p:txBody>
          <a:bodyPr spcFirstLastPara="1" wrap="square" lIns="91425" tIns="91425" rIns="91425" bIns="91425" anchor="t" anchorCtr="0">
            <a:noAutofit/>
          </a:bodyPr>
          <a:lstStyle/>
          <a:p>
            <a:r>
              <a:rPr lang="en-GB">
                <a:solidFill>
                  <a:srgbClr val="005395"/>
                </a:solidFill>
              </a:rPr>
              <a:t>Keeping in touch</a:t>
            </a:r>
            <a:endParaRPr/>
          </a:p>
        </p:txBody>
      </p:sp>
      <p:sp>
        <p:nvSpPr>
          <p:cNvPr id="304" name="Google Shape;304;p27"/>
          <p:cNvSpPr/>
          <p:nvPr/>
        </p:nvSpPr>
        <p:spPr>
          <a:xfrm>
            <a:off x="2086134" y="4408107"/>
            <a:ext cx="2617671" cy="390000"/>
          </a:xfrm>
          <a:prstGeom prst="rect">
            <a:avLst/>
          </a:prstGeom>
          <a:noFill/>
          <a:ln>
            <a:noFill/>
          </a:ln>
        </p:spPr>
        <p:txBody>
          <a:bodyPr spcFirstLastPara="1" wrap="square" lIns="91425" tIns="45700" rIns="91425" bIns="45700" anchor="t" anchorCtr="0">
            <a:noAutofit/>
          </a:bodyPr>
          <a:lstStyle/>
          <a:p>
            <a:pPr>
              <a:buClr>
                <a:srgbClr val="000000"/>
              </a:buClr>
            </a:pPr>
            <a:r>
              <a:rPr lang="en-GB" sz="2000" kern="0">
                <a:solidFill>
                  <a:srgbClr val="1F497D">
                    <a:lumMod val="75000"/>
                  </a:srgbClr>
                </a:solidFill>
                <a:latin typeface="Helvetica Neue Light"/>
                <a:ea typeface="Helvetica Neue Light"/>
                <a:cs typeface="Helvetica Neue Light"/>
                <a:sym typeface="Helvetica Neue Light"/>
              </a:rPr>
              <a:t>@gov_procurement</a:t>
            </a:r>
            <a:endParaRPr sz="2000" kern="0">
              <a:solidFill>
                <a:srgbClr val="1F497D">
                  <a:lumMod val="75000"/>
                </a:srgbClr>
              </a:solidFill>
              <a:latin typeface="Helvetica Neue Light"/>
              <a:ea typeface="Helvetica Neue Light"/>
              <a:cs typeface="Helvetica Neue Light"/>
              <a:sym typeface="Helvetica Neue Light"/>
            </a:endParaRPr>
          </a:p>
        </p:txBody>
      </p:sp>
      <p:sp>
        <p:nvSpPr>
          <p:cNvPr id="305" name="Google Shape;305;p27"/>
          <p:cNvSpPr/>
          <p:nvPr/>
        </p:nvSpPr>
        <p:spPr>
          <a:xfrm>
            <a:off x="2086134" y="5065620"/>
            <a:ext cx="3267600" cy="390000"/>
          </a:xfrm>
          <a:prstGeom prst="rect">
            <a:avLst/>
          </a:prstGeom>
          <a:noFill/>
          <a:ln>
            <a:noFill/>
          </a:ln>
        </p:spPr>
        <p:txBody>
          <a:bodyPr spcFirstLastPara="1" wrap="square" lIns="91425" tIns="45700" rIns="91425" bIns="45700" anchor="t" anchorCtr="0">
            <a:noAutofit/>
          </a:bodyPr>
          <a:lstStyle/>
          <a:p>
            <a:pPr>
              <a:buClr>
                <a:srgbClr val="000000"/>
              </a:buClr>
            </a:pPr>
            <a:r>
              <a:rPr lang="en-GB" sz="2000" kern="0">
                <a:solidFill>
                  <a:srgbClr val="1F497D">
                    <a:lumMod val="75000"/>
                  </a:srgbClr>
                </a:solidFill>
                <a:latin typeface="Helvetica Neue Light"/>
                <a:ea typeface="Helvetica Neue Light"/>
                <a:cs typeface="Helvetica Neue Light"/>
                <a:sym typeface="Helvetica Neue Light"/>
              </a:rPr>
              <a:t>Crown Commercial Service </a:t>
            </a:r>
            <a:endParaRPr sz="1400" kern="0">
              <a:solidFill>
                <a:srgbClr val="1F497D">
                  <a:lumMod val="75000"/>
                </a:srgbClr>
              </a:solidFill>
              <a:latin typeface="Arial"/>
              <a:cs typeface="Arial"/>
              <a:sym typeface="Arial"/>
            </a:endParaRPr>
          </a:p>
        </p:txBody>
      </p:sp>
      <p:pic>
        <p:nvPicPr>
          <p:cNvPr id="306" name="Google Shape;306;p27"/>
          <p:cNvPicPr preferRelativeResize="0"/>
          <p:nvPr/>
        </p:nvPicPr>
        <p:blipFill rotWithShape="1">
          <a:blip r:embed="rId3">
            <a:alphaModFix/>
          </a:blip>
          <a:srcRect/>
          <a:stretch/>
        </p:blipFill>
        <p:spPr>
          <a:xfrm>
            <a:off x="1580893" y="3686429"/>
            <a:ext cx="432135" cy="411355"/>
          </a:xfrm>
          <a:prstGeom prst="rect">
            <a:avLst/>
          </a:prstGeom>
          <a:noFill/>
          <a:ln>
            <a:noFill/>
          </a:ln>
        </p:spPr>
      </p:pic>
      <p:pic>
        <p:nvPicPr>
          <p:cNvPr id="307" name="Google Shape;307;p27"/>
          <p:cNvPicPr preferRelativeResize="0"/>
          <p:nvPr/>
        </p:nvPicPr>
        <p:blipFill>
          <a:blip r:embed="rId4">
            <a:alphaModFix/>
          </a:blip>
          <a:stretch>
            <a:fillRect/>
          </a:stretch>
        </p:blipFill>
        <p:spPr>
          <a:xfrm>
            <a:off x="1551933" y="2188222"/>
            <a:ext cx="432135" cy="432135"/>
          </a:xfrm>
          <a:prstGeom prst="rect">
            <a:avLst/>
          </a:prstGeom>
          <a:noFill/>
          <a:ln>
            <a:noFill/>
          </a:ln>
        </p:spPr>
      </p:pic>
      <p:pic>
        <p:nvPicPr>
          <p:cNvPr id="308" name="Google Shape;308;p27"/>
          <p:cNvPicPr preferRelativeResize="0"/>
          <p:nvPr/>
        </p:nvPicPr>
        <p:blipFill rotWithShape="1">
          <a:blip r:embed="rId5">
            <a:alphaModFix/>
          </a:blip>
          <a:srcRect/>
          <a:stretch/>
        </p:blipFill>
        <p:spPr>
          <a:xfrm>
            <a:off x="1559918" y="2958952"/>
            <a:ext cx="432135" cy="411353"/>
          </a:xfrm>
          <a:prstGeom prst="rect">
            <a:avLst/>
          </a:prstGeom>
          <a:noFill/>
          <a:ln>
            <a:noFill/>
          </a:ln>
        </p:spPr>
      </p:pic>
      <p:pic>
        <p:nvPicPr>
          <p:cNvPr id="309" name="Google Shape;309;p27"/>
          <p:cNvPicPr preferRelativeResize="0"/>
          <p:nvPr/>
        </p:nvPicPr>
        <p:blipFill rotWithShape="1">
          <a:blip r:embed="rId6">
            <a:alphaModFix/>
          </a:blip>
          <a:srcRect/>
          <a:stretch/>
        </p:blipFill>
        <p:spPr>
          <a:xfrm>
            <a:off x="1504600" y="4401979"/>
            <a:ext cx="508430" cy="395981"/>
          </a:xfrm>
          <a:prstGeom prst="rect">
            <a:avLst/>
          </a:prstGeom>
          <a:noFill/>
          <a:ln>
            <a:noFill/>
          </a:ln>
        </p:spPr>
      </p:pic>
      <p:pic>
        <p:nvPicPr>
          <p:cNvPr id="310" name="Google Shape;310;p27"/>
          <p:cNvPicPr preferRelativeResize="0"/>
          <p:nvPr/>
        </p:nvPicPr>
        <p:blipFill rotWithShape="1">
          <a:blip r:embed="rId7">
            <a:alphaModFix/>
          </a:blip>
          <a:srcRect/>
          <a:stretch/>
        </p:blipFill>
        <p:spPr>
          <a:xfrm>
            <a:off x="1567893" y="5060792"/>
            <a:ext cx="367773" cy="350088"/>
          </a:xfrm>
          <a:prstGeom prst="rect">
            <a:avLst/>
          </a:prstGeom>
          <a:noFill/>
          <a:ln>
            <a:noFill/>
          </a:ln>
        </p:spPr>
      </p:pic>
      <p:sp>
        <p:nvSpPr>
          <p:cNvPr id="311" name="Google Shape;311;p27"/>
          <p:cNvSpPr/>
          <p:nvPr/>
        </p:nvSpPr>
        <p:spPr>
          <a:xfrm>
            <a:off x="2086134" y="2235309"/>
            <a:ext cx="5931900" cy="390000"/>
          </a:xfrm>
          <a:prstGeom prst="rect">
            <a:avLst/>
          </a:prstGeom>
          <a:noFill/>
          <a:ln>
            <a:noFill/>
          </a:ln>
        </p:spPr>
        <p:txBody>
          <a:bodyPr spcFirstLastPara="1" wrap="square" lIns="91425" tIns="45700" rIns="91425" bIns="45700" anchor="t" anchorCtr="0">
            <a:noAutofit/>
          </a:bodyPr>
          <a:lstStyle/>
          <a:p>
            <a:pPr>
              <a:buClr>
                <a:srgbClr val="000000"/>
              </a:buClr>
            </a:pPr>
            <a:r>
              <a:rPr lang="en-GB" sz="2000" kern="0">
                <a:solidFill>
                  <a:srgbClr val="1F497D">
                    <a:lumMod val="75000"/>
                  </a:srgbClr>
                </a:solidFill>
                <a:latin typeface="Helvetica Neue Light"/>
                <a:ea typeface="Helvetica Neue Light"/>
                <a:cs typeface="Helvetica Neue Light"/>
                <a:sym typeface="Helvetica Neue Light"/>
              </a:rPr>
              <a:t>info@crowncommercial.gov.uk </a:t>
            </a:r>
            <a:endParaRPr sz="2000" kern="0">
              <a:solidFill>
                <a:srgbClr val="1F497D">
                  <a:lumMod val="75000"/>
                </a:srgbClr>
              </a:solidFill>
              <a:latin typeface="Helvetica Neue Light"/>
              <a:ea typeface="Helvetica Neue Light"/>
              <a:cs typeface="Helvetica Neue Light"/>
              <a:sym typeface="Helvetica Neue Light"/>
            </a:endParaRPr>
          </a:p>
        </p:txBody>
      </p:sp>
      <p:sp>
        <p:nvSpPr>
          <p:cNvPr id="312" name="Google Shape;312;p27"/>
          <p:cNvSpPr/>
          <p:nvPr/>
        </p:nvSpPr>
        <p:spPr>
          <a:xfrm>
            <a:off x="2091612" y="3697178"/>
            <a:ext cx="2092500" cy="390000"/>
          </a:xfrm>
          <a:prstGeom prst="rect">
            <a:avLst/>
          </a:prstGeom>
          <a:noFill/>
          <a:ln>
            <a:noFill/>
          </a:ln>
        </p:spPr>
        <p:txBody>
          <a:bodyPr spcFirstLastPara="1" wrap="square" lIns="91425" tIns="45700" rIns="91425" bIns="45700" anchor="t" anchorCtr="0">
            <a:noAutofit/>
          </a:bodyPr>
          <a:lstStyle/>
          <a:p>
            <a:pPr>
              <a:buClr>
                <a:srgbClr val="000000"/>
              </a:buClr>
            </a:pPr>
            <a:r>
              <a:rPr lang="en-GB" sz="2000" kern="0">
                <a:solidFill>
                  <a:srgbClr val="1F497D">
                    <a:lumMod val="75000"/>
                  </a:srgbClr>
                </a:solidFill>
                <a:latin typeface="Helvetica Neue Light"/>
                <a:ea typeface="Helvetica Neue Light"/>
                <a:cs typeface="Helvetica Neue Light"/>
                <a:sym typeface="Helvetica Neue Light"/>
              </a:rPr>
              <a:t>www.gov.uk/ccs</a:t>
            </a:r>
            <a:endParaRPr sz="1400" kern="0">
              <a:solidFill>
                <a:srgbClr val="1F497D">
                  <a:lumMod val="75000"/>
                </a:srgbClr>
              </a:solidFill>
              <a:latin typeface="Arial"/>
              <a:cs typeface="Arial"/>
              <a:sym typeface="Arial"/>
            </a:endParaRPr>
          </a:p>
        </p:txBody>
      </p:sp>
      <p:sp>
        <p:nvSpPr>
          <p:cNvPr id="313" name="Google Shape;313;p27"/>
          <p:cNvSpPr/>
          <p:nvPr/>
        </p:nvSpPr>
        <p:spPr>
          <a:xfrm>
            <a:off x="2086134" y="2992952"/>
            <a:ext cx="1940400" cy="390000"/>
          </a:xfrm>
          <a:prstGeom prst="rect">
            <a:avLst/>
          </a:prstGeom>
          <a:noFill/>
          <a:ln>
            <a:noFill/>
          </a:ln>
        </p:spPr>
        <p:txBody>
          <a:bodyPr spcFirstLastPara="1" wrap="square" lIns="91425" tIns="45700" rIns="91425" bIns="45700" anchor="t" anchorCtr="0">
            <a:noAutofit/>
          </a:bodyPr>
          <a:lstStyle/>
          <a:p>
            <a:pPr>
              <a:buClr>
                <a:srgbClr val="000000"/>
              </a:buClr>
            </a:pPr>
            <a:r>
              <a:rPr lang="en-GB" sz="2000" kern="0">
                <a:solidFill>
                  <a:srgbClr val="1F497D">
                    <a:lumMod val="75000"/>
                  </a:srgbClr>
                </a:solidFill>
                <a:latin typeface="Helvetica Neue Light"/>
                <a:ea typeface="Helvetica Neue Light"/>
                <a:cs typeface="Helvetica Neue Light"/>
                <a:sym typeface="Helvetica Neue Light"/>
              </a:rPr>
              <a:t>0345 410 2222</a:t>
            </a:r>
            <a:endParaRPr sz="1400" kern="0">
              <a:solidFill>
                <a:srgbClr val="1F497D">
                  <a:lumMod val="75000"/>
                </a:srgbClr>
              </a:solidFill>
              <a:latin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03C227-B159-4B2C-AC11-E34FB1343D5A}"/>
              </a:ext>
            </a:extLst>
          </p:cNvPr>
          <p:cNvSpPr>
            <a:spLocks noGrp="1"/>
          </p:cNvSpPr>
          <p:nvPr>
            <p:ph idx="1"/>
          </p:nvPr>
        </p:nvSpPr>
        <p:spPr/>
        <p:txBody>
          <a:bodyPr/>
          <a:lstStyle/>
          <a:p>
            <a:pPr marL="0" indent="0">
              <a:buNone/>
            </a:pPr>
            <a:endParaRPr lang="en-GB" sz="3200">
              <a:hlinkClick r:id="rId3"/>
            </a:endParaRPr>
          </a:p>
          <a:p>
            <a:pPr marL="0" indent="0">
              <a:buNone/>
            </a:pPr>
            <a:endParaRPr lang="en-GB" sz="3200">
              <a:hlinkClick r:id="rId3"/>
            </a:endParaRPr>
          </a:p>
          <a:p>
            <a:pPr marL="0" indent="0">
              <a:buNone/>
            </a:pPr>
            <a:r>
              <a:rPr lang="en-GB" sz="3200">
                <a:hlinkClick r:id="rId3"/>
              </a:rPr>
              <a:t>builtenvironmentresearch@beis.gov.uk</a:t>
            </a:r>
            <a:endParaRPr lang="en-GB" sz="3200"/>
          </a:p>
          <a:p>
            <a:pPr marL="0" indent="0">
              <a:buNone/>
            </a:pPr>
            <a:endParaRPr lang="en-GB"/>
          </a:p>
        </p:txBody>
      </p:sp>
      <p:sp>
        <p:nvSpPr>
          <p:cNvPr id="3" name="Title 2">
            <a:extLst>
              <a:ext uri="{FF2B5EF4-FFF2-40B4-BE49-F238E27FC236}">
                <a16:creationId xmlns:a16="http://schemas.microsoft.com/office/drawing/2014/main" id="{3F065C63-783B-4CD2-B934-95561DBC2F92}"/>
              </a:ext>
            </a:extLst>
          </p:cNvPr>
          <p:cNvSpPr>
            <a:spLocks noGrp="1"/>
          </p:cNvSpPr>
          <p:nvPr>
            <p:ph type="title"/>
          </p:nvPr>
        </p:nvSpPr>
        <p:spPr/>
        <p:txBody>
          <a:bodyPr/>
          <a:lstStyle/>
          <a:p>
            <a:r>
              <a:rPr lang="en-GB"/>
              <a:t>Private Q&amp;A Sessions</a:t>
            </a:r>
          </a:p>
        </p:txBody>
      </p:sp>
    </p:spTree>
    <p:extLst>
      <p:ext uri="{BB962C8B-B14F-4D97-AF65-F5344CB8AC3E}">
        <p14:creationId xmlns:p14="http://schemas.microsoft.com/office/powerpoint/2010/main" val="97802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04967" y="404664"/>
            <a:ext cx="8081033" cy="648072"/>
          </a:xfrm>
        </p:spPr>
        <p:txBody>
          <a:bodyPr>
            <a:noAutofit/>
          </a:bodyPr>
          <a:lstStyle/>
          <a:p>
            <a:pPr algn="l"/>
            <a:r>
              <a:rPr lang="en-GB" sz="3200" b="1">
                <a:solidFill>
                  <a:schemeClr val="tx1"/>
                </a:solidFill>
              </a:rPr>
              <a:t>What BEIS would like to achieve today</a:t>
            </a:r>
            <a:endParaRPr lang="en-US" sz="3200" b="1">
              <a:solidFill>
                <a:schemeClr val="tx1"/>
              </a:solidFill>
            </a:endParaRPr>
          </a:p>
        </p:txBody>
      </p:sp>
      <p:sp>
        <p:nvSpPr>
          <p:cNvPr id="19" name="Content Placeholder 18"/>
          <p:cNvSpPr>
            <a:spLocks noGrp="1"/>
          </p:cNvSpPr>
          <p:nvPr>
            <p:ph idx="1"/>
          </p:nvPr>
        </p:nvSpPr>
        <p:spPr>
          <a:xfrm>
            <a:off x="179512" y="1340768"/>
            <a:ext cx="8784976" cy="4392488"/>
          </a:xfrm>
        </p:spPr>
        <p:txBody>
          <a:bodyPr>
            <a:noAutofit/>
          </a:bodyPr>
          <a:lstStyle/>
          <a:p>
            <a:pPr marL="285750" indent="-285750">
              <a:buFont typeface="Arial" panose="020B0604020202020204" pitchFamily="34" charset="0"/>
              <a:buChar char="•"/>
            </a:pPr>
            <a:r>
              <a:rPr lang="en-GB" sz="2000">
                <a:solidFill>
                  <a:schemeClr val="tx1"/>
                </a:solidFill>
              </a:rPr>
              <a:t>Suppliers have further knowledge of this requirement and can ask questions at any time. Suppliers can plan ahead for this requirement and the procurement process.</a:t>
            </a:r>
          </a:p>
          <a:p>
            <a:pPr marL="285750" indent="-285750"/>
            <a:r>
              <a:rPr lang="en-GB" sz="2000">
                <a:solidFill>
                  <a:schemeClr val="tx1"/>
                </a:solidFill>
              </a:rPr>
              <a:t>BEIS has a better understanding and further information for this requirement before going out to market. </a:t>
            </a:r>
          </a:p>
          <a:p>
            <a:pPr marL="285750" indent="-285750">
              <a:buFont typeface="Arial" panose="020B0604020202020204" pitchFamily="34" charset="0"/>
              <a:buChar char="•"/>
            </a:pPr>
            <a:r>
              <a:rPr lang="en-GB" sz="2000">
                <a:solidFill>
                  <a:schemeClr val="tx1"/>
                </a:solidFill>
              </a:rPr>
              <a:t>Suppliers offer innovation / tell us previous lessons learned. Help fill in the blanks of the specification. Tell us expectations that seem unrealistic. Tells us any risks that may occur and mitigations explored.</a:t>
            </a:r>
          </a:p>
          <a:p>
            <a:r>
              <a:rPr lang="en-GB" sz="2000" u="sng">
                <a:solidFill>
                  <a:schemeClr val="tx1"/>
                </a:solidFill>
              </a:rPr>
              <a:t>This presentation and the Q&amp;A will also be published when the ITT is advertised</a:t>
            </a:r>
            <a:r>
              <a:rPr lang="en-GB" sz="2000">
                <a:solidFill>
                  <a:schemeClr val="tx1"/>
                </a:solidFill>
              </a:rPr>
              <a:t>. There will be an opportunity to ask additional questions today and at a later stage in the tendering process but timelines will be restricted and communications shared throughout the tendering community. </a:t>
            </a:r>
            <a:endParaRPr lang="en-GB" sz="2000">
              <a:solidFill>
                <a:schemeClr val="tx1"/>
              </a:solidFill>
              <a:highlight>
                <a:srgbClr val="FFFF00"/>
              </a:highlight>
            </a:endParaRPr>
          </a:p>
        </p:txBody>
      </p:sp>
    </p:spTree>
    <p:extLst>
      <p:ext uri="{BB962C8B-B14F-4D97-AF65-F5344CB8AC3E}">
        <p14:creationId xmlns:p14="http://schemas.microsoft.com/office/powerpoint/2010/main" val="57178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1254-C82D-41A6-A661-97FE80C2C169}"/>
              </a:ext>
            </a:extLst>
          </p:cNvPr>
          <p:cNvSpPr>
            <a:spLocks noGrp="1"/>
          </p:cNvSpPr>
          <p:nvPr>
            <p:ph type="title"/>
          </p:nvPr>
        </p:nvSpPr>
        <p:spPr/>
        <p:txBody>
          <a:bodyPr/>
          <a:lstStyle/>
          <a:p>
            <a:r>
              <a:rPr lang="en-GB" b="1">
                <a:solidFill>
                  <a:schemeClr val="tx1"/>
                </a:solidFill>
              </a:rPr>
              <a:t>Procurement within BEIS</a:t>
            </a:r>
          </a:p>
        </p:txBody>
      </p:sp>
      <p:sp>
        <p:nvSpPr>
          <p:cNvPr id="3" name="Content Placeholder 2">
            <a:extLst>
              <a:ext uri="{FF2B5EF4-FFF2-40B4-BE49-F238E27FC236}">
                <a16:creationId xmlns:a16="http://schemas.microsoft.com/office/drawing/2014/main" id="{62A20773-4661-49FE-B4A1-78AB16BA104B}"/>
              </a:ext>
            </a:extLst>
          </p:cNvPr>
          <p:cNvSpPr>
            <a:spLocks noGrp="1"/>
          </p:cNvSpPr>
          <p:nvPr>
            <p:ph idx="1"/>
          </p:nvPr>
        </p:nvSpPr>
        <p:spPr/>
        <p:txBody>
          <a:bodyPr>
            <a:normAutofit/>
          </a:bodyPr>
          <a:lstStyle/>
          <a:p>
            <a:pPr marL="214313" indent="-214313"/>
            <a:r>
              <a:rPr lang="en-GB">
                <a:solidFill>
                  <a:schemeClr val="tx1"/>
                </a:solidFill>
              </a:rPr>
              <a:t>First point of call - existing frameworks including, but not restricted to, Crown Commercial Services Frameworks.</a:t>
            </a:r>
          </a:p>
          <a:p>
            <a:pPr marL="214313" indent="-214313"/>
            <a:endParaRPr lang="en-GB">
              <a:solidFill>
                <a:schemeClr val="tx1"/>
              </a:solidFill>
            </a:endParaRPr>
          </a:p>
          <a:p>
            <a:pPr marL="214313" indent="-214313"/>
            <a:r>
              <a:rPr lang="en-GB">
                <a:solidFill>
                  <a:schemeClr val="tx1"/>
                </a:solidFill>
              </a:rPr>
              <a:t>Requirements between £10,000 and £118,000 excluding VAT Contracts Finder</a:t>
            </a:r>
            <a:r>
              <a:rPr lang="en-GB"/>
              <a:t>. </a:t>
            </a:r>
            <a:r>
              <a:rPr lang="en-GB">
                <a:hlinkClick r:id="rId3"/>
              </a:rPr>
              <a:t>https://www.gov.uk/contracts-finder</a:t>
            </a:r>
            <a:endParaRPr lang="en-GB"/>
          </a:p>
          <a:p>
            <a:pPr marL="214313" indent="-214313"/>
            <a:endParaRPr lang="en-GB"/>
          </a:p>
          <a:p>
            <a:pPr marL="214313" indent="-214313"/>
            <a:r>
              <a:rPr lang="en-GB">
                <a:solidFill>
                  <a:schemeClr val="tx1"/>
                </a:solidFill>
              </a:rPr>
              <a:t>OJEU (official Journal European Union) Contracts above £118k excluding VAT procured using the system BIP Solutions DELTA.  Also advertised via Tender Electronic Daily.  Suppliers should register with BIP DELTA for this requirement.  This is free of charge.</a:t>
            </a:r>
          </a:p>
          <a:p>
            <a:pPr marL="214313" indent="-214313"/>
            <a:endParaRPr lang="en-GB">
              <a:solidFill>
                <a:schemeClr val="tx1"/>
              </a:solidFill>
            </a:endParaRPr>
          </a:p>
          <a:p>
            <a:pPr lvl="0"/>
            <a:r>
              <a:rPr lang="en-GB">
                <a:hlinkClick r:id="rId4"/>
              </a:rPr>
              <a:t>https://www.delta-esourcing.com/</a:t>
            </a:r>
            <a:endParaRPr lang="en-GB"/>
          </a:p>
          <a:p>
            <a:endParaRPr lang="en-GB"/>
          </a:p>
        </p:txBody>
      </p:sp>
    </p:spTree>
    <p:extLst>
      <p:ext uri="{BB962C8B-B14F-4D97-AF65-F5344CB8AC3E}">
        <p14:creationId xmlns:p14="http://schemas.microsoft.com/office/powerpoint/2010/main" val="259765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0576" y="1303592"/>
            <a:ext cx="8784976" cy="4387523"/>
          </a:xfrm>
        </p:spPr>
        <p:txBody>
          <a:bodyPr>
            <a:noAutofit/>
          </a:bodyPr>
          <a:lstStyle/>
          <a:p>
            <a:pPr marL="0" indent="0" fontAlgn="base">
              <a:buNone/>
            </a:pPr>
            <a:r>
              <a:rPr lang="en-GB" sz="1500" b="1">
                <a:solidFill>
                  <a:schemeClr val="tx1"/>
                </a:solidFill>
                <a:cs typeface="Arial" panose="020B0604020202020204" pitchFamily="34" charset="0"/>
              </a:rPr>
              <a:t>Product types:</a:t>
            </a:r>
            <a:endParaRPr lang="en-GB" sz="1500">
              <a:solidFill>
                <a:schemeClr val="tx1"/>
              </a:solidFill>
              <a:cs typeface="Arial" panose="020B0604020202020204" pitchFamily="34" charset="0"/>
            </a:endParaRPr>
          </a:p>
          <a:p>
            <a:pPr fontAlgn="base">
              <a:lnSpc>
                <a:spcPct val="120000"/>
              </a:lnSpc>
            </a:pPr>
            <a:r>
              <a:rPr lang="en-GB" sz="1500" u="sng">
                <a:solidFill>
                  <a:schemeClr val="tx1"/>
                </a:solidFill>
                <a:cs typeface="Arial" panose="020B0604020202020204" pitchFamily="34" charset="0"/>
              </a:rPr>
              <a:t>Service 1 </a:t>
            </a:r>
            <a:r>
              <a:rPr lang="en-GB" sz="1500">
                <a:solidFill>
                  <a:schemeClr val="tx1"/>
                </a:solidFill>
                <a:cs typeface="Arial" panose="020B0604020202020204" pitchFamily="34" charset="0"/>
              </a:rPr>
              <a:t>- Energy Advisory, Design and Technical Services: Technical services relating to the advice and design of any demand management or generation type</a:t>
            </a:r>
          </a:p>
          <a:p>
            <a:pPr fontAlgn="base">
              <a:lnSpc>
                <a:spcPct val="120000"/>
              </a:lnSpc>
            </a:pPr>
            <a:r>
              <a:rPr lang="en-GB" sz="1500" u="sng">
                <a:solidFill>
                  <a:schemeClr val="tx1"/>
                </a:solidFill>
                <a:cs typeface="Arial" panose="020B0604020202020204" pitchFamily="34" charset="0"/>
              </a:rPr>
              <a:t>Service 2 </a:t>
            </a:r>
            <a:r>
              <a:rPr lang="en-GB" sz="1500">
                <a:solidFill>
                  <a:schemeClr val="tx1"/>
                </a:solidFill>
                <a:cs typeface="Arial" panose="020B0604020202020204" pitchFamily="34" charset="0"/>
              </a:rPr>
              <a:t>- Delivery Services: Delivery services to install, manage and maintain any demand management or generation type</a:t>
            </a:r>
          </a:p>
          <a:p>
            <a:pPr fontAlgn="base">
              <a:lnSpc>
                <a:spcPct val="120000"/>
              </a:lnSpc>
            </a:pPr>
            <a:r>
              <a:rPr lang="en-GB" sz="1500" u="sng">
                <a:solidFill>
                  <a:schemeClr val="tx1"/>
                </a:solidFill>
                <a:cs typeface="Arial" panose="020B0604020202020204" pitchFamily="34" charset="0"/>
              </a:rPr>
              <a:t>Service 3 </a:t>
            </a:r>
            <a:r>
              <a:rPr lang="en-GB" sz="1500">
                <a:solidFill>
                  <a:schemeClr val="tx1"/>
                </a:solidFill>
                <a:cs typeface="Arial" panose="020B0604020202020204" pitchFamily="34" charset="0"/>
              </a:rPr>
              <a:t>- Energy Purchase Agreement: Provision of Energy Purchase Agreements through direct or indirect opportunities</a:t>
            </a:r>
          </a:p>
          <a:p>
            <a:pPr fontAlgn="base">
              <a:lnSpc>
                <a:spcPct val="120000"/>
              </a:lnSpc>
            </a:pPr>
            <a:r>
              <a:rPr lang="en-GB" sz="1500" u="sng">
                <a:solidFill>
                  <a:schemeClr val="tx1"/>
                </a:solidFill>
                <a:cs typeface="Arial" panose="020B0604020202020204" pitchFamily="34" charset="0"/>
              </a:rPr>
              <a:t>Service 4 </a:t>
            </a:r>
            <a:r>
              <a:rPr lang="en-GB" sz="1500">
                <a:solidFill>
                  <a:schemeClr val="tx1"/>
                </a:solidFill>
                <a:cs typeface="Arial" panose="020B0604020202020204" pitchFamily="34" charset="0"/>
              </a:rPr>
              <a:t>- Commoditised Products: Access to commoditised products through bulk purchasing</a:t>
            </a:r>
          </a:p>
          <a:p>
            <a:pPr fontAlgn="base">
              <a:lnSpc>
                <a:spcPct val="120000"/>
              </a:lnSpc>
            </a:pPr>
            <a:r>
              <a:rPr lang="en-GB" sz="1500" u="sng">
                <a:solidFill>
                  <a:schemeClr val="tx1"/>
                </a:solidFill>
                <a:cs typeface="Arial" panose="020B0604020202020204" pitchFamily="34" charset="0"/>
              </a:rPr>
              <a:t>Service 5 </a:t>
            </a:r>
            <a:r>
              <a:rPr lang="en-GB" sz="1500">
                <a:solidFill>
                  <a:schemeClr val="tx1"/>
                </a:solidFill>
                <a:cs typeface="Arial" panose="020B0604020202020204" pitchFamily="34" charset="0"/>
              </a:rPr>
              <a:t>- One Stop Shop: One stop shop solution to deliver full end-to-end advisory, design, delivery, energy purchase agreements, and commoditised products.</a:t>
            </a:r>
          </a:p>
          <a:p>
            <a:pPr fontAlgn="base">
              <a:lnSpc>
                <a:spcPct val="120000"/>
              </a:lnSpc>
            </a:pPr>
            <a:r>
              <a:rPr lang="en-GB" sz="1500">
                <a:solidFill>
                  <a:schemeClr val="tx1"/>
                </a:solidFill>
                <a:cs typeface="Arial" panose="020B0604020202020204" pitchFamily="34" charset="0"/>
              </a:rPr>
              <a:t>Where opportunities will be advertised on HELGA, suppliers must register. It can take CCS up to </a:t>
            </a:r>
            <a:r>
              <a:rPr lang="en-GB" sz="1500" u="sng">
                <a:solidFill>
                  <a:schemeClr val="tx1"/>
                </a:solidFill>
                <a:cs typeface="Arial" panose="020B0604020202020204" pitchFamily="34" charset="0"/>
              </a:rPr>
              <a:t>15 working days</a:t>
            </a:r>
            <a:r>
              <a:rPr lang="en-GB" sz="1500">
                <a:solidFill>
                  <a:schemeClr val="tx1"/>
                </a:solidFill>
                <a:cs typeface="Arial" panose="020B0604020202020204" pitchFamily="34" charset="0"/>
              </a:rPr>
              <a:t> to register a supplier, so please build this into your timeline as necessary. Registration link here: </a:t>
            </a:r>
            <a:r>
              <a:rPr lang="en-GB" sz="1500">
                <a:solidFill>
                  <a:schemeClr val="tx1"/>
                </a:solidFill>
                <a:cs typeface="Arial" panose="020B0604020202020204" pitchFamily="34" charset="0"/>
                <a:hlinkClick r:id="rId3">
                  <a:extLst>
                    <a:ext uri="{A12FA001-AC4F-418D-AE19-62706E023703}">
                      <ahyp:hlinkClr xmlns:ahyp="http://schemas.microsoft.com/office/drawing/2018/hyperlinkcolor" val="tx"/>
                    </a:ext>
                  </a:extLst>
                </a:hlinkClick>
              </a:rPr>
              <a:t>https://supplierregistration.cabinetoffice.gov.uk/dps</a:t>
            </a:r>
            <a:endParaRPr lang="en-GB" sz="1500">
              <a:solidFill>
                <a:schemeClr val="tx1"/>
              </a:solidFill>
              <a:cs typeface="Arial" panose="020B0604020202020204" pitchFamily="34" charset="0"/>
            </a:endParaRPr>
          </a:p>
        </p:txBody>
      </p:sp>
      <p:sp>
        <p:nvSpPr>
          <p:cNvPr id="2" name="TextBox 1">
            <a:extLst>
              <a:ext uri="{FF2B5EF4-FFF2-40B4-BE49-F238E27FC236}">
                <a16:creationId xmlns:a16="http://schemas.microsoft.com/office/drawing/2014/main" id="{4CDDBC4D-9F84-4015-B8BB-933222B377B7}"/>
              </a:ext>
            </a:extLst>
          </p:cNvPr>
          <p:cNvSpPr txBox="1"/>
          <p:nvPr/>
        </p:nvSpPr>
        <p:spPr>
          <a:xfrm>
            <a:off x="354842" y="234254"/>
            <a:ext cx="8366077" cy="954107"/>
          </a:xfrm>
          <a:prstGeom prst="rect">
            <a:avLst/>
          </a:prstGeom>
          <a:noFill/>
        </p:spPr>
        <p:txBody>
          <a:bodyPr wrap="square" rtlCol="0">
            <a:spAutoFit/>
          </a:bodyPr>
          <a:lstStyle/>
          <a:p>
            <a:r>
              <a:rPr lang="en-GB" sz="2800" b="1">
                <a:latin typeface="Arial" panose="020B0604020202020204" pitchFamily="34" charset="0"/>
                <a:cs typeface="Arial" panose="020B0604020202020204" pitchFamily="34" charset="0"/>
              </a:rPr>
              <a:t>Procurement Route: Heat Networks and Electricity Generation Assets (HELGA) RM3824 </a:t>
            </a:r>
          </a:p>
        </p:txBody>
      </p:sp>
    </p:spTree>
    <p:extLst>
      <p:ext uri="{BB962C8B-B14F-4D97-AF65-F5344CB8AC3E}">
        <p14:creationId xmlns:p14="http://schemas.microsoft.com/office/powerpoint/2010/main" val="292359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95536" y="429163"/>
            <a:ext cx="8190463" cy="548680"/>
          </a:xfrm>
        </p:spPr>
        <p:txBody>
          <a:bodyPr>
            <a:noAutofit/>
          </a:bodyPr>
          <a:lstStyle/>
          <a:p>
            <a:pPr algn="l"/>
            <a:r>
              <a:rPr lang="en-GB" sz="3000" b="1">
                <a:solidFill>
                  <a:schemeClr val="tx1"/>
                </a:solidFill>
              </a:rPr>
              <a:t>Procurement Timeline for this requirement</a:t>
            </a:r>
            <a:endParaRPr lang="en-US" sz="3000" b="1">
              <a:solidFill>
                <a:schemeClr val="tx1"/>
              </a:solidFill>
            </a:endParaRPr>
          </a:p>
        </p:txBody>
      </p:sp>
      <p:sp>
        <p:nvSpPr>
          <p:cNvPr id="19" name="Content Placeholder 18"/>
          <p:cNvSpPr>
            <a:spLocks noGrp="1"/>
          </p:cNvSpPr>
          <p:nvPr>
            <p:ph idx="1"/>
          </p:nvPr>
        </p:nvSpPr>
        <p:spPr>
          <a:xfrm>
            <a:off x="395536" y="1484784"/>
            <a:ext cx="8352928" cy="4248472"/>
          </a:xfrm>
        </p:spPr>
        <p:txBody>
          <a:bodyPr>
            <a:noAutofit/>
          </a:bodyPr>
          <a:lstStyle/>
          <a:p>
            <a:pPr marL="0" indent="0">
              <a:buNone/>
            </a:pPr>
            <a:r>
              <a:rPr lang="en-GB" b="1">
                <a:solidFill>
                  <a:schemeClr val="tx1"/>
                </a:solidFill>
              </a:rPr>
              <a:t>Please note that these dates may be subject to change:</a:t>
            </a:r>
          </a:p>
          <a:p>
            <a:r>
              <a:rPr lang="en-GB">
                <a:solidFill>
                  <a:schemeClr val="tx1"/>
                </a:solidFill>
              </a:rPr>
              <a:t>ITT to be advertised: </a:t>
            </a:r>
            <a:r>
              <a:rPr lang="en-GB"/>
              <a:t>Tuesday 14</a:t>
            </a:r>
            <a:r>
              <a:rPr lang="en-GB" baseline="30000"/>
              <a:t>th</a:t>
            </a:r>
            <a:r>
              <a:rPr lang="en-GB"/>
              <a:t> May 2019</a:t>
            </a:r>
            <a:endParaRPr lang="en-GB">
              <a:solidFill>
                <a:schemeClr val="tx1"/>
              </a:solidFill>
            </a:endParaRPr>
          </a:p>
          <a:p>
            <a:r>
              <a:rPr lang="en-GB">
                <a:solidFill>
                  <a:schemeClr val="tx1"/>
                </a:solidFill>
              </a:rPr>
              <a:t>Questions received: </a:t>
            </a:r>
            <a:r>
              <a:rPr lang="en-GB"/>
              <a:t>12pm (midday) Friday 24</a:t>
            </a:r>
            <a:r>
              <a:rPr lang="en-GB" baseline="30000"/>
              <a:t>th</a:t>
            </a:r>
            <a:r>
              <a:rPr lang="en-GB"/>
              <a:t> May 2019</a:t>
            </a:r>
            <a:endParaRPr lang="en-GB">
              <a:solidFill>
                <a:schemeClr val="tx1"/>
              </a:solidFill>
            </a:endParaRPr>
          </a:p>
          <a:p>
            <a:r>
              <a:rPr lang="en-GB">
                <a:solidFill>
                  <a:schemeClr val="tx1"/>
                </a:solidFill>
              </a:rPr>
              <a:t>Answers published: </a:t>
            </a:r>
            <a:r>
              <a:rPr lang="en-GB"/>
              <a:t>Monday 3</a:t>
            </a:r>
            <a:r>
              <a:rPr lang="en-GB" baseline="30000"/>
              <a:t>rd</a:t>
            </a:r>
            <a:r>
              <a:rPr lang="en-GB"/>
              <a:t> June 2019</a:t>
            </a:r>
            <a:endParaRPr lang="en-GB">
              <a:solidFill>
                <a:schemeClr val="tx1"/>
              </a:solidFill>
            </a:endParaRPr>
          </a:p>
          <a:p>
            <a:r>
              <a:rPr lang="en-GB" b="1">
                <a:solidFill>
                  <a:schemeClr val="tx1"/>
                </a:solidFill>
              </a:rPr>
              <a:t>Tender Deadline: </a:t>
            </a:r>
            <a:r>
              <a:rPr lang="en-GB" b="1"/>
              <a:t>12pm (midday) Friday 14</a:t>
            </a:r>
            <a:r>
              <a:rPr lang="en-GB" b="1" baseline="30000"/>
              <a:t>th</a:t>
            </a:r>
            <a:r>
              <a:rPr lang="en-GB" b="1"/>
              <a:t> June 2019</a:t>
            </a:r>
            <a:endParaRPr lang="en-GB" b="1">
              <a:solidFill>
                <a:schemeClr val="tx1"/>
              </a:solidFill>
            </a:endParaRPr>
          </a:p>
          <a:p>
            <a:r>
              <a:rPr lang="en-GB">
                <a:solidFill>
                  <a:schemeClr val="tx1"/>
                </a:solidFill>
              </a:rPr>
              <a:t>Suppliers alerted of outcome: </a:t>
            </a:r>
            <a:r>
              <a:rPr lang="en-GB"/>
              <a:t>Monday 1</a:t>
            </a:r>
            <a:r>
              <a:rPr lang="en-GB" baseline="30000"/>
              <a:t>st</a:t>
            </a:r>
            <a:r>
              <a:rPr lang="en-GB"/>
              <a:t> July 2019</a:t>
            </a:r>
            <a:endParaRPr lang="en-GB">
              <a:solidFill>
                <a:schemeClr val="tx1"/>
              </a:solidFill>
            </a:endParaRPr>
          </a:p>
          <a:p>
            <a:r>
              <a:rPr lang="en-GB">
                <a:solidFill>
                  <a:schemeClr val="tx1"/>
                </a:solidFill>
              </a:rPr>
              <a:t>Contract Start Date: </a:t>
            </a:r>
            <a:r>
              <a:rPr lang="en-GB"/>
              <a:t>Monday 8</a:t>
            </a:r>
            <a:r>
              <a:rPr lang="en-GB" baseline="30000"/>
              <a:t>th</a:t>
            </a:r>
            <a:r>
              <a:rPr lang="en-GB"/>
              <a:t> July 2019</a:t>
            </a:r>
            <a:endParaRPr lang="en-GB">
              <a:solidFill>
                <a:schemeClr val="tx1"/>
              </a:solidFill>
            </a:endParaRPr>
          </a:p>
          <a:p>
            <a:pPr marL="0" indent="0">
              <a:buNone/>
            </a:pPr>
            <a:endParaRPr lang="en-GB"/>
          </a:p>
          <a:p>
            <a:pPr marL="0" indent="0">
              <a:buNone/>
            </a:pPr>
            <a:r>
              <a:rPr lang="en-GB" sz="2000"/>
              <a:t>TO BE ELIGIBLE TO BID INTO THIS PROJECT, YOU MUST BE A REGISTERED SUPPLIER ON HELGA BY 13</a:t>
            </a:r>
            <a:r>
              <a:rPr lang="en-GB" sz="2000" baseline="30000"/>
              <a:t>th</a:t>
            </a:r>
            <a:r>
              <a:rPr lang="en-GB" sz="2000"/>
              <a:t> May 2019</a:t>
            </a:r>
          </a:p>
          <a:p>
            <a:endParaRPr lang="en-GB" b="1">
              <a:solidFill>
                <a:schemeClr val="tx1"/>
              </a:solidFill>
            </a:endParaRPr>
          </a:p>
        </p:txBody>
      </p:sp>
    </p:spTree>
    <p:extLst>
      <p:ext uri="{BB962C8B-B14F-4D97-AF65-F5344CB8AC3E}">
        <p14:creationId xmlns:p14="http://schemas.microsoft.com/office/powerpoint/2010/main" val="331569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83580" y="403252"/>
            <a:ext cx="8576839" cy="648072"/>
          </a:xfrm>
        </p:spPr>
        <p:txBody>
          <a:bodyPr>
            <a:noAutofit/>
          </a:bodyPr>
          <a:lstStyle/>
          <a:p>
            <a:r>
              <a:rPr lang="en-GB" sz="3200" b="1">
                <a:solidFill>
                  <a:schemeClr val="tx1"/>
                </a:solidFill>
              </a:rPr>
              <a:t>Terms and Conditions for this requirement</a:t>
            </a:r>
            <a:endParaRPr lang="en-US" sz="3200" b="1">
              <a:solidFill>
                <a:schemeClr val="tx1"/>
              </a:solidFill>
            </a:endParaRPr>
          </a:p>
        </p:txBody>
      </p:sp>
      <p:sp>
        <p:nvSpPr>
          <p:cNvPr id="19" name="Content Placeholder 18"/>
          <p:cNvSpPr>
            <a:spLocks noGrp="1"/>
          </p:cNvSpPr>
          <p:nvPr>
            <p:ph idx="1"/>
          </p:nvPr>
        </p:nvSpPr>
        <p:spPr>
          <a:xfrm>
            <a:off x="395536" y="1412776"/>
            <a:ext cx="8028000" cy="4064455"/>
          </a:xfrm>
        </p:spPr>
        <p:txBody>
          <a:bodyPr>
            <a:noAutofit/>
          </a:bodyPr>
          <a:lstStyle/>
          <a:p>
            <a:r>
              <a:rPr lang="en-GB" sz="2000">
                <a:solidFill>
                  <a:schemeClr val="tx1"/>
                </a:solidFill>
              </a:rPr>
              <a:t>BEIS standard terms and conditions will be applied to this requirement. Except the Liability, which will be amended from £4,000,000 to £1,000,000. </a:t>
            </a:r>
          </a:p>
          <a:p>
            <a:pPr marL="0" indent="0">
              <a:buNone/>
            </a:pPr>
            <a:endParaRPr lang="en-GB" sz="2000">
              <a:solidFill>
                <a:schemeClr val="tx1"/>
              </a:solidFill>
            </a:endParaRPr>
          </a:p>
          <a:p>
            <a:r>
              <a:rPr lang="en-GB" sz="2000">
                <a:solidFill>
                  <a:schemeClr val="tx1"/>
                </a:solidFill>
              </a:rPr>
              <a:t>The Terms and Conditions will not be amended after ITT publication. </a:t>
            </a:r>
            <a:r>
              <a:rPr lang="en-GB" sz="2000" b="1">
                <a:solidFill>
                  <a:schemeClr val="tx1"/>
                </a:solidFill>
              </a:rPr>
              <a:t>Therefore, potential service providers should raise any concerns today so that any changes can be made before the ITT is issued. </a:t>
            </a:r>
          </a:p>
          <a:p>
            <a:endParaRPr lang="en-GB" sz="2000">
              <a:solidFill>
                <a:schemeClr val="tx1"/>
              </a:solidFill>
            </a:endParaRPr>
          </a:p>
          <a:p>
            <a:r>
              <a:rPr lang="en-GB" sz="2000">
                <a:solidFill>
                  <a:schemeClr val="tx1"/>
                </a:solidFill>
              </a:rPr>
              <a:t>Suppliers should not amend the T&amp;Cs and submit changes with their proposal. This is effectively submitting a non-compliant proposal and will result in self-deselection.  </a:t>
            </a:r>
            <a:endParaRPr lang="en-GB" sz="2000">
              <a:solidFill>
                <a:schemeClr val="accent1">
                  <a:lumMod val="50000"/>
                </a:schemeClr>
              </a:solidFill>
            </a:endParaRPr>
          </a:p>
        </p:txBody>
      </p:sp>
    </p:spTree>
    <p:extLst>
      <p:ext uri="{BB962C8B-B14F-4D97-AF65-F5344CB8AC3E}">
        <p14:creationId xmlns:p14="http://schemas.microsoft.com/office/powerpoint/2010/main" val="2772705055"/>
      </p:ext>
    </p:extLst>
  </p:cSld>
  <p:clrMapOvr>
    <a:masterClrMapping/>
  </p:clrMapOvr>
</p:sld>
</file>

<file path=ppt/theme/theme1.xml><?xml version="1.0" encoding="utf-8"?>
<a:theme xmlns:a="http://schemas.openxmlformats.org/drawingml/2006/main" name="4-3_RA">
  <a:themeElements>
    <a:clrScheme name="BEIS Colours">
      <a:dk1>
        <a:srgbClr val="004A7F"/>
      </a:dk1>
      <a:lt1>
        <a:srgbClr val="FFFFFF"/>
      </a:lt1>
      <a:dk2>
        <a:srgbClr val="FFFFFF"/>
      </a:dk2>
      <a:lt2>
        <a:srgbClr val="FFFFFF"/>
      </a:lt2>
      <a:accent1>
        <a:srgbClr val="004A7F"/>
      </a:accent1>
      <a:accent2>
        <a:srgbClr val="55565A"/>
      </a:accent2>
      <a:accent3>
        <a:srgbClr val="73B72B"/>
      </a:accent3>
      <a:accent4>
        <a:srgbClr val="EE751B"/>
      </a:accent4>
      <a:accent5>
        <a:srgbClr val="AA1580"/>
      </a:accent5>
      <a:accent6>
        <a:srgbClr val="CBC1AF"/>
      </a:accent6>
      <a:hlink>
        <a:srgbClr val="1C9CD9"/>
      </a:hlink>
      <a:folHlink>
        <a:srgbClr val="1C9C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IS-Powerpoint-template-standard-screen-narrow-logo" id="{8D526677-D585-47B1-870F-05844B84F359}" vid="{E8FA540D-7C60-40F8-B78F-6C0EFDE4389E}"/>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063f72e-ace3-48fb-9c1f-5b513408b31f">2QFN7KK647Q6-1309324938-60331</_dlc_DocId>
    <_dlc_DocIdUrl xmlns="0063f72e-ace3-48fb-9c1f-5b513408b31f">
      <Url>https://beisgov.sharepoint.com/sites/beis/317/_layouts/15/DocIdRedir.aspx?ID=2QFN7KK647Q6-1309324938-60331</Url>
      <Description>2QFN7KK647Q6-1309324938-60331</Description>
    </_dlc_DocIdUrl>
    <TaxCatchAll xmlns="0063f72e-ace3-48fb-9c1f-5b513408b31f">
      <Value>171</Value>
    </TaxCatchAll>
    <m975189f4ba442ecbf67d4147307b177 xmlns="c963a4c1-1bb4-49f2-a011-9c776a7eed2a">
      <Terms xmlns="http://schemas.microsoft.com/office/infopath/2007/PartnerControls">
        <TermInfo xmlns="http://schemas.microsoft.com/office/infopath/2007/PartnerControls">
          <TermName xmlns="http://schemas.microsoft.com/office/infopath/2007/PartnerControls">Head of Energy Innovation</TermName>
          <TermId xmlns="http://schemas.microsoft.com/office/infopath/2007/PartnerControls">095a941e-9775-45f2-b48c-2823c74c3a97</TermId>
        </TermInfo>
      </Terms>
    </m975189f4ba442ecbf67d4147307b177>
    <Retention_x0020_Label xmlns="a8f60570-4bd3-4f2b-950b-a996de8ab151">Corp PPP Review</Retention_x0020_Label>
    <Government_x0020_Body xmlns="b413c3fd-5a3b-4239-b985-69032e371c04">BEIS</Government_x0020_Body>
    <Date_x0020_Opened xmlns="b413c3fd-5a3b-4239-b985-69032e371c04">2019-02-15T16:16:12+00:00</Date_x0020_Opened>
    <LegacyRecordCategoryIdentifier xmlns="b67a7830-db79-4a49-bf27-2aff92a2201a" xsi:nil="true"/>
    <LegacyDateFileRequested xmlns="a172083e-e40c-4314-b43a-827352a1ed2c" xsi:nil="true"/>
    <LegacyFolderType xmlns="b67a7830-db79-4a49-bf27-2aff92a2201a" xsi:nil="true"/>
    <LegacyRecordFolderIdentifier xmlns="b67a7830-db79-4a49-bf27-2aff92a2201a" xsi:nil="true"/>
    <LegacyFolder xmlns="b67a7830-db79-4a49-bf27-2aff92a2201a" xsi:nil="true"/>
    <LegacyMP xmlns="a172083e-e40c-4314-b43a-827352a1ed2c" xsi:nil="true"/>
    <LegacyDocumentID xmlns="a172083e-e40c-4314-b43a-827352a1ed2c" xsi:nil="true"/>
    <LegacyFolderDocumentID xmlns="a172083e-e40c-4314-b43a-827352a1ed2c" xsi:nil="true"/>
    <ExternallyShared xmlns="b67a7830-db79-4a49-bf27-2aff92a2201a" xsi:nil="true"/>
    <Descriptor xmlns="0063f72e-ace3-48fb-9c1f-5b513408b31f" xsi:nil="true"/>
    <LegacyDateFileReceived xmlns="a172083e-e40c-4314-b43a-827352a1ed2c" xsi:nil="true"/>
    <LegacyFolderLink xmlns="b67a7830-db79-4a49-bf27-2aff92a2201a" xsi:nil="true"/>
    <Document_x0020_Notes xmlns="b413c3fd-5a3b-4239-b985-69032e371c04" xsi:nil="true"/>
    <LegacyAdditionalAuthors xmlns="b67a7830-db79-4a49-bf27-2aff92a2201a" xsi:nil="true"/>
    <LegacyDocumentLink xmlns="b67a7830-db79-4a49-bf27-2aff92a2201a" xsi:nil="true"/>
    <CIRRUSPreviousLocation xmlns="b413c3fd-5a3b-4239-b985-69032e371c04" xsi:nil="true"/>
    <LegacyPhysicalItemLocation xmlns="a172083e-e40c-4314-b43a-827352a1ed2c" xsi:nil="true"/>
    <LegacyRequestType xmlns="a172083e-e40c-4314-b43a-827352a1ed2c" xsi:nil="true"/>
    <LegacyDescriptor xmlns="a172083e-e40c-4314-b43a-827352a1ed2c" xsi:nil="true"/>
    <LegacyLastModifiedDate xmlns="b67a7830-db79-4a49-bf27-2aff92a2201a" xsi:nil="true"/>
    <LegacyDateClosed xmlns="b67a7830-db79-4a49-bf27-2aff92a2201a" xsi:nil="true"/>
    <LegacyHomeLocation xmlns="b67a7830-db79-4a49-bf27-2aff92a2201a" xsi:nil="true"/>
    <LegacyExpiryReviewDate xmlns="b67a7830-db79-4a49-bf27-2aff92a2201a" xsi:nil="true"/>
    <LegacyPhysicalFormat xmlns="a172083e-e40c-4314-b43a-827352a1ed2c">false</LegacyPhysicalFormat>
    <LegacyDocumentType xmlns="b67a7830-db79-4a49-bf27-2aff92a2201a" xsi:nil="true"/>
    <LegacyReferencesFromOtherItems xmlns="b67a7830-db79-4a49-bf27-2aff92a2201a" xsi:nil="true"/>
    <LegacyLastActionDate xmlns="b67a7830-db79-4a49-bf27-2aff92a2201a" xsi:nil="true"/>
    <Security_x0020_Classification xmlns="0063f72e-ace3-48fb-9c1f-5b513408b31f">OFFICIAL</Security_x0020_Classification>
    <CIRRUSPreviousID xmlns="b413c3fd-5a3b-4239-b985-69032e371c04" xsi:nil="true"/>
    <LegacyModifier xmlns="b67a7830-db79-4a49-bf27-2aff92a2201a">
      <UserInfo>
        <DisplayName/>
        <AccountId xsi:nil="true"/>
        <AccountType/>
      </UserInfo>
    </LegacyModifier>
    <LegacyStatusonTransfer xmlns="b67a7830-db79-4a49-bf27-2aff92a2201a" xsi:nil="true"/>
    <LegacyDispositionAsOfDate xmlns="b67a7830-db79-4a49-bf27-2aff92a2201a" xsi:nil="true"/>
    <LegacyMinister xmlns="a172083e-e40c-4314-b43a-827352a1ed2c" xsi:nil="true"/>
    <LegacyFileplanTarget xmlns="b67a7830-db79-4a49-bf27-2aff92a2201a" xsi:nil="true"/>
    <LegacyContentType xmlns="b67a7830-db79-4a49-bf27-2aff92a2201a" xsi:nil="true"/>
    <LegacyCustodian xmlns="b67a7830-db79-4a49-bf27-2aff92a2201a" xsi:nil="true"/>
    <National_x0020_Caveat xmlns="0063f72e-ace3-48fb-9c1f-5b513408b31f" xsi:nil="true"/>
    <LegacyProtectiveMarking xmlns="b67a7830-db79-4a49-bf27-2aff92a2201a" xsi:nil="true"/>
    <LegacyDateFileReturned xmlns="a172083e-e40c-4314-b43a-827352a1ed2c" xsi:nil="true"/>
    <LegacyReferencesToOtherItems xmlns="b67a7830-db79-4a49-bf27-2aff92a2201a" xsi:nil="true"/>
    <LegacyCopyright xmlns="b67a7830-db79-4a49-bf27-2aff92a2201a" xsi:nil="true"/>
    <Handling_x0020_Instructions xmlns="b413c3fd-5a3b-4239-b985-69032e371c04" xsi:nil="true"/>
    <Date_x0020_Closed xmlns="b413c3fd-5a3b-4239-b985-69032e371c04" xsi:nil="true"/>
    <LegacyTags xmlns="b67a7830-db79-4a49-bf27-2aff92a2201a" xsi:nil="true"/>
    <LegacyFolderNotes xmlns="a172083e-e40c-4314-b43a-827352a1ed2c" xsi:nil="true"/>
    <LegacyNumericClass xmlns="b67a7830-db79-4a49-bf27-2aff92a2201a" xsi:nil="true"/>
    <LegacyCurrentLocation xmlns="b67a7830-db79-4a49-bf27-2aff92a2201a" xsi:nil="true"/>
    <SharedWithUsers xmlns="0063f72e-ace3-48fb-9c1f-5b513408b31f">
      <UserInfo>
        <DisplayName>Coleman, Peter (Science &amp; Innovation for Climate &amp; Energy)</DisplayName>
        <AccountId>3340</AccountId>
        <AccountType/>
      </UserInfo>
      <UserInfo>
        <DisplayName>De Thomasis, Julieanne (Commercial)</DisplayName>
        <AccountId>4156</AccountId>
        <AccountType/>
      </UserInfo>
      <UserInfo>
        <DisplayName>Brenton, Benjamin (BEIS)</DisplayName>
        <AccountId>25901</AccountId>
        <AccountType/>
      </UserInfo>
      <UserInfo>
        <DisplayName>Gould, Aaron (Heat &amp; Business Energy)</DisplayName>
        <AccountId>13284</AccountId>
        <AccountType/>
      </UserInfo>
      <UserInfo>
        <DisplayName>Sutton, Oliver (Science &amp; Innovation for Climate &amp; Energy)</DisplayName>
        <AccountId>13353</AccountId>
        <AccountType/>
      </UserInfo>
      <UserInfo>
        <DisplayName>Saltmarsh, Jon (Science &amp; Innovation for Climate &amp; Energy)</DisplayName>
        <AccountId>13391</AccountId>
        <AccountType/>
      </UserInfo>
      <UserInfo>
        <DisplayName>Farthing, Paul (Commercial)</DisplayName>
        <AccountId>4190</AccountId>
        <AccountType/>
      </UserInfo>
      <UserInfo>
        <DisplayName>Oraiopoulos, Argyris (BEIS)</DisplayName>
        <AccountId>29066</AccountId>
        <AccountType/>
      </UserInfo>
      <UserInfo>
        <DisplayName>Aylott, Matthew (BEIS)</DisplayName>
        <AccountId>4488</AccountId>
        <AccountType/>
      </UserInfo>
      <UserInfo>
        <DisplayName>Ho, Ting Guo (Clean Growth)</DisplayName>
        <AccountId>6331</AccountId>
        <AccountType/>
      </UserInfo>
      <UserInfo>
        <DisplayName>Culling, Andrew (Clean Growth)</DisplayName>
        <AccountId>7614</AccountId>
        <AccountType/>
      </UserInfo>
    </SharedWithUsers>
    <CIRRUSPreviousRetentionPolicy xmlns="6ddd6e38-ce3b-45bb-8188-4cb9326d2300" xsi:nil="true"/>
    <LegacyCaseReferenceNumber xmlns="6ddd6e38-ce3b-45bb-8188-4cb9326d23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C978B04069EB042A487BD08CBCB7210" ma:contentTypeVersion="16471" ma:contentTypeDescription="Create a new document." ma:contentTypeScope="" ma:versionID="3a3bd66d613b69fc5e0d4dfbd3a52bef">
  <xsd:schema xmlns:xsd="http://www.w3.org/2001/XMLSchema" xmlns:xs="http://www.w3.org/2001/XMLSchema" xmlns:p="http://schemas.microsoft.com/office/2006/metadata/properties" xmlns:ns2="b67a7830-db79-4a49-bf27-2aff92a2201a" xmlns:ns3="b413c3fd-5a3b-4239-b985-69032e371c04" xmlns:ns4="0063f72e-ace3-48fb-9c1f-5b513408b31f" xmlns:ns5="a8f60570-4bd3-4f2b-950b-a996de8ab151" xmlns:ns6="a172083e-e40c-4314-b43a-827352a1ed2c" xmlns:ns7="c963a4c1-1bb4-49f2-a011-9c776a7eed2a" xmlns:ns8="6ddd6e38-ce3b-45bb-8188-4cb9326d2300" targetNamespace="http://schemas.microsoft.com/office/2006/metadata/properties" ma:root="true" ma:fieldsID="11442e951cd53d5ab9770dfaba395d44" ns2:_="" ns3:_="" ns4:_="" ns5:_="" ns6:_="" ns7:_="" ns8:_="">
    <xsd:import namespace="b67a7830-db79-4a49-bf27-2aff92a2201a"/>
    <xsd:import namespace="b413c3fd-5a3b-4239-b985-69032e371c04"/>
    <xsd:import namespace="0063f72e-ace3-48fb-9c1f-5b513408b31f"/>
    <xsd:import namespace="a8f60570-4bd3-4f2b-950b-a996de8ab151"/>
    <xsd:import namespace="a172083e-e40c-4314-b43a-827352a1ed2c"/>
    <xsd:import namespace="c963a4c1-1bb4-49f2-a011-9c776a7eed2a"/>
    <xsd:import namespace="6ddd6e38-ce3b-45bb-8188-4cb9326d2300"/>
    <xsd:element name="properties">
      <xsd:complexType>
        <xsd:sequence>
          <xsd:element name="documentManagement">
            <xsd:complexType>
              <xsd:all>
                <xsd:element ref="ns2:ExternallyShared" minOccurs="0"/>
                <xsd:element ref="ns3:Document_x0020_Notes" minOccurs="0"/>
                <xsd:element ref="ns4:Security_x0020_Classification" minOccurs="0"/>
                <xsd:element ref="ns3:Handling_x0020_Instructions" minOccurs="0"/>
                <xsd:element ref="ns4:Descriptor" minOccurs="0"/>
                <xsd:element ref="ns3:Government_x0020_Body" minOccurs="0"/>
                <xsd:element ref="ns5:Retention_x0020_Label" minOccurs="0"/>
                <xsd:element ref="ns3:Date_x0020_Opened" minOccurs="0"/>
                <xsd:element ref="ns3:Date_x0020_Closed" minOccurs="0"/>
                <xsd:element ref="ns4:National_x0020_Caveat" minOccurs="0"/>
                <xsd:element ref="ns3:CIRRUSPreviousLocation" minOccurs="0"/>
                <xsd:element ref="ns3:CIRRUSPreviousID" minOccurs="0"/>
                <xsd:element ref="ns2:LegacyDocumentType" minOccurs="0"/>
                <xsd:element ref="ns2:LegacyFileplanTarget" minOccurs="0"/>
                <xsd:element ref="ns2:LegacyNumericClass" minOccurs="0"/>
                <xsd:element ref="ns2:LegacyFolderType" minOccurs="0"/>
                <xsd:element ref="ns2:LegacyRecordFolderIdentifier" minOccurs="0"/>
                <xsd:element ref="ns2:LegacyCopyright" minOccurs="0"/>
                <xsd:element ref="ns2:LegacyLastModifiedDate" minOccurs="0"/>
                <xsd:element ref="ns2:LegacyModifier" minOccurs="0"/>
                <xsd:element ref="ns2:LegacyFolder" minOccurs="0"/>
                <xsd:element ref="ns2:LegacyContentType" minOccurs="0"/>
                <xsd:element ref="ns2:LegacyExpiryReviewDate" minOccurs="0"/>
                <xsd:element ref="ns2:LegacyLastActionDate" minOccurs="0"/>
                <xsd:element ref="ns2:LegacyProtectiveMarking" minOccurs="0"/>
                <xsd:element ref="ns2:LegacyTags" minOccurs="0"/>
                <xsd:element ref="ns2:LegacyReferencesFromOtherItems" minOccurs="0"/>
                <xsd:element ref="ns2:LegacyStatusonTransfer" minOccurs="0"/>
                <xsd:element ref="ns2:LegacyDateClosed" minOccurs="0"/>
                <xsd:element ref="ns2:LegacyRecordCategoryIdentifier" minOccurs="0"/>
                <xsd:element ref="ns2:LegacyDispositionAsOfDate" minOccurs="0"/>
                <xsd:element ref="ns2:LegacyHomeLocation" minOccurs="0"/>
                <xsd:element ref="ns2:LegacyCurrentLocation" minOccurs="0"/>
                <xsd:element ref="ns6:LegacyDateFileReceived" minOccurs="0"/>
                <xsd:element ref="ns6:LegacyDateFileRequested" minOccurs="0"/>
                <xsd:element ref="ns6:LegacyDateFileReturned" minOccurs="0"/>
                <xsd:element ref="ns6:LegacyMinister" minOccurs="0"/>
                <xsd:element ref="ns6:LegacyMP" minOccurs="0"/>
                <xsd:element ref="ns6:LegacyFolderNotes" minOccurs="0"/>
                <xsd:element ref="ns6:LegacyPhysicalItemLocation" minOccurs="0"/>
                <xsd:element ref="ns6:LegacyRequestType" minOccurs="0"/>
                <xsd:element ref="ns6:LegacyDescriptor" minOccurs="0"/>
                <xsd:element ref="ns6:LegacyFolderDocumentID" minOccurs="0"/>
                <xsd:element ref="ns6:LegacyDocumentID" minOccurs="0"/>
                <xsd:element ref="ns2:LegacyReferencesToOtherItems" minOccurs="0"/>
                <xsd:element ref="ns2:LegacyCustodian" minOccurs="0"/>
                <xsd:element ref="ns2:LegacyAdditionalAuthors" minOccurs="0"/>
                <xsd:element ref="ns2:LegacyDocumentLink" minOccurs="0"/>
                <xsd:element ref="ns2:LegacyFolderLink" minOccurs="0"/>
                <xsd:element ref="ns6:LegacyPhysicalFormat" minOccurs="0"/>
                <xsd:element ref="ns4:_dlc_DocIdUrl" minOccurs="0"/>
                <xsd:element ref="ns4:_dlc_DocIdPersistId" minOccurs="0"/>
                <xsd:element ref="ns7:m975189f4ba442ecbf67d4147307b177" minOccurs="0"/>
                <xsd:element ref="ns4:TaxCatchAll" minOccurs="0"/>
                <xsd:element ref="ns4:TaxCatchAllLabel" minOccurs="0"/>
                <xsd:element ref="ns4:_dlc_DocId" minOccurs="0"/>
                <xsd:element ref="ns8:MediaServiceMetadata" minOccurs="0"/>
                <xsd:element ref="ns8:MediaServiceFastMetadata" minOccurs="0"/>
                <xsd:element ref="ns8:MediaServiceDateTaken" minOccurs="0"/>
                <xsd:element ref="ns8:MediaServiceAutoTags" minOccurs="0"/>
                <xsd:element ref="ns8:MediaServiceOCR" minOccurs="0"/>
                <xsd:element ref="ns4:SharedWithUsers" minOccurs="0"/>
                <xsd:element ref="ns4:SharedWithDetails" minOccurs="0"/>
                <xsd:element ref="ns8:CIRRUSPreviousRetentionPolicy" minOccurs="0"/>
                <xsd:element ref="ns8:LegacyCaseReferenceNumber" minOccurs="0"/>
                <xsd:element ref="ns8:MediaServiceEventHashCode" minOccurs="0"/>
                <xsd:element ref="ns8: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a7830-db79-4a49-bf27-2aff92a2201a" elementFormDefault="qualified">
    <xsd:import namespace="http://schemas.microsoft.com/office/2006/documentManagement/types"/>
    <xsd:import namespace="http://schemas.microsoft.com/office/infopath/2007/PartnerControls"/>
    <xsd:element name="ExternallyShared" ma:index="2" nillable="true" ma:displayName="External" ma:description="Used with SPFX field customizer, displays if the item is externally shared" ma:hidden="true" ma:internalName="ExternallyShared">
      <xsd:simpleType>
        <xsd:restriction base="dms:Text"/>
      </xsd:simpleType>
    </xsd:element>
    <xsd:element name="LegacyDocumentType" ma:index="15" nillable="true" ma:displayName="Legacy Document Type" ma:internalName="LegacyDocumentType">
      <xsd:simpleType>
        <xsd:restriction base="dms:Text">
          <xsd:maxLength value="255"/>
        </xsd:restriction>
      </xsd:simpleType>
    </xsd:element>
    <xsd:element name="LegacyFileplanTarget" ma:index="16" nillable="true" ma:displayName="Legacy Fileplan Target" ma:internalName="LegacyFileplanTarget">
      <xsd:simpleType>
        <xsd:restriction base="dms:Text">
          <xsd:maxLength value="255"/>
        </xsd:restriction>
      </xsd:simpleType>
    </xsd:element>
    <xsd:element name="LegacyNumericClass" ma:index="17" nillable="true" ma:displayName="Legacy Numeric Class" ma:internalName="LegacyNumericClass">
      <xsd:simpleType>
        <xsd:restriction base="dms:Text">
          <xsd:maxLength value="255"/>
        </xsd:restriction>
      </xsd:simpleType>
    </xsd:element>
    <xsd:element name="LegacyFolderType" ma:index="18" nillable="true" ma:displayName="Legacy Folder Type" ma:internalName="LegacyFolderType">
      <xsd:simpleType>
        <xsd:restriction base="dms:Text">
          <xsd:maxLength value="255"/>
        </xsd:restriction>
      </xsd:simpleType>
    </xsd:element>
    <xsd:element name="LegacyRecordFolderIdentifier" ma:index="19" nillable="true" ma:displayName="Legacy Record Folder Identifier" ma:internalName="LegacyRecordFolderIdentifier">
      <xsd:simpleType>
        <xsd:restriction base="dms:Text">
          <xsd:maxLength value="255"/>
        </xsd:restriction>
      </xsd:simpleType>
    </xsd:element>
    <xsd:element name="LegacyCopyright" ma:index="20" nillable="true" ma:displayName="Legacy Copyright" ma:internalName="LegacyCopyright">
      <xsd:simpleType>
        <xsd:restriction base="dms:Text">
          <xsd:maxLength value="255"/>
        </xsd:restriction>
      </xsd:simpleType>
    </xsd:element>
    <xsd:element name="LegacyLastModifiedDate" ma:index="21" nillable="true" ma:displayName="Legacy Last Modified Date" ma:format="DateTime" ma:internalName="LegacyLastModifiedDate">
      <xsd:simpleType>
        <xsd:restriction base="dms:DateTime"/>
      </xsd:simpleType>
    </xsd:element>
    <xsd:element name="LegacyModifier" ma:index="22" nillable="true" ma:displayName="Legacy Modifier" ma:SharePointGroup="0" ma:internalName="LegacyModif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Folder" ma:index="23" nillable="true" ma:displayName="Legacy Folder" ma:internalName="LegacyFolder">
      <xsd:simpleType>
        <xsd:restriction base="dms:Text">
          <xsd:maxLength value="255"/>
        </xsd:restriction>
      </xsd:simpleType>
    </xsd:element>
    <xsd:element name="LegacyContentType" ma:index="24" nillable="true" ma:displayName="Legacy Content Type" ma:internalName="LegacyContentType">
      <xsd:simpleType>
        <xsd:restriction base="dms:Text">
          <xsd:maxLength value="255"/>
        </xsd:restriction>
      </xsd:simpleType>
    </xsd:element>
    <xsd:element name="LegacyExpiryReviewDate" ma:index="25" nillable="true" ma:displayName="Legacy Expiry Review Date" ma:format="DateTime" ma:internalName="LegacyExpiryReviewDate">
      <xsd:simpleType>
        <xsd:restriction base="dms:DateTime"/>
      </xsd:simpleType>
    </xsd:element>
    <xsd:element name="LegacyLastActionDate" ma:index="26" nillable="true" ma:displayName="Legacy Last Action Date" ma:format="DateTime" ma:internalName="LegacyLastActionDate">
      <xsd:simpleType>
        <xsd:restriction base="dms:DateTime"/>
      </xsd:simpleType>
    </xsd:element>
    <xsd:element name="LegacyProtectiveMarking" ma:index="27" nillable="true" ma:displayName="Legacy Protective Marking" ma:internalName="LegacyProtectiveMarking">
      <xsd:simpleType>
        <xsd:restriction base="dms:Text">
          <xsd:maxLength value="255"/>
        </xsd:restriction>
      </xsd:simpleType>
    </xsd:element>
    <xsd:element name="LegacyTags" ma:index="28" nillable="true" ma:displayName="Legacy Tags" ma:internalName="LegacyTags">
      <xsd:simpleType>
        <xsd:restriction base="dms:Note">
          <xsd:maxLength value="255"/>
        </xsd:restriction>
      </xsd:simpleType>
    </xsd:element>
    <xsd:element name="LegacyReferencesFromOtherItems" ma:index="29" nillable="true" ma:displayName="Legacy References From Other Items" ma:internalName="LegacyReferencesFromOtherItems">
      <xsd:simpleType>
        <xsd:restriction base="dms:Text">
          <xsd:maxLength value="255"/>
        </xsd:restriction>
      </xsd:simpleType>
    </xsd:element>
    <xsd:element name="LegacyStatusonTransfer" ma:index="30" nillable="true" ma:displayName="Legacy Status on Transfer" ma:internalName="LegacyStatusonTransfer">
      <xsd:simpleType>
        <xsd:restriction base="dms:Text">
          <xsd:maxLength value="255"/>
        </xsd:restriction>
      </xsd:simpleType>
    </xsd:element>
    <xsd:element name="LegacyDateClosed" ma:index="31" nillable="true" ma:displayName="Legacy Date Closed" ma:format="DateOnly" ma:internalName="LegacyDateClosed">
      <xsd:simpleType>
        <xsd:restriction base="dms:DateTime"/>
      </xsd:simpleType>
    </xsd:element>
    <xsd:element name="LegacyRecordCategoryIdentifier" ma:index="32" nillable="true" ma:displayName="Legacy Record Category Identifier" ma:internalName="LegacyRecordCategoryIdentifier">
      <xsd:simpleType>
        <xsd:restriction base="dms:Text">
          <xsd:maxLength value="255"/>
        </xsd:restriction>
      </xsd:simpleType>
    </xsd:element>
    <xsd:element name="LegacyDispositionAsOfDate" ma:index="33" nillable="true" ma:displayName="Legacy Disposition as of Date" ma:format="DateOnly" ma:internalName="LegacyDispositionAsOfDate">
      <xsd:simpleType>
        <xsd:restriction base="dms:DateTime"/>
      </xsd:simpleType>
    </xsd:element>
    <xsd:element name="LegacyHomeLocation" ma:index="34" nillable="true" ma:displayName="Legacy Home Location" ma:internalName="LegacyHomeLocation">
      <xsd:simpleType>
        <xsd:restriction base="dms:Text">
          <xsd:maxLength value="255"/>
        </xsd:restriction>
      </xsd:simpleType>
    </xsd:element>
    <xsd:element name="LegacyCurrentLocation" ma:index="35" nillable="true" ma:displayName="Legacy Current Location" ma:internalName="LegacyCurrentLocation">
      <xsd:simpleType>
        <xsd:restriction base="dms:Text">
          <xsd:maxLength value="255"/>
        </xsd:restriction>
      </xsd:simpleType>
    </xsd:element>
    <xsd:element name="LegacyReferencesToOtherItems" ma:index="47" nillable="true" ma:displayName="Legacy References To Other Items" ma:internalName="LegacyReferencesToOtherItems">
      <xsd:simpleType>
        <xsd:restriction base="dms:Note">
          <xsd:maxLength value="255"/>
        </xsd:restriction>
      </xsd:simpleType>
    </xsd:element>
    <xsd:element name="LegacyCustodian" ma:index="48" nillable="true" ma:displayName="Legacy Custodian" ma:internalName="LegacyCustodian">
      <xsd:simpleType>
        <xsd:restriction base="dms:Note">
          <xsd:maxLength value="255"/>
        </xsd:restriction>
      </xsd:simpleType>
    </xsd:element>
    <xsd:element name="LegacyAdditionalAuthors" ma:index="49" nillable="true" ma:displayName="Legacy Additional Authors" ma:internalName="LegacyAdditionalAuthors">
      <xsd:simpleType>
        <xsd:restriction base="dms:Note">
          <xsd:maxLength value="255"/>
        </xsd:restriction>
      </xsd:simpleType>
    </xsd:element>
    <xsd:element name="LegacyDocumentLink" ma:index="50" nillable="true" ma:displayName="Legacy Document Link" ma:internalName="LegacyDocumentLink">
      <xsd:simpleType>
        <xsd:restriction base="dms:Text">
          <xsd:maxLength value="255"/>
        </xsd:restriction>
      </xsd:simpleType>
    </xsd:element>
    <xsd:element name="LegacyFolderLink" ma:index="51" nillable="true" ma:displayName="Legacy Folder Link" ma:internalName="LegacyFolder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Document_x0020_Notes" ma:index="3" nillable="true" ma:displayName="Document Notes" ma:internalName="Document_0x0020_Notes">
      <xsd:simpleType>
        <xsd:restriction base="dms:Note">
          <xsd:maxLength value="255"/>
        </xsd:restriction>
      </xsd:simpleType>
    </xsd:element>
    <xsd:element name="Handling_x0020_Instructions" ma:index="5" nillable="true" ma:displayName="Handling Instructions" ma:internalName="Handling_x0020_Instructions">
      <xsd:simpleType>
        <xsd:restriction base="dms:Text">
          <xsd:maxLength value="255"/>
        </xsd:restriction>
      </xsd:simpleType>
    </xsd:element>
    <xsd:element name="Government_x0020_Body" ma:index="7" nillable="true" ma:displayName="Government Body" ma:default="BEIS" ma:internalName="Government_x0020_Body">
      <xsd:simpleType>
        <xsd:restriction base="dms:Text">
          <xsd:maxLength value="255"/>
        </xsd:restriction>
      </xsd:simpleType>
    </xsd:element>
    <xsd:element name="Date_x0020_Opened" ma:index="10" nillable="true" ma:displayName="Date Opened" ma:default="[Today]" ma:format="DateOnly" ma:internalName="Date_x0020_Opened">
      <xsd:simpleType>
        <xsd:restriction base="dms:DateTime"/>
      </xsd:simpleType>
    </xsd:element>
    <xsd:element name="Date_x0020_Closed" ma:index="11" nillable="true" ma:displayName="Date Closed" ma:format="DateOnly" ma:internalName="Date_x0020_Closed">
      <xsd:simpleType>
        <xsd:restriction base="dms:DateTime"/>
      </xsd:simpleType>
    </xsd:element>
    <xsd:element name="CIRRUSPreviousLocation" ma:index="13" nillable="true" ma:displayName="Previous Location" ma:description="The location the document previously resided in." ma:internalName="CIRRUSPreviousLocation">
      <xsd:simpleType>
        <xsd:restriction base="dms:Text">
          <xsd:maxLength value="255"/>
        </xsd:restriction>
      </xsd:simpleType>
    </xsd:element>
    <xsd:element name="CIRRUSPreviousID" ma:index="14" nillable="true" ma:displayName="Previous Id" ma:description="The id of the document in its previous location." ma:internalName="CIRRUSPrevious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4"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6" nillable="true" ma:displayName="Descriptor" ma:default="" ma:format="Dropdown" ma:indexed="true" ma:internalName="Descriptor">
      <xsd:simpleType>
        <xsd:restriction base="dms:Choice">
          <xsd:enumeration value="COMMERCIAL"/>
          <xsd:enumeration value="PERSONAL"/>
          <xsd:enumeration value="LOCSEN"/>
        </xsd:restriction>
      </xsd:simpleType>
    </xsd:element>
    <xsd:element name="National_x0020_Caveat" ma:index="12" nillable="true" ma:displayName="National Caveat" ma:default="" ma:format="Dropdown" ma:indexed="true" ma:internalName="National_x0020_Caveat">
      <xsd:simpleType>
        <xsd:restriction base="dms:Choice">
          <xsd:enumeration value="UK EYES ONLY"/>
        </xsd:restriction>
      </xsd:simpleType>
    </xsd:element>
    <xsd:element name="_dlc_DocIdUrl" ma:index="5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4" nillable="true" ma:displayName="Persist ID" ma:description="Keep ID on add." ma:hidden="true" ma:internalName="_dlc_DocIdPersistId" ma:readOnly="true">
      <xsd:simpleType>
        <xsd:restriction base="dms:Boolean"/>
      </xsd:simpleType>
    </xsd:element>
    <xsd:element name="TaxCatchAll" ma:index="60" nillable="true" ma:displayName="Taxonomy Catch All Column" ma:hidden="true" ma:list="{7a443858-fa6e-4cf2-b840-4d0a346eeaf3}" ma:internalName="TaxCatchAll" ma:showField="CatchAllData" ma:web="0063f72e-ace3-48fb-9c1f-5b513408b31f">
      <xsd:complexType>
        <xsd:complexContent>
          <xsd:extension base="dms:MultiChoiceLookup">
            <xsd:sequence>
              <xsd:element name="Value" type="dms:Lookup" maxOccurs="unbounded" minOccurs="0" nillable="true"/>
            </xsd:sequence>
          </xsd:extension>
        </xsd:complexContent>
      </xsd:complexType>
    </xsd:element>
    <xsd:element name="TaxCatchAllLabel" ma:index="61" nillable="true" ma:displayName="Taxonomy Catch All Column1" ma:hidden="true" ma:list="{7a443858-fa6e-4cf2-b840-4d0a346eeaf3}" ma:internalName="TaxCatchAllLabel" ma:readOnly="true" ma:showField="CatchAllDataLabel" ma:web="0063f72e-ace3-48fb-9c1f-5b513408b31f">
      <xsd:complexType>
        <xsd:complexContent>
          <xsd:extension base="dms:MultiChoiceLookup">
            <xsd:sequence>
              <xsd:element name="Value" type="dms:Lookup" maxOccurs="unbounded" minOccurs="0" nillable="true"/>
            </xsd:sequence>
          </xsd:extension>
        </xsd:complexContent>
      </xsd:complexType>
    </xsd:element>
    <xsd:element name="_dlc_DocId" ma:index="62" nillable="true" ma:displayName="Document ID Value" ma:description="The value of the document ID assigned to this item." ma:internalName="_dlc_DocId" ma:readOnly="true">
      <xsd:simpleType>
        <xsd:restriction base="dms:Text"/>
      </xsd:simpleType>
    </xsd:element>
    <xsd:element name="SharedWithUsers" ma:index="7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9"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083e-e40c-4314-b43a-827352a1ed2c" elementFormDefault="qualified">
    <xsd:import namespace="http://schemas.microsoft.com/office/2006/documentManagement/types"/>
    <xsd:import namespace="http://schemas.microsoft.com/office/infopath/2007/PartnerControls"/>
    <xsd:element name="LegacyDateFileReceived" ma:index="36" nillable="true" ma:displayName="Legacy Date File Received" ma:format="DateOnly" ma:internalName="LegacyDateFileReceived">
      <xsd:simpleType>
        <xsd:restriction base="dms:DateTime"/>
      </xsd:simpleType>
    </xsd:element>
    <xsd:element name="LegacyDateFileRequested" ma:index="37" nillable="true" ma:displayName="Legacy Date File Requested" ma:format="DateOnly" ma:internalName="LegacyDateFileRequested">
      <xsd:simpleType>
        <xsd:restriction base="dms:DateTime"/>
      </xsd:simpleType>
    </xsd:element>
    <xsd:element name="LegacyDateFileReturned" ma:index="38" nillable="true" ma:displayName="Legacy Date File Returned" ma:format="DateOnly" ma:internalName="LegacyDateFileReturned">
      <xsd:simpleType>
        <xsd:restriction base="dms:DateTime"/>
      </xsd:simpleType>
    </xsd:element>
    <xsd:element name="LegacyMinister" ma:index="39" nillable="true" ma:displayName="Legacy Minister" ma:internalName="LegacyMinister">
      <xsd:simpleType>
        <xsd:restriction base="dms:Text">
          <xsd:maxLength value="255"/>
        </xsd:restriction>
      </xsd:simpleType>
    </xsd:element>
    <xsd:element name="LegacyMP" ma:index="40" nillable="true" ma:displayName="Legacy MP" ma:internalName="LegacyMP">
      <xsd:simpleType>
        <xsd:restriction base="dms:Text">
          <xsd:maxLength value="255"/>
        </xsd:restriction>
      </xsd:simpleType>
    </xsd:element>
    <xsd:element name="LegacyFolderNotes" ma:index="41" nillable="true" ma:displayName="Legacy Folder Notes" ma:internalName="LegacyFolderNotes">
      <xsd:simpleType>
        <xsd:restriction base="dms:Note">
          <xsd:maxLength value="255"/>
        </xsd:restriction>
      </xsd:simpleType>
    </xsd:element>
    <xsd:element name="LegacyPhysicalItemLocation" ma:index="42" nillable="true" ma:displayName="Legacy Physical Item Location" ma:format="Dropdown" ma:internalName="LegacyPhysicalItemLocation">
      <xsd:simpleType>
        <xsd:restriction base="dms:Choice">
          <xsd:enumeration value="Off-Site"/>
          <xsd:enumeration value="TNA"/>
          <xsd:enumeration value="DECC"/>
        </xsd:restriction>
      </xsd:simpleType>
    </xsd:element>
    <xsd:element name="LegacyRequestType" ma:index="43" nillable="true" ma:displayName="Legacy Request Type" ma:format="Dropdown" ma:internalName="LegacyRequestType">
      <xsd:simpleType>
        <xsd:restriction base="dms:Choice">
          <xsd:enumeration value="FOI"/>
          <xsd:enumeration value="EIR"/>
          <xsd:enumeration value="PQ"/>
          <xsd:enumeration value="MC"/>
        </xsd:restriction>
      </xsd:simpleType>
    </xsd:element>
    <xsd:element name="LegacyDescriptor" ma:index="44" nillable="true" ma:displayName="Legacy Descriptor" ma:internalName="LegacyDescriptor">
      <xsd:simpleType>
        <xsd:restriction base="dms:Note">
          <xsd:maxLength value="255"/>
        </xsd:restriction>
      </xsd:simpleType>
    </xsd:element>
    <xsd:element name="LegacyFolderDocumentID" ma:index="45" nillable="true" ma:displayName="Legacy Folder Document ID" ma:internalName="LegacyFolderDocumentID">
      <xsd:simpleType>
        <xsd:restriction base="dms:Text">
          <xsd:maxLength value="255"/>
        </xsd:restriction>
      </xsd:simpleType>
    </xsd:element>
    <xsd:element name="LegacyDocumentID" ma:index="46" nillable="true" ma:displayName="Legacy Document ID" ma:internalName="LegacyDocumentID">
      <xsd:simpleType>
        <xsd:restriction base="dms:Text">
          <xsd:maxLength value="255"/>
        </xsd:restriction>
      </xsd:simpleType>
    </xsd:element>
    <xsd:element name="LegacyPhysicalFormat" ma:index="52" nillable="true" ma:displayName="Legacy Physical Format" ma:default="0" ma:internalName="LegacyPhysicalForma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963a4c1-1bb4-49f2-a011-9c776a7eed2a" elementFormDefault="qualified">
    <xsd:import namespace="http://schemas.microsoft.com/office/2006/documentManagement/types"/>
    <xsd:import namespace="http://schemas.microsoft.com/office/infopath/2007/PartnerControls"/>
    <xsd:element name="m975189f4ba442ecbf67d4147307b177" ma:index="59" nillable="true" ma:taxonomy="true" ma:internalName="m975189f4ba442ecbf67d4147307b177" ma:taxonomyFieldName="Business_x0020_Unit" ma:displayName="Business Unit" ma:default=""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dd6e38-ce3b-45bb-8188-4cb9326d2300" elementFormDefault="qualified">
    <xsd:import namespace="http://schemas.microsoft.com/office/2006/documentManagement/types"/>
    <xsd:import namespace="http://schemas.microsoft.com/office/infopath/2007/PartnerControls"/>
    <xsd:element name="MediaServiceMetadata" ma:index="65" nillable="true" ma:displayName="MediaServiceMetadata" ma:hidden="true" ma:internalName="MediaServiceMetadata" ma:readOnly="true">
      <xsd:simpleType>
        <xsd:restriction base="dms:Note"/>
      </xsd:simpleType>
    </xsd:element>
    <xsd:element name="MediaServiceFastMetadata" ma:index="66" nillable="true" ma:displayName="MediaServiceFastMetadata" ma:hidden="true" ma:internalName="MediaServiceFastMetadata" ma:readOnly="true">
      <xsd:simpleType>
        <xsd:restriction base="dms:Note"/>
      </xsd:simpleType>
    </xsd:element>
    <xsd:element name="MediaServiceDateTaken" ma:index="67" nillable="true" ma:displayName="MediaServiceDateTaken" ma:hidden="true" ma:internalName="MediaServiceDateTaken" ma:readOnly="true">
      <xsd:simpleType>
        <xsd:restriction base="dms:Text"/>
      </xsd:simpleType>
    </xsd:element>
    <xsd:element name="MediaServiceAutoTags" ma:index="68" nillable="true" ma:displayName="MediaServiceAutoTags" ma:internalName="MediaServiceAutoTags" ma:readOnly="true">
      <xsd:simpleType>
        <xsd:restriction base="dms:Text"/>
      </xsd:simpleType>
    </xsd:element>
    <xsd:element name="MediaServiceOCR" ma:index="69" nillable="true" ma:displayName="MediaServiceOCR" ma:internalName="MediaServiceOCR" ma:readOnly="true">
      <xsd:simpleType>
        <xsd:restriction base="dms:Note">
          <xsd:maxLength value="255"/>
        </xsd:restriction>
      </xsd:simpleType>
    </xsd:element>
    <xsd:element name="CIRRUSPreviousRetentionPolicy" ma:index="72" nillable="true" ma:displayName="Previous Retention Policy" ma:internalName="CIRRUSPreviousRetentionPolicy">
      <xsd:simpleType>
        <xsd:restriction base="dms:Note">
          <xsd:maxLength value="255"/>
        </xsd:restriction>
      </xsd:simpleType>
    </xsd:element>
    <xsd:element name="LegacyCaseReferenceNumber" ma:index="73" nillable="true" ma:displayName="Legacy Case Reference Number" ma:internalName="LegacyCaseReferenceNumber">
      <xsd:simpleType>
        <xsd:restriction base="dms:Note">
          <xsd:maxLength value="255"/>
        </xsd:restriction>
      </xsd:simpleType>
    </xsd:element>
    <xsd:element name="MediaServiceEventHashCode" ma:index="74" nillable="true" ma:displayName="MediaServiceEventHashCode" ma:hidden="true" ma:internalName="MediaServiceEventHashCode" ma:readOnly="true">
      <xsd:simpleType>
        <xsd:restriction base="dms:Text"/>
      </xsd:simpleType>
    </xsd:element>
    <xsd:element name="MediaServiceGenerationTime" ma:index="7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BA1DE1-96B2-4994-89CD-3293601829B4}">
  <ds:schemaRefs>
    <ds:schemaRef ds:uri="a8f60570-4bd3-4f2b-950b-a996de8ab151"/>
    <ds:schemaRef ds:uri="http://purl.org/dc/elements/1.1/"/>
    <ds:schemaRef ds:uri="http://schemas.microsoft.com/office/2006/metadata/properties"/>
    <ds:schemaRef ds:uri="http://schemas.microsoft.com/office/infopath/2007/PartnerControls"/>
    <ds:schemaRef ds:uri="c963a4c1-1bb4-49f2-a011-9c776a7eed2a"/>
    <ds:schemaRef ds:uri="6ddd6e38-ce3b-45bb-8188-4cb9326d2300"/>
    <ds:schemaRef ds:uri="http://purl.org/dc/terms/"/>
    <ds:schemaRef ds:uri="http://schemas.openxmlformats.org/package/2006/metadata/core-properties"/>
    <ds:schemaRef ds:uri="a172083e-e40c-4314-b43a-827352a1ed2c"/>
    <ds:schemaRef ds:uri="http://schemas.microsoft.com/office/2006/documentManagement/types"/>
    <ds:schemaRef ds:uri="0063f72e-ace3-48fb-9c1f-5b513408b31f"/>
    <ds:schemaRef ds:uri="b67a7830-db79-4a49-bf27-2aff92a2201a"/>
    <ds:schemaRef ds:uri="b413c3fd-5a3b-4239-b985-69032e371c04"/>
    <ds:schemaRef ds:uri="http://www.w3.org/XML/1998/namespace"/>
    <ds:schemaRef ds:uri="http://purl.org/dc/dcmitype/"/>
  </ds:schemaRefs>
</ds:datastoreItem>
</file>

<file path=customXml/itemProps2.xml><?xml version="1.0" encoding="utf-8"?>
<ds:datastoreItem xmlns:ds="http://schemas.openxmlformats.org/officeDocument/2006/customXml" ds:itemID="{AFD19861-D011-4785-9B62-F66C46FA2450}">
  <ds:schemaRefs>
    <ds:schemaRef ds:uri="http://schemas.microsoft.com/sharepoint/v3/contenttype/forms"/>
  </ds:schemaRefs>
</ds:datastoreItem>
</file>

<file path=customXml/itemProps3.xml><?xml version="1.0" encoding="utf-8"?>
<ds:datastoreItem xmlns:ds="http://schemas.openxmlformats.org/officeDocument/2006/customXml" ds:itemID="{6D47FB2A-B501-4097-9EB3-1FF343278050}">
  <ds:schemaRefs>
    <ds:schemaRef ds:uri="http://schemas.microsoft.com/sharepoint/events"/>
  </ds:schemaRefs>
</ds:datastoreItem>
</file>

<file path=customXml/itemProps4.xml><?xml version="1.0" encoding="utf-8"?>
<ds:datastoreItem xmlns:ds="http://schemas.openxmlformats.org/officeDocument/2006/customXml" ds:itemID="{B7FE9A08-ECE8-4A4E-919B-08A3F6612C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7a7830-db79-4a49-bf27-2aff92a2201a"/>
    <ds:schemaRef ds:uri="b413c3fd-5a3b-4239-b985-69032e371c04"/>
    <ds:schemaRef ds:uri="0063f72e-ace3-48fb-9c1f-5b513408b31f"/>
    <ds:schemaRef ds:uri="a8f60570-4bd3-4f2b-950b-a996de8ab151"/>
    <ds:schemaRef ds:uri="a172083e-e40c-4314-b43a-827352a1ed2c"/>
    <ds:schemaRef ds:uri="c963a4c1-1bb4-49f2-a011-9c776a7eed2a"/>
    <ds:schemaRef ds:uri="6ddd6e38-ce3b-45bb-8188-4cb9326d2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TotalTime>
  <Words>2238</Words>
  <Application>Microsoft Office PowerPoint</Application>
  <PresentationFormat>On-screen Show (4:3)</PresentationFormat>
  <Paragraphs>383</Paragraphs>
  <Slides>42</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Helvetica Neue</vt:lpstr>
      <vt:lpstr>Helvetica Neue Light</vt:lpstr>
      <vt:lpstr>Wingdings</vt:lpstr>
      <vt:lpstr>4-3_RA</vt:lpstr>
      <vt:lpstr>Office Theme</vt:lpstr>
      <vt:lpstr>Domestic Heat Distribution Systems Evidence Gathering &amp;  Heat Network and Electricity Generation Assets Dynamic Purchasing System (HELGA)  </vt:lpstr>
      <vt:lpstr>Welcome</vt:lpstr>
      <vt:lpstr>Agenda</vt:lpstr>
      <vt:lpstr>Procurement Pre-Market Engagement Session</vt:lpstr>
      <vt:lpstr>What BEIS would like to achieve today</vt:lpstr>
      <vt:lpstr>Procurement within BEIS</vt:lpstr>
      <vt:lpstr>PowerPoint Presentation</vt:lpstr>
      <vt:lpstr>Procurement Timeline for this requirement</vt:lpstr>
      <vt:lpstr>Terms and Conditions for this requirement</vt:lpstr>
      <vt:lpstr>Lead Suppliers and Consortiums</vt:lpstr>
      <vt:lpstr>ANY QUESTIONS?</vt:lpstr>
      <vt:lpstr>Domestic Heat Distribution Systems Evidence Gathering</vt:lpstr>
      <vt:lpstr>Why are we doing this research?</vt:lpstr>
      <vt:lpstr>Domestic Heat Distribution Systems</vt:lpstr>
      <vt:lpstr>Project Aims</vt:lpstr>
      <vt:lpstr>Split into two Lots</vt:lpstr>
      <vt:lpstr>Lot 1 Objectives</vt:lpstr>
      <vt:lpstr>Lot 1 Objectives continued…</vt:lpstr>
      <vt:lpstr>Lot 1 - Scope</vt:lpstr>
      <vt:lpstr>Lot 2 Objectives</vt:lpstr>
      <vt:lpstr>Lot 2 - Scope</vt:lpstr>
      <vt:lpstr>Suggested Methodology (both Lots)</vt:lpstr>
      <vt:lpstr>Reporting</vt:lpstr>
      <vt:lpstr>Evaluation criteria</vt:lpstr>
      <vt:lpstr>Budget and Timeframe</vt:lpstr>
      <vt:lpstr>Discussion and Q&amp;A</vt:lpstr>
      <vt:lpstr>PowerPoint Presentation</vt:lpstr>
      <vt:lpstr>Agenda</vt:lpstr>
      <vt:lpstr>Introduction to HELGA </vt:lpstr>
      <vt:lpstr>Introduction to HELGA </vt:lpstr>
      <vt:lpstr>Dynamic Purchasing System (DPS)</vt:lpstr>
      <vt:lpstr>Scope of the HELGA agreement </vt:lpstr>
      <vt:lpstr>Scope of the HELGA agreement </vt:lpstr>
      <vt:lpstr>Offering</vt:lpstr>
      <vt:lpstr>Customer Journey</vt:lpstr>
      <vt:lpstr>Supplier Filtering</vt:lpstr>
      <vt:lpstr>Customer Charter</vt:lpstr>
      <vt:lpstr>Roles and Responsibilities </vt:lpstr>
      <vt:lpstr>Benefits</vt:lpstr>
      <vt:lpstr>Q&amp;A Opportunity</vt:lpstr>
      <vt:lpstr>Keeping in touch</vt:lpstr>
      <vt:lpstr>Private Q&amp;A Sessions</vt:lpstr>
    </vt:vector>
  </TitlesOfParts>
  <Compan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Moore Aaron (Communications)</dc:creator>
  <cp:lastModifiedBy>Brenton, Benjamin (BEIS)</cp:lastModifiedBy>
  <cp:revision>2</cp:revision>
  <cp:lastPrinted>2019-05-02T12:02:09Z</cp:lastPrinted>
  <dcterms:created xsi:type="dcterms:W3CDTF">2017-07-19T14:32:21Z</dcterms:created>
  <dcterms:modified xsi:type="dcterms:W3CDTF">2019-05-10T15:50:48Z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Unit">
    <vt:lpwstr>171;#Head of Energy Innovation|095a941e-9775-45f2-b48c-2823c74c3a97</vt:lpwstr>
  </property>
  <property fmtid="{D5CDD505-2E9C-101B-9397-08002B2CF9AE}" pid="3" name="ContentTypeId">
    <vt:lpwstr>0x010100EC978B04069EB042A487BD08CBCB7210</vt:lpwstr>
  </property>
  <property fmtid="{D5CDD505-2E9C-101B-9397-08002B2CF9AE}" pid="4" name="_dlc_DocIdItemGuid">
    <vt:lpwstr>f4d2cac8-9c2c-4284-a403-e45ca506727f</vt:lpwstr>
  </property>
  <property fmtid="{D5CDD505-2E9C-101B-9397-08002B2CF9AE}" pid="5" name="AuthorIds_UIVersion_1">
    <vt:lpwstr>25493</vt:lpwstr>
  </property>
  <property fmtid="{D5CDD505-2E9C-101B-9397-08002B2CF9AE}" pid="6" name="AuthorIds_UIVersion_5">
    <vt:lpwstr>25493</vt:lpwstr>
  </property>
  <property fmtid="{D5CDD505-2E9C-101B-9397-08002B2CF9AE}" pid="7" name="AuthorIds_UIVersion_6">
    <vt:lpwstr>25493</vt:lpwstr>
  </property>
  <property fmtid="{D5CDD505-2E9C-101B-9397-08002B2CF9AE}" pid="8" name="AuthorIds_UIVersion_7">
    <vt:lpwstr>25901</vt:lpwstr>
  </property>
  <property fmtid="{D5CDD505-2E9C-101B-9397-08002B2CF9AE}" pid="9" name="AuthorIds_UIVersion_11">
    <vt:lpwstr>25901</vt:lpwstr>
  </property>
  <property fmtid="{D5CDD505-2E9C-101B-9397-08002B2CF9AE}" pid="10" name="AuthorIds_UIVersion_12">
    <vt:lpwstr>25901</vt:lpwstr>
  </property>
  <property fmtid="{D5CDD505-2E9C-101B-9397-08002B2CF9AE}" pid="11" name="AuthorIds_UIVersion_17">
    <vt:lpwstr>25493</vt:lpwstr>
  </property>
  <property fmtid="{D5CDD505-2E9C-101B-9397-08002B2CF9AE}" pid="12" name="AuthorIds_UIVersion_18">
    <vt:lpwstr>25493</vt:lpwstr>
  </property>
  <property fmtid="{D5CDD505-2E9C-101B-9397-08002B2CF9AE}" pid="13" name="AuthorIds_UIVersion_23">
    <vt:lpwstr>25493</vt:lpwstr>
  </property>
  <property fmtid="{D5CDD505-2E9C-101B-9397-08002B2CF9AE}" pid="14" name="AuthorIds_UIVersion_25">
    <vt:lpwstr>25493</vt:lpwstr>
  </property>
  <property fmtid="{D5CDD505-2E9C-101B-9397-08002B2CF9AE}" pid="15" name="AuthorIds_UIVersion_27">
    <vt:lpwstr>25493</vt:lpwstr>
  </property>
</Properties>
</file>