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35"/>
  </p:notesMasterIdLst>
  <p:sldIdLst>
    <p:sldId id="257" r:id="rId14"/>
    <p:sldId id="724" r:id="rId15"/>
    <p:sldId id="726" r:id="rId16"/>
    <p:sldId id="727" r:id="rId17"/>
    <p:sldId id="728" r:id="rId18"/>
    <p:sldId id="729" r:id="rId19"/>
    <p:sldId id="730" r:id="rId20"/>
    <p:sldId id="731" r:id="rId21"/>
    <p:sldId id="732" r:id="rId22"/>
    <p:sldId id="733" r:id="rId23"/>
    <p:sldId id="734" r:id="rId24"/>
    <p:sldId id="742" r:id="rId25"/>
    <p:sldId id="735" r:id="rId26"/>
    <p:sldId id="736" r:id="rId27"/>
    <p:sldId id="737" r:id="rId28"/>
    <p:sldId id="738" r:id="rId29"/>
    <p:sldId id="739" r:id="rId30"/>
    <p:sldId id="740" r:id="rId31"/>
    <p:sldId id="741" r:id="rId32"/>
    <p:sldId id="562"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40D61-2ADF-4694-B83A-8204E448BE28}" v="709" dt="2019-07-08T15:37:26.412"/>
    <p1510:client id="{D56FEAFA-59FA-481A-8CB0-1E0C8D0CDF81}" v="3" dt="2019-12-04T10:31:36.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68" autoAdjust="0"/>
  </p:normalViewPr>
  <p:slideViewPr>
    <p:cSldViewPr snapToGrid="0">
      <p:cViewPr varScale="1">
        <p:scale>
          <a:sx n="78" d="100"/>
          <a:sy n="78" d="100"/>
        </p:scale>
        <p:origin x="557"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6.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6.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Advantage 18</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p:txBody>
          <a:bodyPr/>
          <a:lstStyle/>
          <a:p>
            <a:r>
              <a:rPr lang="en-GB" dirty="0"/>
              <a:t>May 2019</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8. To </a:t>
            </a:r>
            <a:r>
              <a:rPr lang="en-GB" b="1" dirty="0">
                <a:latin typeface="Century Gothic"/>
              </a:rPr>
              <a:t>Express Interest </a:t>
            </a:r>
            <a:r>
              <a:rPr lang="en-GB" dirty="0">
                <a:latin typeface="Century Gothic"/>
              </a:rPr>
              <a:t>in a tender, click on the name of the tender you wish to access in the list</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9. On the next screen you will see the details of the SQ or ITT. Click on </a:t>
            </a:r>
            <a:r>
              <a:rPr lang="en-GB" b="1" dirty="0">
                <a:latin typeface="Century Gothic"/>
              </a:rPr>
              <a:t>Express Interest</a:t>
            </a:r>
          </a:p>
          <a:p>
            <a:endParaRPr lang="en-GB" b="1" dirty="0">
              <a:latin typeface="Century Gothic"/>
            </a:endParaRPr>
          </a:p>
          <a:p>
            <a:r>
              <a:rPr lang="en-GB" dirty="0">
                <a:latin typeface="Century Gothic"/>
              </a:rPr>
              <a:t>10. You will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3" name="Picture 2">
            <a:extLst>
              <a:ext uri="{FF2B5EF4-FFF2-40B4-BE49-F238E27FC236}">
                <a16:creationId xmlns:a16="http://schemas.microsoft.com/office/drawing/2014/main" id="{FDA4F683-4F4B-4312-9031-65498AFCF91C}"/>
              </a:ext>
            </a:extLst>
          </p:cNvPr>
          <p:cNvPicPr>
            <a:picLocks noChangeAspect="1"/>
          </p:cNvPicPr>
          <p:nvPr/>
        </p:nvPicPr>
        <p:blipFill>
          <a:blip r:embed="rId2"/>
          <a:stretch>
            <a:fillRect/>
          </a:stretch>
        </p:blipFill>
        <p:spPr>
          <a:xfrm>
            <a:off x="121298" y="1769235"/>
            <a:ext cx="11949404" cy="138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51361AF-AAEE-4CCE-AAF5-1AFB48381296}"/>
              </a:ext>
            </a:extLst>
          </p:cNvPr>
          <p:cNvPicPr>
            <a:picLocks noChangeAspect="1"/>
          </p:cNvPicPr>
          <p:nvPr/>
        </p:nvPicPr>
        <p:blipFill>
          <a:blip r:embed="rId3"/>
          <a:stretch>
            <a:fillRect/>
          </a:stretch>
        </p:blipFill>
        <p:spPr>
          <a:xfrm>
            <a:off x="9929521" y="3527412"/>
            <a:ext cx="1047750" cy="342900"/>
          </a:xfrm>
          <a:prstGeom prst="rect">
            <a:avLst/>
          </a:prstGeom>
        </p:spPr>
      </p:pic>
      <p:pic>
        <p:nvPicPr>
          <p:cNvPr id="9" name="Picture 8">
            <a:extLst>
              <a:ext uri="{FF2B5EF4-FFF2-40B4-BE49-F238E27FC236}">
                <a16:creationId xmlns:a16="http://schemas.microsoft.com/office/drawing/2014/main" id="{07FBD32D-CA47-4F4F-B181-10B5389A8788}"/>
              </a:ext>
            </a:extLst>
          </p:cNvPr>
          <p:cNvPicPr>
            <a:picLocks noChangeAspect="1"/>
          </p:cNvPicPr>
          <p:nvPr/>
        </p:nvPicPr>
        <p:blipFill>
          <a:blip r:embed="rId4"/>
          <a:stretch>
            <a:fillRect/>
          </a:stretch>
        </p:blipFill>
        <p:spPr>
          <a:xfrm>
            <a:off x="5831633" y="4285238"/>
            <a:ext cx="3733994" cy="167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88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11a. There will be a second pop up notification with some useful information. Click ‘</a:t>
            </a:r>
            <a:r>
              <a:rPr lang="en-GB" b="1" dirty="0">
                <a:latin typeface="Century Gothic"/>
              </a:rPr>
              <a:t>OK</a:t>
            </a:r>
            <a:r>
              <a:rPr lang="en-GB" dirty="0">
                <a:latin typeface="Century Gothic"/>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5" name="Picture 4">
            <a:extLst>
              <a:ext uri="{FF2B5EF4-FFF2-40B4-BE49-F238E27FC236}">
                <a16:creationId xmlns:a16="http://schemas.microsoft.com/office/drawing/2014/main" id="{01C57800-FC05-4BC8-AD13-25379FD2F589}"/>
              </a:ext>
            </a:extLst>
          </p:cNvPr>
          <p:cNvPicPr>
            <a:picLocks noChangeAspect="1"/>
          </p:cNvPicPr>
          <p:nvPr/>
        </p:nvPicPr>
        <p:blipFill>
          <a:blip r:embed="rId2"/>
          <a:stretch>
            <a:fillRect/>
          </a:stretch>
        </p:blipFill>
        <p:spPr>
          <a:xfrm>
            <a:off x="3168132" y="1714500"/>
            <a:ext cx="52959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096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265470" y="1151601"/>
            <a:ext cx="1165905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11b. Within the Project you will see an icon in the top right hand corner  </a:t>
            </a:r>
          </a:p>
          <a:p>
            <a:endParaRPr lang="en-GB" dirty="0">
              <a:latin typeface="Century Gothic"/>
            </a:endParaRPr>
          </a:p>
          <a:p>
            <a:r>
              <a:rPr lang="en-GB" dirty="0">
                <a:latin typeface="Century Gothic"/>
              </a:rPr>
              <a:t>Should you not with to participate in the tender, click this button and it will allow you to add a reason for declining (should you wish) – then click the green button ‘Decline to Respond’ to confirm. You must do this before you begin to respond to the SQ or ITT. If you have already </a:t>
            </a:r>
            <a:r>
              <a:rPr lang="en-GB" b="1" dirty="0">
                <a:latin typeface="Century Gothic"/>
              </a:rPr>
              <a:t>Created a Response</a:t>
            </a:r>
            <a:r>
              <a:rPr lang="en-GB" dirty="0">
                <a:latin typeface="Century Gothic"/>
              </a:rPr>
              <a:t>, you will need to confirm you no longer wish to participate via email instead using the Messaging Facility.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Declining to Bid</a:t>
            </a:r>
          </a:p>
        </p:txBody>
      </p:sp>
      <p:pic>
        <p:nvPicPr>
          <p:cNvPr id="3" name="Picture 2">
            <a:extLst>
              <a:ext uri="{FF2B5EF4-FFF2-40B4-BE49-F238E27FC236}">
                <a16:creationId xmlns:a16="http://schemas.microsoft.com/office/drawing/2014/main" id="{4F6E7C18-FC8C-458C-BE4C-DB119265FF09}"/>
              </a:ext>
            </a:extLst>
          </p:cNvPr>
          <p:cNvPicPr>
            <a:picLocks noChangeAspect="1"/>
          </p:cNvPicPr>
          <p:nvPr/>
        </p:nvPicPr>
        <p:blipFill>
          <a:blip r:embed="rId2"/>
          <a:stretch>
            <a:fillRect/>
          </a:stretch>
        </p:blipFill>
        <p:spPr>
          <a:xfrm>
            <a:off x="8261836" y="1026505"/>
            <a:ext cx="1724025" cy="52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2C62F56-B388-4A64-9DF7-4F46454E874E}"/>
              </a:ext>
            </a:extLst>
          </p:cNvPr>
          <p:cNvPicPr>
            <a:picLocks noChangeAspect="1"/>
          </p:cNvPicPr>
          <p:nvPr/>
        </p:nvPicPr>
        <p:blipFill>
          <a:blip r:embed="rId3"/>
          <a:stretch>
            <a:fillRect/>
          </a:stretch>
        </p:blipFill>
        <p:spPr>
          <a:xfrm>
            <a:off x="-1004" y="3074129"/>
            <a:ext cx="12192000" cy="2902857"/>
          </a:xfrm>
          <a:prstGeom prst="rect">
            <a:avLst/>
          </a:prstGeom>
        </p:spPr>
      </p:pic>
    </p:spTree>
    <p:extLst>
      <p:ext uri="{BB962C8B-B14F-4D97-AF65-F5344CB8AC3E}">
        <p14:creationId xmlns:p14="http://schemas.microsoft.com/office/powerpoint/2010/main" val="214426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12. Once you have successfully expressed interest in a tender you will have access to the procurement documentation made available by the Buyer. Y</a:t>
            </a:r>
            <a:r>
              <a:rPr lang="en-GB" dirty="0"/>
              <a:t>ou can download the documents by clicking on the message or clicking on “Buyer Attachments”</a:t>
            </a:r>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Buyer attachments</a:t>
            </a:r>
          </a:p>
        </p:txBody>
      </p:sp>
      <p:pic>
        <p:nvPicPr>
          <p:cNvPr id="2" name="Picture 1">
            <a:extLst>
              <a:ext uri="{FF2B5EF4-FFF2-40B4-BE49-F238E27FC236}">
                <a16:creationId xmlns:a16="http://schemas.microsoft.com/office/drawing/2014/main" id="{99A855AD-A12F-49C1-95A2-3580564D68E3}"/>
              </a:ext>
            </a:extLst>
          </p:cNvPr>
          <p:cNvPicPr>
            <a:picLocks noChangeAspect="1"/>
          </p:cNvPicPr>
          <p:nvPr/>
        </p:nvPicPr>
        <p:blipFill>
          <a:blip r:embed="rId2"/>
          <a:stretch>
            <a:fillRect/>
          </a:stretch>
        </p:blipFill>
        <p:spPr>
          <a:xfrm>
            <a:off x="1462992" y="2114868"/>
            <a:ext cx="8916955" cy="391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81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13. You can click on individual documents or use the ‘</a:t>
            </a:r>
            <a:r>
              <a:rPr lang="en-GB" b="1" dirty="0">
                <a:latin typeface="Century Gothic"/>
              </a:rPr>
              <a:t>Mass Download</a:t>
            </a:r>
            <a:r>
              <a:rPr lang="en-GB" dirty="0">
                <a:latin typeface="Century Gothic"/>
              </a:rPr>
              <a:t>’ option if there are multiple documents. </a:t>
            </a:r>
            <a:r>
              <a:rPr lang="en-GB" b="1" i="1" dirty="0">
                <a:solidFill>
                  <a:srgbClr val="FF0000"/>
                </a:solidFill>
              </a:rPr>
              <a:t>Note: mass download requires a Java plug-in, if you cannot use mass download  then proceed downloading individual files.</a:t>
            </a: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dirty="0">
              <a:solidFill>
                <a:schemeClr val="bg1"/>
              </a:solidFill>
            </a:endParaRPr>
          </a:p>
          <a:p>
            <a:r>
              <a:rPr lang="en-GB" dirty="0">
                <a:solidFill>
                  <a:schemeClr val="bg1"/>
                </a:solidFill>
              </a:rPr>
              <a:t>Your files will download into a .zip file</a:t>
            </a:r>
          </a:p>
          <a:p>
            <a:r>
              <a:rPr lang="en-GB" dirty="0">
                <a:solidFill>
                  <a:schemeClr val="bg1"/>
                </a:solidFill>
              </a:rPr>
              <a:t>That you need to </a:t>
            </a:r>
            <a:r>
              <a:rPr lang="en-GB" dirty="0" err="1">
                <a:solidFill>
                  <a:schemeClr val="bg1"/>
                </a:solidFill>
              </a:rPr>
              <a:t>doubleclick</a:t>
            </a:r>
            <a:r>
              <a:rPr lang="en-GB" dirty="0">
                <a:solidFill>
                  <a:schemeClr val="bg1"/>
                </a:solidFill>
              </a:rPr>
              <a:t> to </a:t>
            </a:r>
          </a:p>
          <a:p>
            <a:r>
              <a:rPr lang="en-GB" dirty="0">
                <a:solidFill>
                  <a:schemeClr val="bg1"/>
                </a:solidFill>
              </a:rPr>
              <a:t>open.</a:t>
            </a:r>
          </a:p>
          <a:p>
            <a:r>
              <a:rPr lang="en-GB" dirty="0">
                <a:solidFill>
                  <a:schemeClr val="bg1"/>
                </a:solidFill>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a:t>
            </a:r>
          </a:p>
        </p:txBody>
      </p:sp>
      <p:pic>
        <p:nvPicPr>
          <p:cNvPr id="3" name="Picture 2">
            <a:extLst>
              <a:ext uri="{FF2B5EF4-FFF2-40B4-BE49-F238E27FC236}">
                <a16:creationId xmlns:a16="http://schemas.microsoft.com/office/drawing/2014/main" id="{3F17E72E-7D13-4939-8E85-645EE1039474}"/>
              </a:ext>
            </a:extLst>
          </p:cNvPr>
          <p:cNvPicPr>
            <a:picLocks noChangeAspect="1"/>
          </p:cNvPicPr>
          <p:nvPr/>
        </p:nvPicPr>
        <p:blipFill>
          <a:blip r:embed="rId2"/>
          <a:stretch>
            <a:fillRect/>
          </a:stretch>
        </p:blipFill>
        <p:spPr>
          <a:xfrm>
            <a:off x="438538" y="2286906"/>
            <a:ext cx="8048203" cy="285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70CD86F-0B30-499A-A337-08641DE4BF85}"/>
              </a:ext>
            </a:extLst>
          </p:cNvPr>
          <p:cNvPicPr>
            <a:picLocks noChangeAspect="1"/>
          </p:cNvPicPr>
          <p:nvPr/>
        </p:nvPicPr>
        <p:blipFill>
          <a:blip r:embed="rId3"/>
          <a:stretch>
            <a:fillRect/>
          </a:stretch>
        </p:blipFill>
        <p:spPr>
          <a:xfrm>
            <a:off x="9147013" y="3466164"/>
            <a:ext cx="2295525" cy="495300"/>
          </a:xfrm>
          <a:prstGeom prst="rect">
            <a:avLst/>
          </a:prstGeom>
        </p:spPr>
      </p:pic>
      <p:pic>
        <p:nvPicPr>
          <p:cNvPr id="7" name="Picture 6">
            <a:extLst>
              <a:ext uri="{FF2B5EF4-FFF2-40B4-BE49-F238E27FC236}">
                <a16:creationId xmlns:a16="http://schemas.microsoft.com/office/drawing/2014/main" id="{DDAAFE79-F4CB-412A-8FDB-4D11F86ED375}"/>
              </a:ext>
            </a:extLst>
          </p:cNvPr>
          <p:cNvPicPr>
            <a:picLocks noChangeAspect="1"/>
          </p:cNvPicPr>
          <p:nvPr/>
        </p:nvPicPr>
        <p:blipFill>
          <a:blip r:embed="rId4"/>
          <a:stretch>
            <a:fillRect/>
          </a:stretch>
        </p:blipFill>
        <p:spPr>
          <a:xfrm>
            <a:off x="4562670" y="5344881"/>
            <a:ext cx="6092890" cy="68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EF6D4CD5-CEE6-4F38-9E0A-40EAB3444AAA}"/>
              </a:ext>
            </a:extLst>
          </p:cNvPr>
          <p:cNvSpPr/>
          <p:nvPr/>
        </p:nvSpPr>
        <p:spPr>
          <a:xfrm>
            <a:off x="8764196" y="2307619"/>
            <a:ext cx="3231501" cy="1200329"/>
          </a:xfrm>
          <a:prstGeom prst="rect">
            <a:avLst/>
          </a:prstGeom>
        </p:spPr>
        <p:txBody>
          <a:bodyPr wrap="square">
            <a:spAutoFit/>
          </a:bodyPr>
          <a:lstStyle/>
          <a:p>
            <a:r>
              <a:rPr lang="en-GB" dirty="0">
                <a:solidFill>
                  <a:srgbClr val="000000"/>
                </a:solidFill>
                <a:latin typeface="Century Gothic"/>
              </a:rPr>
              <a:t>On the Mass Download page, click the files you wish to download and click ‘</a:t>
            </a:r>
            <a:r>
              <a:rPr lang="en-GB" b="1" dirty="0">
                <a:solidFill>
                  <a:srgbClr val="000000"/>
                </a:solidFill>
                <a:latin typeface="Century Gothic"/>
              </a:rPr>
              <a:t>Download Selected Files</a:t>
            </a:r>
            <a:r>
              <a:rPr lang="en-GB" dirty="0">
                <a:solidFill>
                  <a:srgbClr val="000000"/>
                </a:solidFill>
                <a:latin typeface="Century Gothic"/>
              </a:rPr>
              <a:t>’</a:t>
            </a:r>
          </a:p>
        </p:txBody>
      </p:sp>
    </p:spTree>
    <p:extLst>
      <p:ext uri="{BB962C8B-B14F-4D97-AF65-F5344CB8AC3E}">
        <p14:creationId xmlns:p14="http://schemas.microsoft.com/office/powerpoint/2010/main" val="206013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14. When you are ready to start your response to the SQ or ITT, click into the tender project title and click on </a:t>
            </a:r>
            <a:r>
              <a:rPr lang="en-GB" b="1" dirty="0">
                <a:latin typeface="Century Gothic"/>
              </a:rPr>
              <a:t>‘Create Response’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A pop up notification will appear. Click ‘</a:t>
            </a:r>
            <a:r>
              <a:rPr lang="en-GB" b="1" dirty="0">
                <a:latin typeface="Century Gothic"/>
              </a:rPr>
              <a:t>OK</a:t>
            </a:r>
            <a:r>
              <a:rPr lang="en-GB" dirty="0">
                <a:latin typeface="Century Gothic"/>
              </a:rPr>
              <a:t>’</a:t>
            </a: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2" name="Picture 1">
            <a:extLst>
              <a:ext uri="{FF2B5EF4-FFF2-40B4-BE49-F238E27FC236}">
                <a16:creationId xmlns:a16="http://schemas.microsoft.com/office/drawing/2014/main" id="{7A394F5C-A298-4A51-A4C7-8A809809C289}"/>
              </a:ext>
            </a:extLst>
          </p:cNvPr>
          <p:cNvPicPr>
            <a:picLocks noChangeAspect="1"/>
          </p:cNvPicPr>
          <p:nvPr/>
        </p:nvPicPr>
        <p:blipFill>
          <a:blip r:embed="rId2"/>
          <a:stretch>
            <a:fillRect/>
          </a:stretch>
        </p:blipFill>
        <p:spPr>
          <a:xfrm>
            <a:off x="1438280" y="1978995"/>
            <a:ext cx="8797402" cy="3581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0D506BC-0DD2-4263-AC98-050463443085}"/>
              </a:ext>
            </a:extLst>
          </p:cNvPr>
          <p:cNvPicPr>
            <a:picLocks noChangeAspect="1"/>
          </p:cNvPicPr>
          <p:nvPr/>
        </p:nvPicPr>
        <p:blipFill>
          <a:blip r:embed="rId3"/>
          <a:stretch>
            <a:fillRect/>
          </a:stretch>
        </p:blipFill>
        <p:spPr>
          <a:xfrm>
            <a:off x="6096000" y="3965510"/>
            <a:ext cx="3612075" cy="241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15. You will be able to see the relevant envelopes in the Questionnaire associated with the tender. This could include a Qualification, Technical and /or Commercial Envelope (or all three).</a:t>
            </a:r>
          </a:p>
          <a:p>
            <a:endParaRPr lang="en-GB" dirty="0">
              <a:latin typeface="Century Gothic"/>
            </a:endParaRPr>
          </a:p>
          <a:p>
            <a:r>
              <a:rPr lang="en-GB" dirty="0">
                <a:latin typeface="Century Gothic"/>
              </a:rPr>
              <a:t>You can choose to respond to each question individually using the ‘</a:t>
            </a:r>
            <a:r>
              <a:rPr lang="en-GB" b="1" dirty="0">
                <a:latin typeface="Century Gothic"/>
              </a:rPr>
              <a:t>Edit</a:t>
            </a:r>
            <a:r>
              <a:rPr lang="en-GB" dirty="0">
                <a:latin typeface="Century Gothic"/>
              </a:rPr>
              <a:t> </a:t>
            </a:r>
            <a:r>
              <a:rPr lang="en-GB" b="1" dirty="0">
                <a:latin typeface="Century Gothic"/>
              </a:rPr>
              <a:t>Response</a:t>
            </a:r>
            <a:r>
              <a:rPr lang="en-GB" dirty="0">
                <a:latin typeface="Century Gothic"/>
              </a:rPr>
              <a:t>’ button</a:t>
            </a:r>
          </a:p>
          <a:p>
            <a:r>
              <a:rPr lang="en-GB" dirty="0">
                <a:latin typeface="Century Gothic"/>
              </a:rPr>
              <a:t>or you can click on the ‘</a:t>
            </a:r>
            <a:r>
              <a:rPr lang="en-GB" b="1" dirty="0">
                <a:latin typeface="Century Gothic"/>
              </a:rPr>
              <a:t>Export / Import Response</a:t>
            </a:r>
            <a:r>
              <a:rPr lang="en-GB" dirty="0">
                <a:latin typeface="Century Gothic"/>
              </a:rPr>
              <a:t>’ button                                to download a copy of the Questionnaire into Excel to complete offline. </a:t>
            </a:r>
          </a:p>
          <a:p>
            <a:endParaRPr lang="en-GB" dirty="0">
              <a:latin typeface="Century Gothic"/>
            </a:endParaRPr>
          </a:p>
          <a:p>
            <a:r>
              <a:rPr lang="en-GB" dirty="0">
                <a:latin typeface="Century Gothic"/>
              </a:rPr>
              <a:t>Click on ‘</a:t>
            </a:r>
            <a:r>
              <a:rPr lang="en-GB" b="1" dirty="0">
                <a:latin typeface="Century Gothic"/>
              </a:rPr>
              <a:t>Download</a:t>
            </a:r>
            <a:r>
              <a:rPr lang="en-GB" dirty="0">
                <a:latin typeface="Century Gothic"/>
              </a:rPr>
              <a:t>’ to get a copy of the Questionnaire and save it to your computer. Use </a:t>
            </a:r>
            <a:r>
              <a:rPr lang="en-GB" b="1" dirty="0">
                <a:latin typeface="Century Gothic"/>
              </a:rPr>
              <a:t>Browse</a:t>
            </a:r>
            <a:r>
              <a:rPr lang="en-GB" dirty="0">
                <a:latin typeface="Century Gothic"/>
              </a:rPr>
              <a:t> to find your saved file and ‘</a:t>
            </a:r>
            <a:r>
              <a:rPr lang="en-GB" b="1" dirty="0">
                <a:latin typeface="Century Gothic"/>
              </a:rPr>
              <a:t>Import Excel</a:t>
            </a:r>
            <a:r>
              <a:rPr lang="en-GB" dirty="0">
                <a:latin typeface="Century Gothic"/>
              </a:rPr>
              <a:t>’ to upload your completed response to Bravo.</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7" name="Picture 6">
            <a:extLst>
              <a:ext uri="{FF2B5EF4-FFF2-40B4-BE49-F238E27FC236}">
                <a16:creationId xmlns:a16="http://schemas.microsoft.com/office/drawing/2014/main" id="{1BCCAB02-F8F3-4A95-BAD7-19D1BC64FEA9}"/>
              </a:ext>
            </a:extLst>
          </p:cNvPr>
          <p:cNvPicPr>
            <a:picLocks noChangeAspect="1"/>
          </p:cNvPicPr>
          <p:nvPr/>
        </p:nvPicPr>
        <p:blipFill>
          <a:blip r:embed="rId2"/>
          <a:stretch>
            <a:fillRect/>
          </a:stretch>
        </p:blipFill>
        <p:spPr>
          <a:xfrm>
            <a:off x="10356785" y="1953951"/>
            <a:ext cx="1381125" cy="390525"/>
          </a:xfrm>
          <a:prstGeom prst="rect">
            <a:avLst/>
          </a:prstGeom>
        </p:spPr>
      </p:pic>
      <p:pic>
        <p:nvPicPr>
          <p:cNvPr id="8" name="Picture 7">
            <a:extLst>
              <a:ext uri="{FF2B5EF4-FFF2-40B4-BE49-F238E27FC236}">
                <a16:creationId xmlns:a16="http://schemas.microsoft.com/office/drawing/2014/main" id="{D292BA5B-9BAC-4826-8DFA-10394F02684C}"/>
              </a:ext>
            </a:extLst>
          </p:cNvPr>
          <p:cNvPicPr>
            <a:picLocks noChangeAspect="1"/>
          </p:cNvPicPr>
          <p:nvPr/>
        </p:nvPicPr>
        <p:blipFill>
          <a:blip r:embed="rId3"/>
          <a:stretch>
            <a:fillRect/>
          </a:stretch>
        </p:blipFill>
        <p:spPr>
          <a:xfrm>
            <a:off x="6763236" y="2422362"/>
            <a:ext cx="1895475" cy="352425"/>
          </a:xfrm>
          <a:prstGeom prst="rect">
            <a:avLst/>
          </a:prstGeom>
        </p:spPr>
      </p:pic>
      <p:pic>
        <p:nvPicPr>
          <p:cNvPr id="10" name="Picture 9">
            <a:extLst>
              <a:ext uri="{FF2B5EF4-FFF2-40B4-BE49-F238E27FC236}">
                <a16:creationId xmlns:a16="http://schemas.microsoft.com/office/drawing/2014/main" id="{807118E0-FB2C-493F-8CD9-228F4A285F16}"/>
              </a:ext>
            </a:extLst>
          </p:cNvPr>
          <p:cNvPicPr>
            <a:picLocks noChangeAspect="1"/>
          </p:cNvPicPr>
          <p:nvPr/>
        </p:nvPicPr>
        <p:blipFill>
          <a:blip r:embed="rId4"/>
          <a:stretch>
            <a:fillRect/>
          </a:stretch>
        </p:blipFill>
        <p:spPr>
          <a:xfrm>
            <a:off x="1502228" y="4055843"/>
            <a:ext cx="9374155" cy="192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63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6" y="1188923"/>
            <a:ext cx="5136956"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16. You can see in this illustration that you can respond to text based questions and multiple choice questions by clicking the drop down menu available for each ‘option’.</a:t>
            </a:r>
          </a:p>
          <a:p>
            <a:endParaRPr lang="en-GB" dirty="0">
              <a:latin typeface="Century Gothic"/>
            </a:endParaRPr>
          </a:p>
          <a:p>
            <a:r>
              <a:rPr lang="en-GB" dirty="0">
                <a:latin typeface="Century Gothic"/>
              </a:rPr>
              <a:t>Please note that there are only 2000 characters available in a text based response. </a:t>
            </a:r>
            <a:r>
              <a:rPr lang="en-GB" dirty="0">
                <a:solidFill>
                  <a:srgbClr val="FF0000"/>
                </a:solidFill>
                <a:latin typeface="Century Gothic"/>
              </a:rPr>
              <a:t>If a Buyer requires &gt;2000 characters within a response, it should be an ‘attachment’ type question instead. Please raise this as a clarification, if you are concerned.</a:t>
            </a:r>
          </a:p>
          <a:p>
            <a:endParaRPr lang="en-GB" dirty="0">
              <a:latin typeface="Century Gothic"/>
            </a:endParaRPr>
          </a:p>
          <a:p>
            <a:r>
              <a:rPr lang="en-GB" dirty="0">
                <a:latin typeface="Century Gothic"/>
              </a:rPr>
              <a:t>Where a question requires an attachment you will need to attach the file manually to the relevant question within Bravo. This is covered in the next few slides.</a:t>
            </a: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an offline response to a tender </a:t>
            </a:r>
          </a:p>
        </p:txBody>
      </p:sp>
      <p:pic>
        <p:nvPicPr>
          <p:cNvPr id="3" name="Picture 2">
            <a:extLst>
              <a:ext uri="{FF2B5EF4-FFF2-40B4-BE49-F238E27FC236}">
                <a16:creationId xmlns:a16="http://schemas.microsoft.com/office/drawing/2014/main" id="{84F2D1EC-1E93-42C7-BE0F-992C1DFC8F37}"/>
              </a:ext>
            </a:extLst>
          </p:cNvPr>
          <p:cNvPicPr>
            <a:picLocks noChangeAspect="1"/>
          </p:cNvPicPr>
          <p:nvPr/>
        </p:nvPicPr>
        <p:blipFill>
          <a:blip r:embed="rId2"/>
          <a:stretch>
            <a:fillRect/>
          </a:stretch>
        </p:blipFill>
        <p:spPr>
          <a:xfrm>
            <a:off x="5908023" y="1188923"/>
            <a:ext cx="5925202" cy="488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947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17. If you have chosen to respond manually within Bravo, use the Edit Response button for each relevant envelope. This is how you can add attachments where necessary. Then </a:t>
            </a:r>
            <a:r>
              <a:rPr lang="en-GB" b="1" dirty="0">
                <a:latin typeface="Century Gothic"/>
              </a:rPr>
              <a:t>Save and Exit Response </a:t>
            </a:r>
            <a:r>
              <a:rPr lang="en-GB" dirty="0">
                <a:latin typeface="Century Gothic"/>
              </a:rPr>
              <a:t>when you are finished editing.</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Attaching files to responses</a:t>
            </a:r>
          </a:p>
        </p:txBody>
      </p:sp>
      <p:pic>
        <p:nvPicPr>
          <p:cNvPr id="5" name="Picture 4">
            <a:extLst>
              <a:ext uri="{FF2B5EF4-FFF2-40B4-BE49-F238E27FC236}">
                <a16:creationId xmlns:a16="http://schemas.microsoft.com/office/drawing/2014/main" id="{10887CE3-73E4-4B2D-B38D-0EBFF022F7DD}"/>
              </a:ext>
            </a:extLst>
          </p:cNvPr>
          <p:cNvPicPr>
            <a:picLocks noChangeAspect="1"/>
          </p:cNvPicPr>
          <p:nvPr/>
        </p:nvPicPr>
        <p:blipFill>
          <a:blip r:embed="rId2"/>
          <a:stretch>
            <a:fillRect/>
          </a:stretch>
        </p:blipFill>
        <p:spPr>
          <a:xfrm>
            <a:off x="550507" y="2015150"/>
            <a:ext cx="11302216" cy="4696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8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18. When all questions have been responded to it will show in </a:t>
            </a:r>
            <a:r>
              <a:rPr lang="en-GB" b="1" dirty="0">
                <a:latin typeface="Century Gothic"/>
              </a:rPr>
              <a:t>‘My Response Summary’</a:t>
            </a:r>
          </a:p>
          <a:p>
            <a:r>
              <a:rPr lang="en-GB" dirty="0">
                <a:latin typeface="Century Gothic"/>
              </a:rPr>
              <a:t>Once you are happy with your final tender responses, click ‘</a:t>
            </a:r>
            <a:r>
              <a:rPr lang="en-GB" b="1" dirty="0">
                <a:latin typeface="Century Gothic"/>
              </a:rPr>
              <a:t>Submit</a:t>
            </a:r>
            <a:r>
              <a:rPr lang="en-GB" dirty="0">
                <a:latin typeface="Century Gothic"/>
              </a:rPr>
              <a:t> </a:t>
            </a:r>
            <a:r>
              <a:rPr lang="en-GB" b="1" dirty="0">
                <a:latin typeface="Century Gothic"/>
              </a:rPr>
              <a:t>Response</a:t>
            </a:r>
            <a:r>
              <a:rPr lang="en-GB" dirty="0">
                <a:latin typeface="Century Gothic"/>
              </a:rPr>
              <a:t>’ and click ‘</a:t>
            </a:r>
            <a:r>
              <a:rPr lang="en-GB" b="1" dirty="0">
                <a:latin typeface="Century Gothic"/>
              </a:rPr>
              <a:t>OK</a:t>
            </a:r>
            <a:r>
              <a:rPr lang="en-GB" dirty="0">
                <a:latin typeface="Century Gothic"/>
              </a:rPr>
              <a:t>’ to the pop up notification.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You can submit your response as many times as required for updates/amendments up until the published tender deadline. Thereafter no further edits are permissible.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response</a:t>
            </a:r>
          </a:p>
        </p:txBody>
      </p:sp>
      <p:pic>
        <p:nvPicPr>
          <p:cNvPr id="2" name="Picture 1">
            <a:extLst>
              <a:ext uri="{FF2B5EF4-FFF2-40B4-BE49-F238E27FC236}">
                <a16:creationId xmlns:a16="http://schemas.microsoft.com/office/drawing/2014/main" id="{E53E0B8F-DA5C-4CA0-902E-D4D974AB7E43}"/>
              </a:ext>
            </a:extLst>
          </p:cNvPr>
          <p:cNvPicPr>
            <a:picLocks noChangeAspect="1"/>
          </p:cNvPicPr>
          <p:nvPr/>
        </p:nvPicPr>
        <p:blipFill>
          <a:blip r:embed="rId2"/>
          <a:stretch>
            <a:fillRect/>
          </a:stretch>
        </p:blipFill>
        <p:spPr>
          <a:xfrm>
            <a:off x="508518" y="2248415"/>
            <a:ext cx="11174963" cy="317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2FA3E91-24B4-49BB-9858-FCF13FAE06B0}"/>
              </a:ext>
            </a:extLst>
          </p:cNvPr>
          <p:cNvPicPr>
            <a:picLocks noChangeAspect="1"/>
          </p:cNvPicPr>
          <p:nvPr/>
        </p:nvPicPr>
        <p:blipFill>
          <a:blip r:embed="rId3"/>
          <a:stretch>
            <a:fillRect/>
          </a:stretch>
        </p:blipFill>
        <p:spPr>
          <a:xfrm>
            <a:off x="8398037" y="4263605"/>
            <a:ext cx="3499392" cy="158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63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Bravo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Official Journal of European Union (OJEU) is advertised, it will direct you to register at the above portal to obtain the tender documents for the relevant procurement. You must register your organisation if not already registered. </a:t>
            </a:r>
          </a:p>
          <a:p>
            <a:endParaRPr lang="en-GB" dirty="0">
              <a:latin typeface="Century Gothic"/>
            </a:endParaRPr>
          </a:p>
          <a:p>
            <a:endParaRPr lang="en-GB" b="1" dirty="0"/>
          </a:p>
          <a:p>
            <a:r>
              <a:rPr lang="en-GB" b="1" dirty="0"/>
              <a:t>Types of tender issued in Bravo include:</a:t>
            </a:r>
          </a:p>
          <a:p>
            <a:endParaRPr lang="en-GB" b="1" dirty="0"/>
          </a:p>
          <a:p>
            <a:pPr marL="285750" indent="-285750">
              <a:buFont typeface="Arial" panose="020B0604020202020204" pitchFamily="34" charset="0"/>
              <a:buChar char="•"/>
            </a:pPr>
            <a:r>
              <a:rPr lang="en-GB" b="1" dirty="0"/>
              <a:t>Selection Questionnaire – SQ - </a:t>
            </a:r>
            <a:r>
              <a:rPr lang="en-GB" dirty="0"/>
              <a:t>this is also used for Market Engagement events and / or Requests for Information (RFI)</a:t>
            </a:r>
          </a:p>
          <a:p>
            <a:pPr marL="285750" indent="-285750">
              <a:buFont typeface="Arial" panose="020B0604020202020204" pitchFamily="34" charset="0"/>
              <a:buChar char="•"/>
            </a:pPr>
            <a:r>
              <a:rPr lang="en-GB" b="1" dirty="0"/>
              <a:t>Invitation to Tender – ITT - </a:t>
            </a:r>
            <a:r>
              <a:rPr lang="en-GB" dirty="0"/>
              <a:t>t</a:t>
            </a:r>
            <a:r>
              <a:rPr lang="en-GB" sz="1800" dirty="0">
                <a:latin typeface="Century Gothic"/>
              </a:rPr>
              <a:t>his is also used for Invitations to Quote (ITQ) and Any Qualified Provider (AQP) processes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13463" y="1797026"/>
            <a:ext cx="9447698" cy="306146"/>
          </a:xfrm>
        </p:spPr>
        <p:txBody>
          <a:bodyPr/>
          <a:lstStyle/>
          <a:p>
            <a:r>
              <a:rPr lang="en-GB" b="1" dirty="0"/>
              <a:t>Phone:</a:t>
            </a:r>
            <a:br>
              <a:rPr lang="en-GB" dirty="0"/>
            </a:br>
            <a:r>
              <a:rPr lang="en-GB" dirty="0"/>
              <a:t>0800 069 8630</a:t>
            </a:r>
            <a:br>
              <a:rPr lang="en-GB" dirty="0"/>
            </a:br>
            <a:r>
              <a:rPr lang="en-GB" dirty="0"/>
              <a:t>+44 203 608 4013</a:t>
            </a:r>
          </a:p>
          <a:p>
            <a:r>
              <a:rPr lang="en-GB" b="1" dirty="0"/>
              <a:t>E-mail:</a:t>
            </a:r>
            <a:br>
              <a:rPr lang="en-GB" dirty="0"/>
            </a:br>
            <a:r>
              <a:rPr lang="en-GB" dirty="0">
                <a:hlinkClick r:id="rId2"/>
              </a:rPr>
              <a:t>help@bravosolution.co.uk</a:t>
            </a:r>
            <a:endParaRPr lang="en-GB" dirty="0"/>
          </a:p>
          <a:p>
            <a:endParaRPr lang="en-GB" sz="1600" dirty="0"/>
          </a:p>
          <a:p>
            <a:endParaRPr lang="en-GB" sz="1600" dirty="0"/>
          </a:p>
        </p:txBody>
      </p:sp>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813463" y="1300891"/>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Century Gothic"/>
                <a:ea typeface="+mn-ea"/>
                <a:cs typeface="+mn-cs"/>
              </a:rPr>
              <a:t>Bravo helpdesk</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Further Support</a:t>
            </a:r>
          </a:p>
        </p:txBody>
      </p:sp>
    </p:spTree>
    <p:extLst>
      <p:ext uri="{BB962C8B-B14F-4D97-AF65-F5344CB8AC3E}">
        <p14:creationId xmlns:p14="http://schemas.microsoft.com/office/powerpoint/2010/main" val="206804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4965B-AA9D-4000-93BA-62A7D4C1D6D0}"/>
              </a:ext>
            </a:extLst>
          </p:cNvPr>
          <p:cNvSpPr>
            <a:spLocks noGrp="1"/>
          </p:cNvSpPr>
          <p:nvPr>
            <p:ph type="body" sz="quarter" idx="11"/>
          </p:nvPr>
        </p:nvSpPr>
        <p:spPr/>
        <p:txBody>
          <a:bodyPr/>
          <a:lstStyle/>
          <a:p>
            <a:r>
              <a:rPr lang="en-GB" dirty="0"/>
              <a:t>289 High Holborn, London</a:t>
            </a:r>
          </a:p>
          <a:p>
            <a:r>
              <a:rPr lang="en-GB" dirty="0"/>
              <a:t>WC1V 7HZ, United Kingdom</a:t>
            </a:r>
          </a:p>
          <a:p>
            <a:r>
              <a:rPr lang="en-GB" dirty="0"/>
              <a:t>0203 435 6590</a:t>
            </a:r>
          </a:p>
          <a:p>
            <a:r>
              <a:rPr lang="en-GB" dirty="0"/>
              <a:t>contacts@attain.co.uk</a:t>
            </a:r>
          </a:p>
          <a:p>
            <a:r>
              <a:rPr lang="en-GB" dirty="0"/>
              <a:t>www.attain.co.uk</a:t>
            </a:r>
          </a:p>
          <a:p>
            <a:endParaRPr lang="en-GB" dirty="0"/>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dirty="0">
                <a:latin typeface="Century Gothic"/>
              </a:rPr>
              <a:t>Go to the eProcurement Portal: </a:t>
            </a:r>
            <a:r>
              <a:rPr lang="en-GB" b="1" dirty="0">
                <a:hlinkClick r:id="rId2"/>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D3E48AEF-7522-4B58-AA73-B670FAA289D2}"/>
              </a:ext>
            </a:extLst>
          </p:cNvPr>
          <p:cNvPicPr>
            <a:picLocks noChangeAspect="1"/>
          </p:cNvPicPr>
          <p:nvPr/>
        </p:nvPicPr>
        <p:blipFill>
          <a:blip r:embed="rId3"/>
          <a:stretch>
            <a:fillRect/>
          </a:stretch>
        </p:blipFill>
        <p:spPr>
          <a:xfrm>
            <a:off x="932766" y="1441301"/>
            <a:ext cx="8021737" cy="501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273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2.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15AC2C26-1C6D-4E5D-B685-0ABD094D0CBE}"/>
              </a:ext>
            </a:extLst>
          </p:cNvPr>
          <p:cNvPicPr>
            <a:picLocks noChangeAspect="1"/>
          </p:cNvPicPr>
          <p:nvPr/>
        </p:nvPicPr>
        <p:blipFill>
          <a:blip r:embed="rId2"/>
          <a:stretch>
            <a:fillRect/>
          </a:stretch>
        </p:blipFill>
        <p:spPr>
          <a:xfrm>
            <a:off x="811763" y="2119586"/>
            <a:ext cx="10568473" cy="243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3. 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1FB28059-48A2-44DE-A300-9D30890F9B6B}"/>
              </a:ext>
            </a:extLst>
          </p:cNvPr>
          <p:cNvPicPr>
            <a:picLocks noChangeAspect="1"/>
          </p:cNvPicPr>
          <p:nvPr/>
        </p:nvPicPr>
        <p:blipFill>
          <a:blip r:embed="rId2"/>
          <a:stretch>
            <a:fillRect/>
          </a:stretch>
        </p:blipFill>
        <p:spPr>
          <a:xfrm>
            <a:off x="961052" y="1969666"/>
            <a:ext cx="10503159" cy="3443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4. Select the most appropriate category representing your business / organisation and then click ‘Confirm Current Selection’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96AB9938-ECB5-44D4-90EB-107EBC58E397}"/>
              </a:ext>
            </a:extLst>
          </p:cNvPr>
          <p:cNvPicPr>
            <a:picLocks noChangeAspect="1"/>
          </p:cNvPicPr>
          <p:nvPr/>
        </p:nvPicPr>
        <p:blipFill>
          <a:blip r:embed="rId2"/>
          <a:stretch>
            <a:fillRect/>
          </a:stretch>
        </p:blipFill>
        <p:spPr>
          <a:xfrm>
            <a:off x="1045579" y="2127122"/>
            <a:ext cx="10100841" cy="344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5. The registration process is now complete and your account is activated. You will receive an email with a temporary password to use to log in. The system will direct you to choose a new password the first time you log –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Arial" panose="020B0604020202020204" pitchFamily="34" charset="0"/>
                <a:cs typeface="Arial" panose="020B0604020202020204" pitchFamily="34" charset="0"/>
              </a:rPr>
              <a:t>If for any reason you cannot access your account, for example, you lose your password, there is a link under the log-in details on the Home Screen.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‘I cannot access my account’ and follow</a:t>
            </a:r>
          </a:p>
          <a:p>
            <a:r>
              <a:rPr lang="en-GB" dirty="0">
                <a:latin typeface="Arial" panose="020B0604020202020204" pitchFamily="34" charset="0"/>
                <a:cs typeface="Arial" panose="020B0604020202020204" pitchFamily="34" charset="0"/>
              </a:rPr>
              <a:t>the onscreen instructions.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49522EE5-8B7D-479A-93BE-32049234F777}"/>
              </a:ext>
            </a:extLst>
          </p:cNvPr>
          <p:cNvPicPr>
            <a:picLocks noChangeAspect="1"/>
          </p:cNvPicPr>
          <p:nvPr/>
        </p:nvPicPr>
        <p:blipFill>
          <a:blip r:embed="rId2"/>
          <a:stretch>
            <a:fillRect/>
          </a:stretch>
        </p:blipFill>
        <p:spPr>
          <a:xfrm>
            <a:off x="634481" y="2359871"/>
            <a:ext cx="11109649" cy="118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4AAB2B-DE8F-42C5-89EE-877B20C55C1E}"/>
              </a:ext>
            </a:extLst>
          </p:cNvPr>
          <p:cNvPicPr>
            <a:picLocks noChangeAspect="1"/>
          </p:cNvPicPr>
          <p:nvPr/>
        </p:nvPicPr>
        <p:blipFill>
          <a:blip r:embed="rId3"/>
          <a:stretch>
            <a:fillRect/>
          </a:stretch>
        </p:blipFill>
        <p:spPr>
          <a:xfrm>
            <a:off x="5669125" y="4484622"/>
            <a:ext cx="1600200" cy="216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2BAFD4CD-6456-41B2-8094-2C0DE59892B8}"/>
              </a:ext>
            </a:extLst>
          </p:cNvPr>
          <p:cNvCxnSpPr>
            <a:cxnSpLocks/>
          </p:cNvCxnSpPr>
          <p:nvPr/>
        </p:nvCxnSpPr>
        <p:spPr>
          <a:xfrm>
            <a:off x="2976465" y="5565709"/>
            <a:ext cx="2780523" cy="7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6. Once logged in, you will see your Home Screen. The Main Dashboard is accessible by clicking on the ‘Home’ icon.            </a:t>
            </a:r>
          </a:p>
          <a:p>
            <a:r>
              <a:rPr lang="en-GB" dirty="0">
                <a:latin typeface="Century Gothic"/>
              </a:rPr>
              <a:t>Here you can access all the SQs and ITTs that you have been invited to or registered interest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2" name="Picture 1">
            <a:extLst>
              <a:ext uri="{FF2B5EF4-FFF2-40B4-BE49-F238E27FC236}">
                <a16:creationId xmlns:a16="http://schemas.microsoft.com/office/drawing/2014/main" id="{C5B405BA-9F24-4126-A50A-9F6808BF71DF}"/>
              </a:ext>
            </a:extLst>
          </p:cNvPr>
          <p:cNvPicPr>
            <a:picLocks noChangeAspect="1"/>
          </p:cNvPicPr>
          <p:nvPr/>
        </p:nvPicPr>
        <p:blipFill>
          <a:blip r:embed="rId2"/>
          <a:stretch>
            <a:fillRect/>
          </a:stretch>
        </p:blipFill>
        <p:spPr>
          <a:xfrm>
            <a:off x="273602" y="2286907"/>
            <a:ext cx="11644796" cy="3671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498DECC-2569-44B6-ABF5-F162D8D8248C}"/>
              </a:ext>
            </a:extLst>
          </p:cNvPr>
          <p:cNvPicPr>
            <a:picLocks noChangeAspect="1"/>
          </p:cNvPicPr>
          <p:nvPr/>
        </p:nvPicPr>
        <p:blipFill>
          <a:blip r:embed="rId3"/>
          <a:stretch>
            <a:fillRect/>
          </a:stretch>
        </p:blipFill>
        <p:spPr>
          <a:xfrm>
            <a:off x="2395829" y="1457131"/>
            <a:ext cx="514350" cy="381000"/>
          </a:xfrm>
          <a:prstGeom prst="rect">
            <a:avLst/>
          </a:prstGeom>
        </p:spPr>
      </p:pic>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51929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7. To access tenders, navigate to </a:t>
            </a:r>
            <a:r>
              <a:rPr lang="en-GB" b="1" dirty="0">
                <a:latin typeface="Century Gothic"/>
              </a:rPr>
              <a:t>SQs / ITTs that are Open to All Suppliers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Once you have expressed interest in a tender or started a response to one, you will also see it appear in your lists on your main dashboard, for easy future access.</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8" name="Picture 7">
            <a:extLst>
              <a:ext uri="{FF2B5EF4-FFF2-40B4-BE49-F238E27FC236}">
                <a16:creationId xmlns:a16="http://schemas.microsoft.com/office/drawing/2014/main" id="{EA678D08-92D1-474D-9E4D-C5CCE5BD9F72}"/>
              </a:ext>
            </a:extLst>
          </p:cNvPr>
          <p:cNvPicPr>
            <a:picLocks noChangeAspect="1"/>
          </p:cNvPicPr>
          <p:nvPr/>
        </p:nvPicPr>
        <p:blipFill>
          <a:blip r:embed="rId2"/>
          <a:stretch>
            <a:fillRect/>
          </a:stretch>
        </p:blipFill>
        <p:spPr>
          <a:xfrm>
            <a:off x="5551714" y="1350250"/>
            <a:ext cx="57531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E6ED702-3EA0-416C-9773-78568D7A2EA4}"/>
              </a:ext>
            </a:extLst>
          </p:cNvPr>
          <p:cNvPicPr>
            <a:picLocks noChangeAspect="1"/>
          </p:cNvPicPr>
          <p:nvPr/>
        </p:nvPicPr>
        <p:blipFill>
          <a:blip r:embed="rId3"/>
          <a:stretch>
            <a:fillRect/>
          </a:stretch>
        </p:blipFill>
        <p:spPr>
          <a:xfrm>
            <a:off x="5967445" y="3429000"/>
            <a:ext cx="3510471" cy="246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043DD5CC200043AD991C2FBEEFDC1B" ma:contentTypeVersion="8" ma:contentTypeDescription="Create a new document." ma:contentTypeScope="" ma:versionID="d7d14884b791169e69ab46bc712a54a0">
  <xsd:schema xmlns:xsd="http://www.w3.org/2001/XMLSchema" xmlns:xs="http://www.w3.org/2001/XMLSchema" xmlns:p="http://schemas.microsoft.com/office/2006/metadata/properties" xmlns:ns3="39c68ec9-192f-4ad1-a917-8de43d5537ce" targetNamespace="http://schemas.microsoft.com/office/2006/metadata/properties" ma:root="true" ma:fieldsID="cabc4ba90de8f8a7e3dd2aa6ac102822" ns3:_="">
    <xsd:import namespace="39c68ec9-192f-4ad1-a917-8de43d5537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68ec9-192f-4ad1-a917-8de43d55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56D84-C489-4E43-B9C0-4A10D357B003}">
  <ds:schemaRefs>
    <ds:schemaRef ds:uri="http://schemas.openxmlformats.org/package/2006/metadata/core-properties"/>
    <ds:schemaRef ds:uri="http://schemas.microsoft.com/office/2006/metadata/propertie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39c68ec9-192f-4ad1-a917-8de43d5537ce"/>
  </ds:schemaRefs>
</ds:datastoreItem>
</file>

<file path=customXml/itemProps2.xml><?xml version="1.0" encoding="utf-8"?>
<ds:datastoreItem xmlns:ds="http://schemas.openxmlformats.org/officeDocument/2006/customXml" ds:itemID="{D8872B51-772B-439E-93BB-7100E122673D}">
  <ds:schemaRefs>
    <ds:schemaRef ds:uri="http://schemas.microsoft.com/sharepoint/v3/contenttype/forms"/>
  </ds:schemaRefs>
</ds:datastoreItem>
</file>

<file path=customXml/itemProps3.xml><?xml version="1.0" encoding="utf-8"?>
<ds:datastoreItem xmlns:ds="http://schemas.openxmlformats.org/officeDocument/2006/customXml" ds:itemID="{F0DED02D-6A64-4D52-829E-A103702D7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68ec9-192f-4ad1-a917-8de43d553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19650</TotalTime>
  <Words>1207</Words>
  <Application>Microsoft Office PowerPoint</Application>
  <PresentationFormat>Widescreen</PresentationFormat>
  <Paragraphs>223</Paragraphs>
  <Slides>21</Slides>
  <Notes>1</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21</vt:i4>
      </vt:variant>
    </vt:vector>
  </HeadingPairs>
  <TitlesOfParts>
    <vt:vector size="36" baseType="lpstr">
      <vt:lpstr>Arial</vt:lpstr>
      <vt:lpstr>Book Antiqua</vt:lpstr>
      <vt:lpstr>Calibri</vt:lpstr>
      <vt:lpstr>Century Gothic</vt:lpstr>
      <vt:lpstr>Courier New</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Expressing and Interest in a tender</vt:lpstr>
      <vt:lpstr>Expressing an interest in a tender</vt:lpstr>
      <vt:lpstr>Declining to Bid</vt:lpstr>
      <vt:lpstr>Buyer attachments</vt:lpstr>
      <vt:lpstr>Mass download</vt:lpstr>
      <vt:lpstr>Creating a response to a tender</vt:lpstr>
      <vt:lpstr>Creating a response to a tender</vt:lpstr>
      <vt:lpstr>Creating an offline response to a tender </vt:lpstr>
      <vt:lpstr>Attaching files to responses</vt:lpstr>
      <vt:lpstr>Submitting your response</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Sarah Beaumont</cp:lastModifiedBy>
  <cp:revision>226</cp:revision>
  <dcterms:created xsi:type="dcterms:W3CDTF">2018-03-04T22:15:48Z</dcterms:created>
  <dcterms:modified xsi:type="dcterms:W3CDTF">2019-12-04T10:31:36Z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0x01010035043DD5CC200043AD991C2FBEEFDC1B</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ies>
</file>