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handoutMasterIdLst>
    <p:handoutMasterId r:id="rId25"/>
  </p:handoutMasterIdLst>
  <p:sldIdLst>
    <p:sldId id="256" r:id="rId5"/>
    <p:sldId id="258" r:id="rId6"/>
    <p:sldId id="261" r:id="rId7"/>
    <p:sldId id="263" r:id="rId8"/>
    <p:sldId id="265" r:id="rId9"/>
    <p:sldId id="494" r:id="rId10"/>
    <p:sldId id="490" r:id="rId11"/>
    <p:sldId id="491" r:id="rId12"/>
    <p:sldId id="492" r:id="rId13"/>
    <p:sldId id="493" r:id="rId14"/>
    <p:sldId id="455" r:id="rId15"/>
    <p:sldId id="469" r:id="rId16"/>
    <p:sldId id="470" r:id="rId17"/>
    <p:sldId id="487" r:id="rId18"/>
    <p:sldId id="474" r:id="rId19"/>
    <p:sldId id="485" r:id="rId20"/>
    <p:sldId id="478" r:id="rId21"/>
    <p:sldId id="488" r:id="rId22"/>
    <p:sldId id="48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18">
          <p15:clr>
            <a:srgbClr val="A4A3A4"/>
          </p15:clr>
        </p15:guide>
        <p15:guide id="2" orient="horz" pos="1842">
          <p15:clr>
            <a:srgbClr val="A4A3A4"/>
          </p15:clr>
        </p15:guide>
        <p15:guide id="3" orient="horz" pos="3702">
          <p15:clr>
            <a:srgbClr val="A4A3A4"/>
          </p15:clr>
        </p15:guide>
        <p15:guide id="4" orient="horz" pos="1026">
          <p15:clr>
            <a:srgbClr val="A4A3A4"/>
          </p15:clr>
        </p15:guide>
        <p15:guide id="5" orient="horz" pos="210">
          <p15:clr>
            <a:srgbClr val="A4A3A4"/>
          </p15:clr>
        </p15:guide>
        <p15:guide id="6" orient="horz" pos="754">
          <p15:clr>
            <a:srgbClr val="A4A3A4"/>
          </p15:clr>
        </p15:guide>
        <p15:guide id="7" orient="horz" pos="3748">
          <p15:clr>
            <a:srgbClr val="A4A3A4"/>
          </p15:clr>
        </p15:guide>
        <p15:guide id="8" pos="431">
          <p15:clr>
            <a:srgbClr val="A4A3A4"/>
          </p15:clr>
        </p15:guide>
        <p15:guide id="9" pos="5329">
          <p15:clr>
            <a:srgbClr val="A4A3A4"/>
          </p15:clr>
        </p15:guide>
        <p15:guide id="10" pos="2925">
          <p15:clr>
            <a:srgbClr val="A4A3A4"/>
          </p15:clr>
        </p15:guide>
        <p15:guide id="11" pos="283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SON, Colette" initials="MC" lastIdx="1" clrIdx="0"/>
  <p:cmAuthor id="1" name="JAWAID, Henna" initials="JH" lastIdx="1" clrIdx="1">
    <p:extLst>
      <p:ext uri="{19B8F6BF-5375-455C-9EA6-DF929625EA0E}">
        <p15:presenceInfo xmlns:p15="http://schemas.microsoft.com/office/powerpoint/2012/main" userId="S-1-5-21-1993962763-1659004503-1801674531-162963" providerId="AD"/>
      </p:ext>
    </p:extLst>
  </p:cmAuthor>
  <p:cmAuthor id="2" name="OWEN, Susie" initials="OS" lastIdx="10" clrIdx="2">
    <p:extLst>
      <p:ext uri="{19B8F6BF-5375-455C-9EA6-DF929625EA0E}">
        <p15:presenceInfo xmlns:p15="http://schemas.microsoft.com/office/powerpoint/2012/main" userId="S-1-5-21-1993962763-1659004503-1801674531-16147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E0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B96CA3-5999-463E-97D5-9DB3E6F931C2}" v="5" dt="2020-05-29T11:55:44.5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851" autoAdjust="0"/>
  </p:normalViewPr>
  <p:slideViewPr>
    <p:cSldViewPr showGuides="1">
      <p:cViewPr varScale="1">
        <p:scale>
          <a:sx n="97" d="100"/>
          <a:sy n="97" d="100"/>
        </p:scale>
        <p:origin x="381" y="45"/>
      </p:cViewPr>
      <p:guideLst>
        <p:guide orient="horz" pos="618"/>
        <p:guide orient="horz" pos="1842"/>
        <p:guide orient="horz" pos="3702"/>
        <p:guide orient="horz" pos="1026"/>
        <p:guide orient="horz" pos="210"/>
        <p:guide orient="horz" pos="754"/>
        <p:guide orient="horz" pos="3748"/>
        <p:guide pos="431"/>
        <p:guide pos="5329"/>
        <p:guide pos="2925"/>
        <p:guide pos="2835"/>
      </p:guideLst>
    </p:cSldViewPr>
  </p:slideViewPr>
  <p:notesTextViewPr>
    <p:cViewPr>
      <p:scale>
        <a:sx n="1" d="1"/>
        <a:sy n="1" d="1"/>
      </p:scale>
      <p:origin x="0" y="0"/>
    </p:cViewPr>
  </p:notesTextViewPr>
  <p:notesViewPr>
    <p:cSldViewPr showGuides="1">
      <p:cViewPr varScale="1">
        <p:scale>
          <a:sx n="66" d="100"/>
          <a:sy n="66" d="100"/>
        </p:scale>
        <p:origin x="-1146"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AA5B53-5704-4391-81E2-C3CC0540E7A1}"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F3F77B9E-0888-4880-91DA-314A5E280700}">
      <dgm:prSet phldrT="[Text]" custT="1"/>
      <dgm:spPr>
        <a:solidFill>
          <a:schemeClr val="accent2">
            <a:lumMod val="20000"/>
            <a:lumOff val="80000"/>
          </a:schemeClr>
        </a:solidFill>
      </dgm:spPr>
      <dgm:t>
        <a:bodyPr/>
        <a:lstStyle/>
        <a:p>
          <a:r>
            <a:rPr lang="en-GB" sz="1200" b="1" kern="1200" dirty="0">
              <a:solidFill>
                <a:schemeClr val="tx1"/>
              </a:solidFill>
              <a:latin typeface="+mn-lt"/>
              <a:ea typeface="+mn-ea"/>
              <a:cs typeface="+mn-cs"/>
            </a:rPr>
            <a:t>B</a:t>
          </a:r>
          <a:r>
            <a:rPr lang="en-GB" sz="1200" b="1" kern="1200" dirty="0">
              <a:solidFill>
                <a:schemeClr val="tx1"/>
              </a:solidFill>
            </a:rPr>
            <a:t>idders submit ITT response/</a:t>
          </a:r>
        </a:p>
        <a:p>
          <a:r>
            <a:rPr lang="en-GB" sz="1200" b="1" kern="1200" dirty="0">
              <a:solidFill>
                <a:schemeClr val="tx1"/>
              </a:solidFill>
            </a:rPr>
            <a:t>proposal including costings</a:t>
          </a:r>
          <a:endParaRPr lang="en-US" sz="1200" b="1" kern="1200" dirty="0">
            <a:solidFill>
              <a:schemeClr val="tx1"/>
            </a:solidFill>
          </a:endParaRPr>
        </a:p>
      </dgm:t>
    </dgm:pt>
    <dgm:pt modelId="{074B04E8-EA62-4080-8E77-70959A686765}" type="parTrans" cxnId="{7C835C08-68F1-4D23-9C6F-BAF2465B84CD}">
      <dgm:prSet/>
      <dgm:spPr/>
      <dgm:t>
        <a:bodyPr/>
        <a:lstStyle/>
        <a:p>
          <a:endParaRPr lang="en-US" b="1">
            <a:solidFill>
              <a:schemeClr val="tx1"/>
            </a:solidFill>
          </a:endParaRPr>
        </a:p>
      </dgm:t>
    </dgm:pt>
    <dgm:pt modelId="{752EB459-6EC0-4042-B8DA-FBF1BC54CDE9}" type="sibTrans" cxnId="{7C835C08-68F1-4D23-9C6F-BAF2465B84CD}">
      <dgm:prSet/>
      <dgm:spPr>
        <a:ln>
          <a:solidFill>
            <a:schemeClr val="tx1"/>
          </a:solidFill>
        </a:ln>
      </dgm:spPr>
      <dgm:t>
        <a:bodyPr/>
        <a:lstStyle/>
        <a:p>
          <a:endParaRPr lang="en-US" b="1" dirty="0">
            <a:solidFill>
              <a:schemeClr val="tx1"/>
            </a:solidFill>
          </a:endParaRPr>
        </a:p>
      </dgm:t>
    </dgm:pt>
    <dgm:pt modelId="{0DD99271-682F-4142-94A4-A97A3BB55801}">
      <dgm:prSet phldrT="[Text]" custT="1"/>
      <dgm:spPr>
        <a:solidFill>
          <a:schemeClr val="accent2">
            <a:lumMod val="20000"/>
            <a:lumOff val="80000"/>
          </a:schemeClr>
        </a:solidFill>
      </dgm:spPr>
      <dgm:t>
        <a:bodyPr/>
        <a:lstStyle/>
        <a:p>
          <a:r>
            <a:rPr lang="en-GB" sz="1200" b="1" dirty="0">
              <a:solidFill>
                <a:schemeClr val="tx1"/>
              </a:solidFill>
            </a:rPr>
            <a:t>Desktop evaluation of bidders’ written responses</a:t>
          </a:r>
          <a:endParaRPr lang="en-US" sz="1200" b="1" dirty="0">
            <a:solidFill>
              <a:schemeClr val="tx1"/>
            </a:solidFill>
          </a:endParaRPr>
        </a:p>
      </dgm:t>
    </dgm:pt>
    <dgm:pt modelId="{051F629B-A358-4021-ABFC-AF8DB3843A3B}" type="parTrans" cxnId="{16EC8CFF-1802-472F-BF2E-54C9613934C9}">
      <dgm:prSet/>
      <dgm:spPr/>
      <dgm:t>
        <a:bodyPr/>
        <a:lstStyle/>
        <a:p>
          <a:endParaRPr lang="en-US" b="1">
            <a:solidFill>
              <a:schemeClr val="tx1"/>
            </a:solidFill>
          </a:endParaRPr>
        </a:p>
      </dgm:t>
    </dgm:pt>
    <dgm:pt modelId="{0C73D832-3F5C-40BF-8893-752404CCA619}" type="sibTrans" cxnId="{16EC8CFF-1802-472F-BF2E-54C9613934C9}">
      <dgm:prSet/>
      <dgm:spPr>
        <a:ln>
          <a:solidFill>
            <a:schemeClr val="tx1"/>
          </a:solidFill>
        </a:ln>
      </dgm:spPr>
      <dgm:t>
        <a:bodyPr/>
        <a:lstStyle/>
        <a:p>
          <a:endParaRPr lang="en-US" b="1" dirty="0">
            <a:solidFill>
              <a:schemeClr val="tx1"/>
            </a:solidFill>
          </a:endParaRPr>
        </a:p>
      </dgm:t>
    </dgm:pt>
    <dgm:pt modelId="{B8CEC8A9-EA90-49CA-94C2-28F603636DC3}">
      <dgm:prSet phldrT="[Text]" custT="1"/>
      <dgm:spPr>
        <a:solidFill>
          <a:schemeClr val="accent2">
            <a:lumMod val="20000"/>
            <a:lumOff val="80000"/>
          </a:schemeClr>
        </a:solidFill>
      </dgm:spPr>
      <dgm:t>
        <a:bodyPr/>
        <a:lstStyle/>
        <a:p>
          <a:r>
            <a:rPr lang="en-GB" sz="1200" b="1" dirty="0">
              <a:solidFill>
                <a:schemeClr val="tx1"/>
              </a:solidFill>
            </a:rPr>
            <a:t>Final moderation</a:t>
          </a:r>
          <a:endParaRPr lang="en-US" sz="1200" b="1" dirty="0">
            <a:solidFill>
              <a:schemeClr val="tx1"/>
            </a:solidFill>
          </a:endParaRPr>
        </a:p>
      </dgm:t>
    </dgm:pt>
    <dgm:pt modelId="{BF85D311-A3C7-40DA-B472-E966B75BF1C6}" type="parTrans" cxnId="{9584D41A-650D-4938-A35A-F4B0175FCA85}">
      <dgm:prSet/>
      <dgm:spPr/>
      <dgm:t>
        <a:bodyPr/>
        <a:lstStyle/>
        <a:p>
          <a:endParaRPr lang="en-US" b="1">
            <a:solidFill>
              <a:schemeClr val="tx1"/>
            </a:solidFill>
          </a:endParaRPr>
        </a:p>
      </dgm:t>
    </dgm:pt>
    <dgm:pt modelId="{87B528F0-A190-44C8-9164-446E4D557926}" type="sibTrans" cxnId="{9584D41A-650D-4938-A35A-F4B0175FCA85}">
      <dgm:prSet/>
      <dgm:spPr>
        <a:ln>
          <a:solidFill>
            <a:schemeClr val="tx1"/>
          </a:solidFill>
        </a:ln>
      </dgm:spPr>
      <dgm:t>
        <a:bodyPr/>
        <a:lstStyle/>
        <a:p>
          <a:endParaRPr lang="en-US" b="1" dirty="0">
            <a:solidFill>
              <a:schemeClr val="tx1"/>
            </a:solidFill>
          </a:endParaRPr>
        </a:p>
      </dgm:t>
    </dgm:pt>
    <dgm:pt modelId="{45D403DE-F6D5-499C-A295-E38295457B05}">
      <dgm:prSet custT="1"/>
      <dgm:spPr>
        <a:solidFill>
          <a:schemeClr val="accent2">
            <a:lumMod val="40000"/>
            <a:lumOff val="60000"/>
          </a:schemeClr>
        </a:solidFill>
      </dgm:spPr>
      <dgm:t>
        <a:bodyPr/>
        <a:lstStyle/>
        <a:p>
          <a:r>
            <a:rPr lang="en-GB" sz="1200" b="1" dirty="0">
              <a:solidFill>
                <a:schemeClr val="tx1"/>
              </a:solidFill>
            </a:rPr>
            <a:t>Notification of results, intention to award and feedback</a:t>
          </a:r>
          <a:endParaRPr lang="en-US" sz="1200" b="1" dirty="0">
            <a:solidFill>
              <a:schemeClr val="tx1"/>
            </a:solidFill>
          </a:endParaRPr>
        </a:p>
      </dgm:t>
    </dgm:pt>
    <dgm:pt modelId="{B47F1063-54F7-4193-81B5-24085579E810}" type="parTrans" cxnId="{E9205327-FF5F-4882-B8B4-271DE7D64141}">
      <dgm:prSet/>
      <dgm:spPr/>
      <dgm:t>
        <a:bodyPr/>
        <a:lstStyle/>
        <a:p>
          <a:endParaRPr lang="en-US" b="1">
            <a:solidFill>
              <a:schemeClr val="tx1"/>
            </a:solidFill>
          </a:endParaRPr>
        </a:p>
      </dgm:t>
    </dgm:pt>
    <dgm:pt modelId="{9339333E-3E82-49CA-AE8E-E2E14D0370D8}" type="sibTrans" cxnId="{E9205327-FF5F-4882-B8B4-271DE7D64141}">
      <dgm:prSet/>
      <dgm:spPr>
        <a:ln>
          <a:solidFill>
            <a:schemeClr val="tx1"/>
          </a:solidFill>
        </a:ln>
      </dgm:spPr>
      <dgm:t>
        <a:bodyPr/>
        <a:lstStyle/>
        <a:p>
          <a:endParaRPr lang="en-US" b="1" dirty="0">
            <a:solidFill>
              <a:schemeClr val="tx1"/>
            </a:solidFill>
          </a:endParaRPr>
        </a:p>
      </dgm:t>
    </dgm:pt>
    <dgm:pt modelId="{80625B81-B007-4D64-AC65-3AF9CF45A269}">
      <dgm:prSet custT="1"/>
      <dgm:spPr>
        <a:solidFill>
          <a:schemeClr val="accent2">
            <a:lumMod val="40000"/>
            <a:lumOff val="60000"/>
          </a:schemeClr>
        </a:solidFill>
      </dgm:spPr>
      <dgm:t>
        <a:bodyPr/>
        <a:lstStyle/>
        <a:p>
          <a:r>
            <a:rPr lang="en-GB" sz="1200" b="1" dirty="0">
              <a:solidFill>
                <a:schemeClr val="tx1"/>
              </a:solidFill>
            </a:rPr>
            <a:t>10 day grace period</a:t>
          </a:r>
          <a:endParaRPr lang="en-US" sz="1200" b="1" dirty="0">
            <a:solidFill>
              <a:schemeClr val="tx1"/>
            </a:solidFill>
          </a:endParaRPr>
        </a:p>
      </dgm:t>
    </dgm:pt>
    <dgm:pt modelId="{EAFDD094-BB64-46BE-8D45-DAC00D127CDB}" type="parTrans" cxnId="{4F2E8B24-84FE-43C6-9D68-190220ACB26A}">
      <dgm:prSet/>
      <dgm:spPr/>
      <dgm:t>
        <a:bodyPr/>
        <a:lstStyle/>
        <a:p>
          <a:endParaRPr lang="en-US" b="1">
            <a:solidFill>
              <a:schemeClr val="tx1"/>
            </a:solidFill>
          </a:endParaRPr>
        </a:p>
      </dgm:t>
    </dgm:pt>
    <dgm:pt modelId="{27D6E000-882D-404D-A976-6EDDD59C9112}" type="sibTrans" cxnId="{4F2E8B24-84FE-43C6-9D68-190220ACB26A}">
      <dgm:prSet/>
      <dgm:spPr>
        <a:ln>
          <a:solidFill>
            <a:schemeClr val="tx1"/>
          </a:solidFill>
        </a:ln>
      </dgm:spPr>
      <dgm:t>
        <a:bodyPr/>
        <a:lstStyle/>
        <a:p>
          <a:endParaRPr lang="en-US" b="1" dirty="0">
            <a:solidFill>
              <a:schemeClr val="tx1"/>
            </a:solidFill>
          </a:endParaRPr>
        </a:p>
      </dgm:t>
    </dgm:pt>
    <dgm:pt modelId="{D015150D-E713-4EFF-BDA8-89ED0500064F}">
      <dgm:prSet custT="1"/>
      <dgm:spPr>
        <a:solidFill>
          <a:schemeClr val="accent2">
            <a:lumMod val="40000"/>
            <a:lumOff val="60000"/>
          </a:schemeClr>
        </a:solidFill>
      </dgm:spPr>
      <dgm:t>
        <a:bodyPr/>
        <a:lstStyle/>
        <a:p>
          <a:r>
            <a:rPr lang="en-GB" sz="1200" b="1" dirty="0">
              <a:solidFill>
                <a:schemeClr val="tx1"/>
              </a:solidFill>
            </a:rPr>
            <a:t>Contract award</a:t>
          </a:r>
          <a:endParaRPr lang="en-US" sz="1200" b="1" dirty="0">
            <a:solidFill>
              <a:schemeClr val="tx1"/>
            </a:solidFill>
          </a:endParaRPr>
        </a:p>
      </dgm:t>
    </dgm:pt>
    <dgm:pt modelId="{13258AA3-075C-476C-AB59-F5CF97803280}" type="parTrans" cxnId="{81CB1C3F-5A34-4833-B537-1962E1A42519}">
      <dgm:prSet/>
      <dgm:spPr/>
      <dgm:t>
        <a:bodyPr/>
        <a:lstStyle/>
        <a:p>
          <a:endParaRPr lang="en-US" b="1">
            <a:solidFill>
              <a:schemeClr val="tx1"/>
            </a:solidFill>
          </a:endParaRPr>
        </a:p>
      </dgm:t>
    </dgm:pt>
    <dgm:pt modelId="{E485DF53-62FB-403F-B05B-1FD19B6AEF17}" type="sibTrans" cxnId="{81CB1C3F-5A34-4833-B537-1962E1A42519}">
      <dgm:prSet/>
      <dgm:spPr>
        <a:ln>
          <a:solidFill>
            <a:schemeClr val="tx1"/>
          </a:solidFill>
        </a:ln>
      </dgm:spPr>
      <dgm:t>
        <a:bodyPr/>
        <a:lstStyle/>
        <a:p>
          <a:endParaRPr lang="en-US" b="1" dirty="0">
            <a:solidFill>
              <a:schemeClr val="tx1"/>
            </a:solidFill>
          </a:endParaRPr>
        </a:p>
      </dgm:t>
    </dgm:pt>
    <dgm:pt modelId="{72D9BF15-D3BB-4E35-84A4-B66D20499CB0}">
      <dgm:prSet custT="1"/>
      <dgm:spPr>
        <a:solidFill>
          <a:srgbClr val="F2A16A"/>
        </a:solidFill>
      </dgm:spPr>
      <dgm:t>
        <a:bodyPr/>
        <a:lstStyle/>
        <a:p>
          <a:r>
            <a:rPr lang="en-GB" sz="1200" b="1" dirty="0">
              <a:solidFill>
                <a:schemeClr val="tx1"/>
              </a:solidFill>
            </a:rPr>
            <a:t>Commencement of Contract</a:t>
          </a:r>
          <a:endParaRPr lang="en-US" sz="1200" b="1" dirty="0">
            <a:solidFill>
              <a:schemeClr val="tx1"/>
            </a:solidFill>
          </a:endParaRPr>
        </a:p>
      </dgm:t>
    </dgm:pt>
    <dgm:pt modelId="{B518F418-0E72-4A46-A865-E2964B523A85}" type="parTrans" cxnId="{F2C18630-3E14-4A2B-BBBC-E732121747F1}">
      <dgm:prSet/>
      <dgm:spPr/>
      <dgm:t>
        <a:bodyPr/>
        <a:lstStyle/>
        <a:p>
          <a:endParaRPr lang="en-US" b="1">
            <a:solidFill>
              <a:schemeClr val="tx1"/>
            </a:solidFill>
          </a:endParaRPr>
        </a:p>
      </dgm:t>
    </dgm:pt>
    <dgm:pt modelId="{894636B6-6821-4346-ACFE-D0F6BC0D7243}" type="sibTrans" cxnId="{F2C18630-3E14-4A2B-BBBC-E732121747F1}">
      <dgm:prSet/>
      <dgm:spPr/>
      <dgm:t>
        <a:bodyPr/>
        <a:lstStyle/>
        <a:p>
          <a:endParaRPr lang="en-US" b="1">
            <a:solidFill>
              <a:schemeClr val="tx1"/>
            </a:solidFill>
          </a:endParaRPr>
        </a:p>
      </dgm:t>
    </dgm:pt>
    <dgm:pt modelId="{A7360A8A-F35F-47A7-A6FB-EEF995F6B7DB}">
      <dgm:prSet custT="1"/>
      <dgm:spPr>
        <a:solidFill>
          <a:schemeClr val="accent2">
            <a:lumMod val="20000"/>
            <a:lumOff val="80000"/>
          </a:schemeClr>
        </a:solidFill>
      </dgm:spPr>
      <dgm:t>
        <a:bodyPr/>
        <a:lstStyle/>
        <a:p>
          <a:r>
            <a:rPr lang="en-US" sz="1200" b="1" dirty="0">
              <a:solidFill>
                <a:schemeClr val="tx1"/>
              </a:solidFill>
            </a:rPr>
            <a:t>Invitation to tender (ITT) published on DfE e-tendering portal ‘</a:t>
          </a:r>
          <a:r>
            <a:rPr lang="en-US" sz="1200" b="1" dirty="0" err="1">
              <a:solidFill>
                <a:schemeClr val="tx1"/>
              </a:solidFill>
            </a:rPr>
            <a:t>Jaggaer</a:t>
          </a:r>
          <a:r>
            <a:rPr lang="en-US" sz="1200" b="1" dirty="0">
              <a:solidFill>
                <a:schemeClr val="tx1"/>
              </a:solidFill>
            </a:rPr>
            <a:t>’</a:t>
          </a:r>
        </a:p>
      </dgm:t>
    </dgm:pt>
    <dgm:pt modelId="{338FCF63-B265-4670-8B01-10120FB104FD}" type="parTrans" cxnId="{913FA3C7-093A-4907-8A7F-D813023FF868}">
      <dgm:prSet/>
      <dgm:spPr/>
      <dgm:t>
        <a:bodyPr/>
        <a:lstStyle/>
        <a:p>
          <a:endParaRPr lang="en-US"/>
        </a:p>
      </dgm:t>
    </dgm:pt>
    <dgm:pt modelId="{6E05293B-ECD8-4126-BD8D-491A8B0F900F}" type="sibTrans" cxnId="{913FA3C7-093A-4907-8A7F-D813023FF868}">
      <dgm:prSet/>
      <dgm:spPr>
        <a:ln>
          <a:solidFill>
            <a:schemeClr val="tx1"/>
          </a:solidFill>
        </a:ln>
      </dgm:spPr>
      <dgm:t>
        <a:bodyPr/>
        <a:lstStyle/>
        <a:p>
          <a:endParaRPr lang="en-US">
            <a:solidFill>
              <a:schemeClr val="tx1"/>
            </a:solidFill>
          </a:endParaRPr>
        </a:p>
      </dgm:t>
    </dgm:pt>
    <dgm:pt modelId="{DA5FE83C-CFDC-4B7B-9D22-2D6612406377}" type="pres">
      <dgm:prSet presAssocID="{62AA5B53-5704-4391-81E2-C3CC0540E7A1}" presName="Name0" presStyleCnt="0">
        <dgm:presLayoutVars>
          <dgm:dir/>
          <dgm:resizeHandles val="exact"/>
        </dgm:presLayoutVars>
      </dgm:prSet>
      <dgm:spPr/>
    </dgm:pt>
    <dgm:pt modelId="{867A0C00-E04C-414C-9FD3-C7D0CBB248B1}" type="pres">
      <dgm:prSet presAssocID="{A7360A8A-F35F-47A7-A6FB-EEF995F6B7DB}" presName="node" presStyleLbl="node1" presStyleIdx="0" presStyleCnt="8" custLinFactNeighborX="-4273" custLinFactNeighborY="7">
        <dgm:presLayoutVars>
          <dgm:bulletEnabled val="1"/>
        </dgm:presLayoutVars>
      </dgm:prSet>
      <dgm:spPr/>
    </dgm:pt>
    <dgm:pt modelId="{EE486206-8C28-438E-802F-417C074F45B5}" type="pres">
      <dgm:prSet presAssocID="{6E05293B-ECD8-4126-BD8D-491A8B0F900F}" presName="sibTrans" presStyleLbl="sibTrans1D1" presStyleIdx="0" presStyleCnt="7"/>
      <dgm:spPr/>
    </dgm:pt>
    <dgm:pt modelId="{DAA726FB-6C14-4534-9279-FC47186AABAA}" type="pres">
      <dgm:prSet presAssocID="{6E05293B-ECD8-4126-BD8D-491A8B0F900F}" presName="connectorText" presStyleLbl="sibTrans1D1" presStyleIdx="0" presStyleCnt="7"/>
      <dgm:spPr/>
    </dgm:pt>
    <dgm:pt modelId="{370F418D-793D-4CC6-98EA-0FA35189691E}" type="pres">
      <dgm:prSet presAssocID="{F3F77B9E-0888-4880-91DA-314A5E280700}" presName="node" presStyleLbl="node1" presStyleIdx="1" presStyleCnt="8">
        <dgm:presLayoutVars>
          <dgm:bulletEnabled val="1"/>
        </dgm:presLayoutVars>
      </dgm:prSet>
      <dgm:spPr/>
    </dgm:pt>
    <dgm:pt modelId="{5BB18CE8-4019-4C4B-A0D0-3C84370BCBCD}" type="pres">
      <dgm:prSet presAssocID="{752EB459-6EC0-4042-B8DA-FBF1BC54CDE9}" presName="sibTrans" presStyleLbl="sibTrans1D1" presStyleIdx="1" presStyleCnt="7"/>
      <dgm:spPr/>
    </dgm:pt>
    <dgm:pt modelId="{F7DBDAC1-1432-4072-82BA-73C3ADDEC521}" type="pres">
      <dgm:prSet presAssocID="{752EB459-6EC0-4042-B8DA-FBF1BC54CDE9}" presName="connectorText" presStyleLbl="sibTrans1D1" presStyleIdx="1" presStyleCnt="7"/>
      <dgm:spPr/>
    </dgm:pt>
    <dgm:pt modelId="{C16444CB-7E02-4EB9-A463-B5DD3D5E5D08}" type="pres">
      <dgm:prSet presAssocID="{0DD99271-682F-4142-94A4-A97A3BB55801}" presName="node" presStyleLbl="node1" presStyleIdx="2" presStyleCnt="8" custLinFactNeighborX="4717" custLinFactNeighborY="-397">
        <dgm:presLayoutVars>
          <dgm:bulletEnabled val="1"/>
        </dgm:presLayoutVars>
      </dgm:prSet>
      <dgm:spPr/>
    </dgm:pt>
    <dgm:pt modelId="{E48962DA-CB04-4DFB-B26E-7E2E058F1E78}" type="pres">
      <dgm:prSet presAssocID="{0C73D832-3F5C-40BF-8893-752404CCA619}" presName="sibTrans" presStyleLbl="sibTrans1D1" presStyleIdx="2" presStyleCnt="7"/>
      <dgm:spPr/>
    </dgm:pt>
    <dgm:pt modelId="{1A83740E-9D8E-4B81-8A5F-083217C01C99}" type="pres">
      <dgm:prSet presAssocID="{0C73D832-3F5C-40BF-8893-752404CCA619}" presName="connectorText" presStyleLbl="sibTrans1D1" presStyleIdx="2" presStyleCnt="7"/>
      <dgm:spPr/>
    </dgm:pt>
    <dgm:pt modelId="{59914439-27F3-449F-8537-A6384C74A842}" type="pres">
      <dgm:prSet presAssocID="{B8CEC8A9-EA90-49CA-94C2-28F603636DC3}" presName="node" presStyleLbl="node1" presStyleIdx="3" presStyleCnt="8" custLinFactNeighborX="4344" custLinFactNeighborY="-397">
        <dgm:presLayoutVars>
          <dgm:bulletEnabled val="1"/>
        </dgm:presLayoutVars>
      </dgm:prSet>
      <dgm:spPr/>
    </dgm:pt>
    <dgm:pt modelId="{1296D054-B0B7-451C-94B8-4AB913ACE7B8}" type="pres">
      <dgm:prSet presAssocID="{87B528F0-A190-44C8-9164-446E4D557926}" presName="sibTrans" presStyleLbl="sibTrans1D1" presStyleIdx="3" presStyleCnt="7"/>
      <dgm:spPr/>
    </dgm:pt>
    <dgm:pt modelId="{A0B1337B-9AEF-4004-99EB-F0EC54093EB5}" type="pres">
      <dgm:prSet presAssocID="{87B528F0-A190-44C8-9164-446E4D557926}" presName="connectorText" presStyleLbl="sibTrans1D1" presStyleIdx="3" presStyleCnt="7"/>
      <dgm:spPr/>
    </dgm:pt>
    <dgm:pt modelId="{934FC655-F34F-4BA2-825A-598ED5C86A06}" type="pres">
      <dgm:prSet presAssocID="{45D403DE-F6D5-499C-A295-E38295457B05}" presName="node" presStyleLbl="node1" presStyleIdx="4" presStyleCnt="8" custLinFactNeighborX="3558" custLinFactNeighborY="-397">
        <dgm:presLayoutVars>
          <dgm:bulletEnabled val="1"/>
        </dgm:presLayoutVars>
      </dgm:prSet>
      <dgm:spPr/>
    </dgm:pt>
    <dgm:pt modelId="{6AE173DF-8144-4A28-94F9-B5CC1B322C02}" type="pres">
      <dgm:prSet presAssocID="{9339333E-3E82-49CA-AE8E-E2E14D0370D8}" presName="sibTrans" presStyleLbl="sibTrans1D1" presStyleIdx="4" presStyleCnt="7"/>
      <dgm:spPr/>
    </dgm:pt>
    <dgm:pt modelId="{D6E9865C-7648-4276-A851-02CFD4012471}" type="pres">
      <dgm:prSet presAssocID="{9339333E-3E82-49CA-AE8E-E2E14D0370D8}" presName="connectorText" presStyleLbl="sibTrans1D1" presStyleIdx="4" presStyleCnt="7"/>
      <dgm:spPr/>
    </dgm:pt>
    <dgm:pt modelId="{C0FD6877-F9AE-44BB-AB1D-6B7CB249974F}" type="pres">
      <dgm:prSet presAssocID="{80625B81-B007-4D64-AC65-3AF9CF45A269}" presName="node" presStyleLbl="node1" presStyleIdx="5" presStyleCnt="8" custLinFactNeighborX="3236" custLinFactNeighborY="-288">
        <dgm:presLayoutVars>
          <dgm:bulletEnabled val="1"/>
        </dgm:presLayoutVars>
      </dgm:prSet>
      <dgm:spPr/>
    </dgm:pt>
    <dgm:pt modelId="{E7B80AB6-61B7-4E60-A9A9-A807045945B1}" type="pres">
      <dgm:prSet presAssocID="{27D6E000-882D-404D-A976-6EDDD59C9112}" presName="sibTrans" presStyleLbl="sibTrans1D1" presStyleIdx="5" presStyleCnt="7"/>
      <dgm:spPr/>
    </dgm:pt>
    <dgm:pt modelId="{0CBD353B-E788-4BF9-B08D-2D57603A8F6F}" type="pres">
      <dgm:prSet presAssocID="{27D6E000-882D-404D-A976-6EDDD59C9112}" presName="connectorText" presStyleLbl="sibTrans1D1" presStyleIdx="5" presStyleCnt="7"/>
      <dgm:spPr/>
    </dgm:pt>
    <dgm:pt modelId="{597DE8ED-7D47-4C54-B981-0E6D3B38444F}" type="pres">
      <dgm:prSet presAssocID="{D015150D-E713-4EFF-BDA8-89ED0500064F}" presName="node" presStyleLbl="node1" presStyleIdx="6" presStyleCnt="8" custLinFactNeighborX="3236" custLinFactNeighborY="-288">
        <dgm:presLayoutVars>
          <dgm:bulletEnabled val="1"/>
        </dgm:presLayoutVars>
      </dgm:prSet>
      <dgm:spPr/>
    </dgm:pt>
    <dgm:pt modelId="{F204FC8F-78EC-4F00-9530-73D17E527274}" type="pres">
      <dgm:prSet presAssocID="{E485DF53-62FB-403F-B05B-1FD19B6AEF17}" presName="sibTrans" presStyleLbl="sibTrans1D1" presStyleIdx="6" presStyleCnt="7" custSzY="5734351" custScaleX="1731778"/>
      <dgm:spPr/>
    </dgm:pt>
    <dgm:pt modelId="{83B9AE6D-FA32-4D14-8202-3D7F5DD57C77}" type="pres">
      <dgm:prSet presAssocID="{E485DF53-62FB-403F-B05B-1FD19B6AEF17}" presName="connectorText" presStyleLbl="sibTrans1D1" presStyleIdx="6" presStyleCnt="7"/>
      <dgm:spPr/>
    </dgm:pt>
    <dgm:pt modelId="{A62903EB-B921-4863-9641-84F56EA9FB3D}" type="pres">
      <dgm:prSet presAssocID="{72D9BF15-D3BB-4E35-84A4-B66D20499CB0}" presName="node" presStyleLbl="node1" presStyleIdx="7" presStyleCnt="8" custLinFactNeighborY="-1301">
        <dgm:presLayoutVars>
          <dgm:bulletEnabled val="1"/>
        </dgm:presLayoutVars>
      </dgm:prSet>
      <dgm:spPr/>
    </dgm:pt>
  </dgm:ptLst>
  <dgm:cxnLst>
    <dgm:cxn modelId="{7C835C08-68F1-4D23-9C6F-BAF2465B84CD}" srcId="{62AA5B53-5704-4391-81E2-C3CC0540E7A1}" destId="{F3F77B9E-0888-4880-91DA-314A5E280700}" srcOrd="1" destOrd="0" parTransId="{074B04E8-EA62-4080-8E77-70959A686765}" sibTransId="{752EB459-6EC0-4042-B8DA-FBF1BC54CDE9}"/>
    <dgm:cxn modelId="{B02C7308-88B6-478A-9DF7-2CFBA973E47B}" type="presOf" srcId="{62AA5B53-5704-4391-81E2-C3CC0540E7A1}" destId="{DA5FE83C-CFDC-4B7B-9D22-2D6612406377}" srcOrd="0" destOrd="0" presId="urn:microsoft.com/office/officeart/2005/8/layout/bProcess3"/>
    <dgm:cxn modelId="{84DDA309-37C3-46C6-BA38-80E51EFB532E}" type="presOf" srcId="{0C73D832-3F5C-40BF-8893-752404CCA619}" destId="{1A83740E-9D8E-4B81-8A5F-083217C01C99}" srcOrd="1" destOrd="0" presId="urn:microsoft.com/office/officeart/2005/8/layout/bProcess3"/>
    <dgm:cxn modelId="{99EF760A-B61C-4D4B-9EB1-4A918268D05F}" type="presOf" srcId="{752EB459-6EC0-4042-B8DA-FBF1BC54CDE9}" destId="{5BB18CE8-4019-4C4B-A0D0-3C84370BCBCD}" srcOrd="0" destOrd="0" presId="urn:microsoft.com/office/officeart/2005/8/layout/bProcess3"/>
    <dgm:cxn modelId="{F22C9817-760A-4950-9C58-4C6521191B5F}" type="presOf" srcId="{72D9BF15-D3BB-4E35-84A4-B66D20499CB0}" destId="{A62903EB-B921-4863-9641-84F56EA9FB3D}" srcOrd="0" destOrd="0" presId="urn:microsoft.com/office/officeart/2005/8/layout/bProcess3"/>
    <dgm:cxn modelId="{9584D41A-650D-4938-A35A-F4B0175FCA85}" srcId="{62AA5B53-5704-4391-81E2-C3CC0540E7A1}" destId="{B8CEC8A9-EA90-49CA-94C2-28F603636DC3}" srcOrd="3" destOrd="0" parTransId="{BF85D311-A3C7-40DA-B472-E966B75BF1C6}" sibTransId="{87B528F0-A190-44C8-9164-446E4D557926}"/>
    <dgm:cxn modelId="{9B65101B-21CE-4270-AA60-C60430E2E494}" type="presOf" srcId="{6E05293B-ECD8-4126-BD8D-491A8B0F900F}" destId="{DAA726FB-6C14-4534-9279-FC47186AABAA}" srcOrd="1" destOrd="0" presId="urn:microsoft.com/office/officeart/2005/8/layout/bProcess3"/>
    <dgm:cxn modelId="{4F2E8B24-84FE-43C6-9D68-190220ACB26A}" srcId="{62AA5B53-5704-4391-81E2-C3CC0540E7A1}" destId="{80625B81-B007-4D64-AC65-3AF9CF45A269}" srcOrd="5" destOrd="0" parTransId="{EAFDD094-BB64-46BE-8D45-DAC00D127CDB}" sibTransId="{27D6E000-882D-404D-A976-6EDDD59C9112}"/>
    <dgm:cxn modelId="{E9205327-FF5F-4882-B8B4-271DE7D64141}" srcId="{62AA5B53-5704-4391-81E2-C3CC0540E7A1}" destId="{45D403DE-F6D5-499C-A295-E38295457B05}" srcOrd="4" destOrd="0" parTransId="{B47F1063-54F7-4193-81B5-24085579E810}" sibTransId="{9339333E-3E82-49CA-AE8E-E2E14D0370D8}"/>
    <dgm:cxn modelId="{25BC8F2B-B966-4EA6-B7C0-9D91FAF37AFF}" type="presOf" srcId="{F3F77B9E-0888-4880-91DA-314A5E280700}" destId="{370F418D-793D-4CC6-98EA-0FA35189691E}" srcOrd="0" destOrd="0" presId="urn:microsoft.com/office/officeart/2005/8/layout/bProcess3"/>
    <dgm:cxn modelId="{F2C18630-3E14-4A2B-BBBC-E732121747F1}" srcId="{62AA5B53-5704-4391-81E2-C3CC0540E7A1}" destId="{72D9BF15-D3BB-4E35-84A4-B66D20499CB0}" srcOrd="7" destOrd="0" parTransId="{B518F418-0E72-4A46-A865-E2964B523A85}" sibTransId="{894636B6-6821-4346-ACFE-D0F6BC0D7243}"/>
    <dgm:cxn modelId="{1B81BB39-EA87-4646-A95B-27AEC63822F5}" type="presOf" srcId="{87B528F0-A190-44C8-9164-446E4D557926}" destId="{A0B1337B-9AEF-4004-99EB-F0EC54093EB5}" srcOrd="1" destOrd="0" presId="urn:microsoft.com/office/officeart/2005/8/layout/bProcess3"/>
    <dgm:cxn modelId="{FDBFA53C-5CD0-408C-85B9-076BCEF365BA}" type="presOf" srcId="{87B528F0-A190-44C8-9164-446E4D557926}" destId="{1296D054-B0B7-451C-94B8-4AB913ACE7B8}" srcOrd="0" destOrd="0" presId="urn:microsoft.com/office/officeart/2005/8/layout/bProcess3"/>
    <dgm:cxn modelId="{81CB1C3F-5A34-4833-B537-1962E1A42519}" srcId="{62AA5B53-5704-4391-81E2-C3CC0540E7A1}" destId="{D015150D-E713-4EFF-BDA8-89ED0500064F}" srcOrd="6" destOrd="0" parTransId="{13258AA3-075C-476C-AB59-F5CF97803280}" sibTransId="{E485DF53-62FB-403F-B05B-1FD19B6AEF17}"/>
    <dgm:cxn modelId="{46937D5C-D570-43DE-ABC4-EFA998175ED9}" type="presOf" srcId="{0DD99271-682F-4142-94A4-A97A3BB55801}" destId="{C16444CB-7E02-4EB9-A463-B5DD3D5E5D08}" srcOrd="0" destOrd="0" presId="urn:microsoft.com/office/officeart/2005/8/layout/bProcess3"/>
    <dgm:cxn modelId="{15FD6D63-8D11-4F43-8D41-B2B02AD01A1E}" type="presOf" srcId="{752EB459-6EC0-4042-B8DA-FBF1BC54CDE9}" destId="{F7DBDAC1-1432-4072-82BA-73C3ADDEC521}" srcOrd="1" destOrd="0" presId="urn:microsoft.com/office/officeart/2005/8/layout/bProcess3"/>
    <dgm:cxn modelId="{EF79BE66-703B-4CC0-A0DD-82E0C9B6C57E}" type="presOf" srcId="{27D6E000-882D-404D-A976-6EDDD59C9112}" destId="{E7B80AB6-61B7-4E60-A9A9-A807045945B1}" srcOrd="0" destOrd="0" presId="urn:microsoft.com/office/officeart/2005/8/layout/bProcess3"/>
    <dgm:cxn modelId="{72515C6A-FD26-4553-9C72-CE851411AD0C}" type="presOf" srcId="{E485DF53-62FB-403F-B05B-1FD19B6AEF17}" destId="{83B9AE6D-FA32-4D14-8202-3D7F5DD57C77}" srcOrd="1" destOrd="0" presId="urn:microsoft.com/office/officeart/2005/8/layout/bProcess3"/>
    <dgm:cxn modelId="{8863166F-6F03-4D0C-87F2-D71554A9A6C3}" type="presOf" srcId="{E485DF53-62FB-403F-B05B-1FD19B6AEF17}" destId="{F204FC8F-78EC-4F00-9530-73D17E527274}" srcOrd="0" destOrd="0" presId="urn:microsoft.com/office/officeart/2005/8/layout/bProcess3"/>
    <dgm:cxn modelId="{7429AF8C-6F34-4288-B413-42E68F85342D}" type="presOf" srcId="{B8CEC8A9-EA90-49CA-94C2-28F603636DC3}" destId="{59914439-27F3-449F-8537-A6384C74A842}" srcOrd="0" destOrd="0" presId="urn:microsoft.com/office/officeart/2005/8/layout/bProcess3"/>
    <dgm:cxn modelId="{DD97C49F-5351-4813-97C5-7F367D848815}" type="presOf" srcId="{45D403DE-F6D5-499C-A295-E38295457B05}" destId="{934FC655-F34F-4BA2-825A-598ED5C86A06}" srcOrd="0" destOrd="0" presId="urn:microsoft.com/office/officeart/2005/8/layout/bProcess3"/>
    <dgm:cxn modelId="{D08C23AA-C1B8-4DEB-83B5-FC5C9E3B4E29}" type="presOf" srcId="{6E05293B-ECD8-4126-BD8D-491A8B0F900F}" destId="{EE486206-8C28-438E-802F-417C074F45B5}" srcOrd="0" destOrd="0" presId="urn:microsoft.com/office/officeart/2005/8/layout/bProcess3"/>
    <dgm:cxn modelId="{85E6ACB5-E514-4559-A0F5-A6E4303CBAE5}" type="presOf" srcId="{27D6E000-882D-404D-A976-6EDDD59C9112}" destId="{0CBD353B-E788-4BF9-B08D-2D57603A8F6F}" srcOrd="1" destOrd="0" presId="urn:microsoft.com/office/officeart/2005/8/layout/bProcess3"/>
    <dgm:cxn modelId="{A0379CBF-28B7-4C6B-9FE2-A404C4CB61C8}" type="presOf" srcId="{0C73D832-3F5C-40BF-8893-752404CCA619}" destId="{E48962DA-CB04-4DFB-B26E-7E2E058F1E78}" srcOrd="0" destOrd="0" presId="urn:microsoft.com/office/officeart/2005/8/layout/bProcess3"/>
    <dgm:cxn modelId="{F16DF2BF-DFBE-4F8D-8FC7-9C6B5C85C34E}" type="presOf" srcId="{9339333E-3E82-49CA-AE8E-E2E14D0370D8}" destId="{D6E9865C-7648-4276-A851-02CFD4012471}" srcOrd="1" destOrd="0" presId="urn:microsoft.com/office/officeart/2005/8/layout/bProcess3"/>
    <dgm:cxn modelId="{913FA3C7-093A-4907-8A7F-D813023FF868}" srcId="{62AA5B53-5704-4391-81E2-C3CC0540E7A1}" destId="{A7360A8A-F35F-47A7-A6FB-EEF995F6B7DB}" srcOrd="0" destOrd="0" parTransId="{338FCF63-B265-4670-8B01-10120FB104FD}" sibTransId="{6E05293B-ECD8-4126-BD8D-491A8B0F900F}"/>
    <dgm:cxn modelId="{F7F94AC8-760C-4E26-B020-1EF190A8E740}" type="presOf" srcId="{9339333E-3E82-49CA-AE8E-E2E14D0370D8}" destId="{6AE173DF-8144-4A28-94F9-B5CC1B322C02}" srcOrd="0" destOrd="0" presId="urn:microsoft.com/office/officeart/2005/8/layout/bProcess3"/>
    <dgm:cxn modelId="{EB5AA8D9-1405-494A-AFB2-400A2AA2D847}" type="presOf" srcId="{A7360A8A-F35F-47A7-A6FB-EEF995F6B7DB}" destId="{867A0C00-E04C-414C-9FD3-C7D0CBB248B1}" srcOrd="0" destOrd="0" presId="urn:microsoft.com/office/officeart/2005/8/layout/bProcess3"/>
    <dgm:cxn modelId="{6B69DEE0-F2CF-4886-A282-BB513E0C32D9}" type="presOf" srcId="{80625B81-B007-4D64-AC65-3AF9CF45A269}" destId="{C0FD6877-F9AE-44BB-AB1D-6B7CB249974F}" srcOrd="0" destOrd="0" presId="urn:microsoft.com/office/officeart/2005/8/layout/bProcess3"/>
    <dgm:cxn modelId="{B3FC2DE4-8572-4806-BC2B-DEE3D2B45A49}" type="presOf" srcId="{D015150D-E713-4EFF-BDA8-89ED0500064F}" destId="{597DE8ED-7D47-4C54-B981-0E6D3B38444F}" srcOrd="0" destOrd="0" presId="urn:microsoft.com/office/officeart/2005/8/layout/bProcess3"/>
    <dgm:cxn modelId="{16EC8CFF-1802-472F-BF2E-54C9613934C9}" srcId="{62AA5B53-5704-4391-81E2-C3CC0540E7A1}" destId="{0DD99271-682F-4142-94A4-A97A3BB55801}" srcOrd="2" destOrd="0" parTransId="{051F629B-A358-4021-ABFC-AF8DB3843A3B}" sibTransId="{0C73D832-3F5C-40BF-8893-752404CCA619}"/>
    <dgm:cxn modelId="{B92FF06B-3C9B-496C-AEB9-E4B22A786643}" type="presParOf" srcId="{DA5FE83C-CFDC-4B7B-9D22-2D6612406377}" destId="{867A0C00-E04C-414C-9FD3-C7D0CBB248B1}" srcOrd="0" destOrd="0" presId="urn:microsoft.com/office/officeart/2005/8/layout/bProcess3"/>
    <dgm:cxn modelId="{6470F7D0-75B9-493A-8197-1D2B32225613}" type="presParOf" srcId="{DA5FE83C-CFDC-4B7B-9D22-2D6612406377}" destId="{EE486206-8C28-438E-802F-417C074F45B5}" srcOrd="1" destOrd="0" presId="urn:microsoft.com/office/officeart/2005/8/layout/bProcess3"/>
    <dgm:cxn modelId="{79D7542C-B05C-4D9B-BDAE-4541B4977D42}" type="presParOf" srcId="{EE486206-8C28-438E-802F-417C074F45B5}" destId="{DAA726FB-6C14-4534-9279-FC47186AABAA}" srcOrd="0" destOrd="0" presId="urn:microsoft.com/office/officeart/2005/8/layout/bProcess3"/>
    <dgm:cxn modelId="{947856C8-5833-4BDD-BC26-72BB376E7B34}" type="presParOf" srcId="{DA5FE83C-CFDC-4B7B-9D22-2D6612406377}" destId="{370F418D-793D-4CC6-98EA-0FA35189691E}" srcOrd="2" destOrd="0" presId="urn:microsoft.com/office/officeart/2005/8/layout/bProcess3"/>
    <dgm:cxn modelId="{260B4E17-A295-4441-965D-B1CD11C647B1}" type="presParOf" srcId="{DA5FE83C-CFDC-4B7B-9D22-2D6612406377}" destId="{5BB18CE8-4019-4C4B-A0D0-3C84370BCBCD}" srcOrd="3" destOrd="0" presId="urn:microsoft.com/office/officeart/2005/8/layout/bProcess3"/>
    <dgm:cxn modelId="{52CD57EA-F78F-465B-AAD7-FAEE55E963CE}" type="presParOf" srcId="{5BB18CE8-4019-4C4B-A0D0-3C84370BCBCD}" destId="{F7DBDAC1-1432-4072-82BA-73C3ADDEC521}" srcOrd="0" destOrd="0" presId="urn:microsoft.com/office/officeart/2005/8/layout/bProcess3"/>
    <dgm:cxn modelId="{A41D851D-F9AC-4FEC-B69C-0BA7986B6047}" type="presParOf" srcId="{DA5FE83C-CFDC-4B7B-9D22-2D6612406377}" destId="{C16444CB-7E02-4EB9-A463-B5DD3D5E5D08}" srcOrd="4" destOrd="0" presId="urn:microsoft.com/office/officeart/2005/8/layout/bProcess3"/>
    <dgm:cxn modelId="{CE405324-EDC3-41A3-AC7A-D7E34893CF33}" type="presParOf" srcId="{DA5FE83C-CFDC-4B7B-9D22-2D6612406377}" destId="{E48962DA-CB04-4DFB-B26E-7E2E058F1E78}" srcOrd="5" destOrd="0" presId="urn:microsoft.com/office/officeart/2005/8/layout/bProcess3"/>
    <dgm:cxn modelId="{61637B14-1A7B-4A2B-A2A4-5F2382B6B7F2}" type="presParOf" srcId="{E48962DA-CB04-4DFB-B26E-7E2E058F1E78}" destId="{1A83740E-9D8E-4B81-8A5F-083217C01C99}" srcOrd="0" destOrd="0" presId="urn:microsoft.com/office/officeart/2005/8/layout/bProcess3"/>
    <dgm:cxn modelId="{B05877B9-11CA-44AE-9415-D4835218D7FA}" type="presParOf" srcId="{DA5FE83C-CFDC-4B7B-9D22-2D6612406377}" destId="{59914439-27F3-449F-8537-A6384C74A842}" srcOrd="6" destOrd="0" presId="urn:microsoft.com/office/officeart/2005/8/layout/bProcess3"/>
    <dgm:cxn modelId="{6841EAAA-5B37-492F-A336-0CB94F6E11AA}" type="presParOf" srcId="{DA5FE83C-CFDC-4B7B-9D22-2D6612406377}" destId="{1296D054-B0B7-451C-94B8-4AB913ACE7B8}" srcOrd="7" destOrd="0" presId="urn:microsoft.com/office/officeart/2005/8/layout/bProcess3"/>
    <dgm:cxn modelId="{763E6121-3662-4F60-AFB8-17765FA46813}" type="presParOf" srcId="{1296D054-B0B7-451C-94B8-4AB913ACE7B8}" destId="{A0B1337B-9AEF-4004-99EB-F0EC54093EB5}" srcOrd="0" destOrd="0" presId="urn:microsoft.com/office/officeart/2005/8/layout/bProcess3"/>
    <dgm:cxn modelId="{402B5568-3A10-481B-A336-31CBE544F225}" type="presParOf" srcId="{DA5FE83C-CFDC-4B7B-9D22-2D6612406377}" destId="{934FC655-F34F-4BA2-825A-598ED5C86A06}" srcOrd="8" destOrd="0" presId="urn:microsoft.com/office/officeart/2005/8/layout/bProcess3"/>
    <dgm:cxn modelId="{EC410B59-89B2-4EEA-93EC-B24F509DA08C}" type="presParOf" srcId="{DA5FE83C-CFDC-4B7B-9D22-2D6612406377}" destId="{6AE173DF-8144-4A28-94F9-B5CC1B322C02}" srcOrd="9" destOrd="0" presId="urn:microsoft.com/office/officeart/2005/8/layout/bProcess3"/>
    <dgm:cxn modelId="{2FAD23C8-2758-4FB1-8339-6D6192419BA1}" type="presParOf" srcId="{6AE173DF-8144-4A28-94F9-B5CC1B322C02}" destId="{D6E9865C-7648-4276-A851-02CFD4012471}" srcOrd="0" destOrd="0" presId="urn:microsoft.com/office/officeart/2005/8/layout/bProcess3"/>
    <dgm:cxn modelId="{1CF67AEC-2F09-4643-B54E-16E61901B029}" type="presParOf" srcId="{DA5FE83C-CFDC-4B7B-9D22-2D6612406377}" destId="{C0FD6877-F9AE-44BB-AB1D-6B7CB249974F}" srcOrd="10" destOrd="0" presId="urn:microsoft.com/office/officeart/2005/8/layout/bProcess3"/>
    <dgm:cxn modelId="{94C00588-8C94-42DA-B21F-1B0141460D81}" type="presParOf" srcId="{DA5FE83C-CFDC-4B7B-9D22-2D6612406377}" destId="{E7B80AB6-61B7-4E60-A9A9-A807045945B1}" srcOrd="11" destOrd="0" presId="urn:microsoft.com/office/officeart/2005/8/layout/bProcess3"/>
    <dgm:cxn modelId="{A0F199FE-D075-4AE4-9259-75CAAB153B26}" type="presParOf" srcId="{E7B80AB6-61B7-4E60-A9A9-A807045945B1}" destId="{0CBD353B-E788-4BF9-B08D-2D57603A8F6F}" srcOrd="0" destOrd="0" presId="urn:microsoft.com/office/officeart/2005/8/layout/bProcess3"/>
    <dgm:cxn modelId="{C26DFB51-998C-4D5B-A298-282C6CDD295E}" type="presParOf" srcId="{DA5FE83C-CFDC-4B7B-9D22-2D6612406377}" destId="{597DE8ED-7D47-4C54-B981-0E6D3B38444F}" srcOrd="12" destOrd="0" presId="urn:microsoft.com/office/officeart/2005/8/layout/bProcess3"/>
    <dgm:cxn modelId="{467C857D-0D4A-4034-9C35-8D8D53EAD3C6}" type="presParOf" srcId="{DA5FE83C-CFDC-4B7B-9D22-2D6612406377}" destId="{F204FC8F-78EC-4F00-9530-73D17E527274}" srcOrd="13" destOrd="0" presId="urn:microsoft.com/office/officeart/2005/8/layout/bProcess3"/>
    <dgm:cxn modelId="{FECC9324-C2F0-47E7-B562-99C6102260B5}" type="presParOf" srcId="{F204FC8F-78EC-4F00-9530-73D17E527274}" destId="{83B9AE6D-FA32-4D14-8202-3D7F5DD57C77}" srcOrd="0" destOrd="0" presId="urn:microsoft.com/office/officeart/2005/8/layout/bProcess3"/>
    <dgm:cxn modelId="{45C8C9EB-92DC-42A4-BBFB-CF77A74DF467}" type="presParOf" srcId="{DA5FE83C-CFDC-4B7B-9D22-2D6612406377}" destId="{A62903EB-B921-4863-9641-84F56EA9FB3D}" srcOrd="14"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486206-8C28-438E-802F-417C074F45B5}">
      <dsp:nvSpPr>
        <dsp:cNvPr id="0" name=""/>
        <dsp:cNvSpPr/>
      </dsp:nvSpPr>
      <dsp:spPr>
        <a:xfrm>
          <a:off x="1399156" y="915546"/>
          <a:ext cx="296140" cy="91440"/>
        </a:xfrm>
        <a:custGeom>
          <a:avLst/>
          <a:gdLst/>
          <a:ahLst/>
          <a:cxnLst/>
          <a:rect l="0" t="0" r="0" b="0"/>
          <a:pathLst>
            <a:path>
              <a:moveTo>
                <a:pt x="0" y="45778"/>
              </a:moveTo>
              <a:lnTo>
                <a:pt x="165170" y="45778"/>
              </a:lnTo>
              <a:lnTo>
                <a:pt x="165170" y="45720"/>
              </a:lnTo>
              <a:lnTo>
                <a:pt x="296140"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solidFill>
              <a:schemeClr val="tx1"/>
            </a:solidFill>
          </a:endParaRPr>
        </a:p>
      </dsp:txBody>
      <dsp:txXfrm>
        <a:off x="1539058" y="959653"/>
        <a:ext cx="16337" cy="3225"/>
      </dsp:txXfrm>
    </dsp:sp>
    <dsp:sp modelId="{867A0C00-E04C-414C-9FD3-C7D0CBB248B1}">
      <dsp:nvSpPr>
        <dsp:cNvPr id="0" name=""/>
        <dsp:cNvSpPr/>
      </dsp:nvSpPr>
      <dsp:spPr>
        <a:xfrm>
          <a:off x="0" y="541038"/>
          <a:ext cx="1400956" cy="840573"/>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dirty="0">
              <a:solidFill>
                <a:schemeClr val="tx1"/>
              </a:solidFill>
            </a:rPr>
            <a:t>Invitation to tender (ITT) published on DfE e-tendering portal ‘</a:t>
          </a:r>
          <a:r>
            <a:rPr lang="en-US" sz="1200" b="1" kern="1200" dirty="0" err="1">
              <a:solidFill>
                <a:schemeClr val="tx1"/>
              </a:solidFill>
            </a:rPr>
            <a:t>Jaggaer</a:t>
          </a:r>
          <a:r>
            <a:rPr lang="en-US" sz="1200" b="1" kern="1200" dirty="0">
              <a:solidFill>
                <a:schemeClr val="tx1"/>
              </a:solidFill>
            </a:rPr>
            <a:t>’</a:t>
          </a:r>
        </a:p>
      </dsp:txBody>
      <dsp:txXfrm>
        <a:off x="0" y="541038"/>
        <a:ext cx="1400956" cy="840573"/>
      </dsp:txXfrm>
    </dsp:sp>
    <dsp:sp modelId="{5BB18CE8-4019-4C4B-A0D0-3C84370BCBCD}">
      <dsp:nvSpPr>
        <dsp:cNvPr id="0" name=""/>
        <dsp:cNvSpPr/>
      </dsp:nvSpPr>
      <dsp:spPr>
        <a:xfrm>
          <a:off x="3126853" y="912209"/>
          <a:ext cx="357703" cy="91440"/>
        </a:xfrm>
        <a:custGeom>
          <a:avLst/>
          <a:gdLst/>
          <a:ahLst/>
          <a:cxnLst/>
          <a:rect l="0" t="0" r="0" b="0"/>
          <a:pathLst>
            <a:path>
              <a:moveTo>
                <a:pt x="0" y="49057"/>
              </a:moveTo>
              <a:lnTo>
                <a:pt x="195951" y="49057"/>
              </a:lnTo>
              <a:lnTo>
                <a:pt x="195951" y="45720"/>
              </a:lnTo>
              <a:lnTo>
                <a:pt x="357703"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dirty="0">
            <a:solidFill>
              <a:schemeClr val="tx1"/>
            </a:solidFill>
          </a:endParaRPr>
        </a:p>
      </dsp:txBody>
      <dsp:txXfrm>
        <a:off x="3295996" y="956316"/>
        <a:ext cx="19415" cy="3225"/>
      </dsp:txXfrm>
    </dsp:sp>
    <dsp:sp modelId="{370F418D-793D-4CC6-98EA-0FA35189691E}">
      <dsp:nvSpPr>
        <dsp:cNvPr id="0" name=""/>
        <dsp:cNvSpPr/>
      </dsp:nvSpPr>
      <dsp:spPr>
        <a:xfrm>
          <a:off x="1727696" y="540979"/>
          <a:ext cx="1400956" cy="840573"/>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tx1"/>
              </a:solidFill>
              <a:latin typeface="+mn-lt"/>
              <a:ea typeface="+mn-ea"/>
              <a:cs typeface="+mn-cs"/>
            </a:rPr>
            <a:t>B</a:t>
          </a:r>
          <a:r>
            <a:rPr lang="en-GB" sz="1200" b="1" kern="1200" dirty="0">
              <a:solidFill>
                <a:schemeClr val="tx1"/>
              </a:solidFill>
            </a:rPr>
            <a:t>idders submit ITT response/</a:t>
          </a:r>
        </a:p>
        <a:p>
          <a:pPr marL="0" lvl="0" indent="0" algn="ctr" defTabSz="533400">
            <a:lnSpc>
              <a:spcPct val="90000"/>
            </a:lnSpc>
            <a:spcBef>
              <a:spcPct val="0"/>
            </a:spcBef>
            <a:spcAft>
              <a:spcPct val="35000"/>
            </a:spcAft>
            <a:buNone/>
          </a:pPr>
          <a:r>
            <a:rPr lang="en-GB" sz="1200" b="1" kern="1200" dirty="0">
              <a:solidFill>
                <a:schemeClr val="tx1"/>
              </a:solidFill>
            </a:rPr>
            <a:t>proposal including costings</a:t>
          </a:r>
          <a:endParaRPr lang="en-US" sz="1200" b="1" kern="1200" dirty="0">
            <a:solidFill>
              <a:schemeClr val="tx1"/>
            </a:solidFill>
          </a:endParaRPr>
        </a:p>
      </dsp:txBody>
      <dsp:txXfrm>
        <a:off x="1727696" y="540979"/>
        <a:ext cx="1400956" cy="840573"/>
      </dsp:txXfrm>
    </dsp:sp>
    <dsp:sp modelId="{E48962DA-CB04-4DFB-B26E-7E2E058F1E78}">
      <dsp:nvSpPr>
        <dsp:cNvPr id="0" name=""/>
        <dsp:cNvSpPr/>
      </dsp:nvSpPr>
      <dsp:spPr>
        <a:xfrm>
          <a:off x="4916112" y="912209"/>
          <a:ext cx="230057" cy="91440"/>
        </a:xfrm>
        <a:custGeom>
          <a:avLst/>
          <a:gdLst/>
          <a:ahLst/>
          <a:cxnLst/>
          <a:rect l="0" t="0" r="0" b="0"/>
          <a:pathLst>
            <a:path>
              <a:moveTo>
                <a:pt x="0" y="45720"/>
              </a:moveTo>
              <a:lnTo>
                <a:pt x="230057"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dirty="0">
            <a:solidFill>
              <a:schemeClr val="tx1"/>
            </a:solidFill>
          </a:endParaRPr>
        </a:p>
      </dsp:txBody>
      <dsp:txXfrm>
        <a:off x="5024624" y="956316"/>
        <a:ext cx="13032" cy="3225"/>
      </dsp:txXfrm>
    </dsp:sp>
    <dsp:sp modelId="{C16444CB-7E02-4EB9-A463-B5DD3D5E5D08}">
      <dsp:nvSpPr>
        <dsp:cNvPr id="0" name=""/>
        <dsp:cNvSpPr/>
      </dsp:nvSpPr>
      <dsp:spPr>
        <a:xfrm>
          <a:off x="3516956" y="537642"/>
          <a:ext cx="1400956" cy="840573"/>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tx1"/>
              </a:solidFill>
            </a:rPr>
            <a:t>Desktop evaluation of bidders’ written responses</a:t>
          </a:r>
          <a:endParaRPr lang="en-US" sz="1200" b="1" kern="1200" dirty="0">
            <a:solidFill>
              <a:schemeClr val="tx1"/>
            </a:solidFill>
          </a:endParaRPr>
        </a:p>
      </dsp:txBody>
      <dsp:txXfrm>
        <a:off x="3516956" y="537642"/>
        <a:ext cx="1400956" cy="840573"/>
      </dsp:txXfrm>
    </dsp:sp>
    <dsp:sp modelId="{1296D054-B0B7-451C-94B8-4AB913ACE7B8}">
      <dsp:nvSpPr>
        <dsp:cNvPr id="0" name=""/>
        <dsp:cNvSpPr/>
      </dsp:nvSpPr>
      <dsp:spPr>
        <a:xfrm>
          <a:off x="754844" y="1376416"/>
          <a:ext cx="5124203" cy="291619"/>
        </a:xfrm>
        <a:custGeom>
          <a:avLst/>
          <a:gdLst/>
          <a:ahLst/>
          <a:cxnLst/>
          <a:rect l="0" t="0" r="0" b="0"/>
          <a:pathLst>
            <a:path>
              <a:moveTo>
                <a:pt x="5124203" y="0"/>
              </a:moveTo>
              <a:lnTo>
                <a:pt x="5124203" y="162909"/>
              </a:lnTo>
              <a:lnTo>
                <a:pt x="0" y="162909"/>
              </a:lnTo>
              <a:lnTo>
                <a:pt x="0" y="291619"/>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dirty="0">
            <a:solidFill>
              <a:schemeClr val="tx1"/>
            </a:solidFill>
          </a:endParaRPr>
        </a:p>
      </dsp:txBody>
      <dsp:txXfrm>
        <a:off x="3188588" y="1520613"/>
        <a:ext cx="256716" cy="3225"/>
      </dsp:txXfrm>
    </dsp:sp>
    <dsp:sp modelId="{59914439-27F3-449F-8537-A6384C74A842}">
      <dsp:nvSpPr>
        <dsp:cNvPr id="0" name=""/>
        <dsp:cNvSpPr/>
      </dsp:nvSpPr>
      <dsp:spPr>
        <a:xfrm>
          <a:off x="5178569" y="537642"/>
          <a:ext cx="1400956" cy="840573"/>
        </a:xfrm>
        <a:prstGeom prst="rect">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tx1"/>
              </a:solidFill>
            </a:rPr>
            <a:t>Final moderation</a:t>
          </a:r>
          <a:endParaRPr lang="en-US" sz="1200" b="1" kern="1200" dirty="0">
            <a:solidFill>
              <a:schemeClr val="tx1"/>
            </a:solidFill>
          </a:endParaRPr>
        </a:p>
      </dsp:txBody>
      <dsp:txXfrm>
        <a:off x="5178569" y="537642"/>
        <a:ext cx="1400956" cy="840573"/>
      </dsp:txXfrm>
    </dsp:sp>
    <dsp:sp modelId="{6AE173DF-8144-4A28-94F9-B5CC1B322C02}">
      <dsp:nvSpPr>
        <dsp:cNvPr id="0" name=""/>
        <dsp:cNvSpPr/>
      </dsp:nvSpPr>
      <dsp:spPr>
        <a:xfrm>
          <a:off x="1453522" y="2075003"/>
          <a:ext cx="287108" cy="91440"/>
        </a:xfrm>
        <a:custGeom>
          <a:avLst/>
          <a:gdLst/>
          <a:ahLst/>
          <a:cxnLst/>
          <a:rect l="0" t="0" r="0" b="0"/>
          <a:pathLst>
            <a:path>
              <a:moveTo>
                <a:pt x="0" y="45720"/>
              </a:moveTo>
              <a:lnTo>
                <a:pt x="160654" y="45720"/>
              </a:lnTo>
              <a:lnTo>
                <a:pt x="160654" y="46636"/>
              </a:lnTo>
              <a:lnTo>
                <a:pt x="287108" y="46636"/>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dirty="0">
            <a:solidFill>
              <a:schemeClr val="tx1"/>
            </a:solidFill>
          </a:endParaRPr>
        </a:p>
      </dsp:txBody>
      <dsp:txXfrm>
        <a:off x="1589134" y="2119110"/>
        <a:ext cx="15885" cy="3225"/>
      </dsp:txXfrm>
    </dsp:sp>
    <dsp:sp modelId="{934FC655-F34F-4BA2-825A-598ED5C86A06}">
      <dsp:nvSpPr>
        <dsp:cNvPr id="0" name=""/>
        <dsp:cNvSpPr/>
      </dsp:nvSpPr>
      <dsp:spPr>
        <a:xfrm>
          <a:off x="54366" y="1700436"/>
          <a:ext cx="1400956" cy="840573"/>
        </a:xfrm>
        <a:prstGeom prst="rect">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tx1"/>
              </a:solidFill>
            </a:rPr>
            <a:t>Notification of results, intention to award and feedback</a:t>
          </a:r>
          <a:endParaRPr lang="en-US" sz="1200" b="1" kern="1200" dirty="0">
            <a:solidFill>
              <a:schemeClr val="tx1"/>
            </a:solidFill>
          </a:endParaRPr>
        </a:p>
      </dsp:txBody>
      <dsp:txXfrm>
        <a:off x="54366" y="1700436"/>
        <a:ext cx="1400956" cy="840573"/>
      </dsp:txXfrm>
    </dsp:sp>
    <dsp:sp modelId="{E7B80AB6-61B7-4E60-A9A9-A807045945B1}">
      <dsp:nvSpPr>
        <dsp:cNvPr id="0" name=""/>
        <dsp:cNvSpPr/>
      </dsp:nvSpPr>
      <dsp:spPr>
        <a:xfrm>
          <a:off x="3172187" y="2075919"/>
          <a:ext cx="291619" cy="91440"/>
        </a:xfrm>
        <a:custGeom>
          <a:avLst/>
          <a:gdLst/>
          <a:ahLst/>
          <a:cxnLst/>
          <a:rect l="0" t="0" r="0" b="0"/>
          <a:pathLst>
            <a:path>
              <a:moveTo>
                <a:pt x="0" y="45720"/>
              </a:moveTo>
              <a:lnTo>
                <a:pt x="291619"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dirty="0">
            <a:solidFill>
              <a:schemeClr val="tx1"/>
            </a:solidFill>
          </a:endParaRPr>
        </a:p>
      </dsp:txBody>
      <dsp:txXfrm>
        <a:off x="3309942" y="2120026"/>
        <a:ext cx="16110" cy="3225"/>
      </dsp:txXfrm>
    </dsp:sp>
    <dsp:sp modelId="{C0FD6877-F9AE-44BB-AB1D-6B7CB249974F}">
      <dsp:nvSpPr>
        <dsp:cNvPr id="0" name=""/>
        <dsp:cNvSpPr/>
      </dsp:nvSpPr>
      <dsp:spPr>
        <a:xfrm>
          <a:off x="1773031" y="1701352"/>
          <a:ext cx="1400956" cy="840573"/>
        </a:xfrm>
        <a:prstGeom prst="rect">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tx1"/>
              </a:solidFill>
            </a:rPr>
            <a:t>10 day grace period</a:t>
          </a:r>
          <a:endParaRPr lang="en-US" sz="1200" b="1" kern="1200" dirty="0">
            <a:solidFill>
              <a:schemeClr val="tx1"/>
            </a:solidFill>
          </a:endParaRPr>
        </a:p>
      </dsp:txBody>
      <dsp:txXfrm>
        <a:off x="1773031" y="1701352"/>
        <a:ext cx="1400956" cy="840573"/>
      </dsp:txXfrm>
    </dsp:sp>
    <dsp:sp modelId="{F204FC8F-78EC-4F00-9530-73D17E527274}">
      <dsp:nvSpPr>
        <dsp:cNvPr id="0" name=""/>
        <dsp:cNvSpPr/>
      </dsp:nvSpPr>
      <dsp:spPr>
        <a:xfrm>
          <a:off x="4895364" y="2067404"/>
          <a:ext cx="246284" cy="91440"/>
        </a:xfrm>
        <a:custGeom>
          <a:avLst/>
          <a:gdLst/>
          <a:ahLst/>
          <a:cxnLst/>
          <a:rect l="0" t="0" r="0" b="0"/>
          <a:pathLst>
            <a:path>
              <a:moveTo>
                <a:pt x="0" y="54235"/>
              </a:moveTo>
              <a:lnTo>
                <a:pt x="140242" y="54235"/>
              </a:lnTo>
              <a:lnTo>
                <a:pt x="140242" y="45720"/>
              </a:lnTo>
              <a:lnTo>
                <a:pt x="246284"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400300">
            <a:lnSpc>
              <a:spcPct val="90000"/>
            </a:lnSpc>
            <a:spcBef>
              <a:spcPct val="0"/>
            </a:spcBef>
            <a:spcAft>
              <a:spcPct val="35000"/>
            </a:spcAft>
            <a:buNone/>
          </a:pPr>
          <a:endParaRPr lang="en-US" sz="5400" b="1" kern="1200" dirty="0">
            <a:solidFill>
              <a:schemeClr val="tx1"/>
            </a:solidFill>
          </a:endParaRPr>
        </a:p>
      </dsp:txBody>
      <dsp:txXfrm>
        <a:off x="4898574" y="570460"/>
        <a:ext cx="239865" cy="3085327"/>
      </dsp:txXfrm>
    </dsp:sp>
    <dsp:sp modelId="{597DE8ED-7D47-4C54-B981-0E6D3B38444F}">
      <dsp:nvSpPr>
        <dsp:cNvPr id="0" name=""/>
        <dsp:cNvSpPr/>
      </dsp:nvSpPr>
      <dsp:spPr>
        <a:xfrm>
          <a:off x="3496207" y="1701352"/>
          <a:ext cx="1400956" cy="840573"/>
        </a:xfrm>
        <a:prstGeom prst="rect">
          <a:avLst/>
        </a:prstGeom>
        <a:solidFill>
          <a:schemeClr val="accent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tx1"/>
              </a:solidFill>
            </a:rPr>
            <a:t>Contract award</a:t>
          </a:r>
          <a:endParaRPr lang="en-US" sz="1200" b="1" kern="1200" dirty="0">
            <a:solidFill>
              <a:schemeClr val="tx1"/>
            </a:solidFill>
          </a:endParaRPr>
        </a:p>
      </dsp:txBody>
      <dsp:txXfrm>
        <a:off x="3496207" y="1701352"/>
        <a:ext cx="1400956" cy="840573"/>
      </dsp:txXfrm>
    </dsp:sp>
    <dsp:sp modelId="{A62903EB-B921-4863-9641-84F56EA9FB3D}">
      <dsp:nvSpPr>
        <dsp:cNvPr id="0" name=""/>
        <dsp:cNvSpPr/>
      </dsp:nvSpPr>
      <dsp:spPr>
        <a:xfrm>
          <a:off x="5174049" y="1692837"/>
          <a:ext cx="1400956" cy="840573"/>
        </a:xfrm>
        <a:prstGeom prst="rect">
          <a:avLst/>
        </a:prstGeom>
        <a:solidFill>
          <a:srgbClr val="F2A16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dirty="0">
              <a:solidFill>
                <a:schemeClr val="tx1"/>
              </a:solidFill>
            </a:rPr>
            <a:t>Commencement of Contract</a:t>
          </a:r>
          <a:endParaRPr lang="en-US" sz="1200" b="1" kern="1200" dirty="0">
            <a:solidFill>
              <a:schemeClr val="tx1"/>
            </a:solidFill>
          </a:endParaRPr>
        </a:p>
      </dsp:txBody>
      <dsp:txXfrm>
        <a:off x="5174049" y="1692837"/>
        <a:ext cx="1400956" cy="840573"/>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20599" y="8686800"/>
            <a:ext cx="1123157" cy="457200"/>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11/06/2020</a:t>
            </a:fld>
            <a:endParaRPr lang="en-GB" dirty="0"/>
          </a:p>
        </p:txBody>
      </p:sp>
      <p:sp>
        <p:nvSpPr>
          <p:cNvPr id="4" name="Footer Placeholder 3"/>
          <p:cNvSpPr>
            <a:spLocks noGrp="1"/>
          </p:cNvSpPr>
          <p:nvPr>
            <p:ph type="ftr" sz="quarter" idx="2"/>
          </p:nvPr>
        </p:nvSpPr>
        <p:spPr>
          <a:xfrm>
            <a:off x="1268578" y="8686800"/>
            <a:ext cx="4896725" cy="457200"/>
          </a:xfrm>
          <a:prstGeom prst="rect">
            <a:avLst/>
          </a:prstGeom>
        </p:spPr>
        <p:txBody>
          <a:bodyPr vert="horz" lIns="91440" tIns="45720" rIns="91440" bIns="45720" rtlCol="0" anchor="t" anchorCtr="0"/>
          <a:lstStyle>
            <a:lvl1pPr algn="l">
              <a:defRPr sz="1200"/>
            </a:lvl1pPr>
          </a:lstStyle>
          <a:p>
            <a:endParaRPr lang="en-GB" dirty="0"/>
          </a:p>
        </p:txBody>
      </p:sp>
      <p:sp>
        <p:nvSpPr>
          <p:cNvPr id="5" name="Slide Number Placeholder 4"/>
          <p:cNvSpPr>
            <a:spLocks noGrp="1"/>
          </p:cNvSpPr>
          <p:nvPr>
            <p:ph type="sldNum" sz="quarter" idx="3"/>
          </p:nvPr>
        </p:nvSpPr>
        <p:spPr>
          <a:xfrm>
            <a:off x="6309319" y="8685213"/>
            <a:ext cx="547093" cy="457200"/>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
        <p:nvSpPr>
          <p:cNvPr id="7" name="Header Placeholder 6"/>
          <p:cNvSpPr>
            <a:spLocks noGrp="1"/>
          </p:cNvSpPr>
          <p:nvPr>
            <p:ph type="hdr" sz="quarter"/>
          </p:nvPr>
        </p:nvSpPr>
        <p:spPr>
          <a:xfrm>
            <a:off x="1556792" y="179512"/>
            <a:ext cx="4752528" cy="504056"/>
          </a:xfrm>
          <a:prstGeom prst="rect">
            <a:avLst/>
          </a:prstGeom>
        </p:spPr>
        <p:txBody>
          <a:bodyPr vert="horz" lIns="91440" tIns="45720" rIns="91440" bIns="45720" rtlCol="0"/>
          <a:lstStyle>
            <a:lvl1pPr algn="l">
              <a:defRPr sz="1200"/>
            </a:lvl1pPr>
          </a:lstStyle>
          <a:p>
            <a:endParaRPr lang="en-GB" dirty="0"/>
          </a:p>
        </p:txBody>
      </p:sp>
      <p:pic>
        <p:nvPicPr>
          <p:cNvPr id="8" name="Picture 7" descr="Department for Education" title="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640" y="179512"/>
            <a:ext cx="864096" cy="507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9545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92696" y="251520"/>
            <a:ext cx="5400600" cy="4050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92696" y="4343400"/>
            <a:ext cx="54006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Date Placeholder 2"/>
          <p:cNvSpPr>
            <a:spLocks noGrp="1"/>
          </p:cNvSpPr>
          <p:nvPr>
            <p:ph type="dt" sz="quarter" idx="1"/>
          </p:nvPr>
        </p:nvSpPr>
        <p:spPr>
          <a:xfrm>
            <a:off x="-20599" y="8686800"/>
            <a:ext cx="1123157" cy="457200"/>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11/06/2020</a:t>
            </a:fld>
            <a:endParaRPr lang="en-GB" dirty="0"/>
          </a:p>
        </p:txBody>
      </p:sp>
      <p:sp>
        <p:nvSpPr>
          <p:cNvPr id="9" name="Footer Placeholder 3"/>
          <p:cNvSpPr>
            <a:spLocks noGrp="1"/>
          </p:cNvSpPr>
          <p:nvPr>
            <p:ph type="ftr" sz="quarter" idx="4"/>
          </p:nvPr>
        </p:nvSpPr>
        <p:spPr>
          <a:xfrm>
            <a:off x="1268578" y="8686800"/>
            <a:ext cx="4896725" cy="457200"/>
          </a:xfrm>
          <a:prstGeom prst="rect">
            <a:avLst/>
          </a:prstGeom>
        </p:spPr>
        <p:txBody>
          <a:bodyPr vert="horz" lIns="91440" tIns="45720" rIns="91440" bIns="45720" rtlCol="0" anchor="t" anchorCtr="0"/>
          <a:lstStyle>
            <a:lvl1pPr algn="l">
              <a:defRPr sz="1200"/>
            </a:lvl1pPr>
          </a:lstStyle>
          <a:p>
            <a:endParaRPr lang="en-GB" dirty="0"/>
          </a:p>
        </p:txBody>
      </p:sp>
      <p:sp>
        <p:nvSpPr>
          <p:cNvPr id="10" name="Slide Number Placeholder 4"/>
          <p:cNvSpPr>
            <a:spLocks noGrp="1"/>
          </p:cNvSpPr>
          <p:nvPr>
            <p:ph type="sldNum" sz="quarter" idx="5"/>
          </p:nvPr>
        </p:nvSpPr>
        <p:spPr>
          <a:xfrm>
            <a:off x="6309319" y="8685213"/>
            <a:ext cx="547093" cy="457200"/>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Tree>
    <p:extLst>
      <p:ext uri="{BB962C8B-B14F-4D97-AF65-F5344CB8AC3E}">
        <p14:creationId xmlns:p14="http://schemas.microsoft.com/office/powerpoint/2010/main" val="675420162"/>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itchFamily="34" charset="0"/>
      <a:buChar char="•"/>
      <a:defRPr sz="1200" b="1" kern="1200">
        <a:solidFill>
          <a:schemeClr val="tx1"/>
        </a:solidFill>
        <a:latin typeface="+mn-lt"/>
        <a:ea typeface="+mn-ea"/>
        <a:cs typeface="+mn-cs"/>
      </a:defRPr>
    </a:lvl1pPr>
    <a:lvl2pPr marL="368300" indent="-171450" algn="l" defTabSz="914400" rtl="0" eaLnBrk="1" latinLnBrk="0" hangingPunct="1">
      <a:buFont typeface="Arial" pitchFamily="34" charset="0"/>
      <a:buChar char="•"/>
      <a:defRPr sz="1200" kern="1200">
        <a:solidFill>
          <a:schemeClr val="tx1"/>
        </a:solidFill>
        <a:latin typeface="+mn-lt"/>
        <a:ea typeface="+mn-ea"/>
        <a:cs typeface="+mn-cs"/>
      </a:defRPr>
    </a:lvl2pPr>
    <a:lvl3pPr marL="533400" indent="-171450" algn="l" defTabSz="914400" rtl="0" eaLnBrk="1" latinLnBrk="0" hangingPunct="1">
      <a:buFont typeface="Arial" pitchFamily="34" charset="0"/>
      <a:buChar char="•"/>
      <a:defRPr sz="1200" kern="1200">
        <a:solidFill>
          <a:schemeClr val="tx1"/>
        </a:solidFill>
        <a:latin typeface="+mn-lt"/>
        <a:ea typeface="+mn-ea"/>
        <a:cs typeface="+mn-cs"/>
      </a:defRPr>
    </a:lvl3pPr>
    <a:lvl4pPr marL="715963" indent="-171450" algn="l" defTabSz="914400" rtl="0" eaLnBrk="1" latinLnBrk="0" hangingPunct="1">
      <a:buFont typeface="Arial" pitchFamily="34" charset="0"/>
      <a:buChar char="•"/>
      <a:defRPr sz="1200" kern="1200">
        <a:solidFill>
          <a:schemeClr val="tx1"/>
        </a:solidFill>
        <a:latin typeface="+mn-lt"/>
        <a:ea typeface="+mn-ea"/>
        <a:cs typeface="+mn-cs"/>
      </a:defRPr>
    </a:lvl4pPr>
    <a:lvl5pPr marL="987425" indent="-174625" algn="l" defTabSz="987425" rtl="0" eaLnBrk="1" latinLnBrk="0" hangingPunct="1">
      <a:buFont typeface="Arial"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5ABB7FA-2627-47C9-9258-FDF90D155C04}" type="slidenum">
              <a:rPr lang="en-GB" smtClean="0"/>
              <a:t>1</a:t>
            </a:fld>
            <a:endParaRPr lang="en-GB"/>
          </a:p>
        </p:txBody>
      </p:sp>
    </p:spTree>
    <p:extLst>
      <p:ext uri="{BB962C8B-B14F-4D97-AF65-F5344CB8AC3E}">
        <p14:creationId xmlns:p14="http://schemas.microsoft.com/office/powerpoint/2010/main" val="663206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8BF4CB8B-FB7E-439D-8EE4-23046E48F7E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3E10C80-975D-45C8-92CE-4B369A9A5C5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2292" name="Slide Number Placeholder 3">
            <a:extLst>
              <a:ext uri="{FF2B5EF4-FFF2-40B4-BE49-F238E27FC236}">
                <a16:creationId xmlns:a16="http://schemas.microsoft.com/office/drawing/2014/main" id="{A06ED9E7-49FF-450F-874D-09F6196856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549456A-0B97-4487-9CAA-9E32DB4087DE}" type="slidenum">
              <a:rPr lang="en-GB" altLang="en-US" smtClean="0"/>
              <a:pPr/>
              <a:t>14</a:t>
            </a:fld>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5BDCC232-30DD-48C6-A6D8-7BD87DB7AF2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4D8CD285-9353-4D52-B3F7-C0061124BF6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D122D34E-A226-4721-81B2-486DD1629ABC}"/>
              </a:ext>
            </a:extLst>
          </p:cNvPr>
          <p:cNvSpPr>
            <a:spLocks noGrp="1" noRot="1" noChangeAspect="1" noTextEdit="1"/>
          </p:cNvSpPr>
          <p:nvPr>
            <p:ph type="sldImg"/>
          </p:nvPr>
        </p:nvSpPr>
        <p:spPr bwMode="auto">
          <a:xfrm>
            <a:off x="692150" y="250825"/>
            <a:ext cx="5400675" cy="4051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1E6CF050-C223-4A5E-B264-100C9DD334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None/>
            </a:pPr>
            <a:endParaRPr lang="en-GB" altLang="en-US" dirty="0">
              <a:latin typeface="Arial" panose="020B0604020202020204" pitchFamily="34" charset="0"/>
              <a:cs typeface="Arial" panose="020B0604020202020204" pitchFamily="34" charset="0"/>
            </a:endParaRPr>
          </a:p>
          <a:p>
            <a:endParaRPr lang="en-GB" altLang="en-US" dirty="0">
              <a:latin typeface="Arial" panose="020B0604020202020204" pitchFamily="34" charset="0"/>
              <a:cs typeface="Arial" panose="020B0604020202020204" pitchFamily="34" charset="0"/>
            </a:endParaRPr>
          </a:p>
          <a:p>
            <a:pPr marL="0" indent="0">
              <a:buNone/>
            </a:pPr>
            <a:endParaRPr lang="en-GB" altLang="en-US" dirty="0"/>
          </a:p>
          <a:p>
            <a:endParaRPr lang="en-GB" altLang="en-US" dirty="0">
              <a:latin typeface="Arial" panose="020B0604020202020204" pitchFamily="34" charset="0"/>
              <a:cs typeface="Arial" panose="020B0604020202020204" pitchFamily="34" charset="0"/>
            </a:endParaRPr>
          </a:p>
        </p:txBody>
      </p:sp>
      <p:sp>
        <p:nvSpPr>
          <p:cNvPr id="16388" name="Slide Number Placeholder 3">
            <a:extLst>
              <a:ext uri="{FF2B5EF4-FFF2-40B4-BE49-F238E27FC236}">
                <a16:creationId xmlns:a16="http://schemas.microsoft.com/office/drawing/2014/main" id="{B0857B04-8153-435D-ACF2-30F8E97BA2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BD23472-4855-45C2-8573-27E05D48C618}" type="slidenum">
              <a:rPr lang="en-GB" altLang="en-US" smtClean="0"/>
              <a:pPr/>
              <a:t>16</a:t>
            </a:fld>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717F09CB-AC4F-43AA-B87C-80CE0357C442}"/>
              </a:ext>
            </a:extLst>
          </p:cNvPr>
          <p:cNvSpPr>
            <a:spLocks noGrp="1" noRot="1" noChangeAspect="1" noTextEdit="1"/>
          </p:cNvSpPr>
          <p:nvPr>
            <p:ph type="sldImg"/>
          </p:nvPr>
        </p:nvSpPr>
        <p:spPr bwMode="auto">
          <a:xfrm>
            <a:off x="692150" y="250825"/>
            <a:ext cx="5400675" cy="4051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DFA361D8-3219-4F4A-AE11-54A6C65AD2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a:p>
            <a:endParaRPr lang="en-GB" altLang="en-US"/>
          </a:p>
        </p:txBody>
      </p:sp>
      <p:sp>
        <p:nvSpPr>
          <p:cNvPr id="18436" name="Slide Number Placeholder 3">
            <a:extLst>
              <a:ext uri="{FF2B5EF4-FFF2-40B4-BE49-F238E27FC236}">
                <a16:creationId xmlns:a16="http://schemas.microsoft.com/office/drawing/2014/main" id="{F401ECB6-7BC0-4DF6-BCC6-16B62EB6C2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E83A86C-A715-4557-920F-34072E4474A5}" type="slidenum">
              <a:rPr lang="en-GB" altLang="en-US" smtClean="0"/>
              <a:pPr/>
              <a:t>17</a:t>
            </a:fld>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84C5EDCF-6D57-473D-A822-72C3599545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16B93947-B9BB-42A7-9FF6-273DA8ED59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a:p>
            <a:endParaRPr lang="en-GB" altLang="en-US"/>
          </a:p>
        </p:txBody>
      </p:sp>
      <p:sp>
        <p:nvSpPr>
          <p:cNvPr id="20484" name="Slide Number Placeholder 3">
            <a:extLst>
              <a:ext uri="{FF2B5EF4-FFF2-40B4-BE49-F238E27FC236}">
                <a16:creationId xmlns:a16="http://schemas.microsoft.com/office/drawing/2014/main" id="{9D3778BD-D250-4A4A-9CD9-8847C37465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D6CA63A-CA66-4B6E-B843-3EBEF7845B96}" type="slidenum">
              <a:rPr lang="en-GB" altLang="en-US" smtClean="0"/>
              <a:pPr/>
              <a:t>18</a:t>
            </a:fld>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6B40F76B-32A2-4C3E-AF11-0B989180CFC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478E1A33-2F22-4AC0-9992-BC3F15AE21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2532" name="Slide Number Placeholder 3">
            <a:extLst>
              <a:ext uri="{FF2B5EF4-FFF2-40B4-BE49-F238E27FC236}">
                <a16:creationId xmlns:a16="http://schemas.microsoft.com/office/drawing/2014/main" id="{D5789CA3-E7FD-485F-80BD-C5A2A49EB2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5A35504-C3B5-4791-9C18-73A728CEE7CC}" type="slidenum">
              <a:rPr lang="en-GB" altLang="en-US" smtClean="0"/>
              <a:pPr/>
              <a:t>19</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5ABB7FA-2627-47C9-9258-FDF90D155C04}" type="slidenum">
              <a:rPr lang="en-GB" smtClean="0"/>
              <a:t>2</a:t>
            </a:fld>
            <a:endParaRPr lang="en-GB"/>
          </a:p>
        </p:txBody>
      </p:sp>
    </p:spTree>
    <p:extLst>
      <p:ext uri="{BB962C8B-B14F-4D97-AF65-F5344CB8AC3E}">
        <p14:creationId xmlns:p14="http://schemas.microsoft.com/office/powerpoint/2010/main" val="478927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5ABB7FA-2627-47C9-9258-FDF90D155C04}" type="slidenum">
              <a:rPr lang="en-GB" smtClean="0"/>
              <a:t>7</a:t>
            </a:fld>
            <a:endParaRPr lang="en-GB" dirty="0"/>
          </a:p>
        </p:txBody>
      </p:sp>
    </p:spTree>
    <p:extLst>
      <p:ext uri="{BB962C8B-B14F-4D97-AF65-F5344CB8AC3E}">
        <p14:creationId xmlns:p14="http://schemas.microsoft.com/office/powerpoint/2010/main" val="3043427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0D281A7-A1E1-4D26-B3FA-6DD64B0924F3}" type="slidenum">
              <a:rPr lang="en-GB" smtClean="0"/>
              <a:t>8</a:t>
            </a:fld>
            <a:endParaRPr lang="en-GB" dirty="0"/>
          </a:p>
        </p:txBody>
      </p:sp>
    </p:spTree>
    <p:extLst>
      <p:ext uri="{BB962C8B-B14F-4D97-AF65-F5344CB8AC3E}">
        <p14:creationId xmlns:p14="http://schemas.microsoft.com/office/powerpoint/2010/main" val="584112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5ABB7FA-2627-47C9-9258-FDF90D155C04}" type="slidenum">
              <a:rPr lang="en-GB" smtClean="0"/>
              <a:t>9</a:t>
            </a:fld>
            <a:endParaRPr lang="en-GB" dirty="0"/>
          </a:p>
        </p:txBody>
      </p:sp>
    </p:spTree>
    <p:extLst>
      <p:ext uri="{BB962C8B-B14F-4D97-AF65-F5344CB8AC3E}">
        <p14:creationId xmlns:p14="http://schemas.microsoft.com/office/powerpoint/2010/main" val="12169531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5ABB7FA-2627-47C9-9258-FDF90D155C04}" type="slidenum">
              <a:rPr lang="en-GB" smtClean="0"/>
              <a:t>10</a:t>
            </a:fld>
            <a:endParaRPr lang="en-GB" dirty="0"/>
          </a:p>
        </p:txBody>
      </p:sp>
    </p:spTree>
    <p:extLst>
      <p:ext uri="{BB962C8B-B14F-4D97-AF65-F5344CB8AC3E}">
        <p14:creationId xmlns:p14="http://schemas.microsoft.com/office/powerpoint/2010/main" val="4774353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2E1EE4D9-7806-4572-9A89-A171334579BF}"/>
              </a:ext>
            </a:extLst>
          </p:cNvPr>
          <p:cNvSpPr>
            <a:spLocks noGrp="1" noRot="1" noChangeAspect="1" noTextEdit="1"/>
          </p:cNvSpPr>
          <p:nvPr>
            <p:ph type="sldImg"/>
          </p:nvPr>
        </p:nvSpPr>
        <p:spPr bwMode="auto">
          <a:xfrm>
            <a:off x="692150" y="250825"/>
            <a:ext cx="5400675" cy="4051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74FEAEF2-E0CA-4A55-AEC0-3F3D1A9D73C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1F07F4E9-AF55-4BB2-AB31-F87D7D350350}"/>
              </a:ext>
            </a:extLst>
          </p:cNvPr>
          <p:cNvSpPr>
            <a:spLocks noGrp="1" noRot="1" noChangeAspect="1" noTextEdit="1"/>
          </p:cNvSpPr>
          <p:nvPr>
            <p:ph type="sldImg"/>
          </p:nvPr>
        </p:nvSpPr>
        <p:spPr bwMode="auto">
          <a:xfrm>
            <a:off x="692150" y="250825"/>
            <a:ext cx="5400675" cy="4051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419D6B64-CC66-4BE3-AB78-60987AFA343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36E81AF-1D10-428C-8521-8518BB5D67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21DC1F47-03F7-46DE-AE7B-368D9F3B38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a:extLst>
              <a:ext uri="{FF2B5EF4-FFF2-40B4-BE49-F238E27FC236}">
                <a16:creationId xmlns:a16="http://schemas.microsoft.com/office/drawing/2014/main" id="{DAAA96C4-FF1B-4904-A3CA-6A474FF50E1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0AB51EE-5342-41CA-9018-9E9C924ABC87}" type="slidenum">
              <a:rPr lang="en-GB" altLang="en-US" smtClean="0"/>
              <a:pPr/>
              <a:t>13</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1075"/>
            <a:ext cx="7772400" cy="1470025"/>
          </a:xfrm>
        </p:spPr>
        <p:txBody>
          <a:bodyPr>
            <a:noAutofit/>
          </a:bodyPr>
          <a:lstStyle>
            <a:lvl1pPr algn="l">
              <a:defRPr lang="en-GB" sz="5400" b="1" kern="1200" noProof="0" dirty="0" smtClean="0">
                <a:solidFill>
                  <a:srgbClr val="104F75"/>
                </a:solidFill>
                <a:latin typeface="+mj-lt"/>
                <a:ea typeface="+mn-ea"/>
                <a:cs typeface="+mn-cs"/>
              </a:defRPr>
            </a:lvl1pPr>
          </a:lstStyle>
          <a:p>
            <a:r>
              <a:rPr lang="en-US" dirty="0"/>
              <a:t>Click to edit Master title style</a:t>
            </a:r>
            <a:endParaRPr lang="en-GB" dirty="0"/>
          </a:p>
        </p:txBody>
      </p:sp>
      <p:sp>
        <p:nvSpPr>
          <p:cNvPr id="3" name="Subtitle 2"/>
          <p:cNvSpPr>
            <a:spLocks noGrp="1"/>
          </p:cNvSpPr>
          <p:nvPr>
            <p:ph type="subTitle" idx="1"/>
          </p:nvPr>
        </p:nvSpPr>
        <p:spPr>
          <a:xfrm>
            <a:off x="683568" y="2924944"/>
            <a:ext cx="6400800" cy="1752600"/>
          </a:xfrm>
        </p:spPr>
        <p:txBody>
          <a:bodyPr>
            <a:noAutofit/>
          </a:bodyPr>
          <a:lstStyle>
            <a:lvl1pPr marL="0" indent="0" algn="l">
              <a:buNone/>
              <a:defRPr sz="20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12"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11/06/2020</a:t>
            </a:fld>
            <a:endParaRPr lang="en-GB" dirty="0"/>
          </a:p>
        </p:txBody>
      </p:sp>
      <p:sp>
        <p:nvSpPr>
          <p:cNvPr id="13"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4"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872273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11/06/2020</a:t>
            </a:fld>
            <a:endParaRPr lang="en-GB" dirty="0"/>
          </a:p>
        </p:txBody>
      </p:sp>
      <p:sp>
        <p:nvSpPr>
          <p:cNvPr id="6"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7"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15366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2" y="335919"/>
            <a:ext cx="7775575" cy="645155"/>
          </a:xfrm>
        </p:spPr>
        <p:txBody>
          <a:bodyPr vert="horz" lIns="91440" tIns="45720" rIns="91440" bIns="45720" rtlCol="0" anchor="ctr">
            <a:noAutofit/>
          </a:bodyPr>
          <a:lstStyle>
            <a:lvl1pPr>
              <a:defRPr lang="en-GB" dirty="0"/>
            </a:lvl1pPr>
          </a:lstStyle>
          <a:p>
            <a:pPr lvl="0"/>
            <a:r>
              <a:rPr lang="en-US" dirty="0"/>
              <a:t>Click to edit Master title style</a:t>
            </a:r>
            <a:endParaRPr lang="en-GB" dirty="0"/>
          </a:p>
        </p:txBody>
      </p:sp>
      <p:sp>
        <p:nvSpPr>
          <p:cNvPr id="3" name="Picture Placeholder 2"/>
          <p:cNvSpPr>
            <a:spLocks noGrp="1"/>
          </p:cNvSpPr>
          <p:nvPr>
            <p:ph type="pic" idx="1"/>
          </p:nvPr>
        </p:nvSpPr>
        <p:spPr>
          <a:xfrm>
            <a:off x="1872271" y="1187202"/>
            <a:ext cx="5256584" cy="4112369"/>
          </a:xfrm>
          <a:ln>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63688" y="5445571"/>
            <a:ext cx="5486400" cy="3596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11/06/2020</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3487876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B5E69749-5551-4F5F-A3EA-C88943F21456}" type="datetimeFigureOut">
              <a:rPr lang="en-GB" smtClean="0"/>
              <a:pPr/>
              <a:t>11/06/2020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17103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4213" y="333374"/>
            <a:ext cx="7775575" cy="647701"/>
          </a:xfrm>
        </p:spPr>
        <p:txBody>
          <a:bodyPr/>
          <a:lstStyle/>
          <a:p>
            <a:r>
              <a:rPr lang="en-US"/>
              <a:t>Click to edit Master title style</a:t>
            </a:r>
            <a:endParaRPr lang="en-GB"/>
          </a:p>
        </p:txBody>
      </p:sp>
      <p:sp>
        <p:nvSpPr>
          <p:cNvPr id="3" name="Content Placeholder 2"/>
          <p:cNvSpPr>
            <a:spLocks noGrp="1"/>
          </p:cNvSpPr>
          <p:nvPr>
            <p:ph idx="1"/>
          </p:nvPr>
        </p:nvSpPr>
        <p:spPr>
          <a:xfrm>
            <a:off x="684212" y="1196976"/>
            <a:ext cx="7775575" cy="4679949"/>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11/06/2020</a:t>
            </a:fld>
            <a:endParaRPr lang="en-GB" dirty="0"/>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017596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1" y="981075"/>
            <a:ext cx="7775575" cy="1253337"/>
          </a:xfrm>
        </p:spPr>
        <p:txBody>
          <a:bodyPr anchor="t"/>
          <a:lstStyle>
            <a:lvl1pPr algn="l">
              <a:defRPr sz="4000" b="1" cap="none" baseline="0"/>
            </a:lvl1pPr>
          </a:lstStyle>
          <a:p>
            <a:r>
              <a:rPr lang="en-US" dirty="0"/>
              <a:t>Click to edit Master title style</a:t>
            </a:r>
            <a:endParaRPr lang="en-GB" dirty="0"/>
          </a:p>
        </p:txBody>
      </p:sp>
      <p:sp>
        <p:nvSpPr>
          <p:cNvPr id="3" name="Text Placeholder 2"/>
          <p:cNvSpPr>
            <a:spLocks noGrp="1"/>
          </p:cNvSpPr>
          <p:nvPr>
            <p:ph type="body" idx="1"/>
          </p:nvPr>
        </p:nvSpPr>
        <p:spPr>
          <a:xfrm>
            <a:off x="691109" y="2420888"/>
            <a:ext cx="7775575" cy="1500187"/>
          </a:xfr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11/06/2020</a:t>
            </a:fld>
            <a:endParaRPr lang="en-GB" dirty="0"/>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00329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11/06/2020</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420449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Emphasis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3" y="1196975"/>
            <a:ext cx="3811587" cy="4679950"/>
          </a:xfrm>
        </p:spPr>
        <p:txBody>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1" y="1339474"/>
            <a:ext cx="3811588" cy="830997"/>
          </a:xfrm>
          <a:solidFill>
            <a:srgbClr val="C6E0E4"/>
          </a:solidFill>
          <a:ln>
            <a:solidFill>
              <a:schemeClr val="tx2"/>
            </a:solidFill>
          </a:ln>
        </p:spPr>
        <p:txBody>
          <a:bodyPr vert="horz" lIns="108000" tIns="45720" rIns="91440" bIns="45720" rtlCol="0">
            <a:spAutoFit/>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lang="en-US" dirty="0" smtClean="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11/06/2020</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51180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84213" y="1196975"/>
            <a:ext cx="3813175"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dirty="0"/>
              <a:t>Click to edit Master text styles</a:t>
            </a:r>
          </a:p>
        </p:txBody>
      </p:sp>
      <p:sp>
        <p:nvSpPr>
          <p:cNvPr id="4" name="Content Placeholder 3"/>
          <p:cNvSpPr>
            <a:spLocks noGrp="1"/>
          </p:cNvSpPr>
          <p:nvPr>
            <p:ph sz="half" idx="2"/>
          </p:nvPr>
        </p:nvSpPr>
        <p:spPr>
          <a:xfrm>
            <a:off x="684213" y="1845072"/>
            <a:ext cx="3813175"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4645026" y="1196975"/>
            <a:ext cx="3814763"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dirty="0"/>
              <a:t>Click to edit Master text styles</a:t>
            </a:r>
          </a:p>
        </p:txBody>
      </p:sp>
      <p:sp>
        <p:nvSpPr>
          <p:cNvPr id="6" name="Content Placeholder 5"/>
          <p:cNvSpPr>
            <a:spLocks noGrp="1"/>
          </p:cNvSpPr>
          <p:nvPr>
            <p:ph sz="quarter" idx="4"/>
          </p:nvPr>
        </p:nvSpPr>
        <p:spPr>
          <a:xfrm>
            <a:off x="4645026" y="1845072"/>
            <a:ext cx="3814763"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11/06/2020</a:t>
            </a:fld>
            <a:endParaRPr lang="en-GB" dirty="0"/>
          </a:p>
        </p:txBody>
      </p:sp>
      <p:sp>
        <p:nvSpPr>
          <p:cNvPr id="11" name="Footer Placeholder 4"/>
          <p:cNvSpPr>
            <a:spLocks noGrp="1"/>
          </p:cNvSpPr>
          <p:nvPr>
            <p:ph type="ftr" sz="quarter" idx="11"/>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2" name="Slide Number Placeholder 5"/>
          <p:cNvSpPr>
            <a:spLocks noGrp="1"/>
          </p:cNvSpPr>
          <p:nvPr>
            <p:ph type="sldNum" sz="quarter" idx="12"/>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82222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with Bor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684212" y="1196975"/>
            <a:ext cx="3811587" cy="4752976"/>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752976"/>
          </a:xfrm>
          <a:ln>
            <a:solidFill>
              <a:schemeClr val="tx2"/>
            </a:solidFill>
          </a:ln>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11/06/2020</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1796261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6"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11/06/2020</a:t>
            </a:fld>
            <a:endParaRPr lang="en-GB" dirty="0"/>
          </a:p>
        </p:txBody>
      </p:sp>
      <p:sp>
        <p:nvSpPr>
          <p:cNvPr id="7"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8"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476900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4213" y="332656"/>
            <a:ext cx="7775575" cy="648419"/>
          </a:xfrm>
          <a:prstGeom prst="rect">
            <a:avLst/>
          </a:prstGeom>
        </p:spPr>
        <p:txBody>
          <a:bodyPr vert="horz" lIns="91440" tIns="45720" rIns="91440" bIns="45720" rtlCol="0" anchor="ctr">
            <a:noAutofit/>
          </a:bodyPr>
          <a:lstStyle/>
          <a:p>
            <a:r>
              <a:rPr lang="en-US" dirty="0"/>
              <a:t>Click to edit Master title style</a:t>
            </a:r>
            <a:endParaRPr lang="en-GB" dirty="0"/>
          </a:p>
        </p:txBody>
      </p:sp>
      <p:sp>
        <p:nvSpPr>
          <p:cNvPr id="3" name="Text Placeholder 2"/>
          <p:cNvSpPr>
            <a:spLocks noGrp="1"/>
          </p:cNvSpPr>
          <p:nvPr>
            <p:ph type="body" idx="1"/>
          </p:nvPr>
        </p:nvSpPr>
        <p:spPr>
          <a:xfrm>
            <a:off x="684212" y="1196976"/>
            <a:ext cx="7775575" cy="467994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11/06/2020</a:t>
            </a:fld>
            <a:endParaRPr lang="en-GB" dirty="0"/>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pic>
        <p:nvPicPr>
          <p:cNvPr id="10" name="Picture 9" descr="Department for Education" title="Logo"/>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84213" y="5937814"/>
            <a:ext cx="1296194" cy="761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834683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8" r:id="rId6"/>
    <p:sldLayoutId id="2147483653" r:id="rId7"/>
    <p:sldLayoutId id="2147483659" r:id="rId8"/>
    <p:sldLayoutId id="2147483654" r:id="rId9"/>
    <p:sldLayoutId id="2147483655" r:id="rId10"/>
    <p:sldLayoutId id="2147483657" r:id="rId11"/>
  </p:sldLayoutIdLst>
  <p:txStyles>
    <p:titleStyle>
      <a:lvl1pPr algn="l" defTabSz="914400" rtl="0" eaLnBrk="1" latinLnBrk="0" hangingPunct="1">
        <a:spcBef>
          <a:spcPct val="0"/>
        </a:spcBef>
        <a:buNone/>
        <a:defRPr lang="en-GB" sz="3200" b="1" kern="1200" dirty="0">
          <a:solidFill>
            <a:srgbClr val="104F75"/>
          </a:solidFill>
          <a:latin typeface="+mj-lt"/>
          <a:ea typeface="+mj-ea"/>
          <a:cs typeface="+mj-cs"/>
        </a:defRPr>
      </a:lvl1pPr>
    </p:titleStyle>
    <p:bodyStyle>
      <a:lvl1pPr marL="342900" indent="-342900" algn="l" defTabSz="914400" rtl="0" eaLnBrk="1" latinLnBrk="0" hangingPunct="1">
        <a:lnSpc>
          <a:spcPct val="120000"/>
        </a:lnSpc>
        <a:spcBef>
          <a:spcPts val="0"/>
        </a:spcBef>
        <a:spcAft>
          <a:spcPts val="600"/>
        </a:spcAft>
        <a:buClr>
          <a:schemeClr val="tx2"/>
        </a:buClr>
        <a:buFont typeface="Wingdings" pitchFamily="2" charset="2"/>
        <a:buChar char="§"/>
        <a:defRPr sz="2000" b="1" kern="1200">
          <a:solidFill>
            <a:schemeClr val="tx1"/>
          </a:solidFill>
          <a:latin typeface="+mn-lt"/>
          <a:ea typeface="+mn-ea"/>
          <a:cs typeface="+mn-cs"/>
        </a:defRPr>
      </a:lvl1pPr>
      <a:lvl2pPr marL="742950" indent="-28575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supplierregistration.cabinetoffice.gov.uk/"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education.app.jaggaer.com/web/login.html"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mailto:EYFS.CONSULTATION@education.gov.uk"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55576" y="548680"/>
            <a:ext cx="7772400" cy="3240013"/>
          </a:xfrm>
        </p:spPr>
        <p:txBody>
          <a:bodyPr/>
          <a:lstStyle/>
          <a:p>
            <a:r>
              <a:rPr lang="en-GB" dirty="0"/>
              <a:t>Open Market Engagement – Early Years Foundation Stage (EYFS) reforms </a:t>
            </a:r>
          </a:p>
        </p:txBody>
      </p:sp>
      <p:sp>
        <p:nvSpPr>
          <p:cNvPr id="6" name="Text Box 20"/>
          <p:cNvSpPr txBox="1">
            <a:spLocks noChangeArrowheads="1"/>
          </p:cNvSpPr>
          <p:nvPr/>
        </p:nvSpPr>
        <p:spPr bwMode="auto">
          <a:xfrm>
            <a:off x="3059832" y="5589240"/>
            <a:ext cx="5599931"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Wingdings" panose="05000000000000000000" pitchFamily="2" charset="2"/>
              <a:buChar char="§"/>
              <a:defRPr sz="2000" b="1">
                <a:solidFill>
                  <a:schemeClr val="tx1"/>
                </a:solidFill>
                <a:latin typeface="Arial" panose="020B0604020202020204" pitchFamily="34" charset="0"/>
              </a:defRPr>
            </a:lvl1pPr>
            <a:lvl2pPr marL="742950" indent="-285750">
              <a:spcBef>
                <a:spcPct val="20000"/>
              </a:spcBef>
              <a:buChar char="–"/>
              <a:defRPr sz="20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1600">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lgn="r" eaLnBrk="1" hangingPunct="1">
              <a:spcBef>
                <a:spcPct val="50000"/>
              </a:spcBef>
              <a:buFontTx/>
              <a:buNone/>
              <a:defRPr/>
            </a:pPr>
            <a:r>
              <a:rPr lang="en-GB" altLang="en-US" sz="1600" dirty="0"/>
              <a:t>Early Years Quality and Outcomes Division</a:t>
            </a:r>
          </a:p>
          <a:p>
            <a:pPr algn="r" eaLnBrk="1" hangingPunct="1">
              <a:spcBef>
                <a:spcPct val="50000"/>
              </a:spcBef>
              <a:buFontTx/>
              <a:buNone/>
              <a:defRPr/>
            </a:pPr>
            <a:r>
              <a:rPr lang="en-GB" altLang="en-US" sz="1600" dirty="0"/>
              <a:t>June 2020</a:t>
            </a:r>
          </a:p>
        </p:txBody>
      </p:sp>
    </p:spTree>
    <p:extLst>
      <p:ext uri="{BB962C8B-B14F-4D97-AF65-F5344CB8AC3E}">
        <p14:creationId xmlns:p14="http://schemas.microsoft.com/office/powerpoint/2010/main" val="307813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39552" y="116632"/>
            <a:ext cx="8316913" cy="720030"/>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pPr>
              <a:defRPr/>
            </a:pPr>
            <a:r>
              <a:rPr lang="en-GB" altLang="en-US" sz="2800" dirty="0">
                <a:latin typeface="+mn-lt"/>
                <a:cs typeface="Calibri" panose="020F0502020204030204" pitchFamily="34" charset="0"/>
              </a:rPr>
              <a:t>Timeline</a:t>
            </a:r>
          </a:p>
        </p:txBody>
      </p:sp>
      <p:sp>
        <p:nvSpPr>
          <p:cNvPr id="11" name="Content Placeholder 10">
            <a:extLst>
              <a:ext uri="{FF2B5EF4-FFF2-40B4-BE49-F238E27FC236}">
                <a16:creationId xmlns:a16="http://schemas.microsoft.com/office/drawing/2014/main" id="{1A39A7D0-BFB7-4D75-9FE9-FCE8264951C3}"/>
              </a:ext>
            </a:extLst>
          </p:cNvPr>
          <p:cNvSpPr>
            <a:spLocks noGrp="1"/>
          </p:cNvSpPr>
          <p:nvPr>
            <p:ph idx="1"/>
          </p:nvPr>
        </p:nvSpPr>
        <p:spPr>
          <a:xfrm>
            <a:off x="684210" y="1052736"/>
            <a:ext cx="7775575" cy="4248472"/>
          </a:xfrm>
        </p:spPr>
        <p:txBody>
          <a:bodyPr/>
          <a:lstStyle/>
          <a:p>
            <a:r>
              <a:rPr lang="en-GB" sz="1600" b="0" dirty="0"/>
              <a:t>Our proposed timeline is as follows:</a:t>
            </a:r>
          </a:p>
          <a:p>
            <a:endParaRPr lang="en-GB" sz="1600" b="0" dirty="0"/>
          </a:p>
          <a:p>
            <a:endParaRPr lang="en-GB" sz="1600" b="0" dirty="0"/>
          </a:p>
          <a:p>
            <a:pPr marL="0" indent="0">
              <a:buNone/>
            </a:pPr>
            <a:endParaRPr lang="en-GB" sz="1600" dirty="0"/>
          </a:p>
        </p:txBody>
      </p:sp>
      <p:graphicFrame>
        <p:nvGraphicFramePr>
          <p:cNvPr id="2" name="Table 2">
            <a:extLst>
              <a:ext uri="{FF2B5EF4-FFF2-40B4-BE49-F238E27FC236}">
                <a16:creationId xmlns:a16="http://schemas.microsoft.com/office/drawing/2014/main" id="{15034BA0-E449-4197-BCD2-AEFD22334DE0}"/>
              </a:ext>
            </a:extLst>
          </p:cNvPr>
          <p:cNvGraphicFramePr>
            <a:graphicFrameLocks noGrp="1"/>
          </p:cNvGraphicFramePr>
          <p:nvPr>
            <p:extLst>
              <p:ext uri="{D42A27DB-BD31-4B8C-83A1-F6EECF244321}">
                <p14:modId xmlns:p14="http://schemas.microsoft.com/office/powerpoint/2010/main" val="722334062"/>
              </p:ext>
            </p:extLst>
          </p:nvPr>
        </p:nvGraphicFramePr>
        <p:xfrm>
          <a:off x="1187624" y="1916832"/>
          <a:ext cx="6288362" cy="1993373"/>
        </p:xfrm>
        <a:graphic>
          <a:graphicData uri="http://schemas.openxmlformats.org/drawingml/2006/table">
            <a:tbl>
              <a:tblPr firstRow="1" bandRow="1">
                <a:tableStyleId>{5940675A-B579-460E-94D1-54222C63F5DA}</a:tableStyleId>
              </a:tblPr>
              <a:tblGrid>
                <a:gridCol w="1793449">
                  <a:extLst>
                    <a:ext uri="{9D8B030D-6E8A-4147-A177-3AD203B41FA5}">
                      <a16:colId xmlns:a16="http://schemas.microsoft.com/office/drawing/2014/main" val="3639639302"/>
                    </a:ext>
                  </a:extLst>
                </a:gridCol>
                <a:gridCol w="4494913">
                  <a:extLst>
                    <a:ext uri="{9D8B030D-6E8A-4147-A177-3AD203B41FA5}">
                      <a16:colId xmlns:a16="http://schemas.microsoft.com/office/drawing/2014/main" val="1182472621"/>
                    </a:ext>
                  </a:extLst>
                </a:gridCol>
              </a:tblGrid>
              <a:tr h="469002">
                <a:tc>
                  <a:txBody>
                    <a:bodyPr/>
                    <a:lstStyle/>
                    <a:p>
                      <a:r>
                        <a:rPr lang="en-GB" sz="1400" b="1" dirty="0"/>
                        <a:t>Date</a:t>
                      </a:r>
                    </a:p>
                  </a:txBody>
                  <a:tcPr/>
                </a:tc>
                <a:tc>
                  <a:txBody>
                    <a:bodyPr/>
                    <a:lstStyle/>
                    <a:p>
                      <a:r>
                        <a:rPr lang="en-GB" sz="1400" b="1" dirty="0"/>
                        <a:t>Activity</a:t>
                      </a:r>
                    </a:p>
                  </a:txBody>
                  <a:tcPr/>
                </a:tc>
                <a:extLst>
                  <a:ext uri="{0D108BD9-81ED-4DB2-BD59-A6C34878D82A}">
                    <a16:rowId xmlns:a16="http://schemas.microsoft.com/office/drawing/2014/main" val="2856848233"/>
                  </a:ext>
                </a:extLst>
              </a:tr>
              <a:tr h="469002">
                <a:tc>
                  <a:txBody>
                    <a:bodyPr/>
                    <a:lstStyle/>
                    <a:p>
                      <a:r>
                        <a:rPr lang="en-GB" sz="1400" dirty="0"/>
                        <a:t>Early July 2020</a:t>
                      </a:r>
                    </a:p>
                  </a:txBody>
                  <a:tcPr/>
                </a:tc>
                <a:tc>
                  <a:txBody>
                    <a:bodyPr/>
                    <a:lstStyle/>
                    <a:p>
                      <a:pPr marL="285750" indent="-285750">
                        <a:buFont typeface="Arial" panose="020B0604020202020204" pitchFamily="34" charset="0"/>
                        <a:buChar char="•"/>
                      </a:pPr>
                      <a:r>
                        <a:rPr lang="en-GB" sz="1400" dirty="0"/>
                        <a:t>Launch procurement</a:t>
                      </a:r>
                    </a:p>
                  </a:txBody>
                  <a:tcPr/>
                </a:tc>
                <a:extLst>
                  <a:ext uri="{0D108BD9-81ED-4DB2-BD59-A6C34878D82A}">
                    <a16:rowId xmlns:a16="http://schemas.microsoft.com/office/drawing/2014/main" val="2907170155"/>
                  </a:ext>
                </a:extLst>
              </a:tr>
              <a:tr h="537209">
                <a:tc>
                  <a:txBody>
                    <a:bodyPr/>
                    <a:lstStyle/>
                    <a:p>
                      <a:r>
                        <a:rPr lang="en-GB" sz="1400"/>
                        <a:t>September </a:t>
                      </a:r>
                      <a:r>
                        <a:rPr lang="en-GB" sz="1400" dirty="0"/>
                        <a:t>2020</a:t>
                      </a:r>
                    </a:p>
                  </a:txBody>
                  <a:tcPr/>
                </a:tc>
                <a:tc>
                  <a:txBody>
                    <a:bodyPr/>
                    <a:lstStyle/>
                    <a:p>
                      <a:pPr marL="285750" indent="-285750">
                        <a:buFont typeface="Arial" panose="020B0604020202020204" pitchFamily="34" charset="0"/>
                        <a:buChar char="•"/>
                      </a:pPr>
                      <a:r>
                        <a:rPr lang="en-GB" sz="1400" dirty="0"/>
                        <a:t>Award contract/s</a:t>
                      </a:r>
                    </a:p>
                  </a:txBody>
                  <a:tcPr/>
                </a:tc>
                <a:extLst>
                  <a:ext uri="{0D108BD9-81ED-4DB2-BD59-A6C34878D82A}">
                    <a16:rowId xmlns:a16="http://schemas.microsoft.com/office/drawing/2014/main" val="3269610868"/>
                  </a:ext>
                </a:extLst>
              </a:tr>
              <a:tr h="469002">
                <a:tc>
                  <a:txBody>
                    <a:bodyPr/>
                    <a:lstStyle/>
                    <a:p>
                      <a:r>
                        <a:rPr lang="en-GB" sz="1400" dirty="0"/>
                        <a:t>January/February 2021</a:t>
                      </a:r>
                    </a:p>
                  </a:txBody>
                  <a:tcPr/>
                </a:tc>
                <a:tc>
                  <a:txBody>
                    <a:bodyPr/>
                    <a:lstStyle/>
                    <a:p>
                      <a:pPr marL="285750" indent="-285750">
                        <a:buFont typeface="Arial" panose="020B0604020202020204" pitchFamily="34" charset="0"/>
                        <a:buChar char="•"/>
                      </a:pPr>
                      <a:r>
                        <a:rPr lang="en-GB" sz="1400" dirty="0"/>
                        <a:t>Deliver events</a:t>
                      </a:r>
                      <a:endParaRPr lang="en-GB" sz="1400" b="1" dirty="0">
                        <a:solidFill>
                          <a:schemeClr val="tx1"/>
                        </a:solidFill>
                      </a:endParaRPr>
                    </a:p>
                  </a:txBody>
                  <a:tcPr/>
                </a:tc>
                <a:extLst>
                  <a:ext uri="{0D108BD9-81ED-4DB2-BD59-A6C34878D82A}">
                    <a16:rowId xmlns:a16="http://schemas.microsoft.com/office/drawing/2014/main" val="487036058"/>
                  </a:ext>
                </a:extLst>
              </a:tr>
            </a:tbl>
          </a:graphicData>
        </a:graphic>
      </p:graphicFrame>
    </p:spTree>
    <p:extLst>
      <p:ext uri="{BB962C8B-B14F-4D97-AF65-F5344CB8AC3E}">
        <p14:creationId xmlns:p14="http://schemas.microsoft.com/office/powerpoint/2010/main" val="1233652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1081A2C-9D1F-40A3-81DE-52B39C254BF2}"/>
              </a:ext>
            </a:extLst>
          </p:cNvPr>
          <p:cNvSpPr txBox="1">
            <a:spLocks/>
          </p:cNvSpPr>
          <p:nvPr/>
        </p:nvSpPr>
        <p:spPr bwMode="auto">
          <a:xfrm>
            <a:off x="1980010" y="2726531"/>
            <a:ext cx="5103019"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l" rtl="0" eaLnBrk="0" fontAlgn="base" hangingPunct="0">
              <a:spcBef>
                <a:spcPct val="0"/>
              </a:spcBef>
              <a:spcAft>
                <a:spcPct val="0"/>
              </a:spcAft>
              <a:defRPr sz="41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lgn="ctr">
              <a:defRPr/>
            </a:pPr>
            <a:r>
              <a:rPr lang="en-GB" altLang="en-US" sz="2306" kern="0" dirty="0">
                <a:solidFill>
                  <a:srgbClr val="104F75"/>
                </a:solidFill>
              </a:rPr>
              <a:t>Commercial process</a:t>
            </a:r>
            <a:br>
              <a:rPr lang="en-GB" altLang="en-US" sz="2306" kern="0" dirty="0">
                <a:solidFill>
                  <a:srgbClr val="104F75"/>
                </a:solidFill>
              </a:rPr>
            </a:br>
            <a:endParaRPr lang="en-GB" altLang="en-US" sz="2306" kern="0" dirty="0">
              <a:solidFill>
                <a:srgbClr val="104F75"/>
              </a:solidFill>
            </a:endParaRPr>
          </a:p>
          <a:p>
            <a:pPr>
              <a:defRPr/>
            </a:pPr>
            <a:endParaRPr lang="en-GB" altLang="en-US" sz="2306" kern="0" dirty="0">
              <a:solidFill>
                <a:srgbClr val="104F75"/>
              </a:solidFill>
            </a:endParaRPr>
          </a:p>
          <a:p>
            <a:pPr>
              <a:defRPr/>
            </a:pPr>
            <a:endParaRPr lang="en-GB" altLang="en-US" sz="2306" kern="0" dirty="0">
              <a:solidFill>
                <a:srgbClr val="104F75"/>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62C84464-4D19-4EBD-A1D3-6E6B2AF795F6}"/>
              </a:ext>
            </a:extLst>
          </p:cNvPr>
          <p:cNvGrpSpPr/>
          <p:nvPr/>
        </p:nvGrpSpPr>
        <p:grpSpPr>
          <a:xfrm>
            <a:off x="2116353" y="2338072"/>
            <a:ext cx="4934645" cy="280840"/>
            <a:chOff x="0" y="453297"/>
            <a:chExt cx="11520000" cy="384792"/>
          </a:xfrm>
          <a:solidFill>
            <a:schemeClr val="bg1">
              <a:lumMod val="75000"/>
            </a:schemeClr>
          </a:solidFill>
        </p:grpSpPr>
        <p:sp>
          <p:nvSpPr>
            <p:cNvPr id="6" name="Rectangle 5">
              <a:extLst>
                <a:ext uri="{FF2B5EF4-FFF2-40B4-BE49-F238E27FC236}">
                  <a16:creationId xmlns:a16="http://schemas.microsoft.com/office/drawing/2014/main" id="{90F15F6C-89F1-49C7-8408-FE22F69C244E}"/>
                </a:ext>
              </a:extLst>
            </p:cNvPr>
            <p:cNvSpPr/>
            <p:nvPr/>
          </p:nvSpPr>
          <p:spPr>
            <a:xfrm>
              <a:off x="0" y="453297"/>
              <a:ext cx="11520000" cy="384792"/>
            </a:xfrm>
            <a:prstGeom prst="rect">
              <a:avLst/>
            </a:prstGeom>
            <a:grpFill/>
          </p:spPr>
          <p:style>
            <a:lnRef idx="2">
              <a:schemeClr val="accent2">
                <a:tint val="40000"/>
                <a:alpha val="90000"/>
                <a:hueOff val="-849226"/>
                <a:satOff val="-75346"/>
                <a:lumOff val="-769"/>
                <a:alphaOff val="0"/>
              </a:schemeClr>
            </a:lnRef>
            <a:fillRef idx="1">
              <a:schemeClr val="accent2">
                <a:tint val="40000"/>
                <a:alpha val="90000"/>
                <a:hueOff val="-849226"/>
                <a:satOff val="-75346"/>
                <a:lumOff val="-769"/>
                <a:alphaOff val="0"/>
              </a:schemeClr>
            </a:fillRef>
            <a:effectRef idx="0">
              <a:schemeClr val="accent2">
                <a:tint val="40000"/>
                <a:alpha val="90000"/>
                <a:hueOff val="-849226"/>
                <a:satOff val="-75346"/>
                <a:lumOff val="-769"/>
                <a:alphaOff val="0"/>
              </a:schemeClr>
            </a:effectRef>
            <a:fontRef idx="minor">
              <a:schemeClr val="dk1">
                <a:hueOff val="0"/>
                <a:satOff val="0"/>
                <a:lumOff val="0"/>
                <a:alphaOff val="0"/>
              </a:schemeClr>
            </a:fontRef>
          </p:style>
        </p:sp>
        <p:sp>
          <p:nvSpPr>
            <p:cNvPr id="7" name="TextBox 6">
              <a:extLst>
                <a:ext uri="{FF2B5EF4-FFF2-40B4-BE49-F238E27FC236}">
                  <a16:creationId xmlns:a16="http://schemas.microsoft.com/office/drawing/2014/main" id="{B58F6B96-4FAF-4C91-9598-75E7F133AABD}"/>
                </a:ext>
              </a:extLst>
            </p:cNvPr>
            <p:cNvSpPr txBox="1"/>
            <p:nvPr/>
          </p:nvSpPr>
          <p:spPr>
            <a:xfrm>
              <a:off x="0" y="453297"/>
              <a:ext cx="11520000" cy="384792"/>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42005" tIns="7501" rIns="42005" bIns="7501" spcCol="1270" anchor="ctr"/>
            <a:lstStyle/>
            <a:p>
              <a:pPr algn="ctr" defTabSz="262533">
                <a:lnSpc>
                  <a:spcPct val="90000"/>
                </a:lnSpc>
                <a:spcAft>
                  <a:spcPct val="35000"/>
                </a:spcAft>
                <a:defRPr/>
              </a:pPr>
              <a:endParaRPr lang="en-US" sz="591" dirty="0">
                <a:cs typeface="Arial" panose="020B0604020202020204" pitchFamily="34" charset="0"/>
              </a:endParaRPr>
            </a:p>
          </p:txBody>
        </p:sp>
      </p:grpSp>
      <p:sp>
        <p:nvSpPr>
          <p:cNvPr id="7171" name="Rectangle 7">
            <a:extLst>
              <a:ext uri="{FF2B5EF4-FFF2-40B4-BE49-F238E27FC236}">
                <a16:creationId xmlns:a16="http://schemas.microsoft.com/office/drawing/2014/main" id="{286CC7DA-D70A-484A-A3EA-AC1469DEE2ED}"/>
              </a:ext>
            </a:extLst>
          </p:cNvPr>
          <p:cNvSpPr>
            <a:spLocks noChangeArrowheads="1"/>
          </p:cNvSpPr>
          <p:nvPr/>
        </p:nvSpPr>
        <p:spPr bwMode="auto">
          <a:xfrm>
            <a:off x="3678852" y="2370535"/>
            <a:ext cx="1810112"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GB" altLang="en-US" sz="1350" b="1">
                <a:cs typeface="Arial" panose="020B0604020202020204" pitchFamily="34" charset="0"/>
              </a:rPr>
              <a:t>Competition Stages</a:t>
            </a:r>
            <a:endParaRPr lang="en-US" altLang="en-US" sz="1350" b="1">
              <a:cs typeface="Arial" panose="020B0604020202020204" pitchFamily="34" charset="0"/>
            </a:endParaRPr>
          </a:p>
        </p:txBody>
      </p:sp>
      <p:sp>
        <p:nvSpPr>
          <p:cNvPr id="8" name="Title 1">
            <a:extLst>
              <a:ext uri="{FF2B5EF4-FFF2-40B4-BE49-F238E27FC236}">
                <a16:creationId xmlns:a16="http://schemas.microsoft.com/office/drawing/2014/main" id="{85021A18-4429-4539-890A-C6A66F2A80F5}"/>
              </a:ext>
            </a:extLst>
          </p:cNvPr>
          <p:cNvSpPr txBox="1">
            <a:spLocks/>
          </p:cNvSpPr>
          <p:nvPr/>
        </p:nvSpPr>
        <p:spPr>
          <a:xfrm>
            <a:off x="911787" y="1685995"/>
            <a:ext cx="7343775" cy="404813"/>
          </a:xfrm>
          <a:prstGeom prst="rect">
            <a:avLst/>
          </a:prstGeom>
          <a:solidFill>
            <a:schemeClr val="accent1">
              <a:lumMod val="40000"/>
              <a:lumOff val="60000"/>
            </a:schemeClr>
          </a:solidFill>
        </p:spPr>
        <p:txBody>
          <a:bodyPr/>
          <a:lst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lgn="ctr">
              <a:defRPr/>
            </a:pPr>
            <a:r>
              <a:rPr lang="en-GB" altLang="en-US" sz="2100" kern="0" dirty="0">
                <a:solidFill>
                  <a:srgbClr val="104F75"/>
                </a:solidFill>
                <a:latin typeface="Calibri" panose="020F0502020204030204" pitchFamily="34" charset="0"/>
                <a:cs typeface="Calibri" panose="020F0502020204030204" pitchFamily="34" charset="0"/>
              </a:rPr>
              <a:t>Stages of the bidding process – Open Competition</a:t>
            </a:r>
          </a:p>
        </p:txBody>
      </p:sp>
      <p:graphicFrame>
        <p:nvGraphicFramePr>
          <p:cNvPr id="12" name="Diagram 11">
            <a:extLst>
              <a:ext uri="{FF2B5EF4-FFF2-40B4-BE49-F238E27FC236}">
                <a16:creationId xmlns:a16="http://schemas.microsoft.com/office/drawing/2014/main" id="{BB177DAA-2576-415E-B28A-07B3F8E85D2B}"/>
              </a:ext>
            </a:extLst>
          </p:cNvPr>
          <p:cNvGraphicFramePr/>
          <p:nvPr>
            <p:extLst>
              <p:ext uri="{D42A27DB-BD31-4B8C-83A1-F6EECF244321}">
                <p14:modId xmlns:p14="http://schemas.microsoft.com/office/powerpoint/2010/main" val="2758102162"/>
              </p:ext>
            </p:extLst>
          </p:nvPr>
        </p:nvGraphicFramePr>
        <p:xfrm>
          <a:off x="1282237" y="2240868"/>
          <a:ext cx="6579526" cy="30853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1E4AC95-5AF4-437E-BF54-0EA496A3E4E2}"/>
              </a:ext>
            </a:extLst>
          </p:cNvPr>
          <p:cNvSpPr txBox="1"/>
          <p:nvPr/>
        </p:nvSpPr>
        <p:spPr>
          <a:xfrm>
            <a:off x="845344" y="1808560"/>
            <a:ext cx="7236619" cy="3000821"/>
          </a:xfrm>
          <a:prstGeom prst="rect">
            <a:avLst/>
          </a:prstGeom>
          <a:noFill/>
        </p:spPr>
        <p:txBody>
          <a:bodyPr>
            <a:spAutoFit/>
          </a:bodyPr>
          <a:lstStyle/>
          <a:p>
            <a:pPr>
              <a:defRPr/>
            </a:pPr>
            <a:r>
              <a:rPr lang="en-GB" sz="1350" dirty="0">
                <a:latin typeface="Calibri" panose="020F0502020204030204" pitchFamily="34" charset="0"/>
                <a:cs typeface="Calibri" panose="020F0502020204030204" pitchFamily="34" charset="0"/>
              </a:rPr>
              <a:t>A Standard Supplier Questionnaire asks potential suppliers to initially self-declare their status against the exclusion grounds and selection questions. </a:t>
            </a:r>
          </a:p>
          <a:p>
            <a:pPr>
              <a:defRPr/>
            </a:pPr>
            <a:endParaRPr lang="en-GB" sz="1350" dirty="0">
              <a:latin typeface="Calibri" panose="020F0502020204030204" pitchFamily="34" charset="0"/>
              <a:cs typeface="Calibri" panose="020F0502020204030204" pitchFamily="34" charset="0"/>
            </a:endParaRPr>
          </a:p>
          <a:p>
            <a:pPr>
              <a:defRPr/>
            </a:pPr>
            <a:r>
              <a:rPr lang="en-GB" sz="1350" dirty="0">
                <a:latin typeface="Calibri" panose="020F0502020204030204" pitchFamily="34" charset="0"/>
                <a:cs typeface="Calibri" panose="020F0502020204030204" pitchFamily="34" charset="0"/>
              </a:rPr>
              <a:t>The SSQ is structured in 3 separate parts:  </a:t>
            </a:r>
          </a:p>
          <a:p>
            <a:pPr>
              <a:defRPr/>
            </a:pPr>
            <a:endParaRPr lang="en-GB" sz="1350" dirty="0">
              <a:latin typeface="Calibri" panose="020F0502020204030204" pitchFamily="34" charset="0"/>
              <a:cs typeface="Calibri" panose="020F0502020204030204" pitchFamily="34" charset="0"/>
            </a:endParaRPr>
          </a:p>
          <a:p>
            <a:pPr marL="120551" indent="-120551">
              <a:buFont typeface="Arial" panose="020B0604020202020204" pitchFamily="34" charset="0"/>
              <a:buChar char="•"/>
              <a:defRPr/>
            </a:pPr>
            <a:r>
              <a:rPr lang="en-GB" sz="1350" b="1" dirty="0">
                <a:latin typeface="Calibri" panose="020F0502020204030204" pitchFamily="34" charset="0"/>
                <a:cs typeface="Calibri" panose="020F0502020204030204" pitchFamily="34" charset="0"/>
              </a:rPr>
              <a:t>Part 1</a:t>
            </a:r>
            <a:r>
              <a:rPr lang="en-GB" sz="1350" dirty="0">
                <a:latin typeface="Calibri" panose="020F0502020204030204" pitchFamily="34" charset="0"/>
                <a:cs typeface="Calibri" panose="020F0502020204030204" pitchFamily="34" charset="0"/>
              </a:rPr>
              <a:t> - of the SSQ covers the basic information about the supplier: e.g.  contact details, trade memberships, details of parent companies, group bidding etc.</a:t>
            </a:r>
          </a:p>
          <a:p>
            <a:pPr>
              <a:defRPr/>
            </a:pPr>
            <a:endParaRPr lang="en-GB" sz="1350" dirty="0">
              <a:latin typeface="Calibri" panose="020F0502020204030204" pitchFamily="34" charset="0"/>
              <a:cs typeface="Calibri" panose="020F0502020204030204" pitchFamily="34" charset="0"/>
            </a:endParaRPr>
          </a:p>
          <a:p>
            <a:pPr marL="120551" indent="-120551">
              <a:buFont typeface="Arial" panose="020B0604020202020204" pitchFamily="34" charset="0"/>
              <a:buChar char="•"/>
              <a:defRPr/>
            </a:pPr>
            <a:r>
              <a:rPr lang="en-GB" sz="1350" b="1" dirty="0">
                <a:latin typeface="Calibri" panose="020F0502020204030204" pitchFamily="34" charset="0"/>
                <a:cs typeface="Calibri" panose="020F0502020204030204" pitchFamily="34" charset="0"/>
              </a:rPr>
              <a:t>Part 2</a:t>
            </a:r>
            <a:r>
              <a:rPr lang="en-GB" sz="1350" dirty="0">
                <a:latin typeface="Calibri" panose="020F0502020204030204" pitchFamily="34" charset="0"/>
                <a:cs typeface="Calibri" panose="020F0502020204030204" pitchFamily="34" charset="0"/>
              </a:rPr>
              <a:t> - covers a self-declaration whether or not any </a:t>
            </a:r>
            <a:r>
              <a:rPr lang="en-GB" sz="1350" b="1" dirty="0">
                <a:latin typeface="Calibri" panose="020F0502020204030204" pitchFamily="34" charset="0"/>
                <a:cs typeface="Calibri" panose="020F0502020204030204" pitchFamily="34" charset="0"/>
              </a:rPr>
              <a:t>exclusion grounds apply </a:t>
            </a:r>
            <a:r>
              <a:rPr lang="en-GB" sz="1350" dirty="0">
                <a:latin typeface="Calibri" panose="020F0502020204030204" pitchFamily="34" charset="0"/>
                <a:cs typeface="Calibri" panose="020F0502020204030204" pitchFamily="34" charset="0"/>
              </a:rPr>
              <a:t>e.g. insurance cover must be the minimum level required as stated in the SSQ etc.   </a:t>
            </a:r>
          </a:p>
          <a:p>
            <a:pPr>
              <a:defRPr/>
            </a:pPr>
            <a:endParaRPr lang="en-GB" sz="1350" dirty="0">
              <a:latin typeface="Calibri" panose="020F0502020204030204" pitchFamily="34" charset="0"/>
              <a:cs typeface="Calibri" panose="020F0502020204030204" pitchFamily="34" charset="0"/>
            </a:endParaRPr>
          </a:p>
          <a:p>
            <a:pPr marL="120551" indent="-120551">
              <a:buFont typeface="Arial" panose="020B0604020202020204" pitchFamily="34" charset="0"/>
              <a:buChar char="•"/>
              <a:defRPr/>
            </a:pPr>
            <a:r>
              <a:rPr lang="en-GB" sz="1350" b="1" dirty="0">
                <a:latin typeface="Calibri" panose="020F0502020204030204" pitchFamily="34" charset="0"/>
                <a:cs typeface="Calibri" panose="020F0502020204030204" pitchFamily="34" charset="0"/>
              </a:rPr>
              <a:t>Part 3</a:t>
            </a:r>
            <a:r>
              <a:rPr lang="en-GB" sz="1350" dirty="0">
                <a:latin typeface="Calibri" panose="020F0502020204030204" pitchFamily="34" charset="0"/>
                <a:cs typeface="Calibri" panose="020F0502020204030204" pitchFamily="34" charset="0"/>
              </a:rPr>
              <a:t> - covers a self-declaration regarding whether or not the company meets the selection criteria in respect of their financial standing and technical capacity.</a:t>
            </a:r>
          </a:p>
          <a:p>
            <a:pPr>
              <a:defRPr/>
            </a:pPr>
            <a:endParaRPr lang="en-GB" sz="1350" dirty="0">
              <a:latin typeface="Calibri" panose="020F0502020204030204" pitchFamily="34" charset="0"/>
              <a:cs typeface="Calibri" panose="020F0502020204030204" pitchFamily="34" charset="0"/>
            </a:endParaRPr>
          </a:p>
        </p:txBody>
      </p:sp>
      <p:sp>
        <p:nvSpPr>
          <p:cNvPr id="4" name="Title 1">
            <a:extLst>
              <a:ext uri="{FF2B5EF4-FFF2-40B4-BE49-F238E27FC236}">
                <a16:creationId xmlns:a16="http://schemas.microsoft.com/office/drawing/2014/main" id="{CD551006-9BC9-4C50-A3E0-B23659ADA311}"/>
              </a:ext>
            </a:extLst>
          </p:cNvPr>
          <p:cNvSpPr txBox="1">
            <a:spLocks/>
          </p:cNvSpPr>
          <p:nvPr/>
        </p:nvSpPr>
        <p:spPr>
          <a:xfrm>
            <a:off x="900113" y="1214437"/>
            <a:ext cx="7343775" cy="404813"/>
          </a:xfrm>
          <a:prstGeom prst="rect">
            <a:avLst/>
          </a:prstGeom>
          <a:solidFill>
            <a:schemeClr val="accent1">
              <a:lumMod val="40000"/>
              <a:lumOff val="60000"/>
            </a:schemeClr>
          </a:solidFill>
        </p:spPr>
        <p:txBody>
          <a:bodyPr/>
          <a:lst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defRPr/>
            </a:pPr>
            <a:r>
              <a:rPr lang="en-GB" altLang="en-US" sz="2100" kern="0" dirty="0">
                <a:solidFill>
                  <a:srgbClr val="104F75"/>
                </a:solidFill>
                <a:latin typeface="Calibri" panose="020F0502020204030204" pitchFamily="34" charset="0"/>
                <a:cs typeface="Calibri" panose="020F0502020204030204" pitchFamily="34" charset="0"/>
              </a:rPr>
              <a:t>Standard Supplier Questionnaire (SSQ)</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a:extLst>
              <a:ext uri="{FF2B5EF4-FFF2-40B4-BE49-F238E27FC236}">
                <a16:creationId xmlns:a16="http://schemas.microsoft.com/office/drawing/2014/main" id="{4881FF02-1629-4DE9-A232-6C780214E778}"/>
              </a:ext>
            </a:extLst>
          </p:cNvPr>
          <p:cNvSpPr>
            <a:spLocks noChangeArrowheads="1"/>
          </p:cNvSpPr>
          <p:nvPr/>
        </p:nvSpPr>
        <p:spPr bwMode="auto">
          <a:xfrm>
            <a:off x="953692" y="2174082"/>
            <a:ext cx="7344965" cy="2793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214313" indent="-214313">
              <a:buFont typeface="Arial" panose="020B0604020202020204" pitchFamily="34" charset="0"/>
              <a:buChar char="•"/>
              <a:defRPr/>
            </a:pPr>
            <a:r>
              <a:rPr lang="en-GB" sz="1350" dirty="0"/>
              <a:t>It is a mandatory requirement for all bidders to register with the Supplier Registration Service for Government. This is a Crown Commercial Service/Cabinet Office portal, which contains details of over 225,000 suppliers, of which 4,300 are registered as delivering goods and services to the Authority and its agencies.</a:t>
            </a:r>
            <a:br>
              <a:rPr lang="en-GB" sz="1350" dirty="0"/>
            </a:br>
            <a:endParaRPr lang="en-GB" sz="1350" dirty="0"/>
          </a:p>
          <a:p>
            <a:pPr marL="214313" indent="-214313">
              <a:buFont typeface="Arial" panose="020B0604020202020204" pitchFamily="34" charset="0"/>
              <a:buChar char="•"/>
              <a:defRPr/>
            </a:pPr>
            <a:r>
              <a:rPr lang="en-GB" sz="1350" dirty="0">
                <a:cs typeface="Arial" panose="020B0604020202020204" pitchFamily="34" charset="0"/>
              </a:rPr>
              <a:t>The Authority will use data provided through the Supplier Registration Service to conduct financial assessment and due diligence checks to ensure that potential bidders do not expose the DfE to unacceptable levels of financial risk. </a:t>
            </a:r>
            <a:r>
              <a:rPr lang="en-GB" sz="1350" dirty="0"/>
              <a:t> </a:t>
            </a:r>
            <a:br>
              <a:rPr lang="en-GB" sz="1350" dirty="0"/>
            </a:br>
            <a:endParaRPr lang="en-GB" sz="1350" dirty="0"/>
          </a:p>
          <a:p>
            <a:pPr marL="214313" indent="-214313">
              <a:buFont typeface="Arial" panose="020B0604020202020204" pitchFamily="34" charset="0"/>
              <a:buChar char="•"/>
              <a:defRPr/>
            </a:pPr>
            <a:r>
              <a:rPr lang="en-GB" sz="1350" dirty="0"/>
              <a:t>The portal provides both suppliers and buyers with a single place to create and share commercial information and if not already registered, bidders should do so via the following link: </a:t>
            </a:r>
            <a:r>
              <a:rPr lang="en-GB" sz="1350" u="sng" dirty="0">
                <a:hlinkClick r:id="rId3"/>
              </a:rPr>
              <a:t>https://supplierregistration.cabinetoffice.gov.uk/</a:t>
            </a:r>
            <a:r>
              <a:rPr lang="en-GB" sz="1350" dirty="0"/>
              <a:t>  </a:t>
            </a:r>
          </a:p>
          <a:p>
            <a:pPr>
              <a:defRPr/>
            </a:pPr>
            <a:endParaRPr lang="en-GB" altLang="en-US" sz="1350" dirty="0">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456F1DB2-57CB-4416-B10F-C685C896CCBB}"/>
              </a:ext>
            </a:extLst>
          </p:cNvPr>
          <p:cNvSpPr txBox="1"/>
          <p:nvPr/>
        </p:nvSpPr>
        <p:spPr>
          <a:xfrm>
            <a:off x="-611981" y="2781301"/>
            <a:ext cx="7290197" cy="507831"/>
          </a:xfrm>
          <a:prstGeom prst="rect">
            <a:avLst/>
          </a:prstGeom>
          <a:noFill/>
        </p:spPr>
        <p:txBody>
          <a:bodyPr>
            <a:spAutoFit/>
          </a:bodyPr>
          <a:lstStyle/>
          <a:p>
            <a:pPr marL="120551" indent="-120551">
              <a:buFont typeface="Arial" panose="020B0604020202020204" pitchFamily="34" charset="0"/>
              <a:buChar char="•"/>
              <a:defRPr/>
            </a:pPr>
            <a:endParaRPr lang="en-GB" sz="1350" dirty="0">
              <a:cs typeface="Arial" panose="020B0604020202020204" pitchFamily="34" charset="0"/>
            </a:endParaRPr>
          </a:p>
          <a:p>
            <a:pPr>
              <a:defRPr/>
            </a:pPr>
            <a:endParaRPr lang="en-GB" sz="1350" dirty="0"/>
          </a:p>
        </p:txBody>
      </p:sp>
      <p:sp>
        <p:nvSpPr>
          <p:cNvPr id="5" name="Title 1">
            <a:extLst>
              <a:ext uri="{FF2B5EF4-FFF2-40B4-BE49-F238E27FC236}">
                <a16:creationId xmlns:a16="http://schemas.microsoft.com/office/drawing/2014/main" id="{D425C829-B9F2-4DC9-A7F9-9B430C7688DF}"/>
              </a:ext>
            </a:extLst>
          </p:cNvPr>
          <p:cNvSpPr txBox="1">
            <a:spLocks/>
          </p:cNvSpPr>
          <p:nvPr/>
        </p:nvSpPr>
        <p:spPr>
          <a:xfrm>
            <a:off x="900113" y="1687116"/>
            <a:ext cx="7398544" cy="404813"/>
          </a:xfrm>
          <a:prstGeom prst="rect">
            <a:avLst/>
          </a:prstGeom>
          <a:solidFill>
            <a:schemeClr val="accent1">
              <a:lumMod val="40000"/>
              <a:lumOff val="60000"/>
            </a:schemeClr>
          </a:solidFill>
        </p:spPr>
        <p:txBody>
          <a:bodyPr/>
          <a:lst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defRPr/>
            </a:pPr>
            <a:r>
              <a:rPr lang="en-GB" altLang="en-US" sz="2100" kern="0" dirty="0">
                <a:solidFill>
                  <a:srgbClr val="104F75"/>
                </a:solidFill>
                <a:latin typeface="Calibri" panose="020F0502020204030204" pitchFamily="34" charset="0"/>
                <a:cs typeface="Calibri" panose="020F0502020204030204" pitchFamily="34" charset="0"/>
              </a:rPr>
              <a:t>Supplier Registration Service (SRS)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D8B0495-EFDC-4A58-A058-FB948C6839FC}"/>
              </a:ext>
            </a:extLst>
          </p:cNvPr>
          <p:cNvSpPr txBox="1">
            <a:spLocks/>
          </p:cNvSpPr>
          <p:nvPr/>
        </p:nvSpPr>
        <p:spPr bwMode="auto">
          <a:xfrm>
            <a:off x="1656160" y="2957512"/>
            <a:ext cx="5272088"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l" rtl="0" eaLnBrk="0" fontAlgn="base" hangingPunct="0">
              <a:spcBef>
                <a:spcPct val="0"/>
              </a:spcBef>
              <a:spcAft>
                <a:spcPct val="0"/>
              </a:spcAft>
              <a:defRPr sz="41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lgn="ctr">
              <a:defRPr/>
            </a:pPr>
            <a:r>
              <a:rPr lang="en-GB" altLang="en-US" sz="2306" kern="0" dirty="0" err="1">
                <a:solidFill>
                  <a:srgbClr val="104F75"/>
                </a:solidFill>
              </a:rPr>
              <a:t>Jaggaer</a:t>
            </a:r>
            <a:r>
              <a:rPr lang="en-GB" altLang="en-US" sz="2306" kern="0" dirty="0">
                <a:solidFill>
                  <a:srgbClr val="104F75"/>
                </a:solidFill>
              </a:rPr>
              <a:t> – DfE e-Tendering Portal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6D86135-0E4B-4553-87C4-A073900C226A}"/>
              </a:ext>
            </a:extLst>
          </p:cNvPr>
          <p:cNvSpPr txBox="1">
            <a:spLocks/>
          </p:cNvSpPr>
          <p:nvPr/>
        </p:nvSpPr>
        <p:spPr>
          <a:xfrm>
            <a:off x="251222" y="1160860"/>
            <a:ext cx="8371284" cy="485775"/>
          </a:xfrm>
          <a:prstGeom prst="rect">
            <a:avLst/>
          </a:prstGeom>
          <a:solidFill>
            <a:schemeClr val="accent1">
              <a:lumMod val="40000"/>
              <a:lumOff val="60000"/>
            </a:schemeClr>
          </a:solidFill>
        </p:spPr>
        <p:txBody>
          <a:bodyPr/>
          <a:lst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lgn="ctr">
              <a:defRPr/>
            </a:pPr>
            <a:r>
              <a:rPr lang="en-GB" altLang="en-US" sz="2100" kern="0" dirty="0" err="1">
                <a:solidFill>
                  <a:srgbClr val="104F75"/>
                </a:solidFill>
                <a:latin typeface="Calibri" panose="020F0502020204030204" pitchFamily="34" charset="0"/>
                <a:cs typeface="Calibri" panose="020F0502020204030204" pitchFamily="34" charset="0"/>
              </a:rPr>
              <a:t>Jaggaer</a:t>
            </a:r>
            <a:r>
              <a:rPr lang="en-GB" altLang="en-US" sz="2100" kern="0" dirty="0">
                <a:solidFill>
                  <a:srgbClr val="104F75"/>
                </a:solidFill>
                <a:latin typeface="Calibri" panose="020F0502020204030204" pitchFamily="34" charset="0"/>
                <a:cs typeface="Calibri" panose="020F0502020204030204" pitchFamily="34" charset="0"/>
              </a:rPr>
              <a:t> registration: </a:t>
            </a:r>
            <a:r>
              <a:rPr lang="en-GB" sz="2100" u="sng" dirty="0">
                <a:solidFill>
                  <a:srgbClr val="104F75"/>
                </a:solidFill>
                <a:latin typeface="Calibri" panose="020F0502020204030204" pitchFamily="34" charset="0"/>
                <a:cs typeface="Calibri" panose="020F0502020204030204" pitchFamily="34" charset="0"/>
                <a:hlinkClick r:id="rId3"/>
              </a:rPr>
              <a:t>https://education.app.jaggaer.com/web/login.html</a:t>
            </a:r>
            <a:endParaRPr lang="en-GB" sz="2100" dirty="0">
              <a:solidFill>
                <a:srgbClr val="104F75"/>
              </a:solidFill>
              <a:latin typeface="Calibri" panose="020F0502020204030204" pitchFamily="34" charset="0"/>
              <a:cs typeface="Calibri" panose="020F0502020204030204" pitchFamily="34" charset="0"/>
            </a:endParaRPr>
          </a:p>
          <a:p>
            <a:pPr algn="ctr">
              <a:defRPr/>
            </a:pPr>
            <a:r>
              <a:rPr lang="en-GB" altLang="en-US" sz="2100" kern="0" dirty="0">
                <a:solidFill>
                  <a:srgbClr val="104F75"/>
                </a:solidFill>
                <a:latin typeface="Calibri" panose="020F0502020204030204" pitchFamily="34" charset="0"/>
                <a:cs typeface="Calibri" panose="020F0502020204030204" pitchFamily="34" charset="0"/>
              </a:rPr>
              <a:t> </a:t>
            </a:r>
          </a:p>
        </p:txBody>
      </p:sp>
      <p:pic>
        <p:nvPicPr>
          <p:cNvPr id="15363" name="Picture 1">
            <a:extLst>
              <a:ext uri="{FF2B5EF4-FFF2-40B4-BE49-F238E27FC236}">
                <a16:creationId xmlns:a16="http://schemas.microsoft.com/office/drawing/2014/main" id="{28D87B30-8517-4A9D-A80A-EFF7E7E20FA2}"/>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69194" y="1808560"/>
            <a:ext cx="6454379" cy="3683794"/>
          </a:xfrm>
          <a:prstGeom prst="rect">
            <a:avLst/>
          </a:prstGeom>
          <a:solidFill>
            <a:schemeClr val="bg1"/>
          </a:solidFill>
          <a:ln w="9525">
            <a:solidFill>
              <a:schemeClr val="bg1"/>
            </a:solidFill>
            <a:miter lim="800000"/>
            <a:headEnd/>
            <a:tailEnd/>
          </a:ln>
        </p:spPr>
      </p:pic>
      <p:sp>
        <p:nvSpPr>
          <p:cNvPr id="7" name="Rounded Rectangle 6">
            <a:extLst>
              <a:ext uri="{FF2B5EF4-FFF2-40B4-BE49-F238E27FC236}">
                <a16:creationId xmlns:a16="http://schemas.microsoft.com/office/drawing/2014/main" id="{4B4859C7-8671-43D5-9EE4-9CF59CF52A1F}"/>
              </a:ext>
            </a:extLst>
          </p:cNvPr>
          <p:cNvSpPr/>
          <p:nvPr/>
        </p:nvSpPr>
        <p:spPr>
          <a:xfrm>
            <a:off x="5975747" y="3807619"/>
            <a:ext cx="1566863" cy="153114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350"/>
          </a:p>
        </p:txBody>
      </p:sp>
      <p:sp>
        <p:nvSpPr>
          <p:cNvPr id="8" name="Rounded Rectangle 7">
            <a:extLst>
              <a:ext uri="{FF2B5EF4-FFF2-40B4-BE49-F238E27FC236}">
                <a16:creationId xmlns:a16="http://schemas.microsoft.com/office/drawing/2014/main" id="{664A7FB9-6266-42BA-AA4B-32B8AE9F38D9}"/>
              </a:ext>
            </a:extLst>
          </p:cNvPr>
          <p:cNvSpPr/>
          <p:nvPr/>
        </p:nvSpPr>
        <p:spPr>
          <a:xfrm>
            <a:off x="3869532" y="3807619"/>
            <a:ext cx="1512094" cy="53697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35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06E770-7909-4CFD-B79A-042A3D44EB2A}"/>
              </a:ext>
            </a:extLst>
          </p:cNvPr>
          <p:cNvSpPr>
            <a:spLocks noGrp="1"/>
          </p:cNvSpPr>
          <p:nvPr>
            <p:ph idx="1"/>
          </p:nvPr>
        </p:nvSpPr>
        <p:spPr>
          <a:xfrm>
            <a:off x="1062038" y="2402681"/>
            <a:ext cx="7452122" cy="1633538"/>
          </a:xfrm>
        </p:spPr>
        <p:txBody>
          <a:bodyPr>
            <a:normAutofit fontScale="85000" lnSpcReduction="10000"/>
          </a:bodyPr>
          <a:lstStyle/>
          <a:p>
            <a:pPr marL="120551" indent="-120551">
              <a:spcBef>
                <a:spcPct val="0"/>
              </a:spcBef>
              <a:defRPr/>
            </a:pPr>
            <a:r>
              <a:rPr lang="en-GB" altLang="en-US" sz="1425" b="0" dirty="0">
                <a:latin typeface="Calibri" panose="020F0502020204030204" pitchFamily="34" charset="0"/>
                <a:cs typeface="Calibri" panose="020F0502020204030204" pitchFamily="34" charset="0"/>
              </a:rPr>
              <a:t>Canvass help, assistance or opinion on the tender or the procurement process in general from any DfE employee or other Government Department, Agency or NDPB other than through the e-Tendering portal message board.</a:t>
            </a:r>
            <a:br>
              <a:rPr lang="en-GB" altLang="en-US" sz="1425" b="0" dirty="0">
                <a:latin typeface="Calibri" panose="020F0502020204030204" pitchFamily="34" charset="0"/>
                <a:cs typeface="Calibri" panose="020F0502020204030204" pitchFamily="34" charset="0"/>
              </a:rPr>
            </a:br>
            <a:endParaRPr lang="en-GB" altLang="en-US" sz="1425" b="0" dirty="0">
              <a:latin typeface="Calibri" panose="020F0502020204030204" pitchFamily="34" charset="0"/>
              <a:cs typeface="Calibri" panose="020F0502020204030204" pitchFamily="34" charset="0"/>
            </a:endParaRPr>
          </a:p>
          <a:p>
            <a:pPr marL="120551" indent="-120551">
              <a:spcBef>
                <a:spcPct val="0"/>
              </a:spcBef>
              <a:defRPr/>
            </a:pPr>
            <a:r>
              <a:rPr lang="en-GB" altLang="en-US" sz="1425" b="0" dirty="0">
                <a:latin typeface="Calibri" panose="020F0502020204030204" pitchFamily="34" charset="0"/>
                <a:cs typeface="Calibri" panose="020F0502020204030204" pitchFamily="34" charset="0"/>
              </a:rPr>
              <a:t>Submit a partially completed tender as this will not be evaluated.</a:t>
            </a:r>
            <a:br>
              <a:rPr lang="en-GB" altLang="en-US" sz="1425" b="0" dirty="0">
                <a:latin typeface="Calibri" panose="020F0502020204030204" pitchFamily="34" charset="0"/>
                <a:cs typeface="Calibri" panose="020F0502020204030204" pitchFamily="34" charset="0"/>
              </a:rPr>
            </a:br>
            <a:endParaRPr lang="en-GB" altLang="en-US" sz="1425" b="0" dirty="0">
              <a:latin typeface="Calibri" panose="020F0502020204030204" pitchFamily="34" charset="0"/>
              <a:cs typeface="Calibri" panose="020F0502020204030204" pitchFamily="34" charset="0"/>
            </a:endParaRPr>
          </a:p>
          <a:p>
            <a:pPr marL="120551" indent="-120551">
              <a:spcBef>
                <a:spcPct val="0"/>
              </a:spcBef>
              <a:defRPr/>
            </a:pPr>
            <a:r>
              <a:rPr lang="en-GB" altLang="en-US" sz="1425" b="0" dirty="0">
                <a:latin typeface="Calibri" panose="020F0502020204030204" pitchFamily="34" charset="0"/>
                <a:cs typeface="Calibri" panose="020F0502020204030204" pitchFamily="34" charset="0"/>
              </a:rPr>
              <a:t>Submit a tender after the closing date and time - any tenders published after the deadline will not be considered.</a:t>
            </a:r>
          </a:p>
          <a:p>
            <a:pPr>
              <a:defRPr/>
            </a:pPr>
            <a:endParaRPr lang="en-GB" sz="844" dirty="0"/>
          </a:p>
        </p:txBody>
      </p:sp>
      <p:sp>
        <p:nvSpPr>
          <p:cNvPr id="4" name="Title 1">
            <a:extLst>
              <a:ext uri="{FF2B5EF4-FFF2-40B4-BE49-F238E27FC236}">
                <a16:creationId xmlns:a16="http://schemas.microsoft.com/office/drawing/2014/main" id="{8BD299F3-83F7-44EB-960A-F5E5A096A1C6}"/>
              </a:ext>
            </a:extLst>
          </p:cNvPr>
          <p:cNvSpPr txBox="1">
            <a:spLocks/>
          </p:cNvSpPr>
          <p:nvPr/>
        </p:nvSpPr>
        <p:spPr>
          <a:xfrm>
            <a:off x="1007269" y="1687116"/>
            <a:ext cx="7506891" cy="404813"/>
          </a:xfrm>
          <a:prstGeom prst="rect">
            <a:avLst/>
          </a:prstGeom>
          <a:solidFill>
            <a:schemeClr val="accent1">
              <a:lumMod val="40000"/>
              <a:lumOff val="60000"/>
            </a:schemeClr>
          </a:solidFill>
        </p:spPr>
        <p:txBody>
          <a:bodyPr/>
          <a:lst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defRPr/>
            </a:pPr>
            <a:r>
              <a:rPr lang="en-GB" altLang="en-US" sz="2100" kern="0" dirty="0">
                <a:solidFill>
                  <a:srgbClr val="104F75"/>
                </a:solidFill>
                <a:latin typeface="Calibri" panose="020F0502020204030204" pitchFamily="34" charset="0"/>
                <a:cs typeface="Calibri" panose="020F0502020204030204" pitchFamily="34" charset="0"/>
              </a:rPr>
              <a:t>What organisations must not do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E59C1B-FCDC-4AC6-B3BE-A48EAD54AB88}"/>
              </a:ext>
            </a:extLst>
          </p:cNvPr>
          <p:cNvSpPr>
            <a:spLocks noGrp="1"/>
          </p:cNvSpPr>
          <p:nvPr>
            <p:ph idx="1"/>
          </p:nvPr>
        </p:nvSpPr>
        <p:spPr>
          <a:xfrm>
            <a:off x="1062038" y="2402682"/>
            <a:ext cx="7452122" cy="2646760"/>
          </a:xfrm>
        </p:spPr>
        <p:txBody>
          <a:bodyPr>
            <a:normAutofit/>
          </a:bodyPr>
          <a:lstStyle/>
          <a:p>
            <a:pPr>
              <a:defRPr/>
            </a:pPr>
            <a:r>
              <a:rPr lang="en-GB" altLang="en-US" sz="1350" b="0" dirty="0"/>
              <a:t>Further information will be made available on contracts finder after this event, including the market engagement slides and Q&amp;A response pack.</a:t>
            </a:r>
            <a:br>
              <a:rPr lang="en-GB" altLang="en-US" sz="1350" b="0" dirty="0"/>
            </a:br>
            <a:endParaRPr lang="en-GB" altLang="en-US" sz="1350" b="0" dirty="0"/>
          </a:p>
          <a:p>
            <a:pPr>
              <a:defRPr/>
            </a:pPr>
            <a:r>
              <a:rPr lang="en-GB" altLang="en-US" sz="1350" b="0" dirty="0"/>
              <a:t>Please register on </a:t>
            </a:r>
            <a:r>
              <a:rPr lang="en-GB" altLang="en-US" sz="1350" b="0" dirty="0" err="1"/>
              <a:t>Jaggaer</a:t>
            </a:r>
            <a:r>
              <a:rPr lang="en-GB" altLang="en-US" sz="1350" b="0" dirty="0"/>
              <a:t> to be kept up to date on all ITT developments.</a:t>
            </a:r>
            <a:br>
              <a:rPr lang="en-GB" altLang="en-US" sz="1350" b="0" dirty="0"/>
            </a:br>
            <a:endParaRPr lang="en-GB" altLang="en-US" sz="1350" b="0" dirty="0"/>
          </a:p>
          <a:p>
            <a:pPr>
              <a:defRPr/>
            </a:pPr>
            <a:r>
              <a:rPr lang="en-GB" altLang="en-US" sz="1350" b="0" dirty="0"/>
              <a:t>Contact us at: </a:t>
            </a:r>
            <a:r>
              <a:rPr lang="pt-BR" sz="1350" b="0" dirty="0">
                <a:hlinkClick r:id="rId3"/>
              </a:rPr>
              <a:t>EYFS.CONSULTATION@education.gov.uk</a:t>
            </a:r>
            <a:r>
              <a:rPr lang="pt-BR" sz="1350" b="0" dirty="0"/>
              <a:t> </a:t>
            </a:r>
            <a:r>
              <a:rPr lang="en-GB" altLang="en-US" sz="1350" b="0" dirty="0"/>
              <a:t>if you have any questions.</a:t>
            </a:r>
            <a:br>
              <a:rPr lang="en-GB" altLang="en-US" sz="1350" b="0" dirty="0"/>
            </a:br>
            <a:endParaRPr lang="en-GB" altLang="en-US" sz="1350" b="0" dirty="0"/>
          </a:p>
          <a:p>
            <a:pPr>
              <a:defRPr/>
            </a:pPr>
            <a:r>
              <a:rPr lang="en-GB" altLang="en-US" sz="1350" b="0" dirty="0"/>
              <a:t>Please note, once the procurement is open for competition all communication is to be directed through the </a:t>
            </a:r>
            <a:r>
              <a:rPr lang="en-GB" altLang="en-US" sz="1350" b="0" dirty="0" err="1"/>
              <a:t>Jaggaer</a:t>
            </a:r>
            <a:r>
              <a:rPr lang="en-GB" altLang="en-US" sz="1350" b="0" dirty="0"/>
              <a:t> portal.  We will not respond to questions outside of </a:t>
            </a:r>
            <a:r>
              <a:rPr lang="en-GB" altLang="en-US" sz="1350" b="0" dirty="0" err="1"/>
              <a:t>Jaggaer</a:t>
            </a:r>
            <a:r>
              <a:rPr lang="en-GB" altLang="en-US" sz="1350" b="0" dirty="0"/>
              <a:t>.</a:t>
            </a:r>
          </a:p>
          <a:p>
            <a:pPr marL="0" indent="0">
              <a:buNone/>
              <a:defRPr/>
            </a:pPr>
            <a:endParaRPr lang="en-GB" sz="844" dirty="0"/>
          </a:p>
        </p:txBody>
      </p:sp>
      <p:sp>
        <p:nvSpPr>
          <p:cNvPr id="4" name="Title 1">
            <a:extLst>
              <a:ext uri="{FF2B5EF4-FFF2-40B4-BE49-F238E27FC236}">
                <a16:creationId xmlns:a16="http://schemas.microsoft.com/office/drawing/2014/main" id="{9280616B-DD33-4954-9852-88E1A2C28F65}"/>
              </a:ext>
            </a:extLst>
          </p:cNvPr>
          <p:cNvSpPr txBox="1">
            <a:spLocks/>
          </p:cNvSpPr>
          <p:nvPr/>
        </p:nvSpPr>
        <p:spPr>
          <a:xfrm>
            <a:off x="1007269" y="1687116"/>
            <a:ext cx="7506891" cy="404813"/>
          </a:xfrm>
          <a:prstGeom prst="rect">
            <a:avLst/>
          </a:prstGeom>
          <a:solidFill>
            <a:schemeClr val="accent1">
              <a:lumMod val="40000"/>
              <a:lumOff val="60000"/>
            </a:schemeClr>
          </a:solidFill>
        </p:spPr>
        <p:txBody>
          <a:bodyPr/>
          <a:lst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Arial" charset="0"/>
              </a:defRPr>
            </a:lvl2pPr>
            <a:lvl3pPr algn="l" rtl="0" eaLnBrk="0" fontAlgn="base" hangingPunct="0">
              <a:spcBef>
                <a:spcPct val="0"/>
              </a:spcBef>
              <a:spcAft>
                <a:spcPct val="0"/>
              </a:spcAft>
              <a:defRPr sz="3200" b="1">
                <a:solidFill>
                  <a:schemeClr val="tx1"/>
                </a:solidFill>
                <a:latin typeface="Arial" charset="0"/>
              </a:defRPr>
            </a:lvl3pPr>
            <a:lvl4pPr algn="l" rtl="0" eaLnBrk="0" fontAlgn="base" hangingPunct="0">
              <a:spcBef>
                <a:spcPct val="0"/>
              </a:spcBef>
              <a:spcAft>
                <a:spcPct val="0"/>
              </a:spcAft>
              <a:defRPr sz="3200" b="1">
                <a:solidFill>
                  <a:schemeClr val="tx1"/>
                </a:solidFill>
                <a:latin typeface="Arial" charset="0"/>
              </a:defRPr>
            </a:lvl4pPr>
            <a:lvl5pPr algn="l" rtl="0" eaLnBrk="0" fontAlgn="base" hangingPunct="0">
              <a:spcBef>
                <a:spcPct val="0"/>
              </a:spcBef>
              <a:spcAft>
                <a:spcPct val="0"/>
              </a:spcAft>
              <a:defRPr sz="3200" b="1">
                <a:solidFill>
                  <a:schemeClr val="tx1"/>
                </a:solidFill>
                <a:latin typeface="Arial" charset="0"/>
              </a:defRPr>
            </a:lvl5pPr>
            <a:lvl6pPr marL="457200" algn="l" rtl="0" fontAlgn="base">
              <a:spcBef>
                <a:spcPct val="0"/>
              </a:spcBef>
              <a:spcAft>
                <a:spcPct val="0"/>
              </a:spcAft>
              <a:defRPr sz="3200" b="1">
                <a:solidFill>
                  <a:schemeClr val="tx1"/>
                </a:solidFill>
                <a:latin typeface="Arial" charset="0"/>
              </a:defRPr>
            </a:lvl6pPr>
            <a:lvl7pPr marL="914400" algn="l" rtl="0" fontAlgn="base">
              <a:spcBef>
                <a:spcPct val="0"/>
              </a:spcBef>
              <a:spcAft>
                <a:spcPct val="0"/>
              </a:spcAft>
              <a:defRPr sz="3200" b="1">
                <a:solidFill>
                  <a:schemeClr val="tx1"/>
                </a:solidFill>
                <a:latin typeface="Arial" charset="0"/>
              </a:defRPr>
            </a:lvl7pPr>
            <a:lvl8pPr marL="1371600" algn="l" rtl="0" fontAlgn="base">
              <a:spcBef>
                <a:spcPct val="0"/>
              </a:spcBef>
              <a:spcAft>
                <a:spcPct val="0"/>
              </a:spcAft>
              <a:defRPr sz="3200" b="1">
                <a:solidFill>
                  <a:schemeClr val="tx1"/>
                </a:solidFill>
                <a:latin typeface="Arial" charset="0"/>
              </a:defRPr>
            </a:lvl8pPr>
            <a:lvl9pPr marL="1828800" algn="l" rtl="0" fontAlgn="base">
              <a:spcBef>
                <a:spcPct val="0"/>
              </a:spcBef>
              <a:spcAft>
                <a:spcPct val="0"/>
              </a:spcAft>
              <a:defRPr sz="3200" b="1">
                <a:solidFill>
                  <a:schemeClr val="tx1"/>
                </a:solidFill>
                <a:latin typeface="Arial" charset="0"/>
              </a:defRPr>
            </a:lvl9pPr>
          </a:lstStyle>
          <a:p>
            <a:pPr>
              <a:defRPr/>
            </a:pPr>
            <a:r>
              <a:rPr lang="en-GB" altLang="en-US" sz="2100" kern="0" dirty="0">
                <a:solidFill>
                  <a:srgbClr val="104F75"/>
                </a:solidFill>
                <a:latin typeface="Calibri" panose="020F0502020204030204" pitchFamily="34" charset="0"/>
                <a:cs typeface="Calibri" panose="020F0502020204030204" pitchFamily="34" charset="0"/>
              </a:rPr>
              <a:t>Further information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Content Placeholder 8">
            <a:extLst>
              <a:ext uri="{FF2B5EF4-FFF2-40B4-BE49-F238E27FC236}">
                <a16:creationId xmlns:a16="http://schemas.microsoft.com/office/drawing/2014/main" id="{D7095B93-BC34-40E5-AFB1-2756AAEFAFD2}"/>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rcRect/>
          <a:stretch>
            <a:fillRect/>
          </a:stretch>
        </p:blipFill>
        <p:spPr>
          <a:xfrm>
            <a:off x="3142060" y="1807369"/>
            <a:ext cx="2726531" cy="3263504"/>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51520" y="188640"/>
            <a:ext cx="7561262" cy="595313"/>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r>
              <a:rPr lang="en-GB" altLang="en-US" dirty="0">
                <a:cs typeface="Calibri" panose="020F0502020204030204" pitchFamily="34" charset="0"/>
              </a:rPr>
              <a:t>Objectives of this information pack</a:t>
            </a:r>
          </a:p>
        </p:txBody>
      </p:sp>
      <p:sp>
        <p:nvSpPr>
          <p:cNvPr id="6" name="Content Placeholder 2"/>
          <p:cNvSpPr txBox="1">
            <a:spLocks/>
          </p:cNvSpPr>
          <p:nvPr/>
        </p:nvSpPr>
        <p:spPr>
          <a:xfrm>
            <a:off x="323528" y="783952"/>
            <a:ext cx="8352606" cy="5237335"/>
          </a:xfrm>
          <a:prstGeom prst="rect">
            <a:avLst/>
          </a:prstGeom>
          <a:ln>
            <a:noFill/>
          </a:ln>
        </p:spPr>
        <p:txBody>
          <a:bodyPr vert="horz" lIns="91440" tIns="45720" rIns="91440" bIns="45720" rtlCol="0">
            <a:noAutofit/>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b="1" kern="1200">
                <a:solidFill>
                  <a:schemeClr val="tx1"/>
                </a:solidFill>
                <a:latin typeface="+mn-lt"/>
                <a:ea typeface="+mn-ea"/>
                <a:cs typeface="+mn-cs"/>
              </a:defRPr>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kern="1200">
                <a:solidFill>
                  <a:schemeClr val="tx1"/>
                </a:solidFill>
                <a:latin typeface="+mn-lt"/>
                <a:ea typeface="+mn-ea"/>
                <a:cs typeface="+mn-cs"/>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kern="1200">
                <a:solidFill>
                  <a:schemeClr val="tx1"/>
                </a:solidFill>
                <a:latin typeface="+mn-lt"/>
                <a:ea typeface="+mn-ea"/>
                <a:cs typeface="+mn-cs"/>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Wingdings" panose="05000000000000000000" pitchFamily="2" charset="2"/>
              <a:buNone/>
              <a:defRPr/>
            </a:pPr>
            <a:r>
              <a:rPr lang="en-GB" sz="1600" dirty="0">
                <a:cs typeface="Calibri" panose="020F0502020204030204" pitchFamily="34" charset="0"/>
              </a:rPr>
              <a:t>To provide you with:</a:t>
            </a:r>
          </a:p>
          <a:p>
            <a:pPr marL="273837" indent="-273837">
              <a:defRPr/>
            </a:pPr>
            <a:r>
              <a:rPr lang="en-GB" sz="1600" b="0" dirty="0">
                <a:cs typeface="Calibri" panose="020F0502020204030204" pitchFamily="34" charset="0"/>
              </a:rPr>
              <a:t>Context of EYFS reforms </a:t>
            </a:r>
          </a:p>
          <a:p>
            <a:pPr marL="273837" indent="-273837">
              <a:defRPr/>
            </a:pPr>
            <a:r>
              <a:rPr lang="en-GB" sz="1600" b="0" dirty="0">
                <a:cs typeface="Calibri" panose="020F0502020204030204" pitchFamily="34" charset="0"/>
              </a:rPr>
              <a:t>Importance of supporting the Early Years workforce in implementing the reforms:</a:t>
            </a:r>
          </a:p>
          <a:p>
            <a:pPr marL="673887" lvl="1" indent="-273837">
              <a:defRPr/>
            </a:pPr>
            <a:r>
              <a:rPr lang="en-GB" sz="1600" dirty="0">
                <a:cs typeface="Calibri" panose="020F0502020204030204" pitchFamily="34" charset="0"/>
              </a:rPr>
              <a:t>Awareness and understanding of key changes to the Early Learning Goals and Early Years Foundation Stage Profile and new curriculum guidance</a:t>
            </a:r>
          </a:p>
          <a:p>
            <a:pPr marL="273837" indent="-273837">
              <a:defRPr/>
            </a:pPr>
            <a:r>
              <a:rPr lang="en-GB" sz="1600" b="0" dirty="0">
                <a:cs typeface="Calibri" panose="020F0502020204030204" pitchFamily="34" charset="0"/>
              </a:rPr>
              <a:t>An understanding of what we aim to achieve through the proposed activity and expected timelines.</a:t>
            </a:r>
          </a:p>
          <a:p>
            <a:pPr marL="0" indent="0">
              <a:buNone/>
              <a:defRPr/>
            </a:pPr>
            <a:endParaRPr lang="en-GB" b="0" dirty="0">
              <a:cs typeface="Calibri" panose="020F0502020204030204" pitchFamily="34" charset="0"/>
            </a:endParaRPr>
          </a:p>
        </p:txBody>
      </p:sp>
    </p:spTree>
    <p:extLst>
      <p:ext uri="{BB962C8B-B14F-4D97-AF65-F5344CB8AC3E}">
        <p14:creationId xmlns:p14="http://schemas.microsoft.com/office/powerpoint/2010/main" val="1477864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17882" y="116682"/>
            <a:ext cx="8316913" cy="1008063"/>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pPr>
              <a:defRPr/>
            </a:pPr>
            <a:r>
              <a:rPr lang="en-GB" altLang="en-US" sz="2800" dirty="0">
                <a:latin typeface="+mn-lt"/>
                <a:cs typeface="Calibri" panose="020F0502020204030204" pitchFamily="34" charset="0"/>
              </a:rPr>
              <a:t>EYFS reforms - context</a:t>
            </a:r>
          </a:p>
        </p:txBody>
      </p:sp>
      <p:sp>
        <p:nvSpPr>
          <p:cNvPr id="6" name="Content Placeholder 2"/>
          <p:cNvSpPr txBox="1">
            <a:spLocks noGrp="1"/>
          </p:cNvSpPr>
          <p:nvPr>
            <p:ph idx="1"/>
          </p:nvPr>
        </p:nvSpPr>
        <p:spPr>
          <a:xfrm>
            <a:off x="755576" y="980728"/>
            <a:ext cx="7775575" cy="496855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000" b="1" dirty="0"/>
              <a:t>2017 manifesto commitment</a:t>
            </a:r>
          </a:p>
          <a:p>
            <a:pPr marL="342900" indent="-342900" algn="l">
              <a:buFontTx/>
              <a:buChar char="-"/>
            </a:pPr>
            <a:r>
              <a:rPr lang="en-GB" sz="2000" b="0" dirty="0"/>
              <a:t>Strengthening literacy and numeracy in the early years.</a:t>
            </a:r>
            <a:endParaRPr lang="en-GB" sz="2000" dirty="0"/>
          </a:p>
          <a:p>
            <a:pPr algn="l"/>
            <a:r>
              <a:rPr lang="en-GB" sz="2000" b="1" dirty="0"/>
              <a:t>Social mobility agenda </a:t>
            </a:r>
          </a:p>
          <a:p>
            <a:pPr marL="342900" indent="-342900" algn="l">
              <a:buFontTx/>
              <a:buChar char="-"/>
            </a:pPr>
            <a:r>
              <a:rPr lang="en-GB" sz="2000" b="0" dirty="0"/>
              <a:t>Secretary of State ambition to reduce the proportion of children who do not achieve at least expected levels across all Early Learning Goals in the ‘communication &amp; language’ and ‘literacy’ areas of learning at the end of Reception year by half by 2028.</a:t>
            </a:r>
            <a:endParaRPr lang="en-GB" sz="2000" dirty="0"/>
          </a:p>
          <a:p>
            <a:pPr algn="l"/>
            <a:r>
              <a:rPr lang="en-GB" sz="2000" b="1" dirty="0"/>
              <a:t>Primary assessment consultation 2017 </a:t>
            </a:r>
            <a:endParaRPr lang="en-GB" sz="2000" dirty="0"/>
          </a:p>
          <a:p>
            <a:pPr marL="342900" indent="-342900" algn="l">
              <a:buFontTx/>
              <a:buChar char="-"/>
            </a:pPr>
            <a:r>
              <a:rPr lang="en-GB" sz="2000" b="0" dirty="0"/>
              <a:t>Strong demand from the sector to make improvements to the EYFS amidst widespread support for what is seen as a valued assessment in the EYFS Profile.</a:t>
            </a:r>
          </a:p>
          <a:p>
            <a:pPr marL="342900" indent="-342900" algn="l">
              <a:buFontTx/>
              <a:buChar char="-"/>
            </a:pPr>
            <a:r>
              <a:rPr lang="en-GB" sz="2000" b="0" dirty="0"/>
              <a:t>Calls for clearer Early Learning Goals and better alignment with Key Stage 1.</a:t>
            </a:r>
            <a:endParaRPr lang="en-GB" sz="2000" dirty="0"/>
          </a:p>
          <a:p>
            <a:pPr algn="l"/>
            <a:endParaRPr lang="en-GB" sz="2000" b="1" dirty="0"/>
          </a:p>
        </p:txBody>
      </p:sp>
    </p:spTree>
    <p:extLst>
      <p:ext uri="{BB962C8B-B14F-4D97-AF65-F5344CB8AC3E}">
        <p14:creationId xmlns:p14="http://schemas.microsoft.com/office/powerpoint/2010/main" val="3528252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17882" y="116683"/>
            <a:ext cx="8316913" cy="720030"/>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pPr>
              <a:defRPr/>
            </a:pPr>
            <a:r>
              <a:rPr lang="en-GB" altLang="en-US" sz="2800" dirty="0">
                <a:latin typeface="+mn-lt"/>
                <a:cs typeface="Calibri" panose="020F0502020204030204" pitchFamily="34" charset="0"/>
              </a:rPr>
              <a:t>EYFS Profile reforms – in summary</a:t>
            </a:r>
          </a:p>
        </p:txBody>
      </p:sp>
      <p:sp>
        <p:nvSpPr>
          <p:cNvPr id="6" name="Content Placeholder 2"/>
          <p:cNvSpPr txBox="1">
            <a:spLocks noGrp="1"/>
          </p:cNvSpPr>
          <p:nvPr>
            <p:ph idx="1"/>
          </p:nvPr>
        </p:nvSpPr>
        <p:spPr>
          <a:xfrm>
            <a:off x="467544" y="845030"/>
            <a:ext cx="8208912" cy="504056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sz="2000" b="0" dirty="0"/>
              <a:t>Our reforms were announced in June 2018 and they underpin two key objectives: </a:t>
            </a:r>
            <a:r>
              <a:rPr lang="en-GB" sz="2000" b="0" i="1" dirty="0"/>
              <a:t>reducing teacher workload </a:t>
            </a:r>
            <a:r>
              <a:rPr lang="en-GB" sz="2000" b="0" dirty="0"/>
              <a:t>and </a:t>
            </a:r>
            <a:r>
              <a:rPr lang="en-GB" sz="2000" b="0" i="1" dirty="0"/>
              <a:t>improving outcomes- </a:t>
            </a:r>
            <a:r>
              <a:rPr lang="en-GB" sz="2000" b="0" dirty="0"/>
              <a:t>particularly in language, literacy and maths</a:t>
            </a:r>
            <a:endParaRPr lang="en-GB" sz="2000" dirty="0"/>
          </a:p>
          <a:p>
            <a:pPr marL="342900" indent="-342900" algn="l">
              <a:buFont typeface="Arial" panose="020B0604020202020204" pitchFamily="34" charset="0"/>
              <a:buChar char="•"/>
            </a:pPr>
            <a:r>
              <a:rPr lang="en-GB" sz="2000" dirty="0"/>
              <a:t>Revising the Early Learning Goals so that they:</a:t>
            </a:r>
          </a:p>
          <a:p>
            <a:pPr marL="800100" lvl="1" indent="-342900" algn="l">
              <a:buFontTx/>
              <a:buChar char="-"/>
            </a:pPr>
            <a:r>
              <a:rPr lang="en-GB" sz="1600" b="0" dirty="0"/>
              <a:t>Focus on strengthening language and vocabulary development to help close the ‘word gap’</a:t>
            </a:r>
          </a:p>
          <a:p>
            <a:pPr marL="800100" lvl="1" indent="-342900" algn="l">
              <a:buFontTx/>
              <a:buChar char="-"/>
            </a:pPr>
            <a:r>
              <a:rPr lang="en-GB" sz="1600" b="0" dirty="0"/>
              <a:t>Strengthen literacy and numeracy outcomes at the end of reception year</a:t>
            </a:r>
          </a:p>
          <a:p>
            <a:pPr marL="800100" lvl="1" indent="-342900" algn="l">
              <a:buFontTx/>
              <a:buChar char="-"/>
            </a:pPr>
            <a:r>
              <a:rPr lang="en-GB" sz="1600" b="0" dirty="0"/>
              <a:t>Better prepare children for Key Stage 1 – by better aligning with Year 1</a:t>
            </a:r>
          </a:p>
          <a:p>
            <a:pPr marL="800100" lvl="1" indent="-342900" algn="l">
              <a:buFontTx/>
              <a:buChar char="-"/>
            </a:pPr>
            <a:r>
              <a:rPr lang="en-GB" sz="1600" b="0" dirty="0"/>
              <a:t>Are based on the latest evidence in childhood development – and the strongest predictors of future attainment</a:t>
            </a:r>
          </a:p>
          <a:p>
            <a:pPr marL="800100" lvl="1" indent="-342900" algn="l">
              <a:buFontTx/>
              <a:buChar char="-"/>
            </a:pPr>
            <a:r>
              <a:rPr lang="en-GB" sz="1600" b="0" dirty="0"/>
              <a:t>Are clearer for teachers to interpret – making the EYFSP assessment more straightforward and reliable.</a:t>
            </a:r>
            <a:endParaRPr lang="en-GB" sz="2000" b="0" dirty="0"/>
          </a:p>
          <a:p>
            <a:pPr marL="342900" indent="-342900" algn="l">
              <a:buFont typeface="Arial" panose="020B0604020202020204" pitchFamily="34" charset="0"/>
              <a:buChar char="•"/>
            </a:pPr>
            <a:r>
              <a:rPr lang="en-GB" sz="2000" dirty="0"/>
              <a:t>Streamlining assessment guidance and reviewing the moderation process to:</a:t>
            </a:r>
          </a:p>
          <a:p>
            <a:pPr marL="800100" lvl="1" indent="-342900" algn="l">
              <a:buFontTx/>
              <a:buChar char="-"/>
            </a:pPr>
            <a:r>
              <a:rPr lang="en-GB" sz="1600" b="0" dirty="0"/>
              <a:t>Reduce teacher workload</a:t>
            </a:r>
          </a:p>
          <a:p>
            <a:pPr algn="l"/>
            <a:endParaRPr lang="en-GB" sz="2000" b="1" dirty="0"/>
          </a:p>
        </p:txBody>
      </p:sp>
    </p:spTree>
    <p:extLst>
      <p:ext uri="{BB962C8B-B14F-4D97-AF65-F5344CB8AC3E}">
        <p14:creationId xmlns:p14="http://schemas.microsoft.com/office/powerpoint/2010/main" val="2830226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39552" y="116632"/>
            <a:ext cx="8316913" cy="720030"/>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pPr>
              <a:defRPr/>
            </a:pPr>
            <a:r>
              <a:rPr lang="en-GB" altLang="en-US" sz="2800" dirty="0">
                <a:latin typeface="+mn-lt"/>
                <a:cs typeface="Calibri" panose="020F0502020204030204" pitchFamily="34" charset="0"/>
              </a:rPr>
              <a:t>EYFS reforms – timelines</a:t>
            </a:r>
          </a:p>
        </p:txBody>
      </p:sp>
      <p:sp>
        <p:nvSpPr>
          <p:cNvPr id="6" name="Content Placeholder 2"/>
          <p:cNvSpPr txBox="1">
            <a:spLocks noGrp="1"/>
          </p:cNvSpPr>
          <p:nvPr>
            <p:ph idx="1"/>
          </p:nvPr>
        </p:nvSpPr>
        <p:spPr>
          <a:xfrm>
            <a:off x="395536" y="1052736"/>
            <a:ext cx="8208912" cy="503959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sz="1800" b="0" dirty="0"/>
              <a:t>We piloted the revised ELGs and new approaches to the moderation process with 24 schools from September 2018 – in partnership with the Education Endowment Foundation and </a:t>
            </a:r>
            <a:r>
              <a:rPr lang="en-GB" sz="1800" b="0" dirty="0" err="1"/>
              <a:t>NatCen</a:t>
            </a:r>
            <a:r>
              <a:rPr lang="en-GB" sz="1800" b="0" dirty="0"/>
              <a:t>. </a:t>
            </a:r>
          </a:p>
          <a:p>
            <a:pPr marL="342900" indent="-342900" algn="l">
              <a:buFont typeface="Arial" panose="020B0604020202020204" pitchFamily="34" charset="0"/>
              <a:buChar char="•"/>
            </a:pPr>
            <a:r>
              <a:rPr lang="en-GB" sz="1800" b="0" dirty="0" err="1"/>
              <a:t>NatCen</a:t>
            </a:r>
            <a:r>
              <a:rPr lang="en-GB" sz="1800" b="0" dirty="0"/>
              <a:t> published an independent evaluation of the pilot in autumn 2019.</a:t>
            </a:r>
          </a:p>
          <a:p>
            <a:pPr marL="342900" indent="-342900" algn="l">
              <a:buFont typeface="Arial" panose="020B0604020202020204" pitchFamily="34" charset="0"/>
              <a:buChar char="•"/>
            </a:pPr>
            <a:r>
              <a:rPr lang="en-GB" sz="1800" b="0" dirty="0"/>
              <a:t>We launched a public consultation on 24 October 2019, the consultation closed on 31 January 2020.</a:t>
            </a:r>
          </a:p>
          <a:p>
            <a:pPr marL="342900" indent="-342900" algn="l">
              <a:buFont typeface="Arial" panose="020B0604020202020204" pitchFamily="34" charset="0"/>
              <a:buChar char="•"/>
            </a:pPr>
            <a:r>
              <a:rPr lang="en-GB" sz="1800" b="0" dirty="0"/>
              <a:t>Expect to have published government’s response to the consultation by spring 2020 and to have laid regulations by summer 2020.</a:t>
            </a:r>
          </a:p>
          <a:p>
            <a:pPr marL="342900" indent="-342900" algn="l">
              <a:buFont typeface="Arial" panose="020B0604020202020204" pitchFamily="34" charset="0"/>
              <a:buChar char="•"/>
            </a:pPr>
            <a:r>
              <a:rPr lang="en-GB" sz="1800" b="0" dirty="0"/>
              <a:t>National roll-out will be from September 2021- giving the sector a year to prepare to implement the revised EYFS.</a:t>
            </a:r>
          </a:p>
          <a:p>
            <a:pPr marL="342900" indent="-342900" algn="l">
              <a:buFont typeface="Arial" panose="020B0604020202020204" pitchFamily="34" charset="0"/>
              <a:buChar char="•"/>
            </a:pPr>
            <a:r>
              <a:rPr lang="en-GB" sz="1800" b="0" dirty="0"/>
              <a:t>We wrote to headteachers of all primary and infant schools (maintained and academies) to offer them the opportunity to voluntarily participate as an Early Adopter in 2020. </a:t>
            </a:r>
          </a:p>
        </p:txBody>
      </p:sp>
    </p:spTree>
    <p:extLst>
      <p:ext uri="{BB962C8B-B14F-4D97-AF65-F5344CB8AC3E}">
        <p14:creationId xmlns:p14="http://schemas.microsoft.com/office/powerpoint/2010/main" val="3434327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39552" y="116632"/>
            <a:ext cx="8316913" cy="720030"/>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pPr>
              <a:defRPr/>
            </a:pPr>
            <a:r>
              <a:rPr lang="en-GB" altLang="en-US" sz="2800" dirty="0">
                <a:latin typeface="+mn-lt"/>
                <a:cs typeface="Calibri" panose="020F0502020204030204" pitchFamily="34" charset="0"/>
              </a:rPr>
              <a:t>EYFS reforms – support</a:t>
            </a:r>
          </a:p>
        </p:txBody>
      </p:sp>
      <p:sp>
        <p:nvSpPr>
          <p:cNvPr id="6" name="Content Placeholder 2"/>
          <p:cNvSpPr txBox="1">
            <a:spLocks noGrp="1"/>
          </p:cNvSpPr>
          <p:nvPr>
            <p:ph idx="1"/>
          </p:nvPr>
        </p:nvSpPr>
        <p:spPr>
          <a:xfrm>
            <a:off x="395536" y="1052736"/>
            <a:ext cx="8208912" cy="503959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sz="1800" b="0" dirty="0"/>
              <a:t>Support to implement the reforms will include:</a:t>
            </a:r>
          </a:p>
          <a:p>
            <a:pPr marL="800100" lvl="1" indent="-342900" algn="l">
              <a:buFont typeface="Arial" panose="020B0604020202020204" pitchFamily="34" charset="0"/>
              <a:buChar char="•"/>
            </a:pPr>
            <a:r>
              <a:rPr lang="en-GB" dirty="0"/>
              <a:t>Development of exemplification materials and webinars to support practitioners to undertake the EYFSP assessment process</a:t>
            </a:r>
          </a:p>
          <a:p>
            <a:pPr marL="800100" lvl="1" indent="-342900" algn="l">
              <a:buFont typeface="Arial" panose="020B0604020202020204" pitchFamily="34" charset="0"/>
              <a:buChar char="•"/>
            </a:pPr>
            <a:r>
              <a:rPr lang="en-GB" dirty="0"/>
              <a:t>An online support offer for PVI and childminder settings providing guidance about how to implement the reforms</a:t>
            </a:r>
          </a:p>
          <a:p>
            <a:pPr marL="800100" lvl="1" indent="-342900" algn="l">
              <a:buFont typeface="Arial" panose="020B0604020202020204" pitchFamily="34" charset="0"/>
              <a:buChar char="•"/>
            </a:pPr>
            <a:r>
              <a:rPr lang="en-GB" dirty="0"/>
              <a:t>Information events for LA’s to provide them with the knowledge they will need to support schools and settings in their area implement the reforms </a:t>
            </a:r>
          </a:p>
          <a:p>
            <a:pPr lvl="1" algn="l"/>
            <a:endParaRPr lang="en-GB" dirty="0"/>
          </a:p>
          <a:p>
            <a:pPr lvl="1" algn="l"/>
            <a:r>
              <a:rPr lang="en-GB" dirty="0"/>
              <a:t>This procurement is for the LA information events only. Other procurements will be advertised separately.</a:t>
            </a:r>
          </a:p>
          <a:p>
            <a:pPr marL="800100" lvl="1" indent="-342900" algn="l">
              <a:buFont typeface="Arial" panose="020B0604020202020204" pitchFamily="34" charset="0"/>
              <a:buChar char="•"/>
            </a:pPr>
            <a:endParaRPr lang="en-GB" sz="1400" b="0" dirty="0"/>
          </a:p>
        </p:txBody>
      </p:sp>
    </p:spTree>
    <p:extLst>
      <p:ext uri="{BB962C8B-B14F-4D97-AF65-F5344CB8AC3E}">
        <p14:creationId xmlns:p14="http://schemas.microsoft.com/office/powerpoint/2010/main" val="2475539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39552" y="116632"/>
            <a:ext cx="8316913" cy="720030"/>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pPr>
              <a:defRPr/>
            </a:pPr>
            <a:r>
              <a:rPr lang="en-GB" altLang="en-US" sz="2800" dirty="0">
                <a:latin typeface="+mn-lt"/>
                <a:cs typeface="Calibri" panose="020F0502020204030204" pitchFamily="34" charset="0"/>
              </a:rPr>
              <a:t>Events for Local Authorities - overview</a:t>
            </a:r>
          </a:p>
        </p:txBody>
      </p:sp>
      <p:sp>
        <p:nvSpPr>
          <p:cNvPr id="11" name="Content Placeholder 10">
            <a:extLst>
              <a:ext uri="{FF2B5EF4-FFF2-40B4-BE49-F238E27FC236}">
                <a16:creationId xmlns:a16="http://schemas.microsoft.com/office/drawing/2014/main" id="{1A39A7D0-BFB7-4D75-9FE9-FCE8264951C3}"/>
              </a:ext>
            </a:extLst>
          </p:cNvPr>
          <p:cNvSpPr>
            <a:spLocks noGrp="1"/>
          </p:cNvSpPr>
          <p:nvPr>
            <p:ph idx="1"/>
          </p:nvPr>
        </p:nvSpPr>
        <p:spPr>
          <a:xfrm>
            <a:off x="395536" y="980728"/>
            <a:ext cx="8352928" cy="4536504"/>
          </a:xfrm>
        </p:spPr>
        <p:txBody>
          <a:bodyPr/>
          <a:lstStyle/>
          <a:p>
            <a:pPr marL="514350" indent="-285750">
              <a:spcBef>
                <a:spcPts val="600"/>
              </a:spcBef>
              <a:buFont typeface="Arial" panose="020B0604020202020204" pitchFamily="34" charset="0"/>
              <a:buChar char="•"/>
            </a:pPr>
            <a:r>
              <a:rPr lang="en-GB" sz="1600" b="0" dirty="0">
                <a:latin typeface="Arial" panose="020B0604020202020204" pitchFamily="34" charset="0"/>
                <a:ea typeface="Calibri" panose="020F0502020204030204" pitchFamily="34" charset="0"/>
                <a:cs typeface="Arial" panose="020B0604020202020204" pitchFamily="34" charset="0"/>
              </a:rPr>
              <a:t>Local Authorities (LAs) are currently a key source of EYFSP assessment training and support for reception teachers.</a:t>
            </a:r>
          </a:p>
          <a:p>
            <a:pPr marL="514350" indent="-285750">
              <a:spcBef>
                <a:spcPts val="600"/>
              </a:spcBef>
              <a:buFont typeface="Arial" panose="020B0604020202020204" pitchFamily="34" charset="0"/>
              <a:buChar char="•"/>
            </a:pPr>
            <a:r>
              <a:rPr lang="en-GB" sz="1600" b="0" dirty="0">
                <a:latin typeface="Arial" panose="020B0604020202020204" pitchFamily="34" charset="0"/>
                <a:ea typeface="Calibri" panose="020F0502020204030204" pitchFamily="34" charset="0"/>
                <a:cs typeface="Arial" panose="020B0604020202020204" pitchFamily="34" charset="0"/>
              </a:rPr>
              <a:t>Currently, LAs also have the statutory responsibility to externally moderate EYFSP judgements in 25% of primary schools by the end of each academic year. Government has consulted on the proposal to remove this requirement and a Ministerial decision has not yet been taken.</a:t>
            </a:r>
          </a:p>
          <a:p>
            <a:pPr marL="514350" indent="-285750">
              <a:spcBef>
                <a:spcPts val="600"/>
              </a:spcBef>
              <a:buFont typeface="Arial" panose="020B0604020202020204" pitchFamily="34" charset="0"/>
              <a:buChar char="•"/>
            </a:pPr>
            <a:r>
              <a:rPr lang="en-GB" sz="1600" b="0" dirty="0">
                <a:latin typeface="Arial" panose="020B0604020202020204" pitchFamily="34" charset="0"/>
                <a:ea typeface="Calibri" panose="020F0502020204030204" pitchFamily="34" charset="0"/>
                <a:cs typeface="Arial" panose="020B0604020202020204" pitchFamily="34" charset="0"/>
              </a:rPr>
              <a:t>We anticipate that many reception teachers and head teachers will approach their LA for advice when implementing the new EYFSP for the first time. </a:t>
            </a:r>
          </a:p>
          <a:p>
            <a:pPr marL="514350" indent="-285750">
              <a:spcBef>
                <a:spcPts val="600"/>
              </a:spcBef>
              <a:buFont typeface="Arial" panose="020B0604020202020204" pitchFamily="34" charset="0"/>
              <a:buChar char="•"/>
            </a:pPr>
            <a:r>
              <a:rPr lang="en-GB" sz="1600" u="sng" dirty="0">
                <a:latin typeface="Arial" panose="020B0604020202020204" pitchFamily="34" charset="0"/>
                <a:ea typeface="Calibri" panose="020F0502020204030204" pitchFamily="34" charset="0"/>
                <a:cs typeface="Arial" panose="020B0604020202020204" pitchFamily="34" charset="0"/>
              </a:rPr>
              <a:t>It is therefore important that LAs are fully briefed to ensure support and messaging to schools is consistent across the country throughout the implementation period. </a:t>
            </a:r>
          </a:p>
          <a:p>
            <a:pPr marL="228600" indent="0">
              <a:spcAft>
                <a:spcPts val="0"/>
              </a:spcAft>
              <a:buNone/>
            </a:pPr>
            <a:endParaRPr lang="en-GB" sz="1600" b="0" dirty="0">
              <a:latin typeface="Arial" panose="020B0604020202020204" pitchFamily="34" charset="0"/>
              <a:ea typeface="Calibri" panose="020F0502020204030204" pitchFamily="34" charset="0"/>
              <a:cs typeface="Arial" panose="020B0604020202020204" pitchFamily="34" charset="0"/>
            </a:endParaRPr>
          </a:p>
          <a:p>
            <a:pPr marL="228600">
              <a:spcAft>
                <a:spcPts val="0"/>
              </a:spcAft>
            </a:pPr>
            <a:endParaRPr lang="en-GB" sz="1600" b="0" dirty="0">
              <a:latin typeface="Arial" panose="020B0604020202020204" pitchFamily="34" charset="0"/>
              <a:ea typeface="Calibri" panose="020F0502020204030204" pitchFamily="34" charset="0"/>
              <a:cs typeface="Arial" panose="020B0604020202020204" pitchFamily="34" charset="0"/>
            </a:endParaRPr>
          </a:p>
          <a:p>
            <a:pPr marL="228600">
              <a:spcAft>
                <a:spcPts val="0"/>
              </a:spcAft>
            </a:pPr>
            <a:endParaRPr lang="en-GB" sz="1600" b="0" dirty="0">
              <a:latin typeface="Arial" panose="020B0604020202020204" pitchFamily="34" charset="0"/>
              <a:ea typeface="Calibri" panose="020F0502020204030204" pitchFamily="34" charset="0"/>
              <a:cs typeface="Arial" panose="020B0604020202020204" pitchFamily="34" charset="0"/>
            </a:endParaRPr>
          </a:p>
          <a:p>
            <a:pPr marL="228600">
              <a:spcAft>
                <a:spcPts val="0"/>
              </a:spcAft>
            </a:pPr>
            <a:endParaRPr lang="en-GB" sz="1600" b="0" dirty="0">
              <a:latin typeface="Arial" panose="020B0604020202020204" pitchFamily="34" charset="0"/>
              <a:ea typeface="Calibri" panose="020F0502020204030204" pitchFamily="34" charset="0"/>
              <a:cs typeface="Arial" panose="020B0604020202020204" pitchFamily="34" charset="0"/>
            </a:endParaRPr>
          </a:p>
          <a:p>
            <a:endParaRPr lang="en-GB" b="0" dirty="0"/>
          </a:p>
        </p:txBody>
      </p:sp>
    </p:spTree>
    <p:extLst>
      <p:ext uri="{BB962C8B-B14F-4D97-AF65-F5344CB8AC3E}">
        <p14:creationId xmlns:p14="http://schemas.microsoft.com/office/powerpoint/2010/main" val="2759566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0">
            <a:extLst>
              <a:ext uri="{FF2B5EF4-FFF2-40B4-BE49-F238E27FC236}">
                <a16:creationId xmlns:a16="http://schemas.microsoft.com/office/drawing/2014/main" id="{7B5A89B6-79BD-4E9F-A506-789FA848E2F3}"/>
              </a:ext>
            </a:extLst>
          </p:cNvPr>
          <p:cNvSpPr txBox="1">
            <a:spLocks/>
          </p:cNvSpPr>
          <p:nvPr/>
        </p:nvSpPr>
        <p:spPr>
          <a:xfrm>
            <a:off x="683568" y="836662"/>
            <a:ext cx="7775575" cy="4896594"/>
          </a:xfrm>
          <a:prstGeom prst="rect">
            <a:avLst/>
          </a:prstGeom>
        </p:spPr>
        <p:txBody>
          <a:bodyPr vert="horz" lIns="91440" tIns="45720" rIns="91440" bIns="45720" rtlCol="0">
            <a:noAutofit/>
          </a:bodyPr>
          <a:lstStyle>
            <a:lvl1pPr marL="0" indent="0" algn="l" defTabSz="914400" rtl="0" eaLnBrk="1" latinLnBrk="0" hangingPunct="1">
              <a:lnSpc>
                <a:spcPct val="120000"/>
              </a:lnSpc>
              <a:spcBef>
                <a:spcPts val="0"/>
              </a:spcBef>
              <a:spcAft>
                <a:spcPts val="600"/>
              </a:spcAft>
              <a:buClr>
                <a:schemeClr val="tx2"/>
              </a:buClr>
              <a:buFont typeface="Wingdings" pitchFamily="2" charset="2"/>
              <a:buNone/>
              <a:defRPr sz="2000" b="1" kern="1200">
                <a:solidFill>
                  <a:schemeClr val="tx1"/>
                </a:solidFill>
                <a:latin typeface="Arial" pitchFamily="34" charset="0"/>
                <a:ea typeface="+mn-ea"/>
                <a:cs typeface="Arial" pitchFamily="34" charset="0"/>
              </a:defRPr>
            </a:lvl1pPr>
            <a:lvl2pPr marL="457200" indent="0" algn="ctr" defTabSz="914400" rtl="0" eaLnBrk="1" latinLnBrk="0" hangingPunct="1">
              <a:lnSpc>
                <a:spcPct val="120000"/>
              </a:lnSpc>
              <a:spcBef>
                <a:spcPts val="0"/>
              </a:spcBef>
              <a:spcAft>
                <a:spcPts val="600"/>
              </a:spcAft>
              <a:buClr>
                <a:schemeClr val="tx2"/>
              </a:buClr>
              <a:buFont typeface="Wingdings" pitchFamily="2" charset="2"/>
              <a:buNone/>
              <a:defRPr sz="2000" kern="1200">
                <a:solidFill>
                  <a:schemeClr val="tx1">
                    <a:tint val="75000"/>
                  </a:schemeClr>
                </a:solidFill>
                <a:latin typeface="+mn-lt"/>
                <a:ea typeface="+mn-ea"/>
                <a:cs typeface="+mn-cs"/>
              </a:defRPr>
            </a:lvl2pPr>
            <a:lvl3pPr marL="914400" indent="0" algn="ctr" defTabSz="914400" rtl="0" eaLnBrk="1" latinLnBrk="0" hangingPunct="1">
              <a:lnSpc>
                <a:spcPct val="120000"/>
              </a:lnSpc>
              <a:spcBef>
                <a:spcPts val="0"/>
              </a:spcBef>
              <a:spcAft>
                <a:spcPts val="600"/>
              </a:spcAft>
              <a:buClr>
                <a:schemeClr val="tx2"/>
              </a:buClr>
              <a:buFont typeface="Wingdings" pitchFamily="2" charset="2"/>
              <a:buNone/>
              <a:defRPr sz="2000" kern="1200">
                <a:solidFill>
                  <a:schemeClr val="tx1">
                    <a:tint val="75000"/>
                  </a:schemeClr>
                </a:solidFill>
                <a:latin typeface="+mn-lt"/>
                <a:ea typeface="+mn-ea"/>
                <a:cs typeface="+mn-cs"/>
              </a:defRPr>
            </a:lvl3pPr>
            <a:lvl4pPr marL="1371600" indent="0" algn="ctr" defTabSz="914400" rtl="0" eaLnBrk="1" latinLnBrk="0" hangingPunct="1">
              <a:lnSpc>
                <a:spcPct val="120000"/>
              </a:lnSpc>
              <a:spcBef>
                <a:spcPts val="0"/>
              </a:spcBef>
              <a:spcAft>
                <a:spcPts val="600"/>
              </a:spcAft>
              <a:buClr>
                <a:schemeClr val="tx2"/>
              </a:buClr>
              <a:buFont typeface="Wingdings" pitchFamily="2" charset="2"/>
              <a:buNone/>
              <a:defRPr sz="1600" kern="1200">
                <a:solidFill>
                  <a:schemeClr val="tx1">
                    <a:tint val="75000"/>
                  </a:schemeClr>
                </a:solidFill>
                <a:latin typeface="+mn-lt"/>
                <a:ea typeface="+mn-ea"/>
                <a:cs typeface="+mn-cs"/>
              </a:defRPr>
            </a:lvl4pPr>
            <a:lvl5pPr marL="1828800" indent="0" algn="ctr" defTabSz="914400" rtl="0" eaLnBrk="1" latinLnBrk="0" hangingPunct="1">
              <a:lnSpc>
                <a:spcPct val="120000"/>
              </a:lnSpc>
              <a:spcBef>
                <a:spcPts val="0"/>
              </a:spcBef>
              <a:spcAft>
                <a:spcPts val="600"/>
              </a:spcAft>
              <a:buClr>
                <a:schemeClr val="tx2"/>
              </a:buClr>
              <a:buFont typeface="Wingdings" pitchFamily="2" charset="2"/>
              <a:buNone/>
              <a:defRPr sz="16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85750" lvl="0" indent="-285750">
              <a:buFont typeface="Arial" panose="020B0604020202020204" pitchFamily="34" charset="0"/>
              <a:buChar char="•"/>
            </a:pPr>
            <a:r>
              <a:rPr lang="en-GB" sz="1600" b="0" dirty="0">
                <a:ea typeface="Calibri" panose="020F0502020204030204" pitchFamily="34" charset="0"/>
              </a:rPr>
              <a:t>We propose to hold a series of virtual events for Early Years representatives from all LAs early in 2021 to: </a:t>
            </a:r>
          </a:p>
          <a:p>
            <a:pPr marL="742950" lvl="1" indent="-285750" algn="l">
              <a:buFont typeface="Arial" panose="020B0604020202020204" pitchFamily="34" charset="0"/>
              <a:buChar char="•"/>
            </a:pPr>
            <a:r>
              <a:rPr lang="en-GB" sz="1600" dirty="0">
                <a:solidFill>
                  <a:schemeClr val="tx1"/>
                </a:solidFill>
                <a:ea typeface="Calibri" panose="020F0502020204030204" pitchFamily="34" charset="0"/>
              </a:rPr>
              <a:t>Set out the key messages, context and rationale behind the final policy changes and ensure consistent messaging across central and local government. </a:t>
            </a:r>
          </a:p>
          <a:p>
            <a:pPr marL="742950" lvl="1" indent="-285750" algn="l">
              <a:buFont typeface="Arial" panose="020B0604020202020204" pitchFamily="34" charset="0"/>
              <a:buChar char="•"/>
            </a:pPr>
            <a:r>
              <a:rPr lang="en-GB" sz="1600" dirty="0">
                <a:solidFill>
                  <a:schemeClr val="tx1"/>
                </a:solidFill>
                <a:ea typeface="Calibri" panose="020F0502020204030204" pitchFamily="34" charset="0"/>
              </a:rPr>
              <a:t>Go through the key policy changes and how they should be interpreted and offer LAs the opportunity to ask procedural and policy questions about implementation. </a:t>
            </a:r>
          </a:p>
          <a:p>
            <a:pPr marL="742950" lvl="1" indent="-285750" algn="l">
              <a:buFont typeface="Arial" panose="020B0604020202020204" pitchFamily="34" charset="0"/>
              <a:buChar char="•"/>
            </a:pPr>
            <a:r>
              <a:rPr lang="en-GB" sz="1600" dirty="0">
                <a:solidFill>
                  <a:schemeClr val="tx1"/>
                </a:solidFill>
                <a:ea typeface="Calibri" panose="020F0502020204030204" pitchFamily="34" charset="0"/>
              </a:rPr>
              <a:t>Encourage knowledge-sharing and dissemination of best practice across Local Authorities, including on moderation of EYFSP judgements if the statutory duty is retained.</a:t>
            </a:r>
            <a:endParaRPr lang="en-GB" sz="1600" dirty="0">
              <a:ea typeface="Calibri" panose="020F0502020204030204" pitchFamily="34" charset="0"/>
            </a:endParaRPr>
          </a:p>
          <a:p>
            <a:pPr marL="285750" lvl="0" indent="-285750">
              <a:buFont typeface="Arial" panose="020B0604020202020204" pitchFamily="34" charset="0"/>
              <a:buChar char="•"/>
            </a:pPr>
            <a:r>
              <a:rPr lang="en-GB" sz="1600" u="sng" dirty="0">
                <a:ea typeface="Calibri" panose="020F0502020204030204" pitchFamily="34" charset="0"/>
              </a:rPr>
              <a:t>This will ensure that LAs are prepared to start offering advice and implementation support to schools as they prepare for national implementation in the lead up to September 2021. </a:t>
            </a:r>
          </a:p>
          <a:p>
            <a:pPr marL="514350" indent="-285750">
              <a:spcAft>
                <a:spcPts val="0"/>
              </a:spcAft>
              <a:buFont typeface="Arial" panose="020B0604020202020204" pitchFamily="34" charset="0"/>
              <a:buChar char="•"/>
            </a:pPr>
            <a:endParaRPr lang="en-GB" sz="1600" b="0" dirty="0">
              <a:ea typeface="Calibri" panose="020F0502020204030204" pitchFamily="34" charset="0"/>
            </a:endParaRPr>
          </a:p>
          <a:p>
            <a:pPr marL="228600">
              <a:spcAft>
                <a:spcPts val="0"/>
              </a:spcAft>
            </a:pPr>
            <a:endParaRPr lang="en-GB" sz="1600" b="0" dirty="0">
              <a:ea typeface="Calibri" panose="020F0502020204030204" pitchFamily="34" charset="0"/>
            </a:endParaRPr>
          </a:p>
          <a:p>
            <a:pPr marL="228600">
              <a:spcAft>
                <a:spcPts val="0"/>
              </a:spcAft>
            </a:pPr>
            <a:endParaRPr lang="en-GB" sz="1600" b="0" dirty="0">
              <a:ea typeface="Calibri" panose="020F0502020204030204" pitchFamily="34" charset="0"/>
            </a:endParaRPr>
          </a:p>
          <a:p>
            <a:pPr marL="228600">
              <a:spcAft>
                <a:spcPts val="0"/>
              </a:spcAft>
            </a:pPr>
            <a:endParaRPr lang="en-GB" sz="1600" b="0" dirty="0">
              <a:ea typeface="Calibri" panose="020F0502020204030204" pitchFamily="34" charset="0"/>
            </a:endParaRPr>
          </a:p>
          <a:p>
            <a:pPr marL="228600">
              <a:spcAft>
                <a:spcPts val="0"/>
              </a:spcAft>
            </a:pPr>
            <a:endParaRPr lang="en-GB" sz="1600" b="0" dirty="0">
              <a:ea typeface="Calibri" panose="020F0502020204030204" pitchFamily="34" charset="0"/>
            </a:endParaRPr>
          </a:p>
          <a:p>
            <a:endParaRPr lang="en-GB" b="0" dirty="0"/>
          </a:p>
        </p:txBody>
      </p:sp>
      <p:pic>
        <p:nvPicPr>
          <p:cNvPr id="60" name="Picture 5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22885" y="926620"/>
            <a:ext cx="1083994" cy="638070"/>
          </a:xfrm>
          <a:prstGeom prst="rect">
            <a:avLst/>
          </a:prstGeom>
        </p:spPr>
      </p:pic>
      <p:sp>
        <p:nvSpPr>
          <p:cNvPr id="7" name="Slide Number Placeholder 6"/>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796F48B-7433-4334-B2B8-BE6D9033002E}" type="slidenum">
              <a:rPr lang="en-GB" smtClean="0"/>
              <a:pPr/>
              <a:t>8</a:t>
            </a:fld>
            <a:endParaRPr lang="en-GB" dirty="0"/>
          </a:p>
        </p:txBody>
      </p:sp>
      <p:sp>
        <p:nvSpPr>
          <p:cNvPr id="19" name="Title 1">
            <a:extLst>
              <a:ext uri="{FF2B5EF4-FFF2-40B4-BE49-F238E27FC236}">
                <a16:creationId xmlns:a16="http://schemas.microsoft.com/office/drawing/2014/main" id="{705F135C-6095-40F7-9206-5780AF388318}"/>
              </a:ext>
            </a:extLst>
          </p:cNvPr>
          <p:cNvSpPr txBox="1">
            <a:spLocks/>
          </p:cNvSpPr>
          <p:nvPr/>
        </p:nvSpPr>
        <p:spPr>
          <a:xfrm>
            <a:off x="539552" y="116632"/>
            <a:ext cx="8316913" cy="720030"/>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pPr>
              <a:defRPr/>
            </a:pPr>
            <a:r>
              <a:rPr lang="en-GB" altLang="en-US" sz="2800" dirty="0">
                <a:latin typeface="+mn-lt"/>
                <a:cs typeface="Calibri" panose="020F0502020204030204" pitchFamily="34" charset="0"/>
              </a:rPr>
              <a:t>Proposal for LA events</a:t>
            </a:r>
          </a:p>
        </p:txBody>
      </p:sp>
    </p:spTree>
    <p:extLst>
      <p:ext uri="{BB962C8B-B14F-4D97-AF65-F5344CB8AC3E}">
        <p14:creationId xmlns:p14="http://schemas.microsoft.com/office/powerpoint/2010/main" val="79174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39552" y="116632"/>
            <a:ext cx="8316913" cy="720030"/>
          </a:xfrm>
          <a:prstGeom prst="rect">
            <a:avLst/>
          </a:prstGeom>
        </p:spPr>
        <p:txBody>
          <a:bodyPr vert="horz" lIns="91440" tIns="45720" rIns="91440" bIns="45720" rtlCol="0" anchor="ctr">
            <a:noAutofit/>
          </a:bodyPr>
          <a:lstStyle>
            <a:lvl1pPr algn="l" defTabSz="914400" rtl="0" eaLnBrk="1" latinLnBrk="0" hangingPunct="1">
              <a:spcBef>
                <a:spcPct val="0"/>
              </a:spcBef>
              <a:buNone/>
              <a:defRPr lang="en-GB" sz="3200" b="1" kern="1200" dirty="0">
                <a:solidFill>
                  <a:srgbClr val="104F75"/>
                </a:solidFill>
                <a:latin typeface="+mj-lt"/>
                <a:ea typeface="+mj-ea"/>
                <a:cs typeface="+mj-cs"/>
              </a:defRPr>
            </a:lvl1pPr>
          </a:lstStyle>
          <a:p>
            <a:pPr>
              <a:defRPr/>
            </a:pPr>
            <a:r>
              <a:rPr lang="en-GB" altLang="en-US" sz="2800" dirty="0">
                <a:latin typeface="+mn-lt"/>
                <a:cs typeface="Calibri" panose="020F0502020204030204" pitchFamily="34" charset="0"/>
              </a:rPr>
              <a:t>Draft specification</a:t>
            </a:r>
          </a:p>
        </p:txBody>
      </p:sp>
      <p:sp>
        <p:nvSpPr>
          <p:cNvPr id="11" name="Content Placeholder 10">
            <a:extLst>
              <a:ext uri="{FF2B5EF4-FFF2-40B4-BE49-F238E27FC236}">
                <a16:creationId xmlns:a16="http://schemas.microsoft.com/office/drawing/2014/main" id="{1A39A7D0-BFB7-4D75-9FE9-FCE8264951C3}"/>
              </a:ext>
            </a:extLst>
          </p:cNvPr>
          <p:cNvSpPr>
            <a:spLocks noGrp="1"/>
          </p:cNvSpPr>
          <p:nvPr>
            <p:ph idx="1"/>
          </p:nvPr>
        </p:nvSpPr>
        <p:spPr>
          <a:xfrm>
            <a:off x="683568" y="836662"/>
            <a:ext cx="7775575" cy="5328642"/>
          </a:xfrm>
        </p:spPr>
        <p:txBody>
          <a:bodyPr/>
          <a:lstStyle/>
          <a:p>
            <a:r>
              <a:rPr lang="en-GB" sz="1600" b="0" dirty="0"/>
              <a:t>Plan and deliver ten virtual events for Local Authority representatives early 2021, including:</a:t>
            </a:r>
          </a:p>
          <a:p>
            <a:pPr lvl="1">
              <a:buFont typeface="Arial" panose="020B0604020202020204" pitchFamily="34" charset="0"/>
              <a:buChar char="•"/>
            </a:pPr>
            <a:r>
              <a:rPr lang="en-GB" sz="1600" dirty="0"/>
              <a:t>Managing communications with LAs and organising sign-up to events;</a:t>
            </a:r>
          </a:p>
          <a:p>
            <a:pPr lvl="1">
              <a:buFont typeface="Arial" panose="020B0604020202020204" pitchFamily="34" charset="0"/>
              <a:buChar char="•"/>
            </a:pPr>
            <a:r>
              <a:rPr lang="en-GB" sz="1600" dirty="0"/>
              <a:t>Acting as facilitator for all ten events;</a:t>
            </a:r>
          </a:p>
          <a:p>
            <a:pPr lvl="1">
              <a:buFont typeface="Arial" panose="020B0604020202020204" pitchFamily="34" charset="0"/>
              <a:buChar char="•"/>
            </a:pPr>
            <a:r>
              <a:rPr lang="en-GB" sz="1600" dirty="0"/>
              <a:t>Liaising with external speakers stipulated by the DfE</a:t>
            </a:r>
          </a:p>
          <a:p>
            <a:pPr lvl="1">
              <a:buFont typeface="Arial" panose="020B0604020202020204" pitchFamily="34" charset="0"/>
              <a:buChar char="•"/>
            </a:pPr>
            <a:r>
              <a:rPr lang="en-GB" sz="1600" dirty="0"/>
              <a:t>Providing a suitable online platform for hosting these sessions;</a:t>
            </a:r>
          </a:p>
          <a:p>
            <a:pPr>
              <a:buFont typeface="Arial" panose="020B0604020202020204" pitchFamily="34" charset="0"/>
              <a:buChar char="•"/>
            </a:pPr>
            <a:r>
              <a:rPr lang="en-GB" sz="1600" b="0" dirty="0"/>
              <a:t>We anticipate the virtual events will:</a:t>
            </a:r>
          </a:p>
          <a:p>
            <a:pPr lvl="1">
              <a:buFont typeface="Arial" panose="020B0604020202020204" pitchFamily="34" charset="0"/>
              <a:buChar char="•"/>
            </a:pPr>
            <a:r>
              <a:rPr lang="en-GB" sz="1600" dirty="0"/>
              <a:t>Group attendees from eight regions in England to facilitate local good practice and insight sharing;</a:t>
            </a:r>
          </a:p>
          <a:p>
            <a:pPr lvl="1">
              <a:buFont typeface="Arial" panose="020B0604020202020204" pitchFamily="34" charset="0"/>
              <a:buChar char="•"/>
            </a:pPr>
            <a:r>
              <a:rPr lang="en-GB" sz="1600" dirty="0"/>
              <a:t>Offer free places to a maximum of two representatives per Local Authority;</a:t>
            </a:r>
          </a:p>
          <a:p>
            <a:pPr lvl="1">
              <a:buFont typeface="Arial" panose="020B0604020202020204" pitchFamily="34" charset="0"/>
              <a:buChar char="•"/>
            </a:pPr>
            <a:r>
              <a:rPr lang="en-GB" sz="1600" dirty="0"/>
              <a:t>Offer approximately 30 places per event to ensure manageable online capacity which encourages conversation</a:t>
            </a:r>
          </a:p>
          <a:p>
            <a:pPr marL="735012" lvl="2" indent="-285750">
              <a:buFont typeface="Arial" panose="020B0604020202020204" pitchFamily="34" charset="0"/>
              <a:buChar char="•"/>
            </a:pPr>
            <a:r>
              <a:rPr lang="en-GB" sz="1600" dirty="0"/>
              <a:t>Take place in January and February 2021.</a:t>
            </a:r>
          </a:p>
          <a:p>
            <a:r>
              <a:rPr lang="en-GB" sz="1600" b="0" dirty="0"/>
              <a:t>We require sector experts with experience and who have good knowledge of the issues and challenges within Early Years.</a:t>
            </a:r>
            <a:endParaRPr lang="en-GB" sz="1600" dirty="0"/>
          </a:p>
          <a:p>
            <a:pPr marL="449262" lvl="2" indent="0">
              <a:buNone/>
            </a:pPr>
            <a:endParaRPr lang="en-GB" sz="1600" dirty="0"/>
          </a:p>
          <a:p>
            <a:pPr marL="449262" lvl="2" indent="0">
              <a:buNone/>
            </a:pPr>
            <a:endParaRPr lang="en-GB" sz="1600" dirty="0"/>
          </a:p>
        </p:txBody>
      </p:sp>
    </p:spTree>
    <p:extLst>
      <p:ext uri="{BB962C8B-B14F-4D97-AF65-F5344CB8AC3E}">
        <p14:creationId xmlns:p14="http://schemas.microsoft.com/office/powerpoint/2010/main" val="4206957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6211517E541D74F9612214317002BEA" ma:contentTypeVersion="12" ma:contentTypeDescription="Create a new document." ma:contentTypeScope="" ma:versionID="6111aea20d9c91d91b4dc5bb652ea65d">
  <xsd:schema xmlns:xsd="http://www.w3.org/2001/XMLSchema" xmlns:xs="http://www.w3.org/2001/XMLSchema" xmlns:p="http://schemas.microsoft.com/office/2006/metadata/properties" xmlns:ns3="c229d0bd-8925-4657-9976-e448b8ced7c4" xmlns:ns4="be4273c6-216d-46fc-a3fc-53dc33313c8b" targetNamespace="http://schemas.microsoft.com/office/2006/metadata/properties" ma:root="true" ma:fieldsID="7c800919a964311af8432200a01d535f" ns3:_="" ns4:_="">
    <xsd:import namespace="c229d0bd-8925-4657-9976-e448b8ced7c4"/>
    <xsd:import namespace="be4273c6-216d-46fc-a3fc-53dc33313c8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29d0bd-8925-4657-9976-e448b8ced7c4"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e4273c6-216d-46fc-a3fc-53dc33313c8b"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8918D8-6743-472F-9133-546308218B28}">
  <ds:schemaRefs>
    <ds:schemaRef ds:uri="http://schemas.microsoft.com/sharepoint/v3/contenttype/forms"/>
  </ds:schemaRefs>
</ds:datastoreItem>
</file>

<file path=customXml/itemProps2.xml><?xml version="1.0" encoding="utf-8"?>
<ds:datastoreItem xmlns:ds="http://schemas.openxmlformats.org/officeDocument/2006/customXml" ds:itemID="{9FD3942E-F7FA-4AD8-9A69-5FDFB1F490D1}">
  <ds:schemaRefs>
    <ds:schemaRef ds:uri="http://purl.org/dc/elements/1.1/"/>
    <ds:schemaRef ds:uri="http://purl.org/dc/dcmitype/"/>
    <ds:schemaRef ds:uri="http://schemas.microsoft.com/office/infopath/2007/PartnerControls"/>
    <ds:schemaRef ds:uri="http://www.w3.org/XML/1998/namespace"/>
    <ds:schemaRef ds:uri="http://purl.org/dc/terms/"/>
    <ds:schemaRef ds:uri="http://schemas.microsoft.com/office/2006/documentManagement/types"/>
    <ds:schemaRef ds:uri="http://schemas.microsoft.com/office/2006/metadata/properties"/>
    <ds:schemaRef ds:uri="http://schemas.openxmlformats.org/package/2006/metadata/core-properties"/>
    <ds:schemaRef ds:uri="be4273c6-216d-46fc-a3fc-53dc33313c8b"/>
    <ds:schemaRef ds:uri="c229d0bd-8925-4657-9976-e448b8ced7c4"/>
  </ds:schemaRefs>
</ds:datastoreItem>
</file>

<file path=customXml/itemProps3.xml><?xml version="1.0" encoding="utf-8"?>
<ds:datastoreItem xmlns:ds="http://schemas.openxmlformats.org/officeDocument/2006/customXml" ds:itemID="{E84184E6-4E67-4CD2-85B1-C426557E35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29d0bd-8925-4657-9976-e448b8ced7c4"/>
    <ds:schemaRef ds:uri="be4273c6-216d-46fc-a3fc-53dc33313c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1766</TotalTime>
  <Words>1489</Words>
  <Application>Microsoft Office PowerPoint</Application>
  <PresentationFormat>On-screen Show (4:3)</PresentationFormat>
  <Paragraphs>135</Paragraphs>
  <Slides>19</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Wingdings</vt:lpstr>
      <vt:lpstr>Office Theme</vt:lpstr>
      <vt:lpstr>Open Market Engagement – Early Years Foundation Stage (EYFS) reforms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for Education</dc:title>
  <dc:creator>Publishing.TEAM@education.gsi.gov.uk</dc:creator>
  <cp:lastModifiedBy>Craig</cp:lastModifiedBy>
  <cp:revision>71</cp:revision>
  <dcterms:created xsi:type="dcterms:W3CDTF">2013-06-06T10:14:36Z</dcterms:created>
  <dcterms:modified xsi:type="dcterms:W3CDTF">2020-06-11T08:19:01Z</dcterms:modified>
  <cp:category>Master-Pres-v1.0</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0x010100B6211517E541D74F9612214317002BEA</vt:lpwstr>
  </property>
  <property fmtid="{D5CDD505-2E9C-101B-9397-08002B2CF9AE}" pid="3" name="IWPOrganisationalUnit">
    <vt:lpwstr>2;#DfE|cc08a6d4-dfde-4d0f-bd85-069ebcef80d5</vt:lpwstr>
  </property>
  <property fmtid="{D5CDD505-2E9C-101B-9397-08002B2CF9AE}" pid="4" name="IWPSiteType">
    <vt:lpwstr/>
  </property>
  <property fmtid="{D5CDD505-2E9C-101B-9397-08002B2CF9AE}" pid="5" name="IWPRightsProtectiveMarking">
    <vt:lpwstr>1;#Official|0884c477-2e62-47ea-b19c-5af6e91124c5</vt:lpwstr>
  </property>
  <property fmtid="{D5CDD505-2E9C-101B-9397-08002B2CF9AE}" pid="6" name="IWPOwner">
    <vt:lpwstr>3;#DfE|a484111e-5b24-4ad9-9778-c536c8c88985</vt:lpwstr>
  </property>
  <property fmtid="{D5CDD505-2E9C-101B-9397-08002B2CF9AE}" pid="7" name="IWPFunction">
    <vt:lpwstr/>
  </property>
  <property fmtid="{D5CDD505-2E9C-101B-9397-08002B2CF9AE}" pid="8" name="IWPSubject">
    <vt:lpwstr/>
  </property>
  <property fmtid="{D5CDD505-2E9C-101B-9397-08002B2CF9AE}" pid="9" name="_dlc_DocIdItemGuid">
    <vt:lpwstr>1ce34320-805e-46a6-9310-c603b33227b4</vt:lpwstr>
  </property>
  <property fmtid="{D5CDD505-2E9C-101B-9397-08002B2CF9AE}" pid="10" name="Order">
    <vt:r8>1418000</vt:r8>
  </property>
  <property fmtid="{D5CDD505-2E9C-101B-9397-08002B2CF9AE}" pid="11" name="f">
    <vt:lpwstr/>
  </property>
  <property fmtid="{D5CDD505-2E9C-101B-9397-08002B2CF9AE}" pid="12" name="IconOverlay">
    <vt:lpwstr/>
  </property>
</Properties>
</file>