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23"/>
  </p:notesMasterIdLst>
  <p:handoutMasterIdLst>
    <p:handoutMasterId r:id="rId24"/>
  </p:handoutMasterIdLst>
  <p:sldIdLst>
    <p:sldId id="262" r:id="rId6"/>
    <p:sldId id="271" r:id="rId7"/>
    <p:sldId id="272" r:id="rId8"/>
    <p:sldId id="285" r:id="rId9"/>
    <p:sldId id="273" r:id="rId10"/>
    <p:sldId id="277" r:id="rId11"/>
    <p:sldId id="276" r:id="rId12"/>
    <p:sldId id="278" r:id="rId13"/>
    <p:sldId id="279" r:id="rId14"/>
    <p:sldId id="280" r:id="rId15"/>
    <p:sldId id="274" r:id="rId16"/>
    <p:sldId id="281" r:id="rId17"/>
    <p:sldId id="282" r:id="rId18"/>
    <p:sldId id="284" r:id="rId19"/>
    <p:sldId id="275" r:id="rId20"/>
    <p:sldId id="286" r:id="rId21"/>
    <p:sldId id="28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97604F-2AB9-8F72-7312-729F2E026F9C}" name="Narendran, Rudi (Analysis Directorate)" initials="NR(D" userId="S::Rudi.Narendran@beis.gov.uk::6a412b7e-17dd-4f20-8526-40aabfd2cb68" providerId="AD"/>
  <p188:author id="{32CC64D2-06FE-F8A9-9511-AAAC1D9C93D0}" name="Walker, Ben (Analysis Directorate)" initials="WD" userId="S::ben.walker@beis.gov.uk::f0e8df2e-0706-4363-bc9d-109b2a25ad5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940" autoAdjust="0"/>
  </p:normalViewPr>
  <p:slideViewPr>
    <p:cSldViewPr snapToGrid="0">
      <p:cViewPr varScale="1">
        <p:scale>
          <a:sx n="55" d="100"/>
          <a:sy n="55" d="100"/>
        </p:scale>
        <p:origin x="107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BD8F76-5A65-402F-B129-926909BBEC2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15BF26B-E620-47BA-AAF5-35EEC9108042}">
      <dgm:prSet phldrT="[Text]"/>
      <dgm:spPr>
        <a:solidFill>
          <a:srgbClr val="004A7F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dirty="0"/>
            <a:t>Project initiation</a:t>
          </a:r>
        </a:p>
      </dgm:t>
    </dgm:pt>
    <dgm:pt modelId="{12CA468D-E363-42D4-9D45-7D53CC994B0D}" type="parTrans" cxnId="{9BB56801-E3B7-4BA1-94E7-88BF849CB75F}">
      <dgm:prSet/>
      <dgm:spPr/>
      <dgm:t>
        <a:bodyPr/>
        <a:lstStyle/>
        <a:p>
          <a:endParaRPr lang="en-GB"/>
        </a:p>
      </dgm:t>
    </dgm:pt>
    <dgm:pt modelId="{53FB4370-AEBA-4972-920A-6F1C5EF1A07F}" type="sibTrans" cxnId="{9BB56801-E3B7-4BA1-94E7-88BF849CB75F}">
      <dgm:prSet/>
      <dgm:spPr/>
      <dgm:t>
        <a:bodyPr/>
        <a:lstStyle/>
        <a:p>
          <a:endParaRPr lang="en-GB"/>
        </a:p>
      </dgm:t>
    </dgm:pt>
    <dgm:pt modelId="{0EC658D0-B1A6-4CB3-89C7-15447BF37D63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Policy team write project brief</a:t>
          </a:r>
        </a:p>
      </dgm:t>
    </dgm:pt>
    <dgm:pt modelId="{F6D74813-5D41-484E-BBA2-5FF51CF037BD}" type="parTrans" cxnId="{C9C8EA2D-A29C-4F81-9AD6-54158665FB04}">
      <dgm:prSet/>
      <dgm:spPr/>
      <dgm:t>
        <a:bodyPr/>
        <a:lstStyle/>
        <a:p>
          <a:endParaRPr lang="en-GB"/>
        </a:p>
      </dgm:t>
    </dgm:pt>
    <dgm:pt modelId="{3857492D-7F00-4AA0-A71C-1B259DC40E17}" type="sibTrans" cxnId="{C9C8EA2D-A29C-4F81-9AD6-54158665FB04}">
      <dgm:prSet/>
      <dgm:spPr/>
      <dgm:t>
        <a:bodyPr/>
        <a:lstStyle/>
        <a:p>
          <a:endParaRPr lang="en-GB"/>
        </a:p>
      </dgm:t>
    </dgm:pt>
    <dgm:pt modelId="{E4AFD790-1160-43F2-B9A6-3B2D1066AE99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Contractor return a proposal (within 5 working days)</a:t>
          </a:r>
        </a:p>
      </dgm:t>
    </dgm:pt>
    <dgm:pt modelId="{3A4E8E2D-7F4D-4139-9577-5DE25D0EC4A7}" type="parTrans" cxnId="{2CED4D87-B421-42D4-990E-A79144CF2BDE}">
      <dgm:prSet/>
      <dgm:spPr/>
      <dgm:t>
        <a:bodyPr/>
        <a:lstStyle/>
        <a:p>
          <a:endParaRPr lang="en-GB"/>
        </a:p>
      </dgm:t>
    </dgm:pt>
    <dgm:pt modelId="{0796CC06-C7A5-42BC-B471-31198B5C2410}" type="sibTrans" cxnId="{2CED4D87-B421-42D4-990E-A79144CF2BDE}">
      <dgm:prSet/>
      <dgm:spPr/>
      <dgm:t>
        <a:bodyPr/>
        <a:lstStyle/>
        <a:p>
          <a:endParaRPr lang="en-GB"/>
        </a:p>
      </dgm:t>
    </dgm:pt>
    <dgm:pt modelId="{DBEC940E-F2C3-40FF-8FD4-B935AAFF7602}">
      <dgm:prSet phldrT="[Text]"/>
      <dgm:spPr>
        <a:solidFill>
          <a:srgbClr val="004A7F"/>
        </a:solidFill>
        <a:ln>
          <a:solidFill>
            <a:schemeClr val="bg1"/>
          </a:solidFill>
        </a:ln>
      </dgm:spPr>
      <dgm:t>
        <a:bodyPr/>
        <a:lstStyle/>
        <a:p>
          <a:r>
            <a:rPr lang="en-GB" dirty="0"/>
            <a:t>Project delivery</a:t>
          </a:r>
        </a:p>
      </dgm:t>
    </dgm:pt>
    <dgm:pt modelId="{E81A2774-0100-41BC-AAFD-8290C7400C23}" type="parTrans" cxnId="{19A9C5E4-74D9-4292-A650-2A7B99F4F9E0}">
      <dgm:prSet/>
      <dgm:spPr/>
      <dgm:t>
        <a:bodyPr/>
        <a:lstStyle/>
        <a:p>
          <a:endParaRPr lang="en-GB"/>
        </a:p>
      </dgm:t>
    </dgm:pt>
    <dgm:pt modelId="{F50FD945-AABA-4068-88B9-29E147DA7ABF}" type="sibTrans" cxnId="{19A9C5E4-74D9-4292-A650-2A7B99F4F9E0}">
      <dgm:prSet/>
      <dgm:spPr/>
      <dgm:t>
        <a:bodyPr/>
        <a:lstStyle/>
        <a:p>
          <a:endParaRPr lang="en-GB"/>
        </a:p>
      </dgm:t>
    </dgm:pt>
    <dgm:pt modelId="{F59E3F94-0125-4331-BE1D-29A108417A87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Policy team manage the project, with local analytical QA</a:t>
          </a:r>
        </a:p>
      </dgm:t>
    </dgm:pt>
    <dgm:pt modelId="{B1F07276-79BC-499A-B67D-2AC389881E2F}" type="parTrans" cxnId="{7F621C32-551B-420F-81CB-01B93C6FF769}">
      <dgm:prSet/>
      <dgm:spPr/>
      <dgm:t>
        <a:bodyPr/>
        <a:lstStyle/>
        <a:p>
          <a:endParaRPr lang="en-GB"/>
        </a:p>
      </dgm:t>
    </dgm:pt>
    <dgm:pt modelId="{B04CC891-5CD7-40D7-BCE7-866DC42B88A5}" type="sibTrans" cxnId="{7F621C32-551B-420F-81CB-01B93C6FF769}">
      <dgm:prSet/>
      <dgm:spPr/>
      <dgm:t>
        <a:bodyPr/>
        <a:lstStyle/>
        <a:p>
          <a:endParaRPr lang="en-GB"/>
        </a:p>
      </dgm:t>
    </dgm:pt>
    <dgm:pt modelId="{3518680E-726D-45A8-AD41-BE75EBB9CC29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M&amp;E Hub manage contractual side</a:t>
          </a:r>
        </a:p>
      </dgm:t>
    </dgm:pt>
    <dgm:pt modelId="{D066791D-1B79-48C7-932B-6167A2080D34}" type="parTrans" cxnId="{BF5EAF77-5AED-4284-9984-86614812C8CB}">
      <dgm:prSet/>
      <dgm:spPr/>
      <dgm:t>
        <a:bodyPr/>
        <a:lstStyle/>
        <a:p>
          <a:endParaRPr lang="en-GB"/>
        </a:p>
      </dgm:t>
    </dgm:pt>
    <dgm:pt modelId="{FAFA83F0-4D7E-4F4B-93D8-D273BDE2D8EF}" type="sibTrans" cxnId="{BF5EAF77-5AED-4284-9984-86614812C8CB}">
      <dgm:prSet/>
      <dgm:spPr/>
      <dgm:t>
        <a:bodyPr/>
        <a:lstStyle/>
        <a:p>
          <a:endParaRPr lang="en-GB"/>
        </a:p>
      </dgm:t>
    </dgm:pt>
    <dgm:pt modelId="{A6842F49-161E-4C49-9133-5157943CFC06}">
      <dgm:prSet phldrT="[Text]"/>
      <dgm:spPr>
        <a:solidFill>
          <a:srgbClr val="004A7F"/>
        </a:solidFill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Project review</a:t>
          </a:r>
        </a:p>
      </dgm:t>
    </dgm:pt>
    <dgm:pt modelId="{D47FC69D-BEB6-437A-BB68-11A6F69C6F51}" type="parTrans" cxnId="{F022E67F-DA86-4F2D-A3B0-552732C81B55}">
      <dgm:prSet/>
      <dgm:spPr/>
      <dgm:t>
        <a:bodyPr/>
        <a:lstStyle/>
        <a:p>
          <a:endParaRPr lang="en-GB"/>
        </a:p>
      </dgm:t>
    </dgm:pt>
    <dgm:pt modelId="{5E28EE9D-E80E-475B-91F1-9803D8EEBF65}" type="sibTrans" cxnId="{F022E67F-DA86-4F2D-A3B0-552732C81B55}">
      <dgm:prSet/>
      <dgm:spPr/>
      <dgm:t>
        <a:bodyPr/>
        <a:lstStyle/>
        <a:p>
          <a:endParaRPr lang="en-GB"/>
        </a:p>
      </dgm:t>
    </dgm:pt>
    <dgm:pt modelId="{05DAA632-5224-420E-98F3-0CC1C5E44C7B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Lessons learnt collated following each project, to improve running of the call-off contract</a:t>
          </a:r>
        </a:p>
      </dgm:t>
    </dgm:pt>
    <dgm:pt modelId="{75B7988B-513D-4ECA-A821-D88683C415FB}" type="parTrans" cxnId="{D8E99690-B37F-4689-9218-5CD7B8218632}">
      <dgm:prSet/>
      <dgm:spPr/>
      <dgm:t>
        <a:bodyPr/>
        <a:lstStyle/>
        <a:p>
          <a:endParaRPr lang="en-GB"/>
        </a:p>
      </dgm:t>
    </dgm:pt>
    <dgm:pt modelId="{80F48D8F-197B-4996-97C8-168D7ECDDF96}" type="sibTrans" cxnId="{D8E99690-B37F-4689-9218-5CD7B8218632}">
      <dgm:prSet/>
      <dgm:spPr/>
      <dgm:t>
        <a:bodyPr/>
        <a:lstStyle/>
        <a:p>
          <a:endParaRPr lang="en-GB"/>
        </a:p>
      </dgm:t>
    </dgm:pt>
    <dgm:pt modelId="{B94C4A1D-DD71-4949-B969-E56FB3B260DC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M&amp;E Hub review and submit to contractor</a:t>
          </a:r>
        </a:p>
      </dgm:t>
    </dgm:pt>
    <dgm:pt modelId="{C62FF00C-5F6F-4129-B680-28FC85AA7172}" type="parTrans" cxnId="{5BDD6A46-3699-4595-A8B4-3AA0E8161DA4}">
      <dgm:prSet/>
      <dgm:spPr/>
      <dgm:t>
        <a:bodyPr/>
        <a:lstStyle/>
        <a:p>
          <a:endParaRPr lang="en-GB"/>
        </a:p>
      </dgm:t>
    </dgm:pt>
    <dgm:pt modelId="{477D5912-AE9E-482C-B0FD-22C687A7632B}" type="sibTrans" cxnId="{5BDD6A46-3699-4595-A8B4-3AA0E8161DA4}">
      <dgm:prSet/>
      <dgm:spPr/>
      <dgm:t>
        <a:bodyPr/>
        <a:lstStyle/>
        <a:p>
          <a:endParaRPr lang="en-GB"/>
        </a:p>
      </dgm:t>
    </dgm:pt>
    <dgm:pt modelId="{677672BC-10E1-48D7-B891-7E85EC4EF9BE}">
      <dgm:prSet phldrT="[Text]"/>
      <dgm:spPr>
        <a:ln>
          <a:solidFill>
            <a:srgbClr val="004A7F"/>
          </a:solidFill>
        </a:ln>
      </dgm:spPr>
      <dgm:t>
        <a:bodyPr/>
        <a:lstStyle/>
        <a:p>
          <a:r>
            <a:rPr lang="en-GB" dirty="0"/>
            <a:t>M&amp;E Hub and Policy team confirm contracting</a:t>
          </a:r>
        </a:p>
      </dgm:t>
    </dgm:pt>
    <dgm:pt modelId="{7DD5B37F-CBC5-4E98-8846-4339D1849F31}" type="parTrans" cxnId="{37B262AD-A165-4D6B-8B9A-2DACAA2C2AD5}">
      <dgm:prSet/>
      <dgm:spPr/>
      <dgm:t>
        <a:bodyPr/>
        <a:lstStyle/>
        <a:p>
          <a:endParaRPr lang="en-GB"/>
        </a:p>
      </dgm:t>
    </dgm:pt>
    <dgm:pt modelId="{AF26AD43-335A-42F9-A1DB-AE67A57C2634}" type="sibTrans" cxnId="{37B262AD-A165-4D6B-8B9A-2DACAA2C2AD5}">
      <dgm:prSet/>
      <dgm:spPr/>
      <dgm:t>
        <a:bodyPr/>
        <a:lstStyle/>
        <a:p>
          <a:endParaRPr lang="en-GB"/>
        </a:p>
      </dgm:t>
    </dgm:pt>
    <dgm:pt modelId="{2A8D0E61-B1BB-4AED-B108-F2F2582808DB}" type="pres">
      <dgm:prSet presAssocID="{3DBD8F76-5A65-402F-B129-926909BBEC2E}" presName="linearFlow" presStyleCnt="0">
        <dgm:presLayoutVars>
          <dgm:dir/>
          <dgm:animLvl val="lvl"/>
          <dgm:resizeHandles val="exact"/>
        </dgm:presLayoutVars>
      </dgm:prSet>
      <dgm:spPr/>
    </dgm:pt>
    <dgm:pt modelId="{BC78ED94-41D9-4A6C-8774-72CD83B2BA48}" type="pres">
      <dgm:prSet presAssocID="{115BF26B-E620-47BA-AAF5-35EEC9108042}" presName="composite" presStyleCnt="0"/>
      <dgm:spPr/>
    </dgm:pt>
    <dgm:pt modelId="{17CE4AD8-8EBA-4F79-B782-D1B10F61655A}" type="pres">
      <dgm:prSet presAssocID="{115BF26B-E620-47BA-AAF5-35EEC9108042}" presName="parentText" presStyleLbl="alignNode1" presStyleIdx="0" presStyleCnt="3" custLinFactNeighborY="20677">
        <dgm:presLayoutVars>
          <dgm:chMax val="1"/>
          <dgm:bulletEnabled val="1"/>
        </dgm:presLayoutVars>
      </dgm:prSet>
      <dgm:spPr/>
    </dgm:pt>
    <dgm:pt modelId="{2591FB32-31D8-42C8-A058-0121924E61D6}" type="pres">
      <dgm:prSet presAssocID="{115BF26B-E620-47BA-AAF5-35EEC9108042}" presName="descendantText" presStyleLbl="alignAcc1" presStyleIdx="0" presStyleCnt="3" custLinFactNeighborY="31806">
        <dgm:presLayoutVars>
          <dgm:bulletEnabled val="1"/>
        </dgm:presLayoutVars>
      </dgm:prSet>
      <dgm:spPr/>
    </dgm:pt>
    <dgm:pt modelId="{99CBE771-9038-4A09-907D-093751E6BFE1}" type="pres">
      <dgm:prSet presAssocID="{53FB4370-AEBA-4972-920A-6F1C5EF1A07F}" presName="sp" presStyleCnt="0"/>
      <dgm:spPr/>
    </dgm:pt>
    <dgm:pt modelId="{95A9C7E6-FF69-4B21-BE71-0A845E7491E6}" type="pres">
      <dgm:prSet presAssocID="{DBEC940E-F2C3-40FF-8FD4-B935AAFF7602}" presName="composite" presStyleCnt="0"/>
      <dgm:spPr/>
    </dgm:pt>
    <dgm:pt modelId="{32272CB0-E7E3-4F17-ABAE-6C99A8A87D66}" type="pres">
      <dgm:prSet presAssocID="{DBEC940E-F2C3-40FF-8FD4-B935AAFF760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BF20F37D-E77D-4F67-A089-E21B5D30A9DB}" type="pres">
      <dgm:prSet presAssocID="{DBEC940E-F2C3-40FF-8FD4-B935AAFF7602}" presName="descendantText" presStyleLbl="alignAcc1" presStyleIdx="1" presStyleCnt="3">
        <dgm:presLayoutVars>
          <dgm:bulletEnabled val="1"/>
        </dgm:presLayoutVars>
      </dgm:prSet>
      <dgm:spPr/>
    </dgm:pt>
    <dgm:pt modelId="{FD5A97E6-B738-429F-A8F6-6978676BCCBD}" type="pres">
      <dgm:prSet presAssocID="{F50FD945-AABA-4068-88B9-29E147DA7ABF}" presName="sp" presStyleCnt="0"/>
      <dgm:spPr/>
    </dgm:pt>
    <dgm:pt modelId="{566CC444-8DA9-4A70-BA42-D706B9BD996A}" type="pres">
      <dgm:prSet presAssocID="{A6842F49-161E-4C49-9133-5157943CFC06}" presName="composite" presStyleCnt="0"/>
      <dgm:spPr/>
    </dgm:pt>
    <dgm:pt modelId="{F7058621-BF53-4C47-9635-900A0DE39852}" type="pres">
      <dgm:prSet presAssocID="{A6842F49-161E-4C49-9133-5157943CFC06}" presName="parentText" presStyleLbl="alignNode1" presStyleIdx="2" presStyleCnt="3" custScaleY="95890" custLinFactNeighborY="-21344">
        <dgm:presLayoutVars>
          <dgm:chMax val="1"/>
          <dgm:bulletEnabled val="1"/>
        </dgm:presLayoutVars>
      </dgm:prSet>
      <dgm:spPr/>
    </dgm:pt>
    <dgm:pt modelId="{7A338028-56F4-44F6-B743-79D08BC9C037}" type="pres">
      <dgm:prSet presAssocID="{A6842F49-161E-4C49-9133-5157943CFC06}" presName="descendantText" presStyleLbl="alignAcc1" presStyleIdx="2" presStyleCnt="3" custLinFactNeighborY="-32832">
        <dgm:presLayoutVars>
          <dgm:bulletEnabled val="1"/>
        </dgm:presLayoutVars>
      </dgm:prSet>
      <dgm:spPr/>
    </dgm:pt>
  </dgm:ptLst>
  <dgm:cxnLst>
    <dgm:cxn modelId="{9BB56801-E3B7-4BA1-94E7-88BF849CB75F}" srcId="{3DBD8F76-5A65-402F-B129-926909BBEC2E}" destId="{115BF26B-E620-47BA-AAF5-35EEC9108042}" srcOrd="0" destOrd="0" parTransId="{12CA468D-E363-42D4-9D45-7D53CC994B0D}" sibTransId="{53FB4370-AEBA-4972-920A-6F1C5EF1A07F}"/>
    <dgm:cxn modelId="{717DCB12-1034-40EA-B000-9DEC86B6CB90}" type="presOf" srcId="{0EC658D0-B1A6-4CB3-89C7-15447BF37D63}" destId="{2591FB32-31D8-42C8-A058-0121924E61D6}" srcOrd="0" destOrd="0" presId="urn:microsoft.com/office/officeart/2005/8/layout/chevron2"/>
    <dgm:cxn modelId="{B0870E1A-BC46-4D0F-815B-97D35903FE0A}" type="presOf" srcId="{677672BC-10E1-48D7-B891-7E85EC4EF9BE}" destId="{2591FB32-31D8-42C8-A058-0121924E61D6}" srcOrd="0" destOrd="3" presId="urn:microsoft.com/office/officeart/2005/8/layout/chevron2"/>
    <dgm:cxn modelId="{D88FE522-5EA5-4B91-8932-46264C019C21}" type="presOf" srcId="{115BF26B-E620-47BA-AAF5-35EEC9108042}" destId="{17CE4AD8-8EBA-4F79-B782-D1B10F61655A}" srcOrd="0" destOrd="0" presId="urn:microsoft.com/office/officeart/2005/8/layout/chevron2"/>
    <dgm:cxn modelId="{C9C8EA2D-A29C-4F81-9AD6-54158665FB04}" srcId="{115BF26B-E620-47BA-AAF5-35EEC9108042}" destId="{0EC658D0-B1A6-4CB3-89C7-15447BF37D63}" srcOrd="0" destOrd="0" parTransId="{F6D74813-5D41-484E-BBA2-5FF51CF037BD}" sibTransId="{3857492D-7F00-4AA0-A71C-1B259DC40E17}"/>
    <dgm:cxn modelId="{7F621C32-551B-420F-81CB-01B93C6FF769}" srcId="{DBEC940E-F2C3-40FF-8FD4-B935AAFF7602}" destId="{F59E3F94-0125-4331-BE1D-29A108417A87}" srcOrd="0" destOrd="0" parTransId="{B1F07276-79BC-499A-B67D-2AC389881E2F}" sibTransId="{B04CC891-5CD7-40D7-BCE7-866DC42B88A5}"/>
    <dgm:cxn modelId="{FAC4A03B-0C7D-42EB-ACC7-839FFE9CA2D9}" type="presOf" srcId="{F59E3F94-0125-4331-BE1D-29A108417A87}" destId="{BF20F37D-E77D-4F67-A089-E21B5D30A9DB}" srcOrd="0" destOrd="0" presId="urn:microsoft.com/office/officeart/2005/8/layout/chevron2"/>
    <dgm:cxn modelId="{5BDD6A46-3699-4595-A8B4-3AA0E8161DA4}" srcId="{115BF26B-E620-47BA-AAF5-35EEC9108042}" destId="{B94C4A1D-DD71-4949-B969-E56FB3B260DC}" srcOrd="1" destOrd="0" parTransId="{C62FF00C-5F6F-4129-B680-28FC85AA7172}" sibTransId="{477D5912-AE9E-482C-B0FD-22C687A7632B}"/>
    <dgm:cxn modelId="{F358B16A-E929-4A9D-91DF-FDAC3409B3AC}" type="presOf" srcId="{B94C4A1D-DD71-4949-B969-E56FB3B260DC}" destId="{2591FB32-31D8-42C8-A058-0121924E61D6}" srcOrd="0" destOrd="1" presId="urn:microsoft.com/office/officeart/2005/8/layout/chevron2"/>
    <dgm:cxn modelId="{B8BBF473-CB5D-4947-9EEE-4B7E50A78E01}" type="presOf" srcId="{3DBD8F76-5A65-402F-B129-926909BBEC2E}" destId="{2A8D0E61-B1BB-4AED-B108-F2F2582808DB}" srcOrd="0" destOrd="0" presId="urn:microsoft.com/office/officeart/2005/8/layout/chevron2"/>
    <dgm:cxn modelId="{BF5EAF77-5AED-4284-9984-86614812C8CB}" srcId="{DBEC940E-F2C3-40FF-8FD4-B935AAFF7602}" destId="{3518680E-726D-45A8-AD41-BE75EBB9CC29}" srcOrd="1" destOrd="0" parTransId="{D066791D-1B79-48C7-932B-6167A2080D34}" sibTransId="{FAFA83F0-4D7E-4F4B-93D8-D273BDE2D8EF}"/>
    <dgm:cxn modelId="{F022E67F-DA86-4F2D-A3B0-552732C81B55}" srcId="{3DBD8F76-5A65-402F-B129-926909BBEC2E}" destId="{A6842F49-161E-4C49-9133-5157943CFC06}" srcOrd="2" destOrd="0" parTransId="{D47FC69D-BEB6-437A-BB68-11A6F69C6F51}" sibTransId="{5E28EE9D-E80E-475B-91F1-9803D8EEBF65}"/>
    <dgm:cxn modelId="{2CED4D87-B421-42D4-990E-A79144CF2BDE}" srcId="{115BF26B-E620-47BA-AAF5-35EEC9108042}" destId="{E4AFD790-1160-43F2-B9A6-3B2D1066AE99}" srcOrd="2" destOrd="0" parTransId="{3A4E8E2D-7F4D-4139-9577-5DE25D0EC4A7}" sibTransId="{0796CC06-C7A5-42BC-B471-31198B5C2410}"/>
    <dgm:cxn modelId="{EE8ED189-AA59-48E7-B69D-95C0AED5D14A}" type="presOf" srcId="{DBEC940E-F2C3-40FF-8FD4-B935AAFF7602}" destId="{32272CB0-E7E3-4F17-ABAE-6C99A8A87D66}" srcOrd="0" destOrd="0" presId="urn:microsoft.com/office/officeart/2005/8/layout/chevron2"/>
    <dgm:cxn modelId="{D8E99690-B37F-4689-9218-5CD7B8218632}" srcId="{A6842F49-161E-4C49-9133-5157943CFC06}" destId="{05DAA632-5224-420E-98F3-0CC1C5E44C7B}" srcOrd="0" destOrd="0" parTransId="{75B7988B-513D-4ECA-A821-D88683C415FB}" sibTransId="{80F48D8F-197B-4996-97C8-168D7ECDDF96}"/>
    <dgm:cxn modelId="{37B262AD-A165-4D6B-8B9A-2DACAA2C2AD5}" srcId="{115BF26B-E620-47BA-AAF5-35EEC9108042}" destId="{677672BC-10E1-48D7-B891-7E85EC4EF9BE}" srcOrd="3" destOrd="0" parTransId="{7DD5B37F-CBC5-4E98-8846-4339D1849F31}" sibTransId="{AF26AD43-335A-42F9-A1DB-AE67A57C2634}"/>
    <dgm:cxn modelId="{B45644B6-C400-48EB-86B0-59328DFABFC6}" type="presOf" srcId="{E4AFD790-1160-43F2-B9A6-3B2D1066AE99}" destId="{2591FB32-31D8-42C8-A058-0121924E61D6}" srcOrd="0" destOrd="2" presId="urn:microsoft.com/office/officeart/2005/8/layout/chevron2"/>
    <dgm:cxn modelId="{C681D4BF-0E33-4647-B65D-CA5AB2D107A3}" type="presOf" srcId="{05DAA632-5224-420E-98F3-0CC1C5E44C7B}" destId="{7A338028-56F4-44F6-B743-79D08BC9C037}" srcOrd="0" destOrd="0" presId="urn:microsoft.com/office/officeart/2005/8/layout/chevron2"/>
    <dgm:cxn modelId="{970FE1D7-F83B-4BA9-AD75-1B24F3F7D396}" type="presOf" srcId="{3518680E-726D-45A8-AD41-BE75EBB9CC29}" destId="{BF20F37D-E77D-4F67-A089-E21B5D30A9DB}" srcOrd="0" destOrd="1" presId="urn:microsoft.com/office/officeart/2005/8/layout/chevron2"/>
    <dgm:cxn modelId="{19A9C5E4-74D9-4292-A650-2A7B99F4F9E0}" srcId="{3DBD8F76-5A65-402F-B129-926909BBEC2E}" destId="{DBEC940E-F2C3-40FF-8FD4-B935AAFF7602}" srcOrd="1" destOrd="0" parTransId="{E81A2774-0100-41BC-AAFD-8290C7400C23}" sibTransId="{F50FD945-AABA-4068-88B9-29E147DA7ABF}"/>
    <dgm:cxn modelId="{1CD090E9-5E59-4FDC-99A5-1C92AF80A289}" type="presOf" srcId="{A6842F49-161E-4C49-9133-5157943CFC06}" destId="{F7058621-BF53-4C47-9635-900A0DE39852}" srcOrd="0" destOrd="0" presId="urn:microsoft.com/office/officeart/2005/8/layout/chevron2"/>
    <dgm:cxn modelId="{88091A38-4614-433C-A10C-4CCDCE2F41E9}" type="presParOf" srcId="{2A8D0E61-B1BB-4AED-B108-F2F2582808DB}" destId="{BC78ED94-41D9-4A6C-8774-72CD83B2BA48}" srcOrd="0" destOrd="0" presId="urn:microsoft.com/office/officeart/2005/8/layout/chevron2"/>
    <dgm:cxn modelId="{7B0BC9E7-4867-4799-A19B-B789E0E8F009}" type="presParOf" srcId="{BC78ED94-41D9-4A6C-8774-72CD83B2BA48}" destId="{17CE4AD8-8EBA-4F79-B782-D1B10F61655A}" srcOrd="0" destOrd="0" presId="urn:microsoft.com/office/officeart/2005/8/layout/chevron2"/>
    <dgm:cxn modelId="{0491A5D3-39C5-4DD6-93C7-F37EB740C70C}" type="presParOf" srcId="{BC78ED94-41D9-4A6C-8774-72CD83B2BA48}" destId="{2591FB32-31D8-42C8-A058-0121924E61D6}" srcOrd="1" destOrd="0" presId="urn:microsoft.com/office/officeart/2005/8/layout/chevron2"/>
    <dgm:cxn modelId="{32C7894B-3DB9-416F-9507-22A220F9CA45}" type="presParOf" srcId="{2A8D0E61-B1BB-4AED-B108-F2F2582808DB}" destId="{99CBE771-9038-4A09-907D-093751E6BFE1}" srcOrd="1" destOrd="0" presId="urn:microsoft.com/office/officeart/2005/8/layout/chevron2"/>
    <dgm:cxn modelId="{A71A9645-D7C6-4F31-BD8F-D85D27EA95EE}" type="presParOf" srcId="{2A8D0E61-B1BB-4AED-B108-F2F2582808DB}" destId="{95A9C7E6-FF69-4B21-BE71-0A845E7491E6}" srcOrd="2" destOrd="0" presId="urn:microsoft.com/office/officeart/2005/8/layout/chevron2"/>
    <dgm:cxn modelId="{B0D31A34-42CE-4D50-B11F-600C535AE06F}" type="presParOf" srcId="{95A9C7E6-FF69-4B21-BE71-0A845E7491E6}" destId="{32272CB0-E7E3-4F17-ABAE-6C99A8A87D66}" srcOrd="0" destOrd="0" presId="urn:microsoft.com/office/officeart/2005/8/layout/chevron2"/>
    <dgm:cxn modelId="{56DBC97C-2E6E-4F52-B348-D85EE18DEE18}" type="presParOf" srcId="{95A9C7E6-FF69-4B21-BE71-0A845E7491E6}" destId="{BF20F37D-E77D-4F67-A089-E21B5D30A9DB}" srcOrd="1" destOrd="0" presId="urn:microsoft.com/office/officeart/2005/8/layout/chevron2"/>
    <dgm:cxn modelId="{3728B8A1-A0FE-46FB-9964-FB43DAE2E9F3}" type="presParOf" srcId="{2A8D0E61-B1BB-4AED-B108-F2F2582808DB}" destId="{FD5A97E6-B738-429F-A8F6-6978676BCCBD}" srcOrd="3" destOrd="0" presId="urn:microsoft.com/office/officeart/2005/8/layout/chevron2"/>
    <dgm:cxn modelId="{86C326B3-7E8D-4D08-8833-33264E87011C}" type="presParOf" srcId="{2A8D0E61-B1BB-4AED-B108-F2F2582808DB}" destId="{566CC444-8DA9-4A70-BA42-D706B9BD996A}" srcOrd="4" destOrd="0" presId="urn:microsoft.com/office/officeart/2005/8/layout/chevron2"/>
    <dgm:cxn modelId="{845D3CDB-8193-4868-9D73-78B847B33D5D}" type="presParOf" srcId="{566CC444-8DA9-4A70-BA42-D706B9BD996A}" destId="{F7058621-BF53-4C47-9635-900A0DE39852}" srcOrd="0" destOrd="0" presId="urn:microsoft.com/office/officeart/2005/8/layout/chevron2"/>
    <dgm:cxn modelId="{780FA0CB-2F47-4999-9FFD-B20970222FB7}" type="presParOf" srcId="{566CC444-8DA9-4A70-BA42-D706B9BD996A}" destId="{7A338028-56F4-44F6-B743-79D08BC9C03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CE4AD8-8EBA-4F79-B782-D1B10F61655A}">
      <dsp:nvSpPr>
        <dsp:cNvPr id="0" name=""/>
        <dsp:cNvSpPr/>
      </dsp:nvSpPr>
      <dsp:spPr>
        <a:xfrm rot="5400000">
          <a:off x="-280094" y="805465"/>
          <a:ext cx="1867298" cy="1307108"/>
        </a:xfrm>
        <a:prstGeom prst="chevron">
          <a:avLst/>
        </a:prstGeom>
        <a:solidFill>
          <a:srgbClr val="004A7F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Project initiation</a:t>
          </a:r>
        </a:p>
      </dsp:txBody>
      <dsp:txXfrm rot="-5400000">
        <a:off x="1" y="1178924"/>
        <a:ext cx="1307108" cy="560190"/>
      </dsp:txXfrm>
    </dsp:sp>
    <dsp:sp modelId="{2591FB32-31D8-42C8-A058-0121924E61D6}">
      <dsp:nvSpPr>
        <dsp:cNvPr id="0" name=""/>
        <dsp:cNvSpPr/>
      </dsp:nvSpPr>
      <dsp:spPr>
        <a:xfrm rot="5400000">
          <a:off x="4110682" y="-2278261"/>
          <a:ext cx="1213743" cy="68208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4A7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Policy team write project brief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M&amp;E Hub review and submit to contractor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Contractor return a proposal (within 5 working days)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M&amp;E Hub and Policy team confirm contracting</a:t>
          </a:r>
        </a:p>
      </dsp:txBody>
      <dsp:txXfrm rot="-5400000">
        <a:off x="1307108" y="584563"/>
        <a:ext cx="6761641" cy="1095243"/>
      </dsp:txXfrm>
    </dsp:sp>
    <dsp:sp modelId="{32272CB0-E7E3-4F17-ABAE-6C99A8A87D66}">
      <dsp:nvSpPr>
        <dsp:cNvPr id="0" name=""/>
        <dsp:cNvSpPr/>
      </dsp:nvSpPr>
      <dsp:spPr>
        <a:xfrm rot="5400000">
          <a:off x="-280094" y="2094152"/>
          <a:ext cx="1867298" cy="1307108"/>
        </a:xfrm>
        <a:prstGeom prst="chevron">
          <a:avLst/>
        </a:prstGeom>
        <a:solidFill>
          <a:srgbClr val="004A7F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Project delivery</a:t>
          </a:r>
        </a:p>
      </dsp:txBody>
      <dsp:txXfrm rot="-5400000">
        <a:off x="1" y="2467611"/>
        <a:ext cx="1307108" cy="560190"/>
      </dsp:txXfrm>
    </dsp:sp>
    <dsp:sp modelId="{BF20F37D-E77D-4F67-A089-E21B5D30A9DB}">
      <dsp:nvSpPr>
        <dsp:cNvPr id="0" name=""/>
        <dsp:cNvSpPr/>
      </dsp:nvSpPr>
      <dsp:spPr>
        <a:xfrm rot="5400000">
          <a:off x="4110682" y="-989516"/>
          <a:ext cx="1213743" cy="68208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4A7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Policy team manage the project, with local analytical QA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M&amp;E Hub manage contractual side</a:t>
          </a:r>
        </a:p>
      </dsp:txBody>
      <dsp:txXfrm rot="-5400000">
        <a:off x="1307108" y="1873308"/>
        <a:ext cx="6761641" cy="1095243"/>
      </dsp:txXfrm>
    </dsp:sp>
    <dsp:sp modelId="{F7058621-BF53-4C47-9635-900A0DE39852}">
      <dsp:nvSpPr>
        <dsp:cNvPr id="0" name=""/>
        <dsp:cNvSpPr/>
      </dsp:nvSpPr>
      <dsp:spPr>
        <a:xfrm rot="5400000">
          <a:off x="-241721" y="3332011"/>
          <a:ext cx="1790552" cy="1307108"/>
        </a:xfrm>
        <a:prstGeom prst="chevron">
          <a:avLst/>
        </a:prstGeom>
        <a:solidFill>
          <a:srgbClr val="004A7F"/>
        </a:solidFill>
        <a:ln w="12700" cap="flat" cmpd="sng" algn="ctr">
          <a:solidFill>
            <a:srgbClr val="004A7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Project review</a:t>
          </a:r>
        </a:p>
      </dsp:txBody>
      <dsp:txXfrm rot="-5400000">
        <a:off x="1" y="3743843"/>
        <a:ext cx="1307108" cy="483444"/>
      </dsp:txXfrm>
    </dsp:sp>
    <dsp:sp modelId="{7A338028-56F4-44F6-B743-79D08BC9C037}">
      <dsp:nvSpPr>
        <dsp:cNvPr id="0" name=""/>
        <dsp:cNvSpPr/>
      </dsp:nvSpPr>
      <dsp:spPr>
        <a:xfrm rot="5400000">
          <a:off x="4110682" y="286775"/>
          <a:ext cx="1213743" cy="68208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4A7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Lessons learnt collated following each project, to improve running of the call-off contract</a:t>
          </a:r>
        </a:p>
      </dsp:txBody>
      <dsp:txXfrm rot="-5400000">
        <a:off x="1307108" y="3149599"/>
        <a:ext cx="6761641" cy="1095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9602388-BDC3-4967-A1FA-09E9A14999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EFE0-E6E6-46D3-897B-24F7B91ACF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108E4-D69B-4734-A1C3-3215A50B540E}" type="datetimeFigureOut">
              <a:rPr lang="en-GB" smtClean="0"/>
              <a:t>09/03/2022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EC8B1-D40C-4178-8263-760C6620C5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E31D6-678C-4DF2-865B-4B41EF9F45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EF077-C07A-44AF-9D69-E0B7F62225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0866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06045-326A-4A30-94E1-04220C9BEB48}" type="datetimeFigureOut">
              <a:rPr lang="en-GB" smtClean="0"/>
              <a:t>09/03/2022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C9FB7-1E49-4B9C-9D54-0D53A9AE4E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3524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518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196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43740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2612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8121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77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20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5197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982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9244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952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7209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8856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29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1FD84-7B67-4FAE-A470-DFFD0DD8C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83805-D76F-465F-AD1D-C024A7386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1335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56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orange - gradi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EFA0CB7-314C-46E8-8087-959F9F66F278}"/>
              </a:ext>
            </a:extLst>
          </p:cNvPr>
          <p:cNvSpPr txBox="1">
            <a:spLocks/>
          </p:cNvSpPr>
          <p:nvPr userDrawn="1"/>
        </p:nvSpPr>
        <p:spPr>
          <a:xfrm>
            <a:off x="0" y="5905500"/>
            <a:ext cx="12192000" cy="952500"/>
          </a:xfrm>
          <a:prstGeom prst="rect">
            <a:avLst/>
          </a:prstGeom>
          <a:gradFill>
            <a:gsLst>
              <a:gs pos="0">
                <a:srgbClr val="EE751B"/>
              </a:gs>
              <a:gs pos="100000">
                <a:srgbClr val="F9AE2D"/>
              </a:gs>
            </a:gsLst>
            <a:lin ang="2700000" scaled="0"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>
              <a:solidFill>
                <a:srgbClr val="004A7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64FFE862-56D9-4D88-B9C7-BBC36A8188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24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violet - gradi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37B99E-9BC4-481F-9216-F39A0CD5626F}"/>
              </a:ext>
            </a:extLst>
          </p:cNvPr>
          <p:cNvSpPr/>
          <p:nvPr userDrawn="1"/>
        </p:nvSpPr>
        <p:spPr>
          <a:xfrm>
            <a:off x="0" y="5909661"/>
            <a:ext cx="12192000" cy="954000"/>
          </a:xfrm>
          <a:prstGeom prst="rect">
            <a:avLst/>
          </a:prstGeom>
          <a:gradFill>
            <a:gsLst>
              <a:gs pos="0">
                <a:srgbClr val="AA1580"/>
              </a:gs>
              <a:gs pos="100000">
                <a:srgbClr val="E8348B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B7B3A306-8C4A-4E92-967C-4E92BA0028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566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6B217-DE68-414A-B123-62BE05FEC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32462-9E6A-4AA6-9384-5EACBAAE5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17702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DCE9E-CE4E-4330-A556-67E225114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B3E786-5A25-453E-8032-FB4F8B166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111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BA971-033E-4C9B-A764-87770B793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44200-F2C0-4BA9-878F-9C61285A0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56200" cy="39408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693718-FD5D-47E9-A3F9-4F812AA91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6"/>
            <a:ext cx="5156200" cy="39408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5208A-87CA-4A82-B2BC-CBB59B37F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8F956BC-A9F4-43AF-9DA6-F610B8D1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7706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0353-8B7F-49E3-9A51-FC1545C28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BF1E82-FC51-4EC1-B592-107D997D7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41E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C9ABA7-3F80-4F91-8503-555CC52DD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4"/>
            <a:ext cx="5158316" cy="32614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C6BDBC-8FC7-4DB9-B231-E63D5B3E6D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41E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88E1DA-9AD4-47DF-B87F-D3583B490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2614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7ABE9E-BEEC-4BBC-A2AA-F692A8FD8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AF424FE-5761-4F71-AACB-D40D22FD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67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B4E33-0BE5-4495-831B-B0B350330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D4869-F21B-4D37-9BA0-C50E74A2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2F908-AE9A-48CF-953D-B401BF9B6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48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34244F-83D4-4984-8713-188D5E33C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253A38-951D-4789-8BE7-947D3B002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69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5C7FD-2EEC-4990-A9E9-04DFF1DC2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E741-406C-4CEB-80A6-1C07C574E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7790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2A90E-E4DE-428A-BDFF-826E653C5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709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5D61F2-C602-4E21-A127-83D96D995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7949ACD-5CE9-4EF0-B2A8-DF128FD0B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9027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82118-D9EE-41EE-9CCE-13A6031D0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B3221C-8068-4121-A0AB-9D2E58AE1D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7790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3742E5-9290-4C19-993E-8B2F5C1BD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709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5AE10-A9FF-4209-8ACD-DF74AFD0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089D4F-B540-4BBB-8F10-D02BF5C25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536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D8A06CE-65D5-474A-A8E3-B5A42A34DCC8}"/>
              </a:ext>
            </a:extLst>
          </p:cNvPr>
          <p:cNvSpPr/>
          <p:nvPr userDrawn="1"/>
        </p:nvSpPr>
        <p:spPr>
          <a:xfrm>
            <a:off x="6123708" y="1"/>
            <a:ext cx="6096000" cy="698269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800">
                <a:solidFill>
                  <a:srgbClr val="868686"/>
                </a:solidFill>
              </a:rPr>
              <a:t>          Insert image here</a:t>
            </a:r>
          </a:p>
          <a:p>
            <a:pPr marL="534988" indent="0" algn="ctr">
              <a:tabLst>
                <a:tab pos="534988" algn="l"/>
              </a:tabLst>
            </a:pPr>
            <a:r>
              <a:rPr lang="en-GB" sz="1200">
                <a:solidFill>
                  <a:srgbClr val="868686"/>
                </a:solidFill>
              </a:rPr>
              <a:t>(send backwards until  image appears </a:t>
            </a:r>
            <a:br>
              <a:rPr lang="en-GB" sz="1200">
                <a:solidFill>
                  <a:srgbClr val="868686"/>
                </a:solidFill>
              </a:rPr>
            </a:br>
            <a:r>
              <a:rPr lang="en-GB" sz="1200">
                <a:solidFill>
                  <a:srgbClr val="868686"/>
                </a:solidFill>
              </a:rPr>
              <a:t>behind swipes and logo)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4210" y="1301578"/>
            <a:ext cx="6698039" cy="2127422"/>
          </a:xfrm>
        </p:spPr>
        <p:txBody>
          <a:bodyPr anchor="b">
            <a:normAutofit/>
          </a:bodyPr>
          <a:lstStyle>
            <a:lvl1pPr marL="0" indent="0"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</a:t>
            </a:r>
            <a:br>
              <a:rPr lang="en-US"/>
            </a:br>
            <a:r>
              <a:rPr lang="en-US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4210" y="3517558"/>
            <a:ext cx="6698039" cy="58488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Flowchart: Terminator 21">
            <a:extLst>
              <a:ext uri="{FF2B5EF4-FFF2-40B4-BE49-F238E27FC236}">
                <a16:creationId xmlns:a16="http://schemas.microsoft.com/office/drawing/2014/main" id="{8E05420A-97FE-4BC9-B93B-B98F32CDC894}"/>
              </a:ext>
            </a:extLst>
          </p:cNvPr>
          <p:cNvSpPr/>
          <p:nvPr userDrawn="1"/>
        </p:nvSpPr>
        <p:spPr>
          <a:xfrm>
            <a:off x="10162800" y="5855380"/>
            <a:ext cx="3163369" cy="864000"/>
          </a:xfrm>
          <a:prstGeom prst="flowChartTermina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3DA7A8C-490D-4580-9CD4-73EC48B3AB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59" y="424800"/>
            <a:ext cx="1411717" cy="4736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06EC131-DD75-4CF8-A2A4-9B06FA1785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06" t="51296" r="62973" b="6614"/>
          <a:stretch/>
        </p:blipFill>
        <p:spPr>
          <a:xfrm>
            <a:off x="10162017" y="5857419"/>
            <a:ext cx="1894703" cy="864973"/>
          </a:xfrm>
          <a:prstGeom prst="rect">
            <a:avLst/>
          </a:prstGeom>
        </p:spPr>
      </p:pic>
      <p:sp>
        <p:nvSpPr>
          <p:cNvPr id="25" name="Date Placeholder 3">
            <a:extLst>
              <a:ext uri="{FF2B5EF4-FFF2-40B4-BE49-F238E27FC236}">
                <a16:creationId xmlns:a16="http://schemas.microsoft.com/office/drawing/2014/main" id="{7DAE1CEC-5561-42AE-82B1-B060ADF0DF5F}"/>
              </a:ext>
            </a:extLst>
          </p:cNvPr>
          <p:cNvSpPr txBox="1">
            <a:spLocks/>
          </p:cNvSpPr>
          <p:nvPr userDrawn="1"/>
        </p:nvSpPr>
        <p:spPr>
          <a:xfrm>
            <a:off x="585600" y="6325201"/>
            <a:ext cx="2743200" cy="365125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C20618-E5D9-4E5B-AE98-0F53F165EA74}" type="datetime3">
              <a:rPr lang="en-GB" sz="1200" smtClean="0"/>
              <a:pPr/>
              <a:t>9 March, 2022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646136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CB4287E-D309-4A9A-9002-06097225DF41}"/>
              </a:ext>
            </a:extLst>
          </p:cNvPr>
          <p:cNvSpPr/>
          <p:nvPr userDrawn="1"/>
        </p:nvSpPr>
        <p:spPr>
          <a:xfrm>
            <a:off x="0" y="-1"/>
            <a:ext cx="12192000" cy="59147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207000" indent="0" algn="ctr"/>
            <a:r>
              <a:rPr lang="en-GB" sz="1800">
                <a:solidFill>
                  <a:srgbClr val="868686"/>
                </a:solidFill>
              </a:rPr>
              <a:t>Insert image</a:t>
            </a:r>
          </a:p>
          <a:p>
            <a:pPr marL="520700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>
                <a:solidFill>
                  <a:srgbClr val="868686"/>
                </a:solidFill>
              </a:rPr>
              <a:t>(Send backwards until  image appears </a:t>
            </a:r>
            <a:br>
              <a:rPr lang="en-GB" sz="1200">
                <a:solidFill>
                  <a:srgbClr val="868686"/>
                </a:solidFill>
              </a:rPr>
            </a:br>
            <a:r>
              <a:rPr lang="en-GB" sz="1200">
                <a:solidFill>
                  <a:srgbClr val="868686"/>
                </a:solidFill>
              </a:rPr>
              <a:t>behind title. Do not cover the footer banner.)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F1FD84-7B67-4FAE-A470-DFFD0DD8C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757" y="1944130"/>
            <a:ext cx="6098757" cy="1565833"/>
          </a:xfrm>
          <a:solidFill>
            <a:srgbClr val="003478">
              <a:alpha val="71765"/>
            </a:srgbClr>
          </a:solidFill>
        </p:spPr>
        <p:txBody>
          <a:bodyPr anchor="b">
            <a:normAutofit/>
          </a:bodyPr>
          <a:lstStyle>
            <a:lvl1pPr marL="361950" indent="0" algn="l"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83805-D76F-465F-AD1D-C024A73862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2753" y="3503183"/>
            <a:ext cx="6098753" cy="904061"/>
          </a:xfrm>
          <a:solidFill>
            <a:srgbClr val="003478">
              <a:alpha val="72000"/>
            </a:srgbClr>
          </a:solidFill>
        </p:spPr>
        <p:txBody>
          <a:bodyPr/>
          <a:lstStyle>
            <a:lvl1pPr marL="36195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D9E296F-03BB-4CE0-AFAE-F535A6CBB143}"/>
              </a:ext>
            </a:extLst>
          </p:cNvPr>
          <p:cNvSpPr txBox="1">
            <a:spLocks/>
          </p:cNvSpPr>
          <p:nvPr userDrawn="1"/>
        </p:nvSpPr>
        <p:spPr>
          <a:xfrm>
            <a:off x="465600" y="6231601"/>
            <a:ext cx="2743200" cy="365125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CDC20618-E5D9-4E5B-AE98-0F53F165EA74}" type="datetime3">
              <a:rPr lang="en-GB" sz="1200" smtClean="0"/>
              <a:pPr algn="l"/>
              <a:t>9 March, 2022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80461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93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igh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ED73D2-2BAE-432F-94C8-38438D372807}"/>
              </a:ext>
            </a:extLst>
          </p:cNvPr>
          <p:cNvSpPr/>
          <p:nvPr userDrawn="1"/>
        </p:nvSpPr>
        <p:spPr>
          <a:xfrm>
            <a:off x="0" y="5909661"/>
            <a:ext cx="12192000" cy="954000"/>
          </a:xfrm>
          <a:prstGeom prst="rect">
            <a:avLst/>
          </a:prstGeom>
          <a:solidFill>
            <a:srgbClr val="1C9C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0C95B566-EAE7-4876-848B-98228D5F9D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76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gre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ED73D2-2BAE-432F-94C8-38438D372807}"/>
              </a:ext>
            </a:extLst>
          </p:cNvPr>
          <p:cNvSpPr/>
          <p:nvPr userDrawn="1"/>
        </p:nvSpPr>
        <p:spPr>
          <a:xfrm>
            <a:off x="0" y="5909661"/>
            <a:ext cx="12192000" cy="954000"/>
          </a:xfrm>
          <a:prstGeom prst="rect">
            <a:avLst/>
          </a:prstGeom>
          <a:solidFill>
            <a:srgbClr val="73B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6F8DEABF-AA32-4F61-9113-507A9AC680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3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ED73D2-2BAE-432F-94C8-38438D372807}"/>
              </a:ext>
            </a:extLst>
          </p:cNvPr>
          <p:cNvSpPr/>
          <p:nvPr userDrawn="1"/>
        </p:nvSpPr>
        <p:spPr>
          <a:xfrm>
            <a:off x="0" y="5909661"/>
            <a:ext cx="12192000" cy="954000"/>
          </a:xfrm>
          <a:prstGeom prst="rect">
            <a:avLst/>
          </a:prstGeom>
          <a:solidFill>
            <a:srgbClr val="F9AE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FC09D322-24DB-4E08-98A6-C423583B65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15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viole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ED73D2-2BAE-432F-94C8-38438D372807}"/>
              </a:ext>
            </a:extLst>
          </p:cNvPr>
          <p:cNvSpPr/>
          <p:nvPr userDrawn="1"/>
        </p:nvSpPr>
        <p:spPr>
          <a:xfrm>
            <a:off x="0" y="5909661"/>
            <a:ext cx="12192000" cy="954000"/>
          </a:xfrm>
          <a:prstGeom prst="rect">
            <a:avLst/>
          </a:prstGeom>
          <a:solidFill>
            <a:srgbClr val="AA1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E62F3C83-B271-477C-90E2-1DE95981F4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10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ight blue - gradi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ED73D2-2BAE-432F-94C8-38438D372807}"/>
              </a:ext>
            </a:extLst>
          </p:cNvPr>
          <p:cNvSpPr/>
          <p:nvPr userDrawn="1"/>
        </p:nvSpPr>
        <p:spPr>
          <a:xfrm>
            <a:off x="0" y="5909661"/>
            <a:ext cx="12192000" cy="954000"/>
          </a:xfrm>
          <a:prstGeom prst="rect">
            <a:avLst/>
          </a:prstGeom>
          <a:gradFill>
            <a:gsLst>
              <a:gs pos="0">
                <a:srgbClr val="004A7F"/>
              </a:gs>
              <a:gs pos="100000">
                <a:srgbClr val="1C9CD9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48F195AA-D0DA-49E7-84E2-8D2880E5D8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7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green - gradi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35B7-437D-4BE6-9B66-ED0B9A0A9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D09F8-429B-4557-A486-27A5770CB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940861"/>
          </a:xfrm>
        </p:spPr>
        <p:txBody>
          <a:bodyPr/>
          <a:lstStyle>
            <a:lvl1pPr marL="228600" indent="-228600"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0E277DE-69E1-40E5-8363-40ED817AE4B3}"/>
              </a:ext>
            </a:extLst>
          </p:cNvPr>
          <p:cNvSpPr txBox="1">
            <a:spLocks/>
          </p:cNvSpPr>
          <p:nvPr userDrawn="1"/>
        </p:nvSpPr>
        <p:spPr>
          <a:xfrm>
            <a:off x="0" y="5909661"/>
            <a:ext cx="12192000" cy="952500"/>
          </a:xfrm>
          <a:prstGeom prst="rect">
            <a:avLst/>
          </a:prstGeom>
          <a:gradFill>
            <a:gsLst>
              <a:gs pos="0">
                <a:srgbClr val="73B72B"/>
              </a:gs>
              <a:gs pos="100000">
                <a:srgbClr val="BCCF00"/>
              </a:gs>
            </a:gsLst>
            <a:lin ang="2700000" scaled="0"/>
          </a:gra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200">
              <a:solidFill>
                <a:srgbClr val="004A7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0A885-BAA2-4890-9018-4D60866D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42400" y="6231601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82590-118A-4F46-A2EA-2A85E3977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2400" y="6231601"/>
            <a:ext cx="50182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030DFD-335B-4480-BEA0-C8D897832E8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F3FA3194-03CD-404A-82B7-B498EDECCC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92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1CC29F5-9D38-4F92-9787-5C69E638BD2C}"/>
              </a:ext>
            </a:extLst>
          </p:cNvPr>
          <p:cNvSpPr/>
          <p:nvPr userDrawn="1"/>
        </p:nvSpPr>
        <p:spPr>
          <a:xfrm>
            <a:off x="0" y="5910106"/>
            <a:ext cx="12192000" cy="954000"/>
          </a:xfrm>
          <a:prstGeom prst="rect">
            <a:avLst/>
          </a:prstGeom>
          <a:solidFill>
            <a:srgbClr val="004A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08958-870B-4E65-B32D-F274CCFBB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D40D6-D6CF-4338-B18C-CBFA3AA7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1A119-C713-44E6-AEAE-A3327772B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F5BD9-F13F-4A14-ACDE-7BA62DF8EC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30DFD-335B-4480-BEA0-C8D897832E8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135CC-373B-4BC2-BBB7-26394D4E69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pic>
        <p:nvPicPr>
          <p:cNvPr id="10" name="Picture 9" descr="Department for Business, Energy and Industrial Strategy crest" title="Department for Business, Energy and Industrial Strategy">
            <a:extLst>
              <a:ext uri="{FF2B5EF4-FFF2-40B4-BE49-F238E27FC236}">
                <a16:creationId xmlns:a16="http://schemas.microsoft.com/office/drawing/2014/main" id="{D47B0A10-0077-4F3E-8FA9-D8FE9B3760C4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4000" y="6093296"/>
            <a:ext cx="1196930" cy="635708"/>
          </a:xfrm>
          <a:prstGeom prst="rect">
            <a:avLst/>
          </a:prstGeom>
        </p:spPr>
      </p:pic>
      <p:sp>
        <p:nvSpPr>
          <p:cNvPr id="5" name="MSIPCMContentMarking" descr="{&quot;HashCode&quot;:-963512639,&quot;Placement&quot;:&quot;Header&quot;,&quot;Top&quot;:0.0,&quot;Left&quot;:443.961884,&quot;SlideWidth&quot;:960,&quot;SlideHeight&quot;:540}">
            <a:extLst>
              <a:ext uri="{FF2B5EF4-FFF2-40B4-BE49-F238E27FC236}">
                <a16:creationId xmlns:a16="http://schemas.microsoft.com/office/drawing/2014/main" id="{D50764AE-36AD-4561-9DDB-AD91342F63A8}"/>
              </a:ext>
            </a:extLst>
          </p:cNvPr>
          <p:cNvSpPr txBox="1"/>
          <p:nvPr userDrawn="1"/>
        </p:nvSpPr>
        <p:spPr>
          <a:xfrm>
            <a:off x="5638316" y="0"/>
            <a:ext cx="915369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UK OFFICIAL</a:t>
            </a:r>
          </a:p>
        </p:txBody>
      </p:sp>
      <p:sp>
        <p:nvSpPr>
          <p:cNvPr id="9" name="MSIPCMContentMarking" descr="{&quot;HashCode&quot;:-939375070,&quot;Placement&quot;:&quot;Footer&quot;,&quot;Top&quot;:519.343,&quot;Left&quot;:443.961884,&quot;SlideWidth&quot;:960,&quot;SlideHeight&quot;:540}">
            <a:extLst>
              <a:ext uri="{FF2B5EF4-FFF2-40B4-BE49-F238E27FC236}">
                <a16:creationId xmlns:a16="http://schemas.microsoft.com/office/drawing/2014/main" id="{A60BB327-EA27-4993-B385-0ABFA922DB4E}"/>
              </a:ext>
            </a:extLst>
          </p:cNvPr>
          <p:cNvSpPr txBox="1"/>
          <p:nvPr userDrawn="1"/>
        </p:nvSpPr>
        <p:spPr>
          <a:xfrm>
            <a:off x="5638316" y="6595656"/>
            <a:ext cx="915369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</a:rPr>
              <a:t>UK OFFICIAL</a:t>
            </a:r>
          </a:p>
        </p:txBody>
      </p:sp>
    </p:spTree>
    <p:extLst>
      <p:ext uri="{BB962C8B-B14F-4D97-AF65-F5344CB8AC3E}">
        <p14:creationId xmlns:p14="http://schemas.microsoft.com/office/powerpoint/2010/main" val="24831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41E4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lierregistration.cabinetoffice.gov.uk/dps#research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6CBD9-0496-456C-A076-9F49C6958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8739" y="1478639"/>
            <a:ext cx="6727370" cy="2387600"/>
          </a:xfrm>
        </p:spPr>
        <p:txBody>
          <a:bodyPr>
            <a:noAutofit/>
          </a:bodyPr>
          <a:lstStyle/>
          <a:p>
            <a:pPr algn="l"/>
            <a:r>
              <a:rPr lang="en-GB" sz="4400" dirty="0">
                <a:latin typeface="Arial"/>
                <a:cs typeface="Arial"/>
              </a:rPr>
              <a:t>Monitoring and Evaluation Call-off Contract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0B4CB-0F7F-44E5-B039-E12BC61BA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739" y="4096358"/>
            <a:ext cx="6727370" cy="17764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GB" dirty="0">
                <a:latin typeface="Arial"/>
                <a:cs typeface="Arial"/>
              </a:rPr>
              <a:t>Supplier engagement event</a:t>
            </a:r>
          </a:p>
          <a:p>
            <a:pPr algn="l"/>
            <a:r>
              <a:rPr lang="en-GB" dirty="0">
                <a:latin typeface="Arial"/>
                <a:cs typeface="Arial"/>
              </a:rPr>
              <a:t>1</a:t>
            </a:r>
            <a:r>
              <a:rPr lang="en-GB" baseline="30000" dirty="0">
                <a:latin typeface="Arial"/>
                <a:cs typeface="Arial"/>
              </a:rPr>
              <a:t>st</a:t>
            </a:r>
            <a:r>
              <a:rPr lang="en-GB" dirty="0">
                <a:latin typeface="Arial"/>
                <a:cs typeface="Arial"/>
              </a:rPr>
              <a:t> March 2022</a:t>
            </a:r>
          </a:p>
          <a:p>
            <a:pPr algn="l"/>
            <a:endParaRPr lang="en-GB" dirty="0">
              <a:latin typeface="Arial"/>
              <a:cs typeface="Arial"/>
            </a:endParaRPr>
          </a:p>
          <a:p>
            <a:pPr algn="l"/>
            <a:r>
              <a:rPr lang="en-GB" sz="1800" dirty="0">
                <a:latin typeface="Arial"/>
                <a:cs typeface="Arial"/>
              </a:rPr>
              <a:t>Michael Gentry and Alex Lim, BEIS</a:t>
            </a:r>
            <a:endParaRPr lang="en-GB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FA468C-2FDC-494A-82FF-A467643911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104" y="2103727"/>
            <a:ext cx="3186153" cy="217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166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within scope of the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Feasibility studies and testing of new monitoring and evaluation methods. </a:t>
            </a:r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Support BEIS to develop innovative and robust approaches to assess the delivery and impact of its increasingly complex portfolio of policy areas. </a:t>
            </a:r>
          </a:p>
          <a:p>
            <a:pPr marL="0" indent="0" algn="l" rtl="0" fontAlgn="base">
              <a:buNone/>
            </a:pPr>
            <a:r>
              <a:rPr lang="en-GB" sz="1800" dirty="0">
                <a:solidFill>
                  <a:srgbClr val="000000"/>
                </a:solidFill>
              </a:rPr>
              <a:t>For example: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Feasibility study to review innovative methods for assessing complex cross-policy BEIS impacts, including proposal of how they could be delivered in BEIS.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Working with teams to implement automated ‘real time’ monitoring analysis pipelines and interactive dashboards</a:t>
            </a: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0186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Policy areas and methods in scope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52578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GB" dirty="0">
                <a:latin typeface="Arial"/>
                <a:cs typeface="Arial"/>
              </a:rPr>
              <a:t>All BEIS policy areas are in scope.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i="1" dirty="0">
              <a:latin typeface="Arial"/>
              <a:cs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FDD5CC-1F2A-4BBB-ADDB-7294F7037D8E}"/>
              </a:ext>
            </a:extLst>
          </p:cNvPr>
          <p:cNvSpPr/>
          <p:nvPr/>
        </p:nvSpPr>
        <p:spPr>
          <a:xfrm>
            <a:off x="978795" y="3721591"/>
            <a:ext cx="4997002" cy="2109989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GB" sz="2000" b="1" dirty="0">
                <a:latin typeface="Arial"/>
                <a:cs typeface="Arial"/>
              </a:rPr>
              <a:t>Our priorities are: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>
                <a:latin typeface="Arial"/>
                <a:cs typeface="Arial"/>
              </a:rPr>
              <a:t>Fighting coronavirus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>
                <a:latin typeface="Arial"/>
                <a:cs typeface="Arial"/>
              </a:rPr>
              <a:t>Enterprise: Backing long-term growth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>
                <a:latin typeface="Arial"/>
                <a:cs typeface="Arial"/>
              </a:rPr>
              <a:t>Net Zero: Tackling climate change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i="1" dirty="0">
                <a:latin typeface="Arial"/>
                <a:cs typeface="Arial"/>
              </a:rPr>
              <a:t>Innovation: Unleashing a science superpower</a:t>
            </a:r>
            <a:endParaRPr lang="en-GB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124C9F-9E15-4323-A813-6CA6D9C20A01}"/>
              </a:ext>
            </a:extLst>
          </p:cNvPr>
          <p:cNvSpPr/>
          <p:nvPr/>
        </p:nvSpPr>
        <p:spPr>
          <a:xfrm>
            <a:off x="978795" y="2782865"/>
            <a:ext cx="4997002" cy="901163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GB" sz="2000" b="1" dirty="0">
                <a:latin typeface="Arial"/>
                <a:cs typeface="Arial"/>
              </a:rPr>
              <a:t>Our mission is:</a:t>
            </a:r>
            <a:r>
              <a:rPr lang="en-GB" sz="2000" dirty="0">
                <a:latin typeface="Arial"/>
                <a:cs typeface="Arial"/>
              </a:rPr>
              <a:t> </a:t>
            </a:r>
            <a:r>
              <a:rPr lang="en-GB" sz="2000" i="1" dirty="0">
                <a:latin typeface="Arial"/>
                <a:cs typeface="Arial"/>
              </a:rPr>
              <a:t>leading Britain's recovery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BBB01ED-3488-46AD-A285-7DE9863B8986}"/>
              </a:ext>
            </a:extLst>
          </p:cNvPr>
          <p:cNvSpPr txBox="1">
            <a:spLocks/>
          </p:cNvSpPr>
          <p:nvPr/>
        </p:nvSpPr>
        <p:spPr>
          <a:xfrm>
            <a:off x="6567152" y="1825626"/>
            <a:ext cx="5257800" cy="40703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>
                <a:latin typeface="Arial"/>
                <a:cs typeface="Arial"/>
              </a:rPr>
              <a:t>Potential methods in scope: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Primary data collection, quantitative and qualitative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Secondary data analysis / meta-analysis  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 reviews – including rapid evidence reviews 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Quantitative and qualitative data analysis  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Policy evaluations – both delivery and scoping exercises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Process, impact and economic evaluation - including counterfactual and theory based  methods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 of change / logic model development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Data management and visualisation</a:t>
            </a:r>
            <a:endParaRPr lang="en-GB" dirty="0">
              <a:latin typeface="Arial"/>
              <a:cs typeface="Arial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i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8929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42E94-A03C-47BD-B37D-3E12759E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Contract value and duration</a:t>
            </a:r>
          </a:p>
        </p:txBody>
      </p:sp>
      <p:pic>
        <p:nvPicPr>
          <p:cNvPr id="5" name="Graphic 4" descr="Piggy Bank outline">
            <a:extLst>
              <a:ext uri="{FF2B5EF4-FFF2-40B4-BE49-F238E27FC236}">
                <a16:creationId xmlns:a16="http://schemas.microsoft.com/office/drawing/2014/main" id="{AF704B8A-37F5-49BB-9594-BABE8BA7BC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1960" y="2048187"/>
            <a:ext cx="1800000" cy="1800000"/>
          </a:xfrm>
          <a:prstGeom prst="rect">
            <a:avLst/>
          </a:prstGeom>
        </p:spPr>
      </p:pic>
      <p:pic>
        <p:nvPicPr>
          <p:cNvPr id="7" name="Graphic 6" descr="Daily calendar outline">
            <a:extLst>
              <a:ext uri="{FF2B5EF4-FFF2-40B4-BE49-F238E27FC236}">
                <a16:creationId xmlns:a16="http://schemas.microsoft.com/office/drawing/2014/main" id="{9ABCB101-9352-4AD7-85EA-B039E79333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893953" y="2048187"/>
            <a:ext cx="1800000" cy="180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D01F378-4A09-427B-98BF-5F33E727E952}"/>
              </a:ext>
            </a:extLst>
          </p:cNvPr>
          <p:cNvSpPr txBox="1"/>
          <p:nvPr/>
        </p:nvSpPr>
        <p:spPr>
          <a:xfrm>
            <a:off x="2163650" y="3944075"/>
            <a:ext cx="2588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Up to £750,000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D4FCF2-B20D-4BFD-BE8A-30584B7BC12C}"/>
              </a:ext>
            </a:extLst>
          </p:cNvPr>
          <p:cNvSpPr txBox="1"/>
          <p:nvPr/>
        </p:nvSpPr>
        <p:spPr>
          <a:xfrm>
            <a:off x="6499626" y="3944075"/>
            <a:ext cx="2588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 years</a:t>
            </a:r>
          </a:p>
        </p:txBody>
      </p:sp>
    </p:spTree>
    <p:extLst>
      <p:ext uri="{BB962C8B-B14F-4D97-AF65-F5344CB8AC3E}">
        <p14:creationId xmlns:p14="http://schemas.microsoft.com/office/powerpoint/2010/main" val="1359562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50405-DA85-479F-B247-EA3513D54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features of the specification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8AC10-AD5F-4304-9483-8FE47D918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scope is broad – in terms of methods and policy areas. We are very open to consortium bids, or sub-contractor relationships.</a:t>
            </a:r>
          </a:p>
          <a:p>
            <a:r>
              <a:rPr lang="en-GB" dirty="0"/>
              <a:t>Evaluating quality and cost is hard when we have such a broad scope, so we plan to use example projects.</a:t>
            </a:r>
          </a:p>
          <a:p>
            <a:pPr lvl="1"/>
            <a:r>
              <a:rPr lang="en-GB" dirty="0"/>
              <a:t>We will set out a hypothetical project</a:t>
            </a:r>
          </a:p>
          <a:p>
            <a:pPr lvl="1"/>
            <a:r>
              <a:rPr lang="en-GB" dirty="0"/>
              <a:t>We will ask you to set out a project plan</a:t>
            </a:r>
          </a:p>
          <a:p>
            <a:pPr lvl="1"/>
            <a:r>
              <a:rPr lang="en-GB" dirty="0"/>
              <a:t>We don’t want you to actually solve the problem, but tell us how you would go about it.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3713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50405-DA85-479F-B247-EA3513D54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Contract management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6F1F93D-22E2-4B79-92C6-986E76F590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1109237"/>
              </p:ext>
            </p:extLst>
          </p:nvPr>
        </p:nvGraphicFramePr>
        <p:xfrm>
          <a:off x="2032000" y="10560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322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 to sign-up for new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Tender will be issued through the CCS RM6126 Research &amp; Insights Dynamic Purchasing System 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BEIS will leave a minimum two week window from today, before launching any tenders related to this contract.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Please register by going to </a:t>
            </a:r>
            <a:r>
              <a:rPr lang="en-GB" dirty="0">
                <a:latin typeface="Arial"/>
                <a:cs typeface="Arial"/>
                <a:hlinkClick r:id="rId3"/>
              </a:rPr>
              <a:t>https://supplierregistration.cabinetoffice.gov.uk/dps#research</a:t>
            </a:r>
            <a:r>
              <a:rPr lang="en-GB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7305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D2B25-268F-4667-9500-5D4ECF5D3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Procurement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74145-6713-41D8-9E29-7AA20A0BD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b="1" dirty="0"/>
              <a:t>UK SBS </a:t>
            </a:r>
            <a:r>
              <a:rPr lang="en-GB" sz="2400" dirty="0"/>
              <a:t>– Please direct all queries to UK SBS via the tendering platform during the procurement process.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b="1" dirty="0"/>
              <a:t>Budget</a:t>
            </a:r>
            <a:r>
              <a:rPr lang="en-GB" sz="2400" dirty="0"/>
              <a:t> – £750k excluding VAT over 3 year period</a:t>
            </a:r>
          </a:p>
          <a:p>
            <a:endParaRPr lang="en-GB" sz="2400" dirty="0"/>
          </a:p>
          <a:p>
            <a:r>
              <a:rPr lang="en-GB" sz="2400" b="1" dirty="0"/>
              <a:t>Route to Market </a:t>
            </a:r>
            <a:r>
              <a:rPr lang="en-GB" sz="2400" dirty="0"/>
              <a:t>– Crown Commercial Service DPS – RM6126 Research &amp; Insights</a:t>
            </a:r>
          </a:p>
          <a:p>
            <a:endParaRPr lang="en-GB" sz="2400" dirty="0"/>
          </a:p>
          <a:p>
            <a:r>
              <a:rPr lang="en-GB" sz="2400" b="1" dirty="0"/>
              <a:t>Anticipated Issue Date of Mini Competition </a:t>
            </a:r>
            <a:r>
              <a:rPr lang="en-GB" sz="2400" dirty="0"/>
              <a:t>– Monday 14th March 2022</a:t>
            </a:r>
          </a:p>
          <a:p>
            <a:endParaRPr lang="en-GB" sz="2400" dirty="0"/>
          </a:p>
          <a:p>
            <a:r>
              <a:rPr lang="en-GB" sz="2400" b="1" dirty="0"/>
              <a:t>Delta </a:t>
            </a:r>
            <a:r>
              <a:rPr lang="en-GB" sz="2400" b="1" dirty="0" err="1"/>
              <a:t>eSourcing</a:t>
            </a:r>
            <a:r>
              <a:rPr lang="en-GB" sz="2400" b="1" dirty="0"/>
              <a:t> </a:t>
            </a:r>
            <a:r>
              <a:rPr lang="en-GB" sz="2400" dirty="0"/>
              <a:t>– Bid submissions should be submitted through Delta </a:t>
            </a:r>
            <a:r>
              <a:rPr lang="en-GB" sz="2400" dirty="0" err="1"/>
              <a:t>eSourcing</a:t>
            </a:r>
            <a:r>
              <a:rPr lang="en-GB" sz="2400" dirty="0"/>
              <a:t> platform</a:t>
            </a:r>
          </a:p>
          <a:p>
            <a:pPr marL="0" indent="0">
              <a:buNone/>
            </a:pPr>
            <a:endParaRPr lang="en-GB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53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30CD-875E-4507-8863-01182F9DF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Feedback and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E3EDD-1611-44FD-A941-C76FB9AEA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the breadth of scope deliverable using a call-off contract?</a:t>
            </a:r>
          </a:p>
          <a:p>
            <a:endParaRPr lang="en-GB" dirty="0"/>
          </a:p>
          <a:p>
            <a:r>
              <a:rPr lang="en-GB" dirty="0"/>
              <a:t>Any feedback from participation in similar contracts in the past?</a:t>
            </a:r>
          </a:p>
          <a:p>
            <a:endParaRPr lang="en-GB" dirty="0"/>
          </a:p>
          <a:p>
            <a:r>
              <a:rPr lang="en-GB" dirty="0"/>
              <a:t>Is the use of example projects to assess quality appropriate?</a:t>
            </a:r>
          </a:p>
          <a:p>
            <a:endParaRPr lang="en-GB" dirty="0"/>
          </a:p>
          <a:p>
            <a:r>
              <a:rPr lang="en-GB" dirty="0"/>
              <a:t>Have we missed anything?</a:t>
            </a:r>
          </a:p>
        </p:txBody>
      </p:sp>
    </p:spTree>
    <p:extLst>
      <p:ext uri="{BB962C8B-B14F-4D97-AF65-F5344CB8AC3E}">
        <p14:creationId xmlns:p14="http://schemas.microsoft.com/office/powerpoint/2010/main" val="56967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of today’s session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986" y="1825626"/>
            <a:ext cx="8906814" cy="407034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Share scope and content of a proposed invitation to tender</a:t>
            </a:r>
          </a:p>
          <a:p>
            <a:pPr marL="514350" indent="-514350">
              <a:buAutoNum type="arabicPeriod"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Seek feedback on deliverability of the proposed contract</a:t>
            </a:r>
          </a:p>
          <a:p>
            <a:pPr marL="514350" indent="-514350">
              <a:buAutoNum type="arabicPeriod"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Encourage sign-ups to the new research framework</a:t>
            </a:r>
          </a:p>
          <a:p>
            <a:pPr marL="514350" indent="-514350">
              <a:buAutoNum type="arabicPeriod"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FF0000"/>
                </a:solidFill>
                <a:latin typeface="Arial"/>
                <a:cs typeface="Arial"/>
              </a:rPr>
              <a:t>This supplier event does not commit BEIS to continuing with the proposed invitation to tender</a:t>
            </a:r>
          </a:p>
        </p:txBody>
      </p:sp>
      <p:pic>
        <p:nvPicPr>
          <p:cNvPr id="5" name="Graphic 4" descr="Marketing with solid fill">
            <a:extLst>
              <a:ext uri="{FF2B5EF4-FFF2-40B4-BE49-F238E27FC236}">
                <a16:creationId xmlns:a16="http://schemas.microsoft.com/office/drawing/2014/main" id="{338AD044-C248-4372-9EFD-E3A0EEB68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4712" y="1690689"/>
            <a:ext cx="828000" cy="828000"/>
          </a:xfrm>
          <a:prstGeom prst="rect">
            <a:avLst/>
          </a:prstGeom>
        </p:spPr>
      </p:pic>
      <p:pic>
        <p:nvPicPr>
          <p:cNvPr id="7" name="Graphic 6" descr="Ear with solid fill">
            <a:extLst>
              <a:ext uri="{FF2B5EF4-FFF2-40B4-BE49-F238E27FC236}">
                <a16:creationId xmlns:a16="http://schemas.microsoft.com/office/drawing/2014/main" id="{572474BC-AA6F-43C8-9DD1-98D25F14E0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4712" y="2601000"/>
            <a:ext cx="828000" cy="828000"/>
          </a:xfrm>
          <a:prstGeom prst="rect">
            <a:avLst/>
          </a:prstGeom>
        </p:spPr>
      </p:pic>
      <p:pic>
        <p:nvPicPr>
          <p:cNvPr id="6" name="Graphic 5" descr="Signature with solid fill">
            <a:extLst>
              <a:ext uri="{FF2B5EF4-FFF2-40B4-BE49-F238E27FC236}">
                <a16:creationId xmlns:a16="http://schemas.microsoft.com/office/drawing/2014/main" id="{80B48E11-8DC4-4A02-8D07-53258E1324D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2849" y="3515401"/>
            <a:ext cx="828000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35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Spending Review 2021 reiterates importance of robust monitoring and evaluation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BEIS’s M&amp;E hub oversee and support M&amp;E across BEIS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Additional expertise and resource required in individual policy teams to scope, plan and deliver monitoring and evaluation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dirty="0">
                <a:latin typeface="Arial"/>
                <a:cs typeface="Arial"/>
              </a:rPr>
              <a:t>A call-off contract would remove barriers to robust M&amp;E delivery</a:t>
            </a:r>
          </a:p>
        </p:txBody>
      </p:sp>
    </p:spTree>
    <p:extLst>
      <p:ext uri="{BB962C8B-B14F-4D97-AF65-F5344CB8AC3E}">
        <p14:creationId xmlns:p14="http://schemas.microsoft.com/office/powerpoint/2010/main" val="406848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DEEB-DD10-4247-9276-8FF74860D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mean by “call-off contract”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8C93-8589-48A0-8E03-E22F8E70E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>
                <a:latin typeface="Arial"/>
                <a:cs typeface="Arial"/>
              </a:rPr>
              <a:t>A call-off contract:</a:t>
            </a:r>
          </a:p>
          <a:p>
            <a:r>
              <a:rPr lang="en-GB" sz="2800" dirty="0">
                <a:latin typeface="Arial"/>
                <a:cs typeface="Arial"/>
              </a:rPr>
              <a:t>provides access to consistent M&amp;E expertise, building organisational learning within the appointed contractor </a:t>
            </a:r>
          </a:p>
          <a:p>
            <a:r>
              <a:rPr lang="en-GB" sz="2800" dirty="0">
                <a:latin typeface="Arial"/>
                <a:cs typeface="Arial"/>
              </a:rPr>
              <a:t>gives BEIS flexibility to commission projects as and when needed, often with rapid turnaround</a:t>
            </a:r>
          </a:p>
          <a:p>
            <a:r>
              <a:rPr lang="en-GB" dirty="0">
                <a:latin typeface="Arial"/>
                <a:cs typeface="Arial"/>
              </a:rPr>
              <a:t>does not commit BEIS to any spend until individual project are commissioned</a:t>
            </a:r>
            <a:endParaRPr lang="en-GB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2800" b="1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2800" b="1" dirty="0">
                <a:latin typeface="Arial"/>
                <a:cs typeface="Arial"/>
              </a:rPr>
              <a:t>It does not replace competitive tendering for full M&amp;E delivery contracts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11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of the contract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6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Aim: </a:t>
            </a:r>
            <a:r>
              <a:rPr lang="en-GB" sz="2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Enable the delivery of robust and timely monitoring and evaluation across BEIS by enabling access to expert s</a:t>
            </a:r>
            <a:r>
              <a:rPr lang="en-GB" sz="2600" dirty="0">
                <a:latin typeface="Arial"/>
                <a:cs typeface="Arial"/>
              </a:rPr>
              <a:t>upport across the policy lifecycle</a:t>
            </a: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dirty="0">
              <a:latin typeface="Arial"/>
              <a:cs typeface="Arial"/>
            </a:endParaRPr>
          </a:p>
          <a:p>
            <a:pPr marL="514350" indent="-514350">
              <a:buAutoNum type="arabicPeriod"/>
            </a:pPr>
            <a:endParaRPr lang="en-GB" dirty="0">
              <a:latin typeface="Arial"/>
              <a:cs typeface="Arial"/>
            </a:endParaRPr>
          </a:p>
          <a:p>
            <a:pPr marL="514350" indent="-514350">
              <a:buAutoNum type="arabicPeriod"/>
            </a:pPr>
            <a:endParaRPr lang="en-GB" dirty="0">
              <a:latin typeface="Arial"/>
              <a:cs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A937170-053B-4E42-A840-B9F9D72546D1}"/>
              </a:ext>
            </a:extLst>
          </p:cNvPr>
          <p:cNvSpPr/>
          <p:nvPr/>
        </p:nvSpPr>
        <p:spPr>
          <a:xfrm>
            <a:off x="748047" y="3773501"/>
            <a:ext cx="2664000" cy="1008000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Support policy approval/setup process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C948F0-7802-4024-8EB7-EBE302FB27B1}"/>
              </a:ext>
            </a:extLst>
          </p:cNvPr>
          <p:cNvSpPr/>
          <p:nvPr/>
        </p:nvSpPr>
        <p:spPr>
          <a:xfrm>
            <a:off x="746488" y="4788073"/>
            <a:ext cx="10699023" cy="440743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Support ad-hoc cross-policy evaluation needs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52E729-5BAC-45A7-8C49-C597E065EFA7}"/>
              </a:ext>
            </a:extLst>
          </p:cNvPr>
          <p:cNvSpPr/>
          <p:nvPr/>
        </p:nvSpPr>
        <p:spPr>
          <a:xfrm>
            <a:off x="3425868" y="3773501"/>
            <a:ext cx="2664000" cy="1008000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Support evaluation commissioning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9AFC2D-6F10-459E-800D-A9EE689C7461}"/>
              </a:ext>
            </a:extLst>
          </p:cNvPr>
          <p:cNvSpPr/>
          <p:nvPr/>
        </p:nvSpPr>
        <p:spPr>
          <a:xfrm>
            <a:off x="6103690" y="3773501"/>
            <a:ext cx="2664000" cy="1008000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Support to address evidence gaps in existing evaluations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B2F823-AFAF-4C37-81E3-1AC359891198}"/>
              </a:ext>
            </a:extLst>
          </p:cNvPr>
          <p:cNvSpPr/>
          <p:nvPr/>
        </p:nvSpPr>
        <p:spPr>
          <a:xfrm>
            <a:off x="8781512" y="3773501"/>
            <a:ext cx="2664000" cy="1008000"/>
          </a:xfrm>
          <a:prstGeom prst="rect">
            <a:avLst/>
          </a:prstGeom>
          <a:solidFill>
            <a:srgbClr val="004A7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Support to review evidence</a:t>
            </a:r>
          </a:p>
        </p:txBody>
      </p:sp>
    </p:spTree>
    <p:extLst>
      <p:ext uri="{BB962C8B-B14F-4D97-AF65-F5344CB8AC3E}">
        <p14:creationId xmlns:p14="http://schemas.microsoft.com/office/powerpoint/2010/main" val="40364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within scope of the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M&amp;E scoping and design studies for new policies</a:t>
            </a:r>
            <a:endParaRPr lang="en-GB" sz="2000" b="1" dirty="0">
              <a:solidFill>
                <a:srgbClr val="000000"/>
              </a:solidFill>
            </a:endParaRPr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Ensure the policy team have a robust M&amp;E plan in place, a requirement of BEIS’s approval process. </a:t>
            </a:r>
            <a:endParaRPr lang="en-GB" sz="1800" dirty="0">
              <a:solidFill>
                <a:srgbClr val="000000"/>
              </a:solidFill>
            </a:endParaRPr>
          </a:p>
          <a:p>
            <a:pPr marL="0" indent="0" algn="l" rtl="0" fontAlgn="base">
              <a:buNone/>
            </a:pPr>
            <a:endParaRPr lang="en-GB" sz="1800" dirty="0">
              <a:solidFill>
                <a:srgbClr val="000000"/>
              </a:solidFill>
            </a:endParaRPr>
          </a:p>
          <a:p>
            <a:pPr marL="0" indent="0" algn="l" rtl="0" fontAlgn="base">
              <a:buNone/>
            </a:pPr>
            <a:r>
              <a:rPr lang="en-GB" sz="1800" dirty="0">
                <a:solidFill>
                  <a:srgbClr val="000000"/>
                </a:solidFill>
              </a:rPr>
              <a:t>For example: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Identify policy evidence needs by working closely with BEIS team to understand the context, aims and data available within each policy.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Recommend evaluation methods, data collection approaches and reporting approaches </a:t>
            </a:r>
          </a:p>
          <a:p>
            <a:pPr fontAlgn="base"/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 out resources and timelines for proposed plan</a:t>
            </a:r>
          </a:p>
          <a:p>
            <a:pPr fontAlgn="base"/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Produce a full M&amp;E plan, or constituent parts, for inclusion in business cases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800" dirty="0">
              <a:solidFill>
                <a:srgbClr val="000000"/>
              </a:solidFill>
            </a:endParaRPr>
          </a:p>
          <a:p>
            <a:pPr marL="0" indent="0" algn="l" rtl="0" fontAlgn="base">
              <a:buNone/>
            </a:pP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70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within scope of the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Baseline data collection, piloting and trialling</a:t>
            </a:r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Carry out preparatory work for upcoming M&amp;E projects where there is a pressing need to do so, ensuring BEIS is commissioning appropriate and deliverable M&amp;E activities. </a:t>
            </a:r>
          </a:p>
          <a:p>
            <a:pPr marL="0" indent="0" algn="l" rtl="0" fontAlgn="base">
              <a:buNone/>
            </a:pP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 example:</a:t>
            </a:r>
          </a:p>
          <a:p>
            <a:pPr fontAlgn="base"/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Collecting baseline data to support appraisal and later evaluation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Piloting data collection methods with target audiences to confirm deliverability</a:t>
            </a:r>
          </a:p>
          <a:p>
            <a:pPr fontAlgn="base"/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Trialling complex analytical </a:t>
            </a:r>
            <a:r>
              <a:rPr lang="en-GB" sz="1800" dirty="0">
                <a:solidFill>
                  <a:srgbClr val="000000"/>
                </a:solidFill>
              </a:rPr>
              <a:t>method with sub-groups or control groups to confirm an overall evaluation approach.</a:t>
            </a:r>
          </a:p>
        </p:txBody>
      </p:sp>
    </p:spTree>
    <p:extLst>
      <p:ext uri="{BB962C8B-B14F-4D97-AF65-F5344CB8AC3E}">
        <p14:creationId xmlns:p14="http://schemas.microsoft.com/office/powerpoint/2010/main" val="959163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within scope of the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Ad-hoc evidence collection, analysis or reviews</a:t>
            </a: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Fill evidence gaps within existing M&amp;E projects, ensuring teams can deliver robust evidence regarding the delivery of their policy. </a:t>
            </a:r>
          </a:p>
          <a:p>
            <a:pPr marL="0" indent="0" algn="l" rtl="0" fontAlgn="base">
              <a:buNone/>
            </a:pPr>
            <a:endParaRPr lang="en-GB" sz="1800" dirty="0">
              <a:solidFill>
                <a:srgbClr val="000000"/>
              </a:solidFill>
            </a:endParaRPr>
          </a:p>
          <a:p>
            <a:pPr marL="0" indent="0" algn="l" rtl="0" fontAlgn="base">
              <a:buNone/>
            </a:pPr>
            <a:r>
              <a:rPr lang="en-GB" sz="1800" dirty="0">
                <a:solidFill>
                  <a:srgbClr val="000000"/>
                </a:solidFill>
              </a:rPr>
              <a:t>For example:</a:t>
            </a:r>
          </a:p>
          <a:p>
            <a:pPr fontAlgn="base"/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Conducting primary research with new end-users not previously envisaged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Secondary data analysis of market data</a:t>
            </a:r>
          </a:p>
          <a:p>
            <a:pPr marL="0" indent="0" algn="l" rtl="0" fontAlgn="base">
              <a:buNone/>
            </a:pP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7855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157E1-B355-4088-8811-DBAEE0A7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Activities within scope of the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5F07B7-EC34-4A8C-BB37-55A73BA52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070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l" rtl="0" fontAlgn="base">
              <a:buNone/>
            </a:pPr>
            <a:r>
              <a:rPr lang="en-GB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Evidence reviews</a:t>
            </a:r>
          </a:p>
          <a:p>
            <a:pPr marL="0" indent="0" algn="l" rtl="0" fontAlgn="base">
              <a:buNone/>
            </a:pPr>
            <a:r>
              <a:rPr lang="en-GB" sz="1800" dirty="0">
                <a:solidFill>
                  <a:srgbClr val="000000"/>
                </a:solidFill>
              </a:rPr>
              <a:t>S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upport BEIS teams to make the best use of existing evidence, ensuring lessons are learnt from previous BEIS projects and external evidence. 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Rapid evidence review of existing literature and previous evaluations</a:t>
            </a:r>
          </a:p>
          <a:p>
            <a:pPr fontAlgn="base"/>
            <a:r>
              <a:rPr lang="en-GB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Evidence review to support delivery of a post-implementation review</a:t>
            </a:r>
          </a:p>
          <a:p>
            <a:pPr fontAlgn="base"/>
            <a:r>
              <a:rPr lang="en-GB" sz="1800" dirty="0">
                <a:solidFill>
                  <a:srgbClr val="000000"/>
                </a:solidFill>
              </a:rPr>
              <a:t>Meta-analysis of previous studies in the area</a:t>
            </a:r>
            <a:endParaRPr lang="en-GB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endParaRPr lang="en-GB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4660352"/>
      </p:ext>
    </p:extLst>
  </p:cSld>
  <p:clrMapOvr>
    <a:masterClrMapping/>
  </p:clrMapOvr>
</p:sld>
</file>

<file path=ppt/theme/theme1.xml><?xml version="1.0" encoding="utf-8"?>
<a:theme xmlns:a="http://schemas.openxmlformats.org/drawingml/2006/main" name="BEIS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alysis Visibility Guidelines" id="{4143F59F-3646-4C3E-86BC-23A5FE47141D}" vid="{50FFE5AF-E7EC-4876-82F4-6C26596C6E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063f72e-ace3-48fb-9c1f-5b513408b31f">
      <Value>203</Value>
    </TaxCatchAll>
    <_dlc_DocId xmlns="0063f72e-ace3-48fb-9c1f-5b513408b31f">2QFN7KK647Q6-1576399135-376466</_dlc_DocId>
    <_dlc_DocIdUrl xmlns="0063f72e-ace3-48fb-9c1f-5b513408b31f">
      <Url>https://beisgov.sharepoint.com/sites/beis/179/_layouts/15/DocIdRedir.aspx?ID=2QFN7KK647Q6-1576399135-376466</Url>
      <Description>2QFN7KK647Q6-1576399135-376466</Description>
    </_dlc_DocIdUrl>
    <Government_x0020_Body xmlns="b413c3fd-5a3b-4239-b985-69032e371c04">BEIS</Government_x0020_Body>
    <Date_x0020_Opened xmlns="b413c3fd-5a3b-4239-b985-69032e371c04">2021-11-26T08:39:22+00:00</Date_x0020_Opened>
    <LegacyRecordCategoryIdentifier xmlns="b67a7830-db79-4a49-bf27-2aff92a2201a" xsi:nil="true"/>
    <LegacyDateFileRequested xmlns="a172083e-e40c-4314-b43a-827352a1ed2c" xsi:nil="true"/>
    <LegacyFolderType xmlns="b67a7830-db79-4a49-bf27-2aff92a2201a" xsi:nil="true"/>
    <LegacyRecordFolderIdentifier xmlns="b67a7830-db79-4a49-bf27-2aff92a2201a" xsi:nil="true"/>
    <LegacyFolder xmlns="b67a7830-db79-4a49-bf27-2aff92a2201a" xsi:nil="true"/>
    <LegacyMP xmlns="a172083e-e40c-4314-b43a-827352a1ed2c" xsi:nil="true"/>
    <LegacyDocumentID xmlns="a172083e-e40c-4314-b43a-827352a1ed2c" xsi:nil="true"/>
    <LegacyFolderDocumentID xmlns="a172083e-e40c-4314-b43a-827352a1ed2c" xsi:nil="true"/>
    <ExternallyShared xmlns="b67a7830-db79-4a49-bf27-2aff92a2201a" xsi:nil="true"/>
    <Descriptor xmlns="0063f72e-ace3-48fb-9c1f-5b513408b31f" xsi:nil="true"/>
    <LegacyDateFileReceived xmlns="a172083e-e40c-4314-b43a-827352a1ed2c" xsi:nil="true"/>
    <LegacyFolderLink xmlns="b67a7830-db79-4a49-bf27-2aff92a2201a">, </LegacyFolderLink>
    <Document_x0020_Notes xmlns="b413c3fd-5a3b-4239-b985-69032e371c04" xsi:nil="true"/>
    <LegacyAdditionalAuthors xmlns="b67a7830-db79-4a49-bf27-2aff92a2201a" xsi:nil="true"/>
    <LegacyDocumentLink xmlns="b67a7830-db79-4a49-bf27-2aff92a2201a">, </LegacyDocumentLink>
    <CIRRUSPreviousLocation xmlns="b413c3fd-5a3b-4239-b985-69032e371c04" xsi:nil="true"/>
    <LegacyPhysicalItemLocation xmlns="a172083e-e40c-4314-b43a-827352a1ed2c" xsi:nil="true"/>
    <LegacyCaseReferenceNumber xmlns="7a3e7710-81a4-4376-9b10-5b11a0034a07" xsi:nil="true"/>
    <LegacyRequestType xmlns="a172083e-e40c-4314-b43a-827352a1ed2c" xsi:nil="true"/>
    <LegacyDescriptor xmlns="a172083e-e40c-4314-b43a-827352a1ed2c" xsi:nil="true"/>
    <LegacyLastModifiedDate xmlns="b67a7830-db79-4a49-bf27-2aff92a2201a" xsi:nil="true"/>
    <LegacyDateClosed xmlns="b67a7830-db79-4a49-bf27-2aff92a2201a" xsi:nil="true"/>
    <LegacyHomeLocation xmlns="b67a7830-db79-4a49-bf27-2aff92a2201a" xsi:nil="true"/>
    <LegacyExpiryReviewDate xmlns="b67a7830-db79-4a49-bf27-2aff92a2201a" xsi:nil="true"/>
    <LegacyPhysicalFormat xmlns="a172083e-e40c-4314-b43a-827352a1ed2c">false</LegacyPhysicalFormat>
    <CIRRUSPreviousRetentionPolicy xmlns="7a3e7710-81a4-4376-9b10-5b11a0034a07" xsi:nil="true"/>
    <LegacyDocumentType xmlns="b67a7830-db79-4a49-bf27-2aff92a2201a" xsi:nil="true"/>
    <LegacyReferencesFromOtherItems xmlns="b67a7830-db79-4a49-bf27-2aff92a2201a" xsi:nil="true"/>
    <LegacyLastActionDate xmlns="b67a7830-db79-4a49-bf27-2aff92a2201a" xsi:nil="true"/>
    <m975189f4ba442ecbf67d4147307b177 xmlns="c963a4c1-1bb4-49f2-a011-9c776a7eed2a">
      <Terms xmlns="http://schemas.microsoft.com/office/infopath/2007/PartnerControls">
        <TermInfo xmlns="http://schemas.microsoft.com/office/infopath/2007/PartnerControls">
          <TermName xmlns="http://schemas.microsoft.com/office/infopath/2007/PartnerControls">Spending, Evidence and Guidance Analysis</TermName>
          <TermId xmlns="http://schemas.microsoft.com/office/infopath/2007/PartnerControls">ccf79f65-c8dd-46bb-9133-e0e793408fe6</TermId>
        </TermInfo>
      </Terms>
    </m975189f4ba442ecbf67d4147307b177>
    <Number xmlns="7a3e7710-81a4-4376-9b10-5b11a0034a07" xsi:nil="true"/>
    <Security_x0020_Classification xmlns="0063f72e-ace3-48fb-9c1f-5b513408b31f">OFFICIAL</Security_x0020_Classification>
    <CIRRUSPreviousID xmlns="b413c3fd-5a3b-4239-b985-69032e371c04" xsi:nil="true"/>
    <LegacyModifier xmlns="b67a7830-db79-4a49-bf27-2aff92a2201a">
      <UserInfo>
        <DisplayName/>
        <AccountId xsi:nil="true"/>
        <AccountType/>
      </UserInfo>
    </LegacyModifier>
    <LegacyStatusonTransfer xmlns="b67a7830-db79-4a49-bf27-2aff92a2201a" xsi:nil="true"/>
    <LegacyDispositionAsOfDate xmlns="b67a7830-db79-4a49-bf27-2aff92a2201a" xsi:nil="true"/>
    <LegacyMinister xmlns="a172083e-e40c-4314-b43a-827352a1ed2c" xsi:nil="true"/>
    <LegacyFileplanTarget xmlns="b67a7830-db79-4a49-bf27-2aff92a2201a" xsi:nil="true"/>
    <LegacyContentType xmlns="b67a7830-db79-4a49-bf27-2aff92a2201a" xsi:nil="true"/>
    <LegacyCustodian xmlns="b67a7830-db79-4a49-bf27-2aff92a2201a" xsi:nil="true"/>
    <National_x0020_Caveat xmlns="0063f72e-ace3-48fb-9c1f-5b513408b31f" xsi:nil="true"/>
    <LegacyProtectiveMarking xmlns="b67a7830-db79-4a49-bf27-2aff92a2201a" xsi:nil="true"/>
    <LegacyDateFileReturned xmlns="a172083e-e40c-4314-b43a-827352a1ed2c" xsi:nil="true"/>
    <LegacyReferencesToOtherItems xmlns="b67a7830-db79-4a49-bf27-2aff92a2201a" xsi:nil="true"/>
    <_Flow_SignoffStatus xmlns="7a3e7710-81a4-4376-9b10-5b11a0034a07" xsi:nil="true"/>
    <Retention_x0020_Label xmlns="a8f60570-4bd3-4f2b-950b-a996de8ab151">Corp PPP Review</Retention_x0020_Label>
    <LegacyCopyright xmlns="b67a7830-db79-4a49-bf27-2aff92a2201a" xsi:nil="true"/>
    <Handling_x0020_Instructions xmlns="b413c3fd-5a3b-4239-b985-69032e371c04" xsi:nil="true"/>
    <Date_x0020_Closed xmlns="b413c3fd-5a3b-4239-b985-69032e371c04" xsi:nil="true"/>
    <LegacyTags xmlns="b67a7830-db79-4a49-bf27-2aff92a2201a" xsi:nil="true"/>
    <LegacyFolderNotes xmlns="a172083e-e40c-4314-b43a-827352a1ed2c" xsi:nil="true"/>
    <LegacyNumericClass xmlns="b67a7830-db79-4a49-bf27-2aff92a2201a" xsi:nil="true"/>
    <LegacyCurrentLocation xmlns="b67a7830-db79-4a49-bf27-2aff92a2201a" xsi:nil="true"/>
    <SharedWithUsers xmlns="0063f72e-ace3-48fb-9c1f-5b513408b31f">
      <UserInfo>
        <DisplayName>Walker, Ben (Analysis Directorate)</DisplayName>
        <AccountId>13355</AccountId>
        <AccountType/>
      </UserInfo>
    </SharedWithUsers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457D0B32CFC34DA2C4BB15B9EF1FE4" ma:contentTypeVersion="18089" ma:contentTypeDescription="Create a new document." ma:contentTypeScope="" ma:versionID="7fb3371610dacb969cd5c841e0a5afc9">
  <xsd:schema xmlns:xsd="http://www.w3.org/2001/XMLSchema" xmlns:xs="http://www.w3.org/2001/XMLSchema" xmlns:p="http://schemas.microsoft.com/office/2006/metadata/properties" xmlns:ns2="b67a7830-db79-4a49-bf27-2aff92a2201a" xmlns:ns3="b413c3fd-5a3b-4239-b985-69032e371c04" xmlns:ns4="0063f72e-ace3-48fb-9c1f-5b513408b31f" xmlns:ns5="a8f60570-4bd3-4f2b-950b-a996de8ab151" xmlns:ns6="a172083e-e40c-4314-b43a-827352a1ed2c" xmlns:ns7="c963a4c1-1bb4-49f2-a011-9c776a7eed2a" xmlns:ns8="7a3e7710-81a4-4376-9b10-5b11a0034a07" targetNamespace="http://schemas.microsoft.com/office/2006/metadata/properties" ma:root="true" ma:fieldsID="51f8cb7cfab1f013a65ec2b678e8092d" ns2:_="" ns3:_="" ns4:_="" ns5:_="" ns6:_="" ns7:_="" ns8:_="">
    <xsd:import namespace="b67a7830-db79-4a49-bf27-2aff92a2201a"/>
    <xsd:import namespace="b413c3fd-5a3b-4239-b985-69032e371c04"/>
    <xsd:import namespace="0063f72e-ace3-48fb-9c1f-5b513408b31f"/>
    <xsd:import namespace="a8f60570-4bd3-4f2b-950b-a996de8ab151"/>
    <xsd:import namespace="a172083e-e40c-4314-b43a-827352a1ed2c"/>
    <xsd:import namespace="c963a4c1-1bb4-49f2-a011-9c776a7eed2a"/>
    <xsd:import namespace="7a3e7710-81a4-4376-9b10-5b11a0034a07"/>
    <xsd:element name="properties">
      <xsd:complexType>
        <xsd:sequence>
          <xsd:element name="documentManagement">
            <xsd:complexType>
              <xsd:all>
                <xsd:element ref="ns2:ExternallyShared" minOccurs="0"/>
                <xsd:element ref="ns3:Document_x0020_Notes" minOccurs="0"/>
                <xsd:element ref="ns4:Security_x0020_Classification" minOccurs="0"/>
                <xsd:element ref="ns3:Handling_x0020_Instructions" minOccurs="0"/>
                <xsd:element ref="ns4:Descriptor" minOccurs="0"/>
                <xsd:element ref="ns3:Government_x0020_Body" minOccurs="0"/>
                <xsd:element ref="ns5:Retention_x0020_Label" minOccurs="0"/>
                <xsd:element ref="ns3:Date_x0020_Opened" minOccurs="0"/>
                <xsd:element ref="ns3:Date_x0020_Closed" minOccurs="0"/>
                <xsd:element ref="ns4:National_x0020_Caveat" minOccurs="0"/>
                <xsd:element ref="ns3:CIRRUSPreviousLocation" minOccurs="0"/>
                <xsd:element ref="ns3:CIRRUSPreviousID" minOccurs="0"/>
                <xsd:element ref="ns2:LegacyDocumentType" minOccurs="0"/>
                <xsd:element ref="ns2:LegacyFileplanTarget" minOccurs="0"/>
                <xsd:element ref="ns2:LegacyNumericClass" minOccurs="0"/>
                <xsd:element ref="ns2:LegacyFolderType" minOccurs="0"/>
                <xsd:element ref="ns2:LegacyRecordFolderIdentifier" minOccurs="0"/>
                <xsd:element ref="ns2:LegacyCopyright" minOccurs="0"/>
                <xsd:element ref="ns2:LegacyLastModifiedDate" minOccurs="0"/>
                <xsd:element ref="ns2:LegacyModifier" minOccurs="0"/>
                <xsd:element ref="ns2:LegacyFolder" minOccurs="0"/>
                <xsd:element ref="ns2:LegacyContentType" minOccurs="0"/>
                <xsd:element ref="ns2:LegacyExpiryReviewDate" minOccurs="0"/>
                <xsd:element ref="ns2:LegacyLastActionDate" minOccurs="0"/>
                <xsd:element ref="ns2:LegacyProtectiveMarking" minOccurs="0"/>
                <xsd:element ref="ns2:LegacyTags" minOccurs="0"/>
                <xsd:element ref="ns2:LegacyReferencesFromOtherItems" minOccurs="0"/>
                <xsd:element ref="ns2:LegacyStatusonTransfer" minOccurs="0"/>
                <xsd:element ref="ns2:LegacyDateClosed" minOccurs="0"/>
                <xsd:element ref="ns2:LegacyRecordCategoryIdentifier" minOccurs="0"/>
                <xsd:element ref="ns2:LegacyDispositionAsOfDate" minOccurs="0"/>
                <xsd:element ref="ns2:LegacyHomeLocation" minOccurs="0"/>
                <xsd:element ref="ns2:LegacyCurrentLocation" minOccurs="0"/>
                <xsd:element ref="ns6:LegacyDateFileReceived" minOccurs="0"/>
                <xsd:element ref="ns6:LegacyDateFileRequested" minOccurs="0"/>
                <xsd:element ref="ns6:LegacyDateFileReturned" minOccurs="0"/>
                <xsd:element ref="ns6:LegacyMinister" minOccurs="0"/>
                <xsd:element ref="ns6:LegacyMP" minOccurs="0"/>
                <xsd:element ref="ns6:LegacyFolderNotes" minOccurs="0"/>
                <xsd:element ref="ns6:LegacyPhysicalItemLocation" minOccurs="0"/>
                <xsd:element ref="ns6:LegacyRequestType" minOccurs="0"/>
                <xsd:element ref="ns6:LegacyDescriptor" minOccurs="0"/>
                <xsd:element ref="ns6:LegacyFolderDocumentID" minOccurs="0"/>
                <xsd:element ref="ns6:LegacyDocumentID" minOccurs="0"/>
                <xsd:element ref="ns2:LegacyReferencesToOtherItems" minOccurs="0"/>
                <xsd:element ref="ns2:LegacyCustodian" minOccurs="0"/>
                <xsd:element ref="ns2:LegacyAdditionalAuthors" minOccurs="0"/>
                <xsd:element ref="ns2:LegacyDocumentLink" minOccurs="0"/>
                <xsd:element ref="ns2:LegacyFolderLink" minOccurs="0"/>
                <xsd:element ref="ns6:LegacyPhysicalFormat" minOccurs="0"/>
                <xsd:element ref="ns4:_dlc_DocIdUrl" minOccurs="0"/>
                <xsd:element ref="ns4:_dlc_DocIdPersistId" minOccurs="0"/>
                <xsd:element ref="ns7:m975189f4ba442ecbf67d4147307b177" minOccurs="0"/>
                <xsd:element ref="ns4:TaxCatchAll" minOccurs="0"/>
                <xsd:element ref="ns4:TaxCatchAllLabel" minOccurs="0"/>
                <xsd:element ref="ns4:_dlc_DocId" minOccurs="0"/>
                <xsd:element ref="ns8:MediaServiceMetadata" minOccurs="0"/>
                <xsd:element ref="ns8:MediaServiceFastMetadata" minOccurs="0"/>
                <xsd:element ref="ns8:MediaServiceAutoTags" minOccurs="0"/>
                <xsd:element ref="ns8:MediaServiceOCR" minOccurs="0"/>
                <xsd:element ref="ns8:MediaServiceDateTaken" minOccurs="0"/>
                <xsd:element ref="ns4:SharedWithUsers" minOccurs="0"/>
                <xsd:element ref="ns4:SharedWithDetails" minOccurs="0"/>
                <xsd:element ref="ns8:CIRRUSPreviousRetentionPolicy" minOccurs="0"/>
                <xsd:element ref="ns8:LegacyCaseReferenceNumber" minOccurs="0"/>
                <xsd:element ref="ns8:MediaServiceEventHashCode" minOccurs="0"/>
                <xsd:element ref="ns8:MediaServiceGenerationTime" minOccurs="0"/>
                <xsd:element ref="ns8:MediaServiceLocation" minOccurs="0"/>
                <xsd:element ref="ns8:Number" minOccurs="0"/>
                <xsd:element ref="ns8:_Flow_SignoffStatus" minOccurs="0"/>
                <xsd:element ref="ns8:MediaServiceAutoKeyPoints" minOccurs="0"/>
                <xsd:element ref="ns8:MediaServiceKeyPoints" minOccurs="0"/>
                <xsd:element ref="ns8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a7830-db79-4a49-bf27-2aff92a2201a" elementFormDefault="qualified">
    <xsd:import namespace="http://schemas.microsoft.com/office/2006/documentManagement/types"/>
    <xsd:import namespace="http://schemas.microsoft.com/office/infopath/2007/PartnerControls"/>
    <xsd:element name="ExternallyShared" ma:index="2" nillable="true" ma:displayName="External" ma:description="Used with SPFX field customizer, displays if the item is externally shared" ma:hidden="true" ma:internalName="ExternallyShared">
      <xsd:simpleType>
        <xsd:restriction base="dms:Text"/>
      </xsd:simpleType>
    </xsd:element>
    <xsd:element name="LegacyDocumentType" ma:index="15" nillable="true" ma:displayName="Legacy Document Type" ma:internalName="LegacyDocumentType">
      <xsd:simpleType>
        <xsd:restriction base="dms:Text">
          <xsd:maxLength value="255"/>
        </xsd:restriction>
      </xsd:simpleType>
    </xsd:element>
    <xsd:element name="LegacyFileplanTarget" ma:index="16" nillable="true" ma:displayName="Legacy Fileplan Target" ma:internalName="LegacyFileplanTarget">
      <xsd:simpleType>
        <xsd:restriction base="dms:Text">
          <xsd:maxLength value="255"/>
        </xsd:restriction>
      </xsd:simpleType>
    </xsd:element>
    <xsd:element name="LegacyNumericClass" ma:index="17" nillable="true" ma:displayName="Legacy Numeric Class" ma:internalName="LegacyNumericClass">
      <xsd:simpleType>
        <xsd:restriction base="dms:Text">
          <xsd:maxLength value="255"/>
        </xsd:restriction>
      </xsd:simpleType>
    </xsd:element>
    <xsd:element name="LegacyFolderType" ma:index="18" nillable="true" ma:displayName="Legacy Folder Type" ma:internalName="LegacyFolderType">
      <xsd:simpleType>
        <xsd:restriction base="dms:Text">
          <xsd:maxLength value="255"/>
        </xsd:restriction>
      </xsd:simpleType>
    </xsd:element>
    <xsd:element name="LegacyRecordFolderIdentifier" ma:index="19" nillable="true" ma:displayName="Legacy Record Folder Identifier" ma:internalName="LegacyRecordFolderIdentifier">
      <xsd:simpleType>
        <xsd:restriction base="dms:Text">
          <xsd:maxLength value="255"/>
        </xsd:restriction>
      </xsd:simpleType>
    </xsd:element>
    <xsd:element name="LegacyCopyright" ma:index="20" nillable="true" ma:displayName="Legacy Copyright" ma:internalName="LegacyCopyright">
      <xsd:simpleType>
        <xsd:restriction base="dms:Text">
          <xsd:maxLength value="255"/>
        </xsd:restriction>
      </xsd:simpleType>
    </xsd:element>
    <xsd:element name="LegacyLastModifiedDate" ma:index="21" nillable="true" ma:displayName="Legacy Last Modified Date" ma:format="DateTime" ma:internalName="LegacyLastModifiedDate">
      <xsd:simpleType>
        <xsd:restriction base="dms:DateTime"/>
      </xsd:simpleType>
    </xsd:element>
    <xsd:element name="LegacyModifier" ma:index="22" nillable="true" ma:displayName="Legacy Modifier" ma:SharePointGroup="0" ma:internalName="LegacyModifi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egacyFolder" ma:index="23" nillable="true" ma:displayName="Legacy Folder" ma:internalName="LegacyFolder">
      <xsd:simpleType>
        <xsd:restriction base="dms:Text">
          <xsd:maxLength value="255"/>
        </xsd:restriction>
      </xsd:simpleType>
    </xsd:element>
    <xsd:element name="LegacyContentType" ma:index="24" nillable="true" ma:displayName="Legacy Content Type" ma:internalName="LegacyContentType">
      <xsd:simpleType>
        <xsd:restriction base="dms:Text">
          <xsd:maxLength value="255"/>
        </xsd:restriction>
      </xsd:simpleType>
    </xsd:element>
    <xsd:element name="LegacyExpiryReviewDate" ma:index="25" nillable="true" ma:displayName="Legacy Expiry Review Date" ma:format="DateTime" ma:internalName="LegacyExpiryReviewDate">
      <xsd:simpleType>
        <xsd:restriction base="dms:DateTime"/>
      </xsd:simpleType>
    </xsd:element>
    <xsd:element name="LegacyLastActionDate" ma:index="26" nillable="true" ma:displayName="Legacy Last Action Date" ma:format="DateTime" ma:internalName="LegacyLastActionDate">
      <xsd:simpleType>
        <xsd:restriction base="dms:DateTime"/>
      </xsd:simpleType>
    </xsd:element>
    <xsd:element name="LegacyProtectiveMarking" ma:index="27" nillable="true" ma:displayName="Legacy Protective Marking" ma:internalName="LegacyProtectiveMarking">
      <xsd:simpleType>
        <xsd:restriction base="dms:Text">
          <xsd:maxLength value="255"/>
        </xsd:restriction>
      </xsd:simpleType>
    </xsd:element>
    <xsd:element name="LegacyTags" ma:index="28" nillable="true" ma:displayName="Legacy Tags" ma:internalName="LegacyTags">
      <xsd:simpleType>
        <xsd:restriction base="dms:Note">
          <xsd:maxLength value="255"/>
        </xsd:restriction>
      </xsd:simpleType>
    </xsd:element>
    <xsd:element name="LegacyReferencesFromOtherItems" ma:index="29" nillable="true" ma:displayName="Legacy References From Other Items" ma:internalName="LegacyReferencesFromOtherItems">
      <xsd:simpleType>
        <xsd:restriction base="dms:Text">
          <xsd:maxLength value="255"/>
        </xsd:restriction>
      </xsd:simpleType>
    </xsd:element>
    <xsd:element name="LegacyStatusonTransfer" ma:index="30" nillable="true" ma:displayName="Legacy Status on Transfer" ma:internalName="LegacyStatusonTransfer">
      <xsd:simpleType>
        <xsd:restriction base="dms:Text">
          <xsd:maxLength value="255"/>
        </xsd:restriction>
      </xsd:simpleType>
    </xsd:element>
    <xsd:element name="LegacyDateClosed" ma:index="31" nillable="true" ma:displayName="Legacy Date Closed" ma:format="DateOnly" ma:internalName="LegacyDateClosed">
      <xsd:simpleType>
        <xsd:restriction base="dms:DateTime"/>
      </xsd:simpleType>
    </xsd:element>
    <xsd:element name="LegacyRecordCategoryIdentifier" ma:index="32" nillable="true" ma:displayName="Legacy Record Category Identifier" ma:internalName="LegacyRecordCategoryIdentifier">
      <xsd:simpleType>
        <xsd:restriction base="dms:Text">
          <xsd:maxLength value="255"/>
        </xsd:restriction>
      </xsd:simpleType>
    </xsd:element>
    <xsd:element name="LegacyDispositionAsOfDate" ma:index="33" nillable="true" ma:displayName="Legacy Disposition as of Date" ma:format="DateOnly" ma:internalName="LegacyDispositionAsOfDate">
      <xsd:simpleType>
        <xsd:restriction base="dms:DateTime"/>
      </xsd:simpleType>
    </xsd:element>
    <xsd:element name="LegacyHomeLocation" ma:index="34" nillable="true" ma:displayName="Legacy Home Location" ma:internalName="LegacyHomeLocation">
      <xsd:simpleType>
        <xsd:restriction base="dms:Text">
          <xsd:maxLength value="255"/>
        </xsd:restriction>
      </xsd:simpleType>
    </xsd:element>
    <xsd:element name="LegacyCurrentLocation" ma:index="35" nillable="true" ma:displayName="Legacy Current Location" ma:internalName="LegacyCurrentLocation">
      <xsd:simpleType>
        <xsd:restriction base="dms:Text">
          <xsd:maxLength value="255"/>
        </xsd:restriction>
      </xsd:simpleType>
    </xsd:element>
    <xsd:element name="LegacyReferencesToOtherItems" ma:index="47" nillable="true" ma:displayName="Legacy References To Other Items" ma:internalName="LegacyReferencesToOtherItems">
      <xsd:simpleType>
        <xsd:restriction base="dms:Note">
          <xsd:maxLength value="255"/>
        </xsd:restriction>
      </xsd:simpleType>
    </xsd:element>
    <xsd:element name="LegacyCustodian" ma:index="48" nillable="true" ma:displayName="Legacy Custodian" ma:internalName="LegacyCustodian">
      <xsd:simpleType>
        <xsd:restriction base="dms:Note">
          <xsd:maxLength value="255"/>
        </xsd:restriction>
      </xsd:simpleType>
    </xsd:element>
    <xsd:element name="LegacyAdditionalAuthors" ma:index="49" nillable="true" ma:displayName="Legacy Additional Authors" ma:internalName="LegacyAdditionalAuthors">
      <xsd:simpleType>
        <xsd:restriction base="dms:Note">
          <xsd:maxLength value="255"/>
        </xsd:restriction>
      </xsd:simpleType>
    </xsd:element>
    <xsd:element name="LegacyDocumentLink" ma:index="50" nillable="true" ma:displayName="Legacy Document Link" ma:internalName="LegacyDocumentLink">
      <xsd:simpleType>
        <xsd:restriction base="dms:Text">
          <xsd:maxLength value="255"/>
        </xsd:restriction>
      </xsd:simpleType>
    </xsd:element>
    <xsd:element name="LegacyFolderLink" ma:index="51" nillable="true" ma:displayName="Legacy Folder Link" ma:internalName="LegacyFolderLin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3c3fd-5a3b-4239-b985-69032e371c04" elementFormDefault="qualified">
    <xsd:import namespace="http://schemas.microsoft.com/office/2006/documentManagement/types"/>
    <xsd:import namespace="http://schemas.microsoft.com/office/infopath/2007/PartnerControls"/>
    <xsd:element name="Document_x0020_Notes" ma:index="3" nillable="true" ma:displayName="Document Notes" ma:internalName="Document_0x0020_Notes">
      <xsd:simpleType>
        <xsd:restriction base="dms:Note">
          <xsd:maxLength value="255"/>
        </xsd:restriction>
      </xsd:simpleType>
    </xsd:element>
    <xsd:element name="Handling_x0020_Instructions" ma:index="5" nillable="true" ma:displayName="Handling Instructions" ma:internalName="Handling_x0020_Instructions">
      <xsd:simpleType>
        <xsd:restriction base="dms:Text">
          <xsd:maxLength value="255"/>
        </xsd:restriction>
      </xsd:simpleType>
    </xsd:element>
    <xsd:element name="Government_x0020_Body" ma:index="7" nillable="true" ma:displayName="Government Body" ma:default="BEIS" ma:internalName="Government_x0020_Body">
      <xsd:simpleType>
        <xsd:restriction base="dms:Text">
          <xsd:maxLength value="255"/>
        </xsd:restriction>
      </xsd:simpleType>
    </xsd:element>
    <xsd:element name="Date_x0020_Opened" ma:index="10" nillable="true" ma:displayName="Date Opened" ma:default="[Today]" ma:format="DateOnly" ma:internalName="Date_x0020_Opened">
      <xsd:simpleType>
        <xsd:restriction base="dms:DateTime"/>
      </xsd:simpleType>
    </xsd:element>
    <xsd:element name="Date_x0020_Closed" ma:index="11" nillable="true" ma:displayName="Date Closed" ma:format="DateOnly" ma:internalName="Date_x0020_Closed">
      <xsd:simpleType>
        <xsd:restriction base="dms:DateTime"/>
      </xsd:simpleType>
    </xsd:element>
    <xsd:element name="CIRRUSPreviousLocation" ma:index="13" nillable="true" ma:displayName="Previous Location" ma:description="The location the document previously resided in." ma:internalName="CIRRUSPreviousLocation">
      <xsd:simpleType>
        <xsd:restriction base="dms:Text">
          <xsd:maxLength value="255"/>
        </xsd:restriction>
      </xsd:simpleType>
    </xsd:element>
    <xsd:element name="CIRRUSPreviousID" ma:index="14" nillable="true" ma:displayName="Previous Id" ma:description="The id of the document in its previous location." ma:internalName="CIRRUSPreviousI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63f72e-ace3-48fb-9c1f-5b513408b31f" elementFormDefault="qualified">
    <xsd:import namespace="http://schemas.microsoft.com/office/2006/documentManagement/types"/>
    <xsd:import namespace="http://schemas.microsoft.com/office/infopath/2007/PartnerControls"/>
    <xsd:element name="Security_x0020_Classification" ma:index="4" nillable="true" ma:displayName="Security Classification" ma:default="OFFICIAL" ma:format="Dropdown" ma:indexed="true" ma:internalName="Security_x0020_Classification">
      <xsd:simpleType>
        <xsd:restriction base="dms:Choice">
          <xsd:enumeration value="OFFICIAL"/>
          <xsd:enumeration value="OFFICIAL - SENSITIVE"/>
        </xsd:restriction>
      </xsd:simpleType>
    </xsd:element>
    <xsd:element name="Descriptor" ma:index="6" nillable="true" ma:displayName="Descriptor" ma:format="Dropdown" ma:indexed="true" ma:internalName="Descriptor">
      <xsd:simpleType>
        <xsd:restriction base="dms:Choice">
          <xsd:enumeration value="COMMERCIAL"/>
          <xsd:enumeration value="PERSONAL"/>
          <xsd:enumeration value="LOCSEN"/>
        </xsd:restriction>
      </xsd:simpleType>
    </xsd:element>
    <xsd:element name="National_x0020_Caveat" ma:index="12" nillable="true" ma:displayName="National Caveat" ma:default="" ma:format="Dropdown" ma:indexed="true" ma:internalName="National_x0020_Caveat">
      <xsd:simpleType>
        <xsd:restriction base="dms:Choice">
          <xsd:enumeration value="UK EYES ONLY"/>
        </xsd:restriction>
      </xsd:simpleType>
    </xsd:element>
    <xsd:element name="_dlc_DocIdUrl" ma:index="5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61" nillable="true" ma:displayName="Taxonomy Catch All Column" ma:description="" ma:hidden="true" ma:list="{7a443858-fa6e-4cf2-b840-4d0a346eeaf3}" ma:internalName="TaxCatchAll" ma:showField="CatchAllData" ma:web="0063f72e-ace3-48fb-9c1f-5b513408b3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62" nillable="true" ma:displayName="Taxonomy Catch All Column1" ma:description="" ma:hidden="true" ma:list="{7a443858-fa6e-4cf2-b840-4d0a346eeaf3}" ma:internalName="TaxCatchAllLabel" ma:readOnly="true" ma:showField="CatchAllDataLabel" ma:web="0063f72e-ace3-48fb-9c1f-5b513408b3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63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SharedWithUsers" ma:index="7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f60570-4bd3-4f2b-950b-a996de8ab151" elementFormDefault="qualified">
    <xsd:import namespace="http://schemas.microsoft.com/office/2006/documentManagement/types"/>
    <xsd:import namespace="http://schemas.microsoft.com/office/infopath/2007/PartnerControls"/>
    <xsd:element name="Retention_x0020_Label" ma:index="9" nillable="true" ma:displayName="Retention Label" ma:internalName="Retention_x0020_Label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72083e-e40c-4314-b43a-827352a1ed2c" elementFormDefault="qualified">
    <xsd:import namespace="http://schemas.microsoft.com/office/2006/documentManagement/types"/>
    <xsd:import namespace="http://schemas.microsoft.com/office/infopath/2007/PartnerControls"/>
    <xsd:element name="LegacyDateFileReceived" ma:index="36" nillable="true" ma:displayName="Legacy Date File Received" ma:format="DateOnly" ma:internalName="LegacyDateFileReceived">
      <xsd:simpleType>
        <xsd:restriction base="dms:DateTime"/>
      </xsd:simpleType>
    </xsd:element>
    <xsd:element name="LegacyDateFileRequested" ma:index="37" nillable="true" ma:displayName="Legacy Date File Requested" ma:format="DateOnly" ma:internalName="LegacyDateFileRequested">
      <xsd:simpleType>
        <xsd:restriction base="dms:DateTime"/>
      </xsd:simpleType>
    </xsd:element>
    <xsd:element name="LegacyDateFileReturned" ma:index="38" nillable="true" ma:displayName="Legacy Date File Returned" ma:format="DateOnly" ma:internalName="LegacyDateFileReturned">
      <xsd:simpleType>
        <xsd:restriction base="dms:DateTime"/>
      </xsd:simpleType>
    </xsd:element>
    <xsd:element name="LegacyMinister" ma:index="39" nillable="true" ma:displayName="Legacy Minister" ma:internalName="LegacyMinister">
      <xsd:simpleType>
        <xsd:restriction base="dms:Text">
          <xsd:maxLength value="255"/>
        </xsd:restriction>
      </xsd:simpleType>
    </xsd:element>
    <xsd:element name="LegacyMP" ma:index="40" nillable="true" ma:displayName="Legacy MP" ma:internalName="LegacyMP">
      <xsd:simpleType>
        <xsd:restriction base="dms:Text">
          <xsd:maxLength value="255"/>
        </xsd:restriction>
      </xsd:simpleType>
    </xsd:element>
    <xsd:element name="LegacyFolderNotes" ma:index="41" nillable="true" ma:displayName="Legacy Folder Notes" ma:internalName="LegacyFolderNotes">
      <xsd:simpleType>
        <xsd:restriction base="dms:Note">
          <xsd:maxLength value="255"/>
        </xsd:restriction>
      </xsd:simpleType>
    </xsd:element>
    <xsd:element name="LegacyPhysicalItemLocation" ma:index="42" nillable="true" ma:displayName="Legacy Physical Item Location" ma:format="Dropdown" ma:internalName="LegacyPhysicalItemLocation">
      <xsd:simpleType>
        <xsd:restriction base="dms:Choice">
          <xsd:enumeration value="Off-Site"/>
          <xsd:enumeration value="TNA"/>
          <xsd:enumeration value="DECC"/>
        </xsd:restriction>
      </xsd:simpleType>
    </xsd:element>
    <xsd:element name="LegacyRequestType" ma:index="43" nillable="true" ma:displayName="Legacy Request Type" ma:format="Dropdown" ma:internalName="LegacyRequestType">
      <xsd:simpleType>
        <xsd:restriction base="dms:Choice">
          <xsd:enumeration value="FOI"/>
          <xsd:enumeration value="EIR"/>
          <xsd:enumeration value="PQ"/>
          <xsd:enumeration value="MC"/>
        </xsd:restriction>
      </xsd:simpleType>
    </xsd:element>
    <xsd:element name="LegacyDescriptor" ma:index="44" nillable="true" ma:displayName="Legacy Descriptor" ma:internalName="LegacyDescriptor">
      <xsd:simpleType>
        <xsd:restriction base="dms:Note">
          <xsd:maxLength value="255"/>
        </xsd:restriction>
      </xsd:simpleType>
    </xsd:element>
    <xsd:element name="LegacyFolderDocumentID" ma:index="45" nillable="true" ma:displayName="Legacy Folder Document ID" ma:internalName="LegacyFolderDocumentID">
      <xsd:simpleType>
        <xsd:restriction base="dms:Text">
          <xsd:maxLength value="255"/>
        </xsd:restriction>
      </xsd:simpleType>
    </xsd:element>
    <xsd:element name="LegacyDocumentID" ma:index="46" nillable="true" ma:displayName="Legacy Document ID" ma:internalName="LegacyDocumentID">
      <xsd:simpleType>
        <xsd:restriction base="dms:Text">
          <xsd:maxLength value="255"/>
        </xsd:restriction>
      </xsd:simpleType>
    </xsd:element>
    <xsd:element name="LegacyPhysicalFormat" ma:index="52" nillable="true" ma:displayName="Legacy Physical Format" ma:default="0" ma:internalName="LegacyPhysicalForma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3a4c1-1bb4-49f2-a011-9c776a7eed2a" elementFormDefault="qualified">
    <xsd:import namespace="http://schemas.microsoft.com/office/2006/documentManagement/types"/>
    <xsd:import namespace="http://schemas.microsoft.com/office/infopath/2007/PartnerControls"/>
    <xsd:element name="m975189f4ba442ecbf67d4147307b177" ma:index="60" nillable="true" ma:taxonomy="true" ma:internalName="m975189f4ba442ecbf67d4147307b177" ma:taxonomyFieldName="Business_x0020_Unit" ma:displayName="Business Unit" ma:default="" ma:fieldId="{6975189f-4ba4-42ec-bf67-d4147307b177}" ma:sspId="9b0aeba9-2bce-41c2-8545-5d12d676a674" ma:termSetId="6f71e40e-3a2e-4baf-91d9-2069eb35453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e7710-81a4-4376-9b10-5b11a0034a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6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67" nillable="true" ma:displayName="MediaServiceAutoTags" ma:internalName="MediaServiceAutoTags" ma:readOnly="true">
      <xsd:simpleType>
        <xsd:restriction base="dms:Text"/>
      </xsd:simpleType>
    </xsd:element>
    <xsd:element name="MediaServiceOCR" ma:index="6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69" nillable="true" ma:displayName="MediaServiceDateTaken" ma:hidden="true" ma:internalName="MediaServiceDateTaken" ma:readOnly="true">
      <xsd:simpleType>
        <xsd:restriction base="dms:Text"/>
      </xsd:simpleType>
    </xsd:element>
    <xsd:element name="CIRRUSPreviousRetentionPolicy" ma:index="72" nillable="true" ma:displayName="Previous Retention Policy" ma:internalName="CIRRUSPreviousRetentionPolicy">
      <xsd:simpleType>
        <xsd:restriction base="dms:Note">
          <xsd:maxLength value="255"/>
        </xsd:restriction>
      </xsd:simpleType>
    </xsd:element>
    <xsd:element name="LegacyCaseReferenceNumber" ma:index="73" nillable="true" ma:displayName="Legacy Case Reference Number" ma:internalName="LegacyCaseReferenceNumber">
      <xsd:simpleType>
        <xsd:restriction base="dms:Note">
          <xsd:maxLength value="255"/>
        </xsd:restriction>
      </xsd:simpleType>
    </xsd:element>
    <xsd:element name="MediaServiceEventHashCode" ma:index="7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7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76" nillable="true" ma:displayName="Location" ma:internalName="MediaServiceLocation" ma:readOnly="true">
      <xsd:simpleType>
        <xsd:restriction base="dms:Text"/>
      </xsd:simpleType>
    </xsd:element>
    <xsd:element name="Number" ma:index="77" nillable="true" ma:displayName="Number" ma:format="Dropdown" ma:internalName="Number" ma:percentage="FALSE">
      <xsd:simpleType>
        <xsd:restriction base="dms:Number"/>
      </xsd:simpleType>
    </xsd:element>
    <xsd:element name="_Flow_SignoffStatus" ma:index="78" nillable="true" ma:displayName="Sign-off status" ma:internalName="Sign_x002d_off_x0020_status">
      <xsd:simpleType>
        <xsd:restriction base="dms:Text"/>
      </xsd:simpleType>
    </xsd:element>
    <xsd:element name="MediaServiceAutoKeyPoints" ma:index="7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8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8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551C93-DA6D-45F7-9ED7-CE4248C1DE1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F5572ED-1E65-43BA-893C-F8136EAAD1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63C7DD-A41F-46F2-B19A-BF3994665A9F}">
  <ds:schemaRefs>
    <ds:schemaRef ds:uri="http://schemas.microsoft.com/office/2006/documentManagement/types"/>
    <ds:schemaRef ds:uri="http://schemas.microsoft.com/office/infopath/2007/PartnerControls"/>
    <ds:schemaRef ds:uri="b67a7830-db79-4a49-bf27-2aff92a2201a"/>
    <ds:schemaRef ds:uri="a8f60570-4bd3-4f2b-950b-a996de8ab151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963a4c1-1bb4-49f2-a011-9c776a7eed2a"/>
    <ds:schemaRef ds:uri="7a3e7710-81a4-4376-9b10-5b11a0034a07"/>
    <ds:schemaRef ds:uri="http://purl.org/dc/terms/"/>
    <ds:schemaRef ds:uri="a172083e-e40c-4314-b43a-827352a1ed2c"/>
    <ds:schemaRef ds:uri="0063f72e-ace3-48fb-9c1f-5b513408b31f"/>
    <ds:schemaRef ds:uri="b413c3fd-5a3b-4239-b985-69032e371c04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73AA8604-1BF1-4135-A49E-BF123FBC0A76}">
  <ds:schemaRefs>
    <ds:schemaRef ds:uri="0063f72e-ace3-48fb-9c1f-5b513408b31f"/>
    <ds:schemaRef ds:uri="7a3e7710-81a4-4376-9b10-5b11a0034a07"/>
    <ds:schemaRef ds:uri="a172083e-e40c-4314-b43a-827352a1ed2c"/>
    <ds:schemaRef ds:uri="a8f60570-4bd3-4f2b-950b-a996de8ab151"/>
    <ds:schemaRef ds:uri="b413c3fd-5a3b-4239-b985-69032e371c04"/>
    <ds:schemaRef ds:uri="b67a7830-db79-4a49-bf27-2aff92a2201a"/>
    <ds:schemaRef ds:uri="c963a4c1-1bb4-49f2-a011-9c776a7eed2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1056</Words>
  <Application>Microsoft Office PowerPoint</Application>
  <PresentationFormat>Widescreen</PresentationFormat>
  <Paragraphs>142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BEIS theme</vt:lpstr>
      <vt:lpstr>Monitoring and Evaluation Call-off Contract</vt:lpstr>
      <vt:lpstr>Aims of today’s session </vt:lpstr>
      <vt:lpstr>Context</vt:lpstr>
      <vt:lpstr>What do we mean by “call-off contract”</vt:lpstr>
      <vt:lpstr>Aims of the contract </vt:lpstr>
      <vt:lpstr>Activities within scope of the contract</vt:lpstr>
      <vt:lpstr>Activities within scope of the contract</vt:lpstr>
      <vt:lpstr>Activities within scope of the contract</vt:lpstr>
      <vt:lpstr>Activities within scope of the contract</vt:lpstr>
      <vt:lpstr>Activities within scope of the contract</vt:lpstr>
      <vt:lpstr>Policy areas and methods in scope </vt:lpstr>
      <vt:lpstr>Contract value and duration</vt:lpstr>
      <vt:lpstr>Key features of the specification</vt:lpstr>
      <vt:lpstr>Contract management</vt:lpstr>
      <vt:lpstr>Reminder to sign-up for new framework</vt:lpstr>
      <vt:lpstr>Procurement Process</vt:lpstr>
      <vt:lpstr>Feedback and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Clewer - UK SBS</dc:creator>
  <cp:lastModifiedBy>Victoria Clewer - UK SBS</cp:lastModifiedBy>
  <cp:revision>11</cp:revision>
  <dcterms:created xsi:type="dcterms:W3CDTF">2013-07-15T20:26:40Z</dcterms:created>
  <dcterms:modified xsi:type="dcterms:W3CDTF">2022-03-09T12:40:04Z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0x0101007D457D0B32CFC34DA2C4BB15B9EF1FE4</vt:lpwstr>
  </property>
  <property fmtid="{D5CDD505-2E9C-101B-9397-08002B2CF9AE}" pid="3" name="Business Unit">
    <vt:lpwstr>203;#Spending, Evidence and Guidance Analysis|ccf79f65-c8dd-46bb-9133-e0e793408fe6</vt:lpwstr>
  </property>
  <property fmtid="{D5CDD505-2E9C-101B-9397-08002B2CF9AE}" pid="4" name="LegacyDocumentLink">
    <vt:lpwstr>, </vt:lpwstr>
  </property>
  <property fmtid="{D5CDD505-2E9C-101B-9397-08002B2CF9AE}" pid="5" name="_dlc_DocIdItemGuid">
    <vt:lpwstr>c4f08e83-f97f-4e2b-bc32-95e8a9e31041</vt:lpwstr>
  </property>
  <property fmtid="{D5CDD505-2E9C-101B-9397-08002B2CF9AE}" pid="6" name="LegacyModifier">
    <vt:lpwstr/>
  </property>
  <property fmtid="{D5CDD505-2E9C-101B-9397-08002B2CF9AE}" pid="7" name="LegacyFolderLink">
    <vt:lpwstr>, </vt:lpwstr>
  </property>
  <property fmtid="{D5CDD505-2E9C-101B-9397-08002B2CF9AE}" pid="8" name="LegacyPhysicalFormat">
    <vt:bool>false</vt:bool>
  </property>
  <property fmtid="{D5CDD505-2E9C-101B-9397-08002B2CF9AE}" pid="9" name="MSIP_Label_ba62f585-b40f-4ab9-bafe-39150f03d124_Enabled">
    <vt:lpwstr>true</vt:lpwstr>
  </property>
  <property fmtid="{D5CDD505-2E9C-101B-9397-08002B2CF9AE}" pid="10" name="MSIP_Label_ba62f585-b40f-4ab9-bafe-39150f03d124_SetDate">
    <vt:lpwstr>2021-11-26T08:43:16Z</vt:lpwstr>
  </property>
  <property fmtid="{D5CDD505-2E9C-101B-9397-08002B2CF9AE}" pid="11" name="MSIP_Label_ba62f585-b40f-4ab9-bafe-39150f03d124_Method">
    <vt:lpwstr>Standard</vt:lpwstr>
  </property>
  <property fmtid="{D5CDD505-2E9C-101B-9397-08002B2CF9AE}" pid="12" name="MSIP_Label_ba62f585-b40f-4ab9-bafe-39150f03d124_Name">
    <vt:lpwstr>OFFICIAL</vt:lpwstr>
  </property>
  <property fmtid="{D5CDD505-2E9C-101B-9397-08002B2CF9AE}" pid="13" name="MSIP_Label_ba62f585-b40f-4ab9-bafe-39150f03d124_SiteId">
    <vt:lpwstr>cbac7005-02c1-43eb-b497-e6492d1b2dd8</vt:lpwstr>
  </property>
  <property fmtid="{D5CDD505-2E9C-101B-9397-08002B2CF9AE}" pid="14" name="MSIP_Label_ba62f585-b40f-4ab9-bafe-39150f03d124_ActionId">
    <vt:lpwstr>77d45663-9174-4a81-a991-a4d9070232ca</vt:lpwstr>
  </property>
  <property fmtid="{D5CDD505-2E9C-101B-9397-08002B2CF9AE}" pid="15" name="MSIP_Label_ba62f585-b40f-4ab9-bafe-39150f03d124_ContentBits">
    <vt:lpwstr>0</vt:lpwstr>
  </property>
  <property fmtid="{D5CDD505-2E9C-101B-9397-08002B2CF9AE}" pid="16" name="MSIP_Label_72408bec-6efb-47bd-b9dc-9f250af91ce7_Enabled">
    <vt:lpwstr>true</vt:lpwstr>
  </property>
  <property fmtid="{D5CDD505-2E9C-101B-9397-08002B2CF9AE}" pid="17" name="MSIP_Label_72408bec-6efb-47bd-b9dc-9f250af91ce7_SetDate">
    <vt:lpwstr>2022-03-09T12:39:47Z</vt:lpwstr>
  </property>
  <property fmtid="{D5CDD505-2E9C-101B-9397-08002B2CF9AE}" pid="18" name="MSIP_Label_72408bec-6efb-47bd-b9dc-9f250af91ce7_Method">
    <vt:lpwstr>Standard</vt:lpwstr>
  </property>
  <property fmtid="{D5CDD505-2E9C-101B-9397-08002B2CF9AE}" pid="19" name="MSIP_Label_72408bec-6efb-47bd-b9dc-9f250af91ce7_Name">
    <vt:lpwstr>72408bec-6efb-47bd-b9dc-9f250af91ce7</vt:lpwstr>
  </property>
  <property fmtid="{D5CDD505-2E9C-101B-9397-08002B2CF9AE}" pid="20" name="MSIP_Label_72408bec-6efb-47bd-b9dc-9f250af91ce7_SiteId">
    <vt:lpwstr>2dcfd016-f9df-488c-b16b-68345b59afb7</vt:lpwstr>
  </property>
  <property fmtid="{D5CDD505-2E9C-101B-9397-08002B2CF9AE}" pid="21" name="MSIP_Label_72408bec-6efb-47bd-b9dc-9f250af91ce7_ActionId">
    <vt:lpwstr>c655de6b-9ddf-4202-9348-520a80ed21a9</vt:lpwstr>
  </property>
  <property fmtid="{D5CDD505-2E9C-101B-9397-08002B2CF9AE}" pid="22" name="MSIP_Label_72408bec-6efb-47bd-b9dc-9f250af91ce7_ContentBits">
    <vt:lpwstr>3</vt:lpwstr>
  </property>
</Properties>
</file>