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25"/>
  </p:notesMasterIdLst>
  <p:handoutMasterIdLst>
    <p:handoutMasterId r:id="rId26"/>
  </p:handoutMasterIdLst>
  <p:sldIdLst>
    <p:sldId id="256" r:id="rId7"/>
    <p:sldId id="290" r:id="rId8"/>
    <p:sldId id="267" r:id="rId9"/>
    <p:sldId id="305" r:id="rId10"/>
    <p:sldId id="312" r:id="rId11"/>
    <p:sldId id="291" r:id="rId12"/>
    <p:sldId id="320" r:id="rId13"/>
    <p:sldId id="321" r:id="rId14"/>
    <p:sldId id="319" r:id="rId15"/>
    <p:sldId id="322" r:id="rId16"/>
    <p:sldId id="327" r:id="rId17"/>
    <p:sldId id="323" r:id="rId18"/>
    <p:sldId id="316" r:id="rId19"/>
    <p:sldId id="317" r:id="rId20"/>
    <p:sldId id="274" r:id="rId21"/>
    <p:sldId id="325" r:id="rId22"/>
    <p:sldId id="315" r:id="rId23"/>
    <p:sldId id="310" r:id="rId24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RTON, Mark" initials="MH" lastIdx="2" clrIdx="0"/>
  <p:cmAuthor id="1" name="WELLAND, Sarah" initials="SW" lastIdx="1" clrIdx="1"/>
  <p:cmAuthor id="2" name="WATSON, Colin" initials="WC" lastIdx="9" clrIdx="2"/>
  <p:cmAuthor id="3" name="GRIFFIN, Hazel" initials="GH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4F75"/>
    <a:srgbClr val="6569FF"/>
    <a:srgbClr val="FE8610"/>
    <a:srgbClr val="4FB200"/>
    <a:srgbClr val="FFBF61"/>
    <a:srgbClr val="660066"/>
    <a:srgbClr val="0066FF"/>
    <a:srgbClr val="99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34" autoAdjust="0"/>
  </p:normalViewPr>
  <p:slideViewPr>
    <p:cSldViewPr>
      <p:cViewPr varScale="1">
        <p:scale>
          <a:sx n="98" d="100"/>
          <a:sy n="98" d="100"/>
        </p:scale>
        <p:origin x="58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50115" cy="496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92" tIns="45546" rIns="91092" bIns="45546" numCol="1" anchor="t" anchorCtr="0" compatLnSpc="1">
            <a:prstTxWarp prst="textNoShape">
              <a:avLst/>
            </a:prstTxWarp>
          </a:bodyPr>
          <a:lstStyle>
            <a:lvl1pPr defTabSz="91091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499" y="2"/>
            <a:ext cx="2949027" cy="496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92" tIns="45546" rIns="91092" bIns="45546" numCol="1" anchor="t" anchorCtr="0" compatLnSpc="1">
            <a:prstTxWarp prst="textNoShape">
              <a:avLst/>
            </a:prstTxWarp>
          </a:bodyPr>
          <a:lstStyle>
            <a:lvl1pPr algn="r" defTabSz="91091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808"/>
            <a:ext cx="2950115" cy="496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92" tIns="45546" rIns="91092" bIns="45546" numCol="1" anchor="b" anchorCtr="0" compatLnSpc="1">
            <a:prstTxWarp prst="textNoShape">
              <a:avLst/>
            </a:prstTxWarp>
          </a:bodyPr>
          <a:lstStyle>
            <a:lvl1pPr defTabSz="91091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499" y="9444808"/>
            <a:ext cx="2949027" cy="496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92" tIns="45546" rIns="91092" bIns="45546" numCol="1" anchor="b" anchorCtr="0" compatLnSpc="1">
            <a:prstTxWarp prst="textNoShape">
              <a:avLst/>
            </a:prstTxWarp>
          </a:bodyPr>
          <a:lstStyle>
            <a:lvl1pPr algn="r" defTabSz="910911">
              <a:defRPr sz="1200"/>
            </a:lvl1pPr>
          </a:lstStyle>
          <a:p>
            <a:pPr>
              <a:defRPr/>
            </a:pPr>
            <a:fld id="{3DBF8890-102D-465F-A87C-431A367F41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510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027" cy="4969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11" y="2"/>
            <a:ext cx="2950115" cy="4969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7A7A5A17-45DD-4D5C-8CE7-33C866094366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127" y="4723564"/>
            <a:ext cx="5445361" cy="4475078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4808"/>
            <a:ext cx="2949027" cy="49697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11" y="9444808"/>
            <a:ext cx="2950115" cy="49697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C64A723-E0C9-482A-B780-798773744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034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A723-E0C9-482A-B780-79877374477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377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A723-E0C9-482A-B780-79877374477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344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A723-E0C9-482A-B780-79877374477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037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Change dates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A723-E0C9-482A-B780-79877374477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73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A723-E0C9-482A-B780-79877374477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474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Send to </a:t>
            </a:r>
            <a:r>
              <a:rPr lang="en-GB" dirty="0" err="1" smtClean="0"/>
              <a:t>colin</a:t>
            </a:r>
            <a:r>
              <a:rPr lang="en-GB" dirty="0" smtClean="0"/>
              <a:t>,</a:t>
            </a:r>
            <a:r>
              <a:rPr lang="en-GB" baseline="0" dirty="0" smtClean="0"/>
              <a:t> Rebecca, Adrienne, </a:t>
            </a:r>
            <a:r>
              <a:rPr lang="en-GB" baseline="0" dirty="0" err="1" smtClean="0"/>
              <a:t>lamis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chris</a:t>
            </a:r>
            <a:r>
              <a:rPr lang="en-GB" baseline="0" dirty="0" smtClean="0"/>
              <a:t>, Leanne, matt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A723-E0C9-482A-B780-79877374477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920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5734050"/>
            <a:ext cx="97155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1590675"/>
            <a:ext cx="8075613" cy="830263"/>
          </a:xfrm>
        </p:spPr>
        <p:txBody>
          <a:bodyPr/>
          <a:lstStyle>
            <a:lvl1pPr>
              <a:defRPr sz="4100"/>
            </a:lvl1pPr>
          </a:lstStyle>
          <a:p>
            <a:pPr lvl="0"/>
            <a:r>
              <a:rPr lang="en-GB" noProof="0" smtClean="0"/>
              <a:t>Title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47700" y="2420938"/>
            <a:ext cx="8075613" cy="13208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Sub-title</a:t>
            </a:r>
          </a:p>
        </p:txBody>
      </p:sp>
    </p:spTree>
    <p:extLst>
      <p:ext uri="{BB962C8B-B14F-4D97-AF65-F5344CB8AC3E}">
        <p14:creationId xmlns:p14="http://schemas.microsoft.com/office/powerpoint/2010/main" val="19957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653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549275"/>
            <a:ext cx="2017713" cy="4840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549275"/>
            <a:ext cx="5905500" cy="4840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65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45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735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657350"/>
            <a:ext cx="3960813" cy="3732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1657350"/>
            <a:ext cx="3962400" cy="3732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04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01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69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550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888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643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549275"/>
            <a:ext cx="8075613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657350"/>
            <a:ext cx="8075613" cy="373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Main bullet style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pic>
        <p:nvPicPr>
          <p:cNvPr id="1028" name="Picture 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5734050"/>
            <a:ext cx="97155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835025" indent="-2905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96975" indent="-182563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496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978025" indent="-193675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435225" indent="-193675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892425" indent="-193675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349625" indent="-193675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06825" indent="-193675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9"/>
          <p:cNvSpPr txBox="1">
            <a:spLocks noChangeArrowheads="1"/>
          </p:cNvSpPr>
          <p:nvPr/>
        </p:nvSpPr>
        <p:spPr bwMode="auto">
          <a:xfrm>
            <a:off x="827088" y="838200"/>
            <a:ext cx="77053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 dirty="0" smtClean="0">
                <a:solidFill>
                  <a:srgbClr val="104F75"/>
                </a:solidFill>
              </a:rPr>
              <a:t>Trialling and Sampling Framework</a:t>
            </a:r>
            <a:endParaRPr lang="en-GB" sz="2800" b="1" dirty="0">
              <a:solidFill>
                <a:srgbClr val="104F75"/>
              </a:solidFill>
            </a:endParaRPr>
          </a:p>
        </p:txBody>
      </p:sp>
      <p:sp>
        <p:nvSpPr>
          <p:cNvPr id="3075" name="Text Box 20"/>
          <p:cNvSpPr txBox="1">
            <a:spLocks noChangeArrowheads="1"/>
          </p:cNvSpPr>
          <p:nvPr/>
        </p:nvSpPr>
        <p:spPr bwMode="auto">
          <a:xfrm>
            <a:off x="827088" y="2051556"/>
            <a:ext cx="60491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dirty="0" smtClean="0"/>
              <a:t>Supplier Briefing: Wednesday 24</a:t>
            </a:r>
            <a:r>
              <a:rPr lang="en-GB" b="1" baseline="30000" dirty="0" smtClean="0"/>
              <a:t>th</a:t>
            </a:r>
            <a:r>
              <a:rPr lang="en-GB" b="1" dirty="0" smtClean="0"/>
              <a:t> January 2018 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7380684" cy="576263"/>
          </a:xfrm>
        </p:spPr>
        <p:txBody>
          <a:bodyPr/>
          <a:lstStyle/>
          <a:p>
            <a:pPr eaLnBrk="1" hangingPunct="1"/>
            <a:r>
              <a:rPr lang="en-GB" sz="2800" dirty="0" smtClean="0">
                <a:solidFill>
                  <a:srgbClr val="104F75"/>
                </a:solidFill>
              </a:rPr>
              <a:t>Trialling and Sampling Framework Services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0428" y="1412776"/>
            <a:ext cx="7521972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 dirty="0" smtClean="0">
                <a:solidFill>
                  <a:schemeClr val="accent2">
                    <a:lumMod val="75000"/>
                  </a:schemeClr>
                </a:solidFill>
              </a:rPr>
              <a:t>Typical Core Services of a Sample (2)</a:t>
            </a:r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Trial Administration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Five children from each school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Approximately 2000 schools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Defined test window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Deliver modified assessments where needed</a:t>
            </a:r>
          </a:p>
          <a:p>
            <a:pPr marL="1085850" lvl="1" indent="-342900" eaLnBrk="1" hangingPunct="1">
              <a:buFont typeface="Arial" pitchFamily="34" charset="0"/>
              <a:buChar char="•"/>
            </a:pPr>
            <a:endParaRPr lang="en-GB" dirty="0" smtClean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Pupil Data Handling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Security of data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Access arrangements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Security of data and systems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011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7380684" cy="576263"/>
          </a:xfrm>
        </p:spPr>
        <p:txBody>
          <a:bodyPr/>
          <a:lstStyle/>
          <a:p>
            <a:pPr eaLnBrk="1" hangingPunct="1"/>
            <a:r>
              <a:rPr lang="en-GB" sz="2800" dirty="0" smtClean="0">
                <a:solidFill>
                  <a:srgbClr val="104F75"/>
                </a:solidFill>
              </a:rPr>
              <a:t>Trialling and Sampling Framework Services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0428" y="1412776"/>
            <a:ext cx="752197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 dirty="0" smtClean="0">
                <a:solidFill>
                  <a:schemeClr val="accent2">
                    <a:lumMod val="75000"/>
                  </a:schemeClr>
                </a:solidFill>
              </a:rPr>
              <a:t>Typical Core Services of a Sample (3)</a:t>
            </a:r>
            <a:endParaRPr lang="en-GB" dirty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Schools Helpline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Specialist advice including advice on modified tests and administration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Operational from school notification through to completion of administration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Open from 8am to 6pm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endParaRPr lang="en-GB" dirty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Marking / Coding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355600" indent="-355600" eaLnBrk="1" hangingPunct="1">
              <a:buFont typeface="Arial" panose="020B0604020202020204" pitchFamily="34" charset="0"/>
              <a:buChar char="•"/>
            </a:pPr>
            <a:r>
              <a:rPr lang="en-GB" dirty="0" smtClean="0"/>
              <a:t>Marker / coder recruitment</a:t>
            </a:r>
            <a:r>
              <a:rPr lang="en-GB" dirty="0"/>
              <a:t>, training and management</a:t>
            </a:r>
          </a:p>
          <a:p>
            <a:pPr marL="355600" indent="-355600" eaLnBrk="1" hangingPunct="1">
              <a:buFont typeface="Arial" panose="020B0604020202020204" pitchFamily="34" charset="0"/>
              <a:buChar char="•"/>
            </a:pPr>
            <a:r>
              <a:rPr lang="en-GB" dirty="0"/>
              <a:t>Secure management of scripts during marking window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On-screen or paper based marking 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921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7380684" cy="576263"/>
          </a:xfrm>
        </p:spPr>
        <p:txBody>
          <a:bodyPr/>
          <a:lstStyle/>
          <a:p>
            <a:pPr eaLnBrk="1" hangingPunct="1"/>
            <a:r>
              <a:rPr lang="en-GB" sz="2800" dirty="0" smtClean="0">
                <a:solidFill>
                  <a:srgbClr val="104F75"/>
                </a:solidFill>
              </a:rPr>
              <a:t>On-screen Marking (OSM)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0428" y="1412776"/>
            <a:ext cx="7521972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Onscreen marking standard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requirements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/>
              <a:t>Scanning and data matching of pupil scripts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/>
              <a:t>Provision of software and supporting </a:t>
            </a:r>
            <a:r>
              <a:rPr lang="en-GB" dirty="0" smtClean="0"/>
              <a:t>services</a:t>
            </a:r>
          </a:p>
          <a:p>
            <a:pPr eaLnBrk="1" hangingPunct="1"/>
            <a:endParaRPr lang="en-GB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/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OSM requirements for trialling and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sampling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/>
              <a:t>Assignment of marks and/ or codes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/>
              <a:t>Quality assurance regime which reflects use of marking/ coding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/>
              <a:t>Ability to undertake double marking as QA measure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/>
              <a:t>Ability to extract reports/ messages/ item images to inform item/ mark scheme </a:t>
            </a:r>
            <a:r>
              <a:rPr lang="en-GB" dirty="0" smtClean="0"/>
              <a:t>development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7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47700" y="549275"/>
            <a:ext cx="8075613" cy="647477"/>
          </a:xfrm>
        </p:spPr>
        <p:txBody>
          <a:bodyPr/>
          <a:lstStyle/>
          <a:p>
            <a:r>
              <a:rPr lang="en-GB" sz="3600" dirty="0" smtClean="0">
                <a:solidFill>
                  <a:srgbClr val="104F75"/>
                </a:solidFill>
              </a:rPr>
              <a:t>Security</a:t>
            </a:r>
            <a:endParaRPr lang="en-GB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183688" y="692696"/>
            <a:ext cx="5564776" cy="5688632"/>
          </a:xfrm>
        </p:spPr>
        <p:txBody>
          <a:bodyPr/>
          <a:lstStyle/>
          <a:p>
            <a:pPr marL="615950" indent="-342900" eaLnBrk="1" hangingPunct="1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b="0" kern="1200" dirty="0">
                <a:latin typeface="Arial" charset="0"/>
              </a:rPr>
              <a:t>The Supplier will comply with the STA's security procedures to maintain the integrity of all materials produced.</a:t>
            </a:r>
          </a:p>
          <a:p>
            <a:pPr marL="615950" indent="-342900" eaLnBrk="1" hangingPunct="1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b="0" kern="1200" dirty="0">
                <a:latin typeface="Arial" charset="0"/>
              </a:rPr>
              <a:t>All test materials are confidential. Pupil data is confidential. </a:t>
            </a:r>
            <a:r>
              <a:rPr lang="en-GB" sz="1800" b="0" kern="1200" dirty="0" smtClean="0">
                <a:latin typeface="Arial" charset="0"/>
              </a:rPr>
              <a:t>Where pupil </a:t>
            </a:r>
            <a:r>
              <a:rPr lang="en-GB" sz="1800" b="0" kern="1200" dirty="0">
                <a:latin typeface="Arial" charset="0"/>
              </a:rPr>
              <a:t>data </a:t>
            </a:r>
            <a:r>
              <a:rPr lang="en-GB" sz="1800" b="0" kern="1200" dirty="0" smtClean="0">
                <a:latin typeface="Arial" charset="0"/>
              </a:rPr>
              <a:t>or any other personal data is </a:t>
            </a:r>
            <a:r>
              <a:rPr lang="en-GB" sz="1800" b="0" kern="1200" dirty="0">
                <a:latin typeface="Arial" charset="0"/>
              </a:rPr>
              <a:t>collected as part of this </a:t>
            </a:r>
            <a:r>
              <a:rPr lang="en-GB" sz="1800" b="0" kern="1200" dirty="0" smtClean="0">
                <a:latin typeface="Arial" charset="0"/>
              </a:rPr>
              <a:t>framework, </a:t>
            </a:r>
            <a:r>
              <a:rPr lang="en-GB" sz="1800" b="0" kern="1200" dirty="0">
                <a:latin typeface="Arial" charset="0"/>
              </a:rPr>
              <a:t>the handling of pupil data on tests and forms must comply with </a:t>
            </a:r>
            <a:r>
              <a:rPr lang="en-GB" sz="1800" b="0" kern="1200" dirty="0" smtClean="0">
                <a:latin typeface="Arial" charset="0"/>
              </a:rPr>
              <a:t>data legislation </a:t>
            </a:r>
            <a:endParaRPr lang="en-GB" sz="1800" b="0" kern="1200" dirty="0">
              <a:latin typeface="Arial" charset="0"/>
            </a:endParaRPr>
          </a:p>
          <a:p>
            <a:pPr marL="615950" indent="-342900" eaLnBrk="1" hangingPunct="1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b="0" kern="1200" dirty="0">
                <a:latin typeface="Arial" charset="0"/>
              </a:rPr>
              <a:t>All files must be handled in a secure and confidential manner. Transmission of information regarding test materials via unsecured networks or email or by regular postal service is prohibited.</a:t>
            </a:r>
          </a:p>
          <a:p>
            <a:pPr marL="615950" indent="-342900" eaLnBrk="1" hangingPunct="1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b="0" kern="1200" dirty="0">
                <a:latin typeface="Arial" charset="0"/>
              </a:rPr>
              <a:t>Supplier must be compliant with </a:t>
            </a:r>
            <a:r>
              <a:rPr lang="en-GB" sz="1800" b="0" kern="1200" dirty="0" smtClean="0">
                <a:latin typeface="Arial" charset="0"/>
              </a:rPr>
              <a:t>the Security </a:t>
            </a:r>
            <a:r>
              <a:rPr lang="en-GB" sz="1800" b="0" kern="1200" smtClean="0">
                <a:latin typeface="Arial" charset="0"/>
              </a:rPr>
              <a:t>Assurance Framework </a:t>
            </a:r>
            <a:r>
              <a:rPr lang="en-GB" sz="1800" b="0" kern="1200" dirty="0">
                <a:latin typeface="Arial" charset="0"/>
              </a:rPr>
              <a:t>requirements highlighted by STA Security. Where compliance has not yet been achieved an action plan and risk register must be agreed to address any issues identified within an acceptable timeframe. </a:t>
            </a:r>
          </a:p>
        </p:txBody>
      </p:sp>
      <p:pic>
        <p:nvPicPr>
          <p:cNvPr id="5122" name="Picture 2" descr="C:\Users\mhorton\AppData\Local\Microsoft\Windows\Temporary Internet Files\Content.IE5\MLVRPEZA\MP9003096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68" y="1268760"/>
            <a:ext cx="2516920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98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47700" y="549275"/>
            <a:ext cx="8075613" cy="647477"/>
          </a:xfrm>
        </p:spPr>
        <p:txBody>
          <a:bodyPr/>
          <a:lstStyle/>
          <a:p>
            <a:r>
              <a:rPr lang="en-GB" sz="3600" dirty="0" smtClean="0">
                <a:solidFill>
                  <a:srgbClr val="104F75"/>
                </a:solidFill>
              </a:rPr>
              <a:t>Framework</a:t>
            </a:r>
            <a:endParaRPr lang="en-GB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4104456" cy="3816424"/>
          </a:xfrm>
        </p:spPr>
        <p:txBody>
          <a:bodyPr/>
          <a:lstStyle/>
          <a:p>
            <a:pPr marL="615950" indent="-342900" eaLnBrk="1" hangingPunct="1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b="0" kern="1200" dirty="0" smtClean="0">
                <a:latin typeface="Arial" charset="0"/>
              </a:rPr>
              <a:t>The Framework will run from June 2018 – June 2022</a:t>
            </a:r>
          </a:p>
          <a:p>
            <a:pPr marL="615950" indent="-342900" eaLnBrk="1" hangingPunct="1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b="0" kern="1200" dirty="0" smtClean="0">
                <a:latin typeface="Arial" charset="0"/>
              </a:rPr>
              <a:t>Maximum four year lifecycle </a:t>
            </a:r>
          </a:p>
          <a:p>
            <a:pPr marL="615950" indent="-342900" eaLnBrk="1" hangingPunct="1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b="0" kern="1200" dirty="0" smtClean="0">
                <a:latin typeface="Arial" charset="0"/>
              </a:rPr>
              <a:t>Approximate maximum value over four years of £40million</a:t>
            </a:r>
          </a:p>
          <a:p>
            <a:pPr marL="615950" indent="-342900" eaLnBrk="1" hangingPunct="1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b="0" kern="1200" dirty="0" smtClean="0">
                <a:latin typeface="Arial" charset="0"/>
              </a:rPr>
              <a:t>First trialling call-off awarded in Autumn 2018 for trialling in April 2019</a:t>
            </a:r>
          </a:p>
          <a:p>
            <a:pPr marL="615950" indent="-342900" eaLnBrk="1" hangingPunct="1"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GB" sz="1800" b="0" kern="1200" dirty="0">
              <a:latin typeface="Arial" charset="0"/>
            </a:endParaRPr>
          </a:p>
        </p:txBody>
      </p:sp>
      <p:pic>
        <p:nvPicPr>
          <p:cNvPr id="1026" name="Picture 2" descr="C:\Users\mhorton\AppData\Local\Microsoft\Windows\Temporary Internet Files\Content.IE5\IPQ9S4RR\MP90040251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295720" cy="494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5420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6804025" cy="576263"/>
          </a:xfrm>
        </p:spPr>
        <p:txBody>
          <a:bodyPr/>
          <a:lstStyle/>
          <a:p>
            <a:pPr eaLnBrk="1" hangingPunct="1"/>
            <a:r>
              <a:rPr lang="en-GB" sz="3600" dirty="0" smtClean="0">
                <a:solidFill>
                  <a:srgbClr val="104F75"/>
                </a:solidFill>
              </a:rPr>
              <a:t>Framework Timeline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150165"/>
              </p:ext>
            </p:extLst>
          </p:nvPr>
        </p:nvGraphicFramePr>
        <p:xfrm>
          <a:off x="611560" y="1196752"/>
          <a:ext cx="7897950" cy="3048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9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DATE</a:t>
                      </a:r>
                      <a:r>
                        <a:rPr lang="en-GB" sz="1600" dirty="0" smtClean="0">
                          <a:effectLst/>
                          <a:latin typeface="Arial"/>
                          <a:cs typeface="Times New Roman"/>
                        </a:rPr>
                        <a:t/>
                      </a:r>
                      <a:br>
                        <a:rPr lang="en-GB" sz="1600" dirty="0" smtClean="0">
                          <a:effectLst/>
                          <a:latin typeface="Arial"/>
                          <a:cs typeface="Times New Roman"/>
                        </a:rPr>
                      </a:br>
                      <a:endParaRPr lang="en-GB" sz="1600" dirty="0" smtClean="0">
                        <a:effectLst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</a:rPr>
                        <a:t>STAGE</a:t>
                      </a:r>
                      <a:endParaRPr lang="en-GB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22 January</a:t>
                      </a:r>
                      <a:r>
                        <a:rPr lang="en-GB" sz="1600" b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GB" sz="1600" b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ITT </a:t>
                      </a:r>
                      <a:r>
                        <a:rPr lang="en-GB" sz="16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issued to Suppliers</a:t>
                      </a: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09 March 2018 at 12:00</a:t>
                      </a:r>
                    </a:p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Closing Date for receipt </a:t>
                      </a:r>
                      <a:r>
                        <a:rPr lang="en-GB" sz="1600" b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of Tenders by STA/</a:t>
                      </a:r>
                      <a:r>
                        <a:rPr lang="en-GB" sz="1600" b="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DfE</a:t>
                      </a: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24 May 2018</a:t>
                      </a:r>
                      <a:r>
                        <a:rPr lang="en-GB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GB" sz="1600" b="0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600" b="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Notification of Award Decision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</a:t>
                      </a:r>
                      <a:r>
                        <a:rPr lang="en-GB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June 2018</a:t>
                      </a:r>
                      <a:endParaRPr lang="en-GB" sz="1600" b="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Contract(s) award(s) and signatures</a:t>
                      </a:r>
                    </a:p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600" b="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5147900"/>
            <a:ext cx="5436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All dates are provided for guidance only and are subject to change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7380684" cy="576263"/>
          </a:xfrm>
        </p:spPr>
        <p:txBody>
          <a:bodyPr/>
          <a:lstStyle/>
          <a:p>
            <a:pPr eaLnBrk="1" hangingPunct="1"/>
            <a:r>
              <a:rPr lang="en-GB" sz="2800" dirty="0" smtClean="0">
                <a:solidFill>
                  <a:srgbClr val="104F75"/>
                </a:solidFill>
              </a:rPr>
              <a:t>Typical Procurements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0428" y="1412776"/>
            <a:ext cx="752197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NCT Trials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Four trials per year: key stage 1 and key stage 2 IVTs, key stage 1 and key stage 2 TPTs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ITQ’s issued mid August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Other procurements staggered in between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Phonics screening check TPT takes place usually every 3 years (next trial expected in 2020)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endParaRPr lang="en-GB" dirty="0" smtClean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Science Samples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Biennial subject to business need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677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6804025" cy="576263"/>
          </a:xfrm>
        </p:spPr>
        <p:txBody>
          <a:bodyPr/>
          <a:lstStyle/>
          <a:p>
            <a:pPr eaLnBrk="1" hangingPunct="1"/>
            <a:r>
              <a:rPr lang="en-GB" sz="3600" dirty="0" smtClean="0">
                <a:solidFill>
                  <a:srgbClr val="104F75"/>
                </a:solidFill>
              </a:rPr>
              <a:t>First Trial Call-off Timeline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246688"/>
              </p:ext>
            </p:extLst>
          </p:nvPr>
        </p:nvGraphicFramePr>
        <p:xfrm>
          <a:off x="611560" y="1196752"/>
          <a:ext cx="7897950" cy="3291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56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DATE</a:t>
                      </a:r>
                      <a:r>
                        <a:rPr lang="en-GB" sz="1600" dirty="0" smtClean="0">
                          <a:effectLst/>
                          <a:latin typeface="Arial"/>
                          <a:cs typeface="Times New Roman"/>
                        </a:rPr>
                        <a:t/>
                      </a:r>
                      <a:br>
                        <a:rPr lang="en-GB" sz="1600" dirty="0" smtClean="0">
                          <a:effectLst/>
                          <a:latin typeface="Arial"/>
                          <a:cs typeface="Times New Roman"/>
                        </a:rPr>
                      </a:br>
                      <a:endParaRPr lang="en-GB" sz="1600" dirty="0" smtClean="0">
                        <a:effectLst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</a:rPr>
                        <a:t>STAGE</a:t>
                      </a:r>
                      <a:endParaRPr lang="en-GB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 smtClean="0"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Mid</a:t>
                      </a:r>
                      <a:r>
                        <a:rPr lang="en-GB" sz="1600" b="0" baseline="0" dirty="0" smtClean="0"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August / Early September</a:t>
                      </a: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ITQ </a:t>
                      </a:r>
                      <a:r>
                        <a:rPr lang="en-GB" sz="16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issued to Suppliers</a:t>
                      </a: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Early</a:t>
                      </a:r>
                      <a:r>
                        <a:rPr lang="en-GB" sz="1600" b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October</a:t>
                      </a:r>
                      <a:endParaRPr lang="en-GB" sz="1600" b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Deadline for submission of Clarification Questions by Tenderers</a:t>
                      </a: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Mid October</a:t>
                      </a:r>
                      <a:r>
                        <a:rPr lang="en-GB" sz="1600" b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GB" sz="1600" b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Closing Date for receipt by STA of Tenders </a:t>
                      </a:r>
                      <a:endParaRPr lang="en-GB" sz="16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End</a:t>
                      </a:r>
                      <a:r>
                        <a:rPr lang="en-GB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of October </a:t>
                      </a:r>
                      <a:endParaRPr lang="en-GB" sz="1600" b="0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600" b="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Notification of Award Decision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Start</a:t>
                      </a:r>
                      <a:r>
                        <a:rPr lang="en-GB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of November</a:t>
                      </a:r>
                      <a:endParaRPr lang="en-GB" sz="1600" b="0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600" b="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Proposed contract Commencement and Start-Up Meeting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5147900"/>
            <a:ext cx="5436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All dates are provided for guidance only and are subject to change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72197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6804025" cy="576263"/>
          </a:xfrm>
        </p:spPr>
        <p:txBody>
          <a:bodyPr/>
          <a:lstStyle/>
          <a:p>
            <a:pPr eaLnBrk="1" hangingPunct="1"/>
            <a:r>
              <a:rPr lang="en-GB" sz="3600" dirty="0" smtClean="0">
                <a:solidFill>
                  <a:srgbClr val="104F75"/>
                </a:solidFill>
              </a:rPr>
              <a:t>Questions?</a:t>
            </a:r>
          </a:p>
        </p:txBody>
      </p:sp>
      <p:pic>
        <p:nvPicPr>
          <p:cNvPr id="6146" name="Picture 2" descr="C:\Users\mhorton\AppData\Local\Microsoft\Windows\Temporary Internet Files\Content.IE5\5BSUVCST\MP900315598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124456"/>
            <a:ext cx="3657600" cy="260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83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55650" y="908050"/>
            <a:ext cx="72723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800" b="1" dirty="0" smtClean="0">
                <a:solidFill>
                  <a:srgbClr val="104F75"/>
                </a:solidFill>
              </a:rPr>
              <a:t>Agenda</a:t>
            </a:r>
            <a:endParaRPr lang="en-GB" sz="4800" b="1" dirty="0">
              <a:solidFill>
                <a:srgbClr val="104F75"/>
              </a:solidFill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827088" y="2565400"/>
            <a:ext cx="453707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 smtClean="0"/>
              <a:t>Welcome and Introductions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/>
              <a:t>Background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/>
              <a:t>Trialling and Sampling Services</a:t>
            </a:r>
          </a:p>
          <a:p>
            <a:pPr eaLnBrk="1" hangingPunct="1">
              <a:spcBef>
                <a:spcPct val="50000"/>
              </a:spcBef>
            </a:pPr>
            <a:r>
              <a:rPr lang="en-GB" smtClean="0"/>
              <a:t>Procurement </a:t>
            </a:r>
          </a:p>
          <a:p>
            <a:pPr eaLnBrk="1" hangingPunct="1">
              <a:spcBef>
                <a:spcPct val="50000"/>
              </a:spcBef>
            </a:pPr>
            <a:r>
              <a:rPr lang="en-GB" smtClean="0"/>
              <a:t>Discussion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6804025" cy="576263"/>
          </a:xfrm>
        </p:spPr>
        <p:txBody>
          <a:bodyPr/>
          <a:lstStyle/>
          <a:p>
            <a:pPr eaLnBrk="1" hangingPunct="1"/>
            <a:r>
              <a:rPr lang="en-GB" sz="3600" dirty="0" smtClean="0">
                <a:solidFill>
                  <a:srgbClr val="104F75"/>
                </a:solidFill>
              </a:rPr>
              <a:t>Welcome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4028" y="1628800"/>
            <a:ext cx="79804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GB" b="1" dirty="0" smtClean="0"/>
              <a:t>STA Staff:</a:t>
            </a:r>
          </a:p>
          <a:p>
            <a:pPr defTabSz="868363"/>
            <a:endParaRPr lang="en-GB" dirty="0" smtClean="0"/>
          </a:p>
          <a:p>
            <a:pPr defTabSz="868363"/>
            <a:r>
              <a:rPr lang="en-GB" dirty="0" smtClean="0"/>
              <a:t>Colin Watson		Deputy Director, Test Development</a:t>
            </a:r>
          </a:p>
          <a:p>
            <a:pPr defTabSz="868363"/>
            <a:r>
              <a:rPr lang="en-GB" dirty="0" smtClean="0"/>
              <a:t>Chris Davies		Programme Manager</a:t>
            </a:r>
          </a:p>
          <a:p>
            <a:pPr defTabSz="868363"/>
            <a:r>
              <a:rPr lang="en-GB" dirty="0" smtClean="0"/>
              <a:t>Leanne Kimberley</a:t>
            </a:r>
            <a:r>
              <a:rPr lang="en-GB" dirty="0"/>
              <a:t>	</a:t>
            </a:r>
            <a:r>
              <a:rPr lang="en-GB" dirty="0" smtClean="0"/>
              <a:t>Project Manager</a:t>
            </a:r>
          </a:p>
          <a:p>
            <a:pPr defTabSz="868363"/>
            <a:r>
              <a:rPr lang="en-GB" dirty="0" smtClean="0"/>
              <a:t>Lamis Kola		Project Support	</a:t>
            </a:r>
          </a:p>
          <a:p>
            <a:pPr defTabSz="868363"/>
            <a:r>
              <a:rPr lang="en-GB" dirty="0" smtClean="0"/>
              <a:t>James Heathcote	Procurement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47700" y="549275"/>
            <a:ext cx="680402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600" dirty="0" smtClean="0">
                <a:solidFill>
                  <a:srgbClr val="104F75"/>
                </a:solidFill>
              </a:rPr>
              <a:t>Standards and Testing Agency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1484784"/>
            <a:ext cx="7956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Since 1 October 2011, the Standards and Testing Agency (STA) has been responsible for the development and delivery of all statutory </a:t>
            </a:r>
            <a:r>
              <a:rPr lang="en-GB" dirty="0" smtClean="0"/>
              <a:t>assessments.</a:t>
            </a:r>
            <a:r>
              <a:rPr lang="en-GB" dirty="0"/>
              <a:t>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198" y="2708920"/>
            <a:ext cx="3524250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7700" y="2564738"/>
            <a:ext cx="408652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763" indent="-4763">
              <a:lnSpc>
                <a:spcPct val="90000"/>
              </a:lnSpc>
              <a:buNone/>
              <a:defRPr/>
            </a:pPr>
            <a:r>
              <a:rPr lang="en-GB" dirty="0"/>
              <a:t>The agency has </a:t>
            </a:r>
            <a:r>
              <a:rPr lang="en-GB" dirty="0" smtClean="0"/>
              <a:t>three key </a:t>
            </a:r>
            <a:r>
              <a:rPr lang="en-GB" dirty="0"/>
              <a:t>functions: </a:t>
            </a:r>
          </a:p>
          <a:p>
            <a:pPr marL="185738" indent="-185738">
              <a:lnSpc>
                <a:spcPct val="90000"/>
              </a:lnSpc>
              <a:buNone/>
              <a:defRPr/>
            </a:pPr>
            <a:endParaRPr lang="en-GB" dirty="0"/>
          </a:p>
          <a:p>
            <a:pPr marL="360363" lvl="1" indent="-360363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GB" dirty="0"/>
              <a:t>to develop high quality and rigorous tests in line with Ministerial policy; </a:t>
            </a:r>
          </a:p>
          <a:p>
            <a:pPr marL="360363" lvl="1" indent="-360363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GB" dirty="0"/>
              <a:t>to undertake operational delivery of the </a:t>
            </a:r>
            <a:r>
              <a:rPr lang="en-GB" dirty="0" smtClean="0"/>
              <a:t>assessments; and</a:t>
            </a:r>
          </a:p>
          <a:p>
            <a:pPr marL="360363" lvl="1" indent="-360363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GB" dirty="0"/>
              <a:t>t</a:t>
            </a:r>
            <a:r>
              <a:rPr lang="en-GB" dirty="0" smtClean="0"/>
              <a:t>o support </a:t>
            </a:r>
            <a:r>
              <a:rPr lang="en-GB" dirty="0"/>
              <a:t>schools, test centres and other stakeholders to deliver DfE tests and </a:t>
            </a:r>
            <a:r>
              <a:rPr lang="en-GB" dirty="0" smtClean="0"/>
              <a:t>assessments.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02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47700" y="549275"/>
            <a:ext cx="75247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600" dirty="0" smtClean="0">
                <a:solidFill>
                  <a:srgbClr val="104F75"/>
                </a:solidFill>
              </a:rPr>
              <a:t>National Curriculum Assessments</a:t>
            </a:r>
          </a:p>
        </p:txBody>
      </p:sp>
      <p:sp>
        <p:nvSpPr>
          <p:cNvPr id="2" name="Rectangle 1"/>
          <p:cNvSpPr/>
          <p:nvPr/>
        </p:nvSpPr>
        <p:spPr>
          <a:xfrm>
            <a:off x="648844" y="1556792"/>
            <a:ext cx="75967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The National Curriculum Assessments (NCA) programme </a:t>
            </a:r>
            <a:r>
              <a:rPr lang="en-GB" dirty="0" smtClean="0"/>
              <a:t>to which this framework relates currently </a:t>
            </a:r>
            <a:r>
              <a:rPr lang="en-GB" dirty="0"/>
              <a:t>manages:</a:t>
            </a:r>
          </a:p>
          <a:p>
            <a:endParaRPr lang="en-GB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key </a:t>
            </a:r>
            <a:r>
              <a:rPr lang="en-GB" dirty="0"/>
              <a:t>stage 2 national curriculum tests (NCTs</a:t>
            </a:r>
            <a:r>
              <a:rPr lang="en-GB" dirty="0" smtClean="0"/>
              <a:t>);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key </a:t>
            </a:r>
            <a:r>
              <a:rPr lang="en-GB" dirty="0"/>
              <a:t>stage 2 science sampling test;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key </a:t>
            </a:r>
            <a:r>
              <a:rPr lang="en-GB" dirty="0"/>
              <a:t>stage 1 tests;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phonics </a:t>
            </a:r>
            <a:r>
              <a:rPr lang="en-GB" dirty="0"/>
              <a:t>screening </a:t>
            </a:r>
            <a:r>
              <a:rPr lang="en-GB" dirty="0" smtClean="0"/>
              <a:t>check; and</a:t>
            </a:r>
            <a:endParaRPr lang="en-GB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the collection of teacher assessment </a:t>
            </a:r>
            <a:r>
              <a:rPr lang="en-GB" dirty="0" smtClean="0"/>
              <a:t>data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MTC’s</a:t>
            </a:r>
            <a:endParaRPr lang="en-GB" dirty="0"/>
          </a:p>
          <a:p>
            <a:endParaRPr lang="en-GB" dirty="0"/>
          </a:p>
          <a:p>
            <a:r>
              <a:rPr lang="en-GB" dirty="0"/>
              <a:t>This includes all stages from test development, including logistics and marking, to the return of results.</a:t>
            </a:r>
          </a:p>
        </p:txBody>
      </p:sp>
    </p:spTree>
    <p:extLst>
      <p:ext uri="{BB962C8B-B14F-4D97-AF65-F5344CB8AC3E}">
        <p14:creationId xmlns:p14="http://schemas.microsoft.com/office/powerpoint/2010/main" val="1355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7380684" cy="576263"/>
          </a:xfrm>
        </p:spPr>
        <p:txBody>
          <a:bodyPr/>
          <a:lstStyle/>
          <a:p>
            <a:pPr eaLnBrk="1" hangingPunct="1"/>
            <a:r>
              <a:rPr lang="en-GB" sz="2800" dirty="0" smtClean="0">
                <a:solidFill>
                  <a:srgbClr val="104F75"/>
                </a:solidFill>
              </a:rPr>
              <a:t>Trialling and Sampling Framework Services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0428" y="1412776"/>
            <a:ext cx="795402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 dirty="0" smtClean="0">
                <a:solidFill>
                  <a:schemeClr val="accent2">
                    <a:lumMod val="75000"/>
                  </a:schemeClr>
                </a:solidFill>
              </a:rPr>
              <a:t>Typical Core Services of a Trial</a:t>
            </a:r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Recruiting and managing 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chools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Recruit from supplied sample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Ensure sample is representative of provided </a:t>
            </a:r>
            <a:r>
              <a:rPr lang="en-GB" dirty="0" err="1" smtClean="0"/>
              <a:t>stratifiers</a:t>
            </a:r>
            <a:r>
              <a:rPr lang="en-GB" dirty="0" smtClean="0"/>
              <a:t> (voluntary trials)</a:t>
            </a:r>
          </a:p>
          <a:p>
            <a:pPr marL="1085850" lvl="1" indent="-342900" eaLnBrk="1" hangingPunct="1">
              <a:buFont typeface="Arial" pitchFamily="34" charset="0"/>
              <a:buChar char="•"/>
            </a:pPr>
            <a:endParaRPr lang="en-GB" dirty="0" smtClean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Recruit, train and manage administrators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Recruit suitably qualified / experienced administrators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Train to STA’s specific requirements</a:t>
            </a:r>
          </a:p>
          <a:p>
            <a:pPr marL="1085850" lvl="1" indent="-342900" eaLnBrk="1" hangingPunct="1">
              <a:buFont typeface="Arial" pitchFamily="34" charset="0"/>
              <a:buChar char="•"/>
            </a:pPr>
            <a:endParaRPr lang="en-GB" dirty="0" smtClean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Collation and distribution of test booklets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/>
              <a:t>Secure tracked distribution of materials to </a:t>
            </a:r>
            <a:r>
              <a:rPr lang="en-GB" dirty="0" smtClean="0"/>
              <a:t>administrators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Maintain secu</a:t>
            </a:r>
            <a:r>
              <a:rPr lang="en-GB" dirty="0"/>
              <a:t>r</a:t>
            </a:r>
            <a:r>
              <a:rPr lang="en-GB" dirty="0" smtClean="0"/>
              <a:t>ity and integrity of materials at all stages</a:t>
            </a:r>
          </a:p>
        </p:txBody>
      </p:sp>
    </p:spTree>
    <p:extLst>
      <p:ext uri="{BB962C8B-B14F-4D97-AF65-F5344CB8AC3E}">
        <p14:creationId xmlns:p14="http://schemas.microsoft.com/office/powerpoint/2010/main" val="20891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7380684" cy="576263"/>
          </a:xfrm>
        </p:spPr>
        <p:txBody>
          <a:bodyPr/>
          <a:lstStyle/>
          <a:p>
            <a:pPr eaLnBrk="1" hangingPunct="1"/>
            <a:r>
              <a:rPr lang="en-GB" sz="2800" dirty="0" smtClean="0">
                <a:solidFill>
                  <a:srgbClr val="104F75"/>
                </a:solidFill>
              </a:rPr>
              <a:t>Trialling and Sampling Framework Services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0428" y="1412776"/>
            <a:ext cx="7521972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 dirty="0" smtClean="0">
                <a:solidFill>
                  <a:schemeClr val="accent2">
                    <a:lumMod val="75000"/>
                  </a:schemeClr>
                </a:solidFill>
              </a:rPr>
              <a:t>Typical Core Services of a Trial (2)</a:t>
            </a:r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Administer trial in schools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Appropriate test conditions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Collect qualitative feedback from pupils and teachers</a:t>
            </a:r>
          </a:p>
          <a:p>
            <a:pPr marL="1085850" lvl="1" indent="-342900" eaLnBrk="1" hangingPunct="1">
              <a:buFont typeface="Arial" pitchFamily="34" charset="0"/>
              <a:buChar char="•"/>
            </a:pPr>
            <a:endParaRPr lang="en-GB" dirty="0" smtClean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Marking / Coding </a:t>
            </a:r>
            <a:endParaRPr lang="en-GB" sz="1600" dirty="0" smtClean="0">
              <a:solidFill>
                <a:srgbClr val="FF0000"/>
              </a:solidFill>
            </a:endParaRPr>
          </a:p>
          <a:p>
            <a:pPr marL="355600" indent="-355600" eaLnBrk="1" hangingPunct="1">
              <a:buFont typeface="Arial" panose="020B0604020202020204" pitchFamily="34" charset="0"/>
              <a:buChar char="•"/>
            </a:pPr>
            <a:r>
              <a:rPr lang="en-GB" dirty="0" smtClean="0"/>
              <a:t>Marker / coder recruitment, training and management</a:t>
            </a:r>
          </a:p>
          <a:p>
            <a:pPr marL="355600" indent="-355600" eaLnBrk="1" hangingPunct="1">
              <a:buFont typeface="Arial" panose="020B0604020202020204" pitchFamily="34" charset="0"/>
              <a:buChar char="•"/>
            </a:pPr>
            <a:r>
              <a:rPr lang="en-GB" dirty="0" smtClean="0"/>
              <a:t>Secure management of scripts during marking window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On-screen marking for TPTs (IVTs </a:t>
            </a:r>
            <a:r>
              <a:rPr lang="en-GB" i="1" dirty="0" smtClean="0"/>
              <a:t>may</a:t>
            </a:r>
            <a:r>
              <a:rPr lang="en-GB" dirty="0" smtClean="0"/>
              <a:t> be paper-based)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endParaRPr lang="en-GB" dirty="0" smtClean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Data Capture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Pupil detail and responses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Coding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Questionnaire responses</a:t>
            </a:r>
          </a:p>
        </p:txBody>
      </p:sp>
    </p:spTree>
    <p:extLst>
      <p:ext uri="{BB962C8B-B14F-4D97-AF65-F5344CB8AC3E}">
        <p14:creationId xmlns:p14="http://schemas.microsoft.com/office/powerpoint/2010/main" val="350210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7380684" cy="576263"/>
          </a:xfrm>
        </p:spPr>
        <p:txBody>
          <a:bodyPr/>
          <a:lstStyle/>
          <a:p>
            <a:pPr eaLnBrk="1" hangingPunct="1"/>
            <a:r>
              <a:rPr lang="en-GB" sz="2800" dirty="0" smtClean="0">
                <a:solidFill>
                  <a:srgbClr val="104F75"/>
                </a:solidFill>
              </a:rPr>
              <a:t>Trialling and Sampling Framework Services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0428" y="1412776"/>
            <a:ext cx="7521972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 dirty="0" smtClean="0">
                <a:solidFill>
                  <a:schemeClr val="accent2">
                    <a:lumMod val="75000"/>
                  </a:schemeClr>
                </a:solidFill>
              </a:rPr>
              <a:t>Typical Core Services of a Trial (3)</a:t>
            </a:r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Administration report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Analysis of questionnaires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Sample comparison</a:t>
            </a:r>
          </a:p>
          <a:p>
            <a:pPr marL="1085850" lvl="1" indent="-342900" eaLnBrk="1" hangingPunct="1">
              <a:buFont typeface="Arial" pitchFamily="34" charset="0"/>
              <a:buChar char="•"/>
            </a:pPr>
            <a:endParaRPr lang="en-GB" dirty="0" smtClean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Script Archive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Scanned pupil scripts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Searchable archive</a:t>
            </a:r>
          </a:p>
        </p:txBody>
      </p:sp>
    </p:spTree>
    <p:extLst>
      <p:ext uri="{BB962C8B-B14F-4D97-AF65-F5344CB8AC3E}">
        <p14:creationId xmlns:p14="http://schemas.microsoft.com/office/powerpoint/2010/main" val="191262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49275"/>
            <a:ext cx="7380684" cy="576263"/>
          </a:xfrm>
        </p:spPr>
        <p:txBody>
          <a:bodyPr/>
          <a:lstStyle/>
          <a:p>
            <a:pPr eaLnBrk="1" hangingPunct="1"/>
            <a:r>
              <a:rPr lang="en-GB" sz="2800" dirty="0" smtClean="0">
                <a:solidFill>
                  <a:srgbClr val="104F75"/>
                </a:solidFill>
              </a:rPr>
              <a:t>Trialling and Sampling Framework Services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0428" y="1412776"/>
            <a:ext cx="7521972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 dirty="0" smtClean="0">
                <a:solidFill>
                  <a:schemeClr val="accent2">
                    <a:lumMod val="75000"/>
                  </a:schemeClr>
                </a:solidFill>
              </a:rPr>
              <a:t>Typical Core Services of a Sample</a:t>
            </a:r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Inform schools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Statutory involvement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Inform schools of selected children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Manage communications with schools</a:t>
            </a:r>
          </a:p>
          <a:p>
            <a:pPr marL="1085850" lvl="1" indent="-342900" eaLnBrk="1" hangingPunct="1">
              <a:buFont typeface="Arial" pitchFamily="34" charset="0"/>
              <a:buChar char="•"/>
            </a:pPr>
            <a:endParaRPr lang="en-GB" dirty="0" smtClean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Recruit, train and manage Administrators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Qualified teachers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Provision of helpline facilities for administrators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Higher volume of administrators required over trials</a:t>
            </a:r>
          </a:p>
          <a:p>
            <a:pPr marL="1085850" lvl="1" indent="-342900" eaLnBrk="1" hangingPunct="1">
              <a:buFont typeface="Arial" pitchFamily="34" charset="0"/>
              <a:buChar char="•"/>
            </a:pPr>
            <a:endParaRPr lang="en-GB" dirty="0" smtClean="0"/>
          </a:p>
          <a:p>
            <a:pPr eaLnBrk="1" hangingPunct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Collation and Distribution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Security of materials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dirty="0" smtClean="0"/>
              <a:t>Secure tracking of materials during transit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164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FBDD00"/>
      </a:accent1>
      <a:accent2>
        <a:srgbClr val="5ABBB1"/>
      </a:accent2>
      <a:accent3>
        <a:srgbClr val="FFFFFF"/>
      </a:accent3>
      <a:accent4>
        <a:srgbClr val="000000"/>
      </a:accent4>
      <a:accent5>
        <a:srgbClr val="FDEBAA"/>
      </a:accent5>
      <a:accent6>
        <a:srgbClr val="51A9A0"/>
      </a:accent6>
      <a:hlink>
        <a:srgbClr val="0092BC"/>
      </a:hlink>
      <a:folHlink>
        <a:srgbClr val="324C5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BDD00"/>
        </a:accent1>
        <a:accent2>
          <a:srgbClr val="5ABBB1"/>
        </a:accent2>
        <a:accent3>
          <a:srgbClr val="FFFFFF"/>
        </a:accent3>
        <a:accent4>
          <a:srgbClr val="000000"/>
        </a:accent4>
        <a:accent5>
          <a:srgbClr val="FDEBAA"/>
        </a:accent5>
        <a:accent6>
          <a:srgbClr val="51A9A0"/>
        </a:accent6>
        <a:hlink>
          <a:srgbClr val="0092BC"/>
        </a:hlink>
        <a:folHlink>
          <a:srgbClr val="324C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http://schemas.microsoft.com/sharepoint/v3" xsi:nil="true"/>
    <IWPContributor xmlns="906b00a0-3f23-4820-8da1-8de25fc78cbd">
      <UserInfo>
        <DisplayName/>
        <AccountId xsi:nil="true"/>
        <AccountType/>
      </UserInfo>
    </IWPContributor>
    <TaxCatchAll xmlns="85a719ee-0e1a-405a-acca-fded54921c95">
      <Value>15</Value>
      <Value>4</Value>
      <Value>1</Value>
      <Value>22</Value>
    </TaxCatchAll>
    <_dlc_DocId xmlns="85a719ee-0e1a-405a-acca-fded54921c95">R7V2QUUQPMTK-6-69549</_dlc_DocId>
    <_dlc_DocIdUrl xmlns="85a719ee-0e1a-405a-acca-fded54921c95">
      <Url>https://educationgovuk.sharepoint.com/sites/stacom/_layouts/15/DocIdRedir.aspx?ID=R7V2QUUQPMTK-6-69549</Url>
      <Description>R7V2QUUQPMTK-6-69549</Description>
    </_dlc_DocIdUrl>
    <kb1024b65baa402a9e486438da9a22f3 xmlns="85a719ee-0e1a-405a-acca-fded54921c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0884c477-2e62-47ea-b19c-5af6e91124c5</TermId>
        </TermInfo>
      </Terms>
    </kb1024b65baa402a9e486438da9a22f3>
    <o1a0e468adf04efc83e7fb67f632376a xmlns="85a719ee-0e1a-405a-acca-fded54921c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Directorate</TermName>
          <TermId xmlns="http://schemas.microsoft.com/office/infopath/2007/PartnerControls">5afdf4d2-6034-401f-a207-46e22ce517e5</TermId>
        </TermInfo>
      </Terms>
    </o1a0e468adf04efc83e7fb67f632376a>
    <kcdb53c81a87458dbd05cfcc803b6c5d xmlns="85a719ee-0e1a-405a-acca-fded54921c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a484111e-5b24-4ad9-9778-c536c8c88985</TermId>
        </TermInfo>
      </Terms>
    </kcdb53c81a87458dbd05cfcc803b6c5d>
    <h5181134883947a99a38d116ffff0006 xmlns="95ab55cc-3ec0-4b23-b395-e89a1530037f">
      <Terms xmlns="http://schemas.microsoft.com/office/infopath/2007/PartnerControls"/>
    </h5181134883947a99a38d116ffff0006>
    <a130543eb8094df09b1ff6f729007548 xmlns="85a719ee-0e1a-405a-acca-fded54921c95">
      <Terms xmlns="http://schemas.microsoft.com/office/infopath/2007/PartnerControls"/>
    </a130543eb8094df09b1ff6f729007548>
    <gbcd682e7dd8441b8a20033a8fd86c4c xmlns="85a719ee-0e1a-405a-acca-fded54921c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STA:Standards and Testing Agency:Test Development</TermName>
          <TermId xmlns="http://schemas.microsoft.com/office/infopath/2007/PartnerControls">56920b1a-0b28-4e18-ae08-00b974099a11</TermId>
        </TermInfo>
      </Terms>
    </gbcd682e7dd8441b8a20033a8fd86c4c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ontractual" ma:contentTypeID="0x0101007B4B030826FAB14E871614BA06610CED0C002185FF747D6DD34DB0AFC699C1C32E71" ma:contentTypeVersion="42" ma:contentTypeDescription="Relates to a contract with an external organisation, and Records retained for 10 years." ma:contentTypeScope="" ma:versionID="eebf19188f957c95b41d1fa02ebd0921">
  <xsd:schema xmlns:xsd="http://www.w3.org/2001/XMLSchema" xmlns:xs="http://www.w3.org/2001/XMLSchema" xmlns:p="http://schemas.microsoft.com/office/2006/metadata/properties" xmlns:ns1="http://schemas.microsoft.com/sharepoint/v3" xmlns:ns2="85a719ee-0e1a-405a-acca-fded54921c95" xmlns:ns3="906b00a0-3f23-4820-8da1-8de25fc78cbd" xmlns:ns4="95ab55cc-3ec0-4b23-b395-e89a1530037f" targetNamespace="http://schemas.microsoft.com/office/2006/metadata/properties" ma:root="true" ma:fieldsID="97a04d7dff10b77aa78bde3dff421e61" ns1:_="" ns2:_="" ns3:_="" ns4:_="">
    <xsd:import namespace="http://schemas.microsoft.com/sharepoint/v3"/>
    <xsd:import namespace="85a719ee-0e1a-405a-acca-fded54921c95"/>
    <xsd:import namespace="906b00a0-3f23-4820-8da1-8de25fc78cbd"/>
    <xsd:import namespace="95ab55cc-3ec0-4b23-b395-e89a1530037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Comments" minOccurs="0"/>
                <xsd:element ref="ns2:TaxCatchAll" minOccurs="0"/>
                <xsd:element ref="ns2:TaxCatchAllLabel" minOccurs="0"/>
                <xsd:element ref="ns1:_vti_ItemDeclaredRecord" minOccurs="0"/>
                <xsd:element ref="ns2:a130543eb8094df09b1ff6f729007548" minOccurs="0"/>
                <xsd:element ref="ns2:kcdb53c81a87458dbd05cfcc803b6c5d" minOccurs="0"/>
                <xsd:element ref="ns2:kb1024b65baa402a9e486438da9a22f3" minOccurs="0"/>
                <xsd:element ref="ns2:o1a0e468adf04efc83e7fb67f632376a" minOccurs="0"/>
                <xsd:element ref="ns2:gbcd682e7dd8441b8a20033a8fd86c4c" minOccurs="0"/>
                <xsd:element ref="ns3:IWPContributor" minOccurs="0"/>
                <xsd:element ref="ns4:h5181134883947a99a38d116ffff000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omments" ma:index="11" nillable="true" ma:displayName="Description" ma:hidden="true" ma:internalName="Comments" ma:readOnly="false">
      <xsd:simpleType>
        <xsd:restriction base="dms:Note"/>
      </xsd:simpleType>
    </xsd:element>
    <xsd:element name="_vti_ItemDeclaredRecord" ma:index="19" nillable="true" ma:displayName="Declared Record" ma:description="" ma:hidden="true" ma:indexed="true" ma:internalName="_vti_ItemDeclaredRecord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719ee-0e1a-405a-acca-fded54921c9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fals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6" nillable="true" ma:displayName="Taxonomy Catch All Column" ma:description="" ma:hidden="true" ma:list="{29ee510a-5aa3-4b98-a593-095aac01858e}" ma:internalName="TaxCatchAll" ma:readOnly="false" ma:showField="CatchAllData" ma:web="85a719ee-0e1a-405a-acca-fded54921c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7" nillable="true" ma:displayName="Taxonomy Catch All Column1" ma:description="" ma:list="{29ee510a-5aa3-4b98-a593-095aac01858e}" ma:internalName="TaxCatchAllLabel" ma:readOnly="true" ma:showField="CatchAllDataLabel" ma:web="85a719ee-0e1a-405a-acca-fded54921c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130543eb8094df09b1ff6f729007548" ma:index="23" nillable="true" ma:taxonomy="true" ma:internalName="a130543eb8094df09b1ff6f729007548" ma:taxonomyFieldName="IWPFunction" ma:displayName="Function" ma:readOnly="false" ma:fieldId="{a130543e-b809-4df0-9b1f-f6f729007548}" ma:taxonomyMulti="true" ma:sspId="ec07c698-60f5-424f-b9af-f4c59398b511" ma:termSetId="d25a8a8b-cc76-477b-9c8b-292b0e0101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cdb53c81a87458dbd05cfcc803b6c5d" ma:index="24" ma:taxonomy="true" ma:internalName="kcdb53c81a87458dbd05cfcc803b6c5d" ma:taxonomyFieldName="IWPOwner" ma:displayName="Owner" ma:readOnly="false" ma:default="3;#STA|c8765260-e14a-4cab-860c-a8f6854ef79c" ma:fieldId="{4cdb53c8-1a87-458d-bd05-cfcc803b6c5d}" ma:sspId="ec07c698-60f5-424f-b9af-f4c59398b511" ma:termSetId="12161dbb-b36f-4439-aef1-21e7cc9228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b1024b65baa402a9e486438da9a22f3" ma:index="25" ma:taxonomy="true" ma:internalName="kb1024b65baa402a9e486438da9a22f3" ma:taxonomyFieldName="IWPRightsProtectiveMarking" ma:displayName="Rights: Protective Marking" ma:readOnly="false" ma:default="1;#Official|0884c477-2e62-47ea-b19c-5af6e91124c5" ma:fieldId="{4b1024b6-5baa-402a-9e48-6438da9a22f3}" ma:sspId="ec07c698-60f5-424f-b9af-f4c59398b511" ma:termSetId="7870c18b-dc34-46a1-adf5-a571f0cac88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1a0e468adf04efc83e7fb67f632376a" ma:index="26" nillable="true" ma:taxonomy="true" ma:internalName="o1a0e468adf04efc83e7fb67f632376a" ma:taxonomyFieldName="IWPSiteType" ma:displayName="Site Type" ma:readOnly="false" ma:fieldId="{81a0e468-adf0-4efc-83e7-fb67f632376a}" ma:sspId="ec07c698-60f5-424f-b9af-f4c59398b511" ma:termSetId="68f3bd98-4d9d-4839-831a-d4827606df7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bcd682e7dd8441b8a20033a8fd86c4c" ma:index="27" ma:taxonomy="true" ma:internalName="gbcd682e7dd8441b8a20033a8fd86c4c" ma:taxonomyFieldName="IWPOrganisationalUnit" ma:displayName="Organisational Unit" ma:readOnly="false" ma:default="2;#STA|66576609-c685-49b2-8de0-b806a5dc4789" ma:fieldId="{0bcd682e-7dd8-441b-8a20-033a8fd86c4c}" ma:sspId="ec07c698-60f5-424f-b9af-f4c59398b511" ma:termSetId="b3e263f6-0ab6-425a-b3de-0e67f2faf76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6b00a0-3f23-4820-8da1-8de25fc78cbd" elementFormDefault="qualified">
    <xsd:import namespace="http://schemas.microsoft.com/office/2006/documentManagement/types"/>
    <xsd:import namespace="http://schemas.microsoft.com/office/infopath/2007/PartnerControls"/>
    <xsd:element name="IWPContributor" ma:index="28" nillable="true" ma:displayName="Contributor" ma:list="UserInfo" ma:SharePointGroup="0" ma:internalName="IWPContributo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ab55cc-3ec0-4b23-b395-e89a1530037f" elementFormDefault="qualified">
    <xsd:import namespace="http://schemas.microsoft.com/office/2006/documentManagement/types"/>
    <xsd:import namespace="http://schemas.microsoft.com/office/infopath/2007/PartnerControls"/>
    <xsd:element name="h5181134883947a99a38d116ffff0006" ma:index="29" nillable="true" ma:taxonomy="true" ma:internalName="h5181134883947a99a38d116ffff0006" ma:taxonomyFieldName="IWPSubject" ma:displayName="Subject" ma:readOnly="false" ma:fieldId="{15181134-8839-47a9-9a38-d116ffff0006}" ma:sspId="ec07c698-60f5-424f-b9af-f4c59398b511" ma:termSetId="33432453-e88c-4baa-94a6-467fc4fc06f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E418B71-3F1C-4C3C-82F9-1870ECB336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E2AEB4-7628-4539-B8B3-7A13A037877B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EBEE1C0B-4C8B-4310-8E16-198655FFD652}">
  <ds:schemaRefs>
    <ds:schemaRef ds:uri="http://schemas.microsoft.com/office/2006/documentManagement/types"/>
    <ds:schemaRef ds:uri="95ab55cc-3ec0-4b23-b395-e89a1530037f"/>
    <ds:schemaRef ds:uri="85a719ee-0e1a-405a-acca-fded54921c95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sharepoint/v3"/>
    <ds:schemaRef ds:uri="http://schemas.microsoft.com/office/infopath/2007/PartnerControls"/>
    <ds:schemaRef ds:uri="http://purl.org/dc/terms/"/>
    <ds:schemaRef ds:uri="906b00a0-3f23-4820-8da1-8de25fc78cbd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39A64386-BA51-4321-B3B6-7AF8F8E06D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5a719ee-0e1a-405a-acca-fded54921c95"/>
    <ds:schemaRef ds:uri="906b00a0-3f23-4820-8da1-8de25fc78cbd"/>
    <ds:schemaRef ds:uri="95ab55cc-3ec0-4b23-b395-e89a153003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F6C79EE5-DD39-4859-B29E-872F79EC104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5362</TotalTime>
  <Words>898</Words>
  <Application>Microsoft Office PowerPoint</Application>
  <PresentationFormat>On-screen Show (4:3)</PresentationFormat>
  <Paragraphs>173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Welcome</vt:lpstr>
      <vt:lpstr>PowerPoint Presentation</vt:lpstr>
      <vt:lpstr>PowerPoint Presentation</vt:lpstr>
      <vt:lpstr>Trialling and Sampling Framework Services</vt:lpstr>
      <vt:lpstr>Trialling and Sampling Framework Services</vt:lpstr>
      <vt:lpstr>Trialling and Sampling Framework Services</vt:lpstr>
      <vt:lpstr>Trialling and Sampling Framework Services</vt:lpstr>
      <vt:lpstr>Trialling and Sampling Framework Services</vt:lpstr>
      <vt:lpstr>Trialling and Sampling Framework Services</vt:lpstr>
      <vt:lpstr>On-screen Marking (OSM)</vt:lpstr>
      <vt:lpstr>Security</vt:lpstr>
      <vt:lpstr>Framework</vt:lpstr>
      <vt:lpstr>Framework Timeline</vt:lpstr>
      <vt:lpstr>Typical Procurements</vt:lpstr>
      <vt:lpstr>First Trial Call-off Timeline</vt:lpstr>
      <vt:lpstr>Questions?</vt:lpstr>
    </vt:vector>
  </TitlesOfParts>
  <Company>Julea Hardy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Trialling Framework Supplier Briefing Draft</dc:title>
  <dc:creator>Julea Hardy</dc:creator>
  <cp:lastModifiedBy>HEATHCOTE, James</cp:lastModifiedBy>
  <cp:revision>253</cp:revision>
  <cp:lastPrinted>2014-04-17T11:38:36Z</cp:lastPrinted>
  <dcterms:created xsi:type="dcterms:W3CDTF">2006-09-12T19:20:51Z</dcterms:created>
  <dcterms:modified xsi:type="dcterms:W3CDTF">2018-01-31T13:34:06Z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IWP Document</vt:lpwstr>
  </property>
  <property fmtid="{D5CDD505-2E9C-101B-9397-08002B2CF9AE}" pid="3" name="ContentTypeId">
    <vt:lpwstr>0x0101007B4B030826FAB14E871614BA06610CED0C002185FF747D6DD34DB0AFC699C1C32E71</vt:lpwstr>
  </property>
  <property fmtid="{D5CDD505-2E9C-101B-9397-08002B2CF9AE}" pid="4" name="_dlc_DocIdItemGuid">
    <vt:lpwstr>478ebb1a-e9fb-48b5-b717-3d9fbf056143</vt:lpwstr>
  </property>
  <property fmtid="{D5CDD505-2E9C-101B-9397-08002B2CF9AE}" pid="5" name="IWPOrganisationalUnit">
    <vt:lpwstr>15;#STA:Standards and Testing Agency:Test Development|56920b1a-0b28-4e18-ae08-00b974099a11</vt:lpwstr>
  </property>
  <property fmtid="{D5CDD505-2E9C-101B-9397-08002B2CF9AE}" pid="6" name="IWPOwner">
    <vt:lpwstr>4;#DfE|a484111e-5b24-4ad9-9778-c536c8c88985</vt:lpwstr>
  </property>
  <property fmtid="{D5CDD505-2E9C-101B-9397-08002B2CF9AE}" pid="7" name="IWPFunction">
    <vt:lpwstr/>
  </property>
  <property fmtid="{D5CDD505-2E9C-101B-9397-08002B2CF9AE}" pid="8" name="IWPSiteType">
    <vt:lpwstr>22;#Directorate|5afdf4d2-6034-401f-a207-46e22ce517e5</vt:lpwstr>
  </property>
  <property fmtid="{D5CDD505-2E9C-101B-9397-08002B2CF9AE}" pid="9" name="_dlc_ExpireDate">
    <vt:filetime>2015-07-16T16:19:20Z</vt:filetime>
  </property>
  <property fmtid="{D5CDD505-2E9C-101B-9397-08002B2CF9AE}" pid="10" name="IWPRightsProtectiveMarking">
    <vt:lpwstr>1;#Official|0884c477-2e62-47ea-b19c-5af6e91124c5</vt:lpwstr>
  </property>
  <property fmtid="{D5CDD505-2E9C-101B-9397-08002B2CF9AE}" pid="11" name="IconOverlay">
    <vt:lpwstr/>
  </property>
  <property fmtid="{D5CDD505-2E9C-101B-9397-08002B2CF9AE}" pid="12" name="IWPSubject">
    <vt:lpwstr/>
  </property>
</Properties>
</file>