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144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2314" y="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tableStyles.xml" Id="rId8" /><Relationship Type="http://schemas.openxmlformats.org/officeDocument/2006/relationships/slide" Target="slides/slide1.xml" Id="rId3" /><Relationship Type="http://schemas.openxmlformats.org/officeDocument/2006/relationships/theme" Target="theme/theme1.xml" Id="rId7" /><Relationship Type="http://schemas.openxmlformats.org/officeDocument/2006/relationships/slideMaster" Target="slideMasters/slideMaster1.xml" Id="rId2" /><Relationship Type="http://schemas.openxmlformats.org/officeDocument/2006/relationships/viewProps" Target="viewProps.xml" Id="rId6" /><Relationship Type="http://schemas.openxmlformats.org/officeDocument/2006/relationships/presProps" Target="presProps.xml" Id="rId5" /><Relationship Type="http://schemas.openxmlformats.org/officeDocument/2006/relationships/notesMaster" Target="notesMasters/notesMaster1.xml" Id="rId4" /><Relationship Type="http://schemas.openxmlformats.org/officeDocument/2006/relationships/customXml" Target="/customXML/item2.xml" Id="Rff44dceacfef433b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43400-6E4E-4DE0-9263-B6597A1E29EF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1233488"/>
            <a:ext cx="25003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DC177-6E10-4158-9334-D0155BD722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46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10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2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6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1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7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1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83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4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91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EF6D9-6A8F-4F27-BC1A-9FF04667BD09}" type="datetimeFigureOut">
              <a:rPr lang="en-GB" smtClean="0"/>
              <a:t>15/08/2023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86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5851" y="491118"/>
            <a:ext cx="6259590" cy="8046018"/>
            <a:chOff x="245851" y="491118"/>
            <a:chExt cx="6259590" cy="8046018"/>
          </a:xfrm>
        </p:grpSpPr>
        <p:sp>
          <p:nvSpPr>
            <p:cNvPr id="9" name="AutoShape 58"/>
            <p:cNvSpPr>
              <a:spLocks noChangeArrowheads="1"/>
            </p:cNvSpPr>
            <p:nvPr/>
          </p:nvSpPr>
          <p:spPr bwMode="auto">
            <a:xfrm>
              <a:off x="542774" y="7831094"/>
              <a:ext cx="1421581" cy="561369"/>
            </a:xfrm>
            <a:prstGeom prst="flowChartDecision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Is prescription valid for further dispensing?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AutoShape 59"/>
            <p:cNvSpPr>
              <a:spLocks noChangeArrowheads="1"/>
            </p:cNvSpPr>
            <p:nvPr/>
          </p:nvSpPr>
          <p:spPr bwMode="auto">
            <a:xfrm>
              <a:off x="4955897" y="7532497"/>
              <a:ext cx="1215189" cy="50111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Request made by homecare provider to clinical team for a new prescription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AutoShape 60"/>
            <p:cNvSpPr>
              <a:spLocks noChangeArrowheads="1"/>
            </p:cNvSpPr>
            <p:nvPr/>
          </p:nvSpPr>
          <p:spPr bwMode="auto">
            <a:xfrm>
              <a:off x="539600" y="6760588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Prescription dispensed by homecare provider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AutoShape 61"/>
            <p:cNvSpPr>
              <a:spLocks noChangeArrowheads="1"/>
            </p:cNvSpPr>
            <p:nvPr/>
          </p:nvSpPr>
          <p:spPr bwMode="auto">
            <a:xfrm>
              <a:off x="536425" y="6033485"/>
              <a:ext cx="1447826" cy="560847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Homecare provider contacts patient to schedule delivery time/date &amp; nursing/technical support as necessary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AutoShape 62"/>
            <p:cNvSpPr>
              <a:spLocks noChangeArrowheads="1"/>
            </p:cNvSpPr>
            <p:nvPr/>
          </p:nvSpPr>
          <p:spPr bwMode="auto">
            <a:xfrm>
              <a:off x="547214" y="5527825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Homecare provider receives prescription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AutoShape 63"/>
            <p:cNvSpPr>
              <a:spLocks noChangeArrowheads="1"/>
            </p:cNvSpPr>
            <p:nvPr/>
          </p:nvSpPr>
          <p:spPr bwMode="auto">
            <a:xfrm>
              <a:off x="536424" y="4960882"/>
              <a:ext cx="1452677" cy="39720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All documentation sent to homecare provider (faxed or secure email) Originals posted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AutoShape 64"/>
            <p:cNvSpPr>
              <a:spLocks noChangeArrowheads="1"/>
            </p:cNvSpPr>
            <p:nvPr/>
          </p:nvSpPr>
          <p:spPr bwMode="auto">
            <a:xfrm>
              <a:off x="542774" y="4493658"/>
              <a:ext cx="1443163" cy="304683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Purchase order  number written on prescription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AutoShape 67"/>
            <p:cNvSpPr>
              <a:spLocks noChangeArrowheads="1"/>
            </p:cNvSpPr>
            <p:nvPr/>
          </p:nvSpPr>
          <p:spPr bwMode="auto">
            <a:xfrm>
              <a:off x="541166" y="3157088"/>
              <a:ext cx="1435246" cy="79623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Registration/</a:t>
              </a:r>
              <a:r>
                <a:rPr kumimoji="0" lang="en-US" altLang="en-US" sz="700" b="0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 consent 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form completed and sent to pharmacy homecare team for transmission to homecare provider with first clinically validated 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Mangal" pitchFamily="2"/>
                </a:rPr>
                <a:t>prescription (where possible)</a:t>
              </a:r>
            </a:p>
          </p:txBody>
        </p:sp>
        <p:sp>
          <p:nvSpPr>
            <p:cNvPr id="27" name="AutoShape 68"/>
            <p:cNvSpPr>
              <a:spLocks noChangeArrowheads="1"/>
            </p:cNvSpPr>
            <p:nvPr/>
          </p:nvSpPr>
          <p:spPr bwMode="auto">
            <a:xfrm>
              <a:off x="548481" y="7276270"/>
              <a:ext cx="1438944" cy="386419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 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Medicines dispatched to patient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AutoShape 68"/>
            <p:cNvSpPr>
              <a:spLocks noChangeArrowheads="1"/>
            </p:cNvSpPr>
            <p:nvPr/>
          </p:nvSpPr>
          <p:spPr bwMode="auto">
            <a:xfrm>
              <a:off x="547516" y="4034459"/>
              <a:ext cx="1435246" cy="299814"/>
            </a:xfrm>
            <a:prstGeom prst="flowChartProcess">
              <a:avLst/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Patient accepted for homecare service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" name="AutoShape 68"/>
            <p:cNvSpPr>
              <a:spLocks noChangeArrowheads="1"/>
            </p:cNvSpPr>
            <p:nvPr/>
          </p:nvSpPr>
          <p:spPr bwMode="auto">
            <a:xfrm>
              <a:off x="2365167" y="6033485"/>
              <a:ext cx="1428047" cy="29859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Trust verifies invoices and passes for payment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AutoShape 68"/>
            <p:cNvSpPr>
              <a:spLocks noChangeArrowheads="1"/>
            </p:cNvSpPr>
            <p:nvPr/>
          </p:nvSpPr>
          <p:spPr bwMode="auto">
            <a:xfrm>
              <a:off x="5424022" y="1115616"/>
              <a:ext cx="735120" cy="259381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Trust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AutoShape 68"/>
            <p:cNvSpPr>
              <a:spLocks noChangeArrowheads="1"/>
            </p:cNvSpPr>
            <p:nvPr/>
          </p:nvSpPr>
          <p:spPr bwMode="auto">
            <a:xfrm>
              <a:off x="5423933" y="1479688"/>
              <a:ext cx="731399" cy="299727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Homecare provider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Text Box 13"/>
            <p:cNvSpPr txBox="1">
              <a:spLocks noChangeArrowheads="1"/>
            </p:cNvSpPr>
            <p:nvPr/>
          </p:nvSpPr>
          <p:spPr bwMode="auto">
            <a:xfrm>
              <a:off x="4553005" y="1374997"/>
              <a:ext cx="646618" cy="2827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Key: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AutoShape 68"/>
            <p:cNvSpPr>
              <a:spLocks noChangeArrowheads="1"/>
            </p:cNvSpPr>
            <p:nvPr/>
          </p:nvSpPr>
          <p:spPr bwMode="auto">
            <a:xfrm>
              <a:off x="536424" y="1247164"/>
              <a:ext cx="1447825" cy="39476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Evaluate viability of Homecare service for therapy area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" name="AutoShape 66"/>
            <p:cNvSpPr>
              <a:spLocks noChangeArrowheads="1"/>
            </p:cNvSpPr>
            <p:nvPr/>
          </p:nvSpPr>
          <p:spPr bwMode="auto">
            <a:xfrm>
              <a:off x="4958100" y="7014064"/>
              <a:ext cx="1215694" cy="239990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Clinical review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3" name="AutoShape 58"/>
            <p:cNvSpPr>
              <a:spLocks noChangeArrowheads="1"/>
            </p:cNvSpPr>
            <p:nvPr/>
          </p:nvSpPr>
          <p:spPr bwMode="auto">
            <a:xfrm>
              <a:off x="5103331" y="6033485"/>
              <a:ext cx="917083" cy="732579"/>
            </a:xfrm>
            <a:prstGeom prst="flowChartDecision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Continue homecare treatment?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2" name="AutoShape 68"/>
            <p:cNvSpPr>
              <a:spLocks noChangeArrowheads="1"/>
            </p:cNvSpPr>
            <p:nvPr/>
          </p:nvSpPr>
          <p:spPr bwMode="auto">
            <a:xfrm>
              <a:off x="5430134" y="1907323"/>
              <a:ext cx="729007" cy="268511"/>
            </a:xfrm>
            <a:prstGeom prst="flowChartProcess">
              <a:avLst/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Joint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3" name="AutoShape 68"/>
            <p:cNvSpPr>
              <a:spLocks noChangeArrowheads="1"/>
            </p:cNvSpPr>
            <p:nvPr/>
          </p:nvSpPr>
          <p:spPr bwMode="auto">
            <a:xfrm>
              <a:off x="541166" y="2311815"/>
              <a:ext cx="1443083" cy="679364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Decision to use homecare medicines supply route </a:t>
              </a:r>
              <a:r>
                <a:rPr kumimoji="0" lang="en-US" altLang="en-US" sz="7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for individual patient 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made by clinical team and patient, &amp; identification of supporting infrastructure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AutoShape 68"/>
            <p:cNvSpPr>
              <a:spLocks noChangeArrowheads="1"/>
            </p:cNvSpPr>
            <p:nvPr/>
          </p:nvSpPr>
          <p:spPr bwMode="auto">
            <a:xfrm>
              <a:off x="538312" y="1804209"/>
              <a:ext cx="1450790" cy="348508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Approval obtained from Chief Pharmacist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7" name="AutoShape 68"/>
            <p:cNvSpPr>
              <a:spLocks noChangeArrowheads="1"/>
            </p:cNvSpPr>
            <p:nvPr/>
          </p:nvSpPr>
          <p:spPr bwMode="auto">
            <a:xfrm>
              <a:off x="3794365" y="3014409"/>
              <a:ext cx="1412962" cy="100089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Governance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Service Review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Audit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Complaints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Patient experience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" name="AutoShape 67"/>
            <p:cNvSpPr>
              <a:spLocks noChangeArrowheads="1"/>
            </p:cNvSpPr>
            <p:nvPr/>
          </p:nvSpPr>
          <p:spPr bwMode="auto">
            <a:xfrm>
              <a:off x="2353050" y="3149446"/>
              <a:ext cx="790488" cy="40198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GP/ commissioner involvement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3" name="Straight Arrow Connector 81"/>
            <p:cNvSpPr>
              <a:spLocks noChangeShapeType="1"/>
            </p:cNvSpPr>
            <p:nvPr/>
          </p:nvSpPr>
          <p:spPr bwMode="auto">
            <a:xfrm>
              <a:off x="1998602" y="3383064"/>
              <a:ext cx="247875" cy="87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Straight Arrow Connector 82"/>
            <p:cNvSpPr>
              <a:spLocks noChangeShapeType="1"/>
            </p:cNvSpPr>
            <p:nvPr/>
          </p:nvSpPr>
          <p:spPr bwMode="auto">
            <a:xfrm flipV="1">
              <a:off x="1987634" y="3572627"/>
              <a:ext cx="466692" cy="549282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Straight Arrow Connector 83"/>
            <p:cNvSpPr>
              <a:spLocks noChangeShapeType="1"/>
            </p:cNvSpPr>
            <p:nvPr/>
          </p:nvSpPr>
          <p:spPr bwMode="auto">
            <a:xfrm>
              <a:off x="2073549" y="2683204"/>
              <a:ext cx="415930" cy="414766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281773" y="1460709"/>
              <a:ext cx="1313074" cy="52322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Evaluate Homecare companies capability to provide a safe and effective service</a:t>
              </a:r>
            </a:p>
          </p:txBody>
        </p:sp>
        <p:cxnSp>
          <p:nvCxnSpPr>
            <p:cNvPr id="83" name="Elbow Connector 82"/>
            <p:cNvCxnSpPr>
              <a:stCxn id="104" idx="0"/>
              <a:endCxn id="12" idx="1"/>
            </p:cNvCxnSpPr>
            <p:nvPr/>
          </p:nvCxnSpPr>
          <p:spPr>
            <a:xfrm rot="5400000" flipH="1" flipV="1">
              <a:off x="-486120" y="7237600"/>
              <a:ext cx="1946235" cy="98855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Straight Arrow Connector 83"/>
            <p:cNvSpPr>
              <a:spLocks noChangeShapeType="1"/>
            </p:cNvSpPr>
            <p:nvPr/>
          </p:nvSpPr>
          <p:spPr bwMode="auto">
            <a:xfrm>
              <a:off x="2028037" y="1444547"/>
              <a:ext cx="218440" cy="197384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Straight Arrow Connector 83"/>
            <p:cNvSpPr>
              <a:spLocks noChangeShapeType="1"/>
            </p:cNvSpPr>
            <p:nvPr/>
          </p:nvSpPr>
          <p:spPr bwMode="auto">
            <a:xfrm rot="5400000">
              <a:off x="2029388" y="1820066"/>
              <a:ext cx="232943" cy="201234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245851" y="8260144"/>
              <a:ext cx="389850" cy="276992"/>
              <a:chOff x="235035" y="7223225"/>
              <a:chExt cx="389850" cy="276992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251968" y="7223225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35035" y="7247292"/>
                <a:ext cx="38985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1880901" y="8252612"/>
              <a:ext cx="349572" cy="276992"/>
              <a:chOff x="1630214" y="7254642"/>
              <a:chExt cx="349572" cy="276992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1630214" y="7254642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1641232" y="7277722"/>
                <a:ext cx="33855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No</a:t>
                </a:r>
              </a:p>
            </p:txBody>
          </p:sp>
        </p:grpSp>
        <p:sp>
          <p:nvSpPr>
            <p:cNvPr id="111" name="AutoShape 64"/>
            <p:cNvSpPr>
              <a:spLocks noChangeArrowheads="1"/>
            </p:cNvSpPr>
            <p:nvPr/>
          </p:nvSpPr>
          <p:spPr bwMode="auto">
            <a:xfrm>
              <a:off x="2359530" y="4495050"/>
              <a:ext cx="1434836" cy="46583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Clinical pharmacy validation of prescription (Screening) 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Mangal" pitchFamily="2"/>
                </a:rPr>
                <a:t>(where possible)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14" name="AutoShape 62"/>
            <p:cNvSpPr>
              <a:spLocks noChangeArrowheads="1"/>
            </p:cNvSpPr>
            <p:nvPr/>
          </p:nvSpPr>
          <p:spPr bwMode="auto">
            <a:xfrm>
              <a:off x="2357872" y="5021402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Medicines received by patient</a:t>
              </a:r>
              <a:endParaRPr kumimoji="0" lang="en-US" altLang="en-US" sz="4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5" name="AutoShape 62"/>
            <p:cNvSpPr>
              <a:spLocks noChangeArrowheads="1"/>
            </p:cNvSpPr>
            <p:nvPr/>
          </p:nvSpPr>
          <p:spPr bwMode="auto">
            <a:xfrm>
              <a:off x="2358817" y="5527365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Invoice and proof of delivery sent to payer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16" name="AutoShape 68"/>
            <p:cNvSpPr>
              <a:spLocks noChangeArrowheads="1"/>
            </p:cNvSpPr>
            <p:nvPr/>
          </p:nvSpPr>
          <p:spPr bwMode="auto">
            <a:xfrm>
              <a:off x="3952572" y="5884252"/>
              <a:ext cx="625520" cy="600444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All items issued to patient on JAC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8" name="AutoShape 60"/>
            <p:cNvSpPr>
              <a:spLocks noChangeArrowheads="1"/>
            </p:cNvSpPr>
            <p:nvPr/>
          </p:nvSpPr>
          <p:spPr bwMode="auto">
            <a:xfrm>
              <a:off x="2352445" y="6503748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Payment received by Homecare provider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27" name="AutoShape 68"/>
            <p:cNvSpPr>
              <a:spLocks noChangeArrowheads="1"/>
            </p:cNvSpPr>
            <p:nvPr/>
          </p:nvSpPr>
          <p:spPr bwMode="auto">
            <a:xfrm>
              <a:off x="2358614" y="7532497"/>
              <a:ext cx="1428047" cy="29859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Monthly statement </a:t>
              </a:r>
              <a:r>
                <a:rPr lang="en-US" altLang="en-US" sz="700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verified and any anomalies are queried.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8" name="AutoShape 60"/>
            <p:cNvSpPr>
              <a:spLocks noChangeArrowheads="1"/>
            </p:cNvSpPr>
            <p:nvPr/>
          </p:nvSpPr>
          <p:spPr bwMode="auto">
            <a:xfrm>
              <a:off x="2345506" y="7015140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Monthly statement raised and issued to</a:t>
              </a:r>
              <a:r>
                <a:rPr kumimoji="0" lang="en-US" altLang="en-US" sz="700" b="0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hospita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l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30" name="AutoShape 64"/>
            <p:cNvSpPr>
              <a:spLocks noChangeArrowheads="1"/>
            </p:cNvSpPr>
            <p:nvPr/>
          </p:nvSpPr>
          <p:spPr bwMode="auto">
            <a:xfrm>
              <a:off x="4657668" y="4498722"/>
              <a:ext cx="1443163" cy="304683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Prescription written by clinical team</a:t>
              </a:r>
              <a:endParaRPr lang="en-US" altLang="en-US" dirty="0">
                <a:latin typeface="Arial" pitchFamily="34" charset="0"/>
              </a:endParaRPr>
            </a:p>
          </p:txBody>
        </p:sp>
        <p:cxnSp>
          <p:nvCxnSpPr>
            <p:cNvPr id="144" name="Straight Arrow Connector 143"/>
            <p:cNvCxnSpPr>
              <a:stCxn id="130" idx="1"/>
              <a:endCxn id="111" idx="3"/>
            </p:cNvCxnSpPr>
            <p:nvPr/>
          </p:nvCxnSpPr>
          <p:spPr>
            <a:xfrm flipH="1">
              <a:off x="3794366" y="4651064"/>
              <a:ext cx="863302" cy="7690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/>
            <p:cNvCxnSpPr>
              <a:stCxn id="106" idx="6"/>
              <a:endCxn id="10" idx="2"/>
            </p:cNvCxnSpPr>
            <p:nvPr/>
          </p:nvCxnSpPr>
          <p:spPr>
            <a:xfrm flipV="1">
              <a:off x="2230473" y="8033607"/>
              <a:ext cx="3333019" cy="357501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>
              <a:stCxn id="10" idx="0"/>
              <a:endCxn id="51" idx="2"/>
            </p:cNvCxnSpPr>
            <p:nvPr/>
          </p:nvCxnSpPr>
          <p:spPr>
            <a:xfrm flipV="1">
              <a:off x="5563492" y="7254054"/>
              <a:ext cx="2455" cy="27844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/>
            <p:cNvGrpSpPr/>
            <p:nvPr/>
          </p:nvGrpSpPr>
          <p:grpSpPr>
            <a:xfrm>
              <a:off x="5836730" y="5018038"/>
              <a:ext cx="668711" cy="709770"/>
              <a:chOff x="5840104" y="4022394"/>
              <a:chExt cx="668711" cy="709770"/>
            </a:xfrm>
          </p:grpSpPr>
          <p:sp>
            <p:nvSpPr>
              <p:cNvPr id="155" name="Isosceles Triangle 154"/>
              <p:cNvSpPr/>
              <p:nvPr/>
            </p:nvSpPr>
            <p:spPr>
              <a:xfrm>
                <a:off x="5840104" y="4022394"/>
                <a:ext cx="668711" cy="67865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905865" y="4208944"/>
                <a:ext cx="5854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700" b="1" dirty="0"/>
                  <a:t>Inform </a:t>
                </a:r>
              </a:p>
              <a:p>
                <a:pPr algn="ctr"/>
                <a:r>
                  <a:rPr lang="en-GB" sz="700" b="1" dirty="0"/>
                  <a:t>Pharmacy </a:t>
                </a:r>
              </a:p>
              <a:p>
                <a:pPr algn="ctr"/>
                <a:r>
                  <a:rPr lang="en-GB" sz="700" b="1" dirty="0"/>
                  <a:t>Homecare </a:t>
                </a:r>
              </a:p>
              <a:p>
                <a:pPr algn="ctr"/>
                <a:r>
                  <a:rPr lang="en-GB" sz="700" b="1" dirty="0"/>
                  <a:t>Team</a:t>
                </a: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4718063" y="6000243"/>
              <a:ext cx="389850" cy="276992"/>
              <a:chOff x="235035" y="7223225"/>
              <a:chExt cx="389850" cy="276992"/>
            </a:xfrm>
          </p:grpSpPr>
          <p:sp>
            <p:nvSpPr>
              <p:cNvPr id="159" name="Oval 158"/>
              <p:cNvSpPr/>
              <p:nvPr/>
            </p:nvSpPr>
            <p:spPr>
              <a:xfrm>
                <a:off x="251968" y="7223225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235035" y="7247292"/>
                <a:ext cx="38985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6020414" y="5950860"/>
              <a:ext cx="349572" cy="276992"/>
              <a:chOff x="1630214" y="7254642"/>
              <a:chExt cx="349572" cy="276992"/>
            </a:xfrm>
          </p:grpSpPr>
          <p:sp>
            <p:nvSpPr>
              <p:cNvPr id="162" name="Oval 161"/>
              <p:cNvSpPr/>
              <p:nvPr/>
            </p:nvSpPr>
            <p:spPr>
              <a:xfrm>
                <a:off x="1630214" y="7254642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1630214" y="7277722"/>
                <a:ext cx="33855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No</a:t>
                </a:r>
              </a:p>
            </p:txBody>
          </p:sp>
        </p:grpSp>
        <p:cxnSp>
          <p:nvCxnSpPr>
            <p:cNvPr id="165" name="Straight Arrow Connector 164"/>
            <p:cNvCxnSpPr>
              <a:stCxn id="51" idx="0"/>
            </p:cNvCxnSpPr>
            <p:nvPr/>
          </p:nvCxnSpPr>
          <p:spPr>
            <a:xfrm flipV="1">
              <a:off x="5565947" y="6764988"/>
              <a:ext cx="0" cy="24907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Elbow Connector 170"/>
            <p:cNvCxnSpPr>
              <a:stCxn id="53" idx="1"/>
              <a:endCxn id="159" idx="4"/>
            </p:cNvCxnSpPr>
            <p:nvPr/>
          </p:nvCxnSpPr>
          <p:spPr>
            <a:xfrm rot="10800000">
              <a:off x="4909783" y="6277235"/>
              <a:ext cx="193549" cy="122540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Elbow Connector 172"/>
            <p:cNvCxnSpPr>
              <a:stCxn id="53" idx="3"/>
              <a:endCxn id="162" idx="4"/>
            </p:cNvCxnSpPr>
            <p:nvPr/>
          </p:nvCxnSpPr>
          <p:spPr>
            <a:xfrm flipV="1">
              <a:off x="6020414" y="6227852"/>
              <a:ext cx="174786" cy="171923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>
              <a:stCxn id="162" idx="0"/>
              <a:endCxn id="156" idx="2"/>
            </p:cNvCxnSpPr>
            <p:nvPr/>
          </p:nvCxnSpPr>
          <p:spPr>
            <a:xfrm flipV="1">
              <a:off x="6195200" y="5727808"/>
              <a:ext cx="0" cy="22305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/>
            <p:cNvCxnSpPr>
              <a:stCxn id="159" idx="0"/>
              <a:endCxn id="130" idx="2"/>
            </p:cNvCxnSpPr>
            <p:nvPr/>
          </p:nvCxnSpPr>
          <p:spPr>
            <a:xfrm rot="5400000" flipH="1" flipV="1">
              <a:off x="4546097" y="5167090"/>
              <a:ext cx="1196838" cy="469468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>
              <a:stCxn id="48" idx="2"/>
              <a:endCxn id="64" idx="0"/>
            </p:cNvCxnSpPr>
            <p:nvPr/>
          </p:nvCxnSpPr>
          <p:spPr>
            <a:xfrm>
              <a:off x="1260337" y="1641931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>
              <a:off x="1260337" y="2987168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>
              <a:off x="1260337" y="2151256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>
              <a:off x="1261196" y="3872181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>
              <a:off x="1268288" y="4334273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>
              <a:off x="1272972" y="4792584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>
              <a:off x="1269602" y="586111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>
              <a:off x="1269602" y="7109618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>
              <a:off x="1274286" y="5359527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>
              <a:off x="1260187" y="659776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/>
            <p:nvPr/>
          </p:nvCxnSpPr>
          <p:spPr>
            <a:xfrm>
              <a:off x="1264728" y="7662689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Elbow Connector 194"/>
            <p:cNvCxnSpPr>
              <a:stCxn id="9" idx="2"/>
              <a:endCxn id="105" idx="3"/>
            </p:cNvCxnSpPr>
            <p:nvPr/>
          </p:nvCxnSpPr>
          <p:spPr>
            <a:xfrm rot="5400000">
              <a:off x="941051" y="8087113"/>
              <a:ext cx="7164" cy="617864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/>
            <p:cNvCxnSpPr>
              <a:stCxn id="9" idx="2"/>
            </p:cNvCxnSpPr>
            <p:nvPr/>
          </p:nvCxnSpPr>
          <p:spPr>
            <a:xfrm rot="16200000" flipH="1">
              <a:off x="1563651" y="8082377"/>
              <a:ext cx="7165" cy="62733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Elbow Connector 202"/>
            <p:cNvCxnSpPr>
              <a:stCxn id="27" idx="3"/>
              <a:endCxn id="114" idx="1"/>
            </p:cNvCxnSpPr>
            <p:nvPr/>
          </p:nvCxnSpPr>
          <p:spPr>
            <a:xfrm flipV="1">
              <a:off x="1987425" y="5188048"/>
              <a:ext cx="370447" cy="2281432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>
              <a:off x="3055877" y="5354693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>
              <a:off x="3060932" y="586065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>
              <a:off x="3059247" y="6337981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3066093" y="6850954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>
              <a:off x="3066093" y="736100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>
              <a:stCxn id="36" idx="3"/>
              <a:endCxn id="116" idx="1"/>
            </p:cNvCxnSpPr>
            <p:nvPr/>
          </p:nvCxnSpPr>
          <p:spPr>
            <a:xfrm>
              <a:off x="3793214" y="6182784"/>
              <a:ext cx="159358" cy="169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>
              <a:stCxn id="111" idx="1"/>
              <a:endCxn id="15" idx="3"/>
            </p:cNvCxnSpPr>
            <p:nvPr/>
          </p:nvCxnSpPr>
          <p:spPr>
            <a:xfrm flipH="1" flipV="1">
              <a:off x="1985937" y="4646000"/>
              <a:ext cx="373593" cy="8196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262784" y="491118"/>
              <a:ext cx="6242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Document No. 5a </a:t>
              </a:r>
            </a:p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Medicines Pathway – Pulmonary Hypertension</a:t>
              </a:r>
            </a:p>
          </p:txBody>
        </p:sp>
        <p:sp>
          <p:nvSpPr>
            <p:cNvPr id="86" name="AutoShape 68"/>
            <p:cNvSpPr>
              <a:spLocks noChangeArrowheads="1"/>
            </p:cNvSpPr>
            <p:nvPr/>
          </p:nvSpPr>
          <p:spPr bwMode="auto">
            <a:xfrm>
              <a:off x="5442078" y="2311815"/>
              <a:ext cx="729007" cy="268511"/>
            </a:xfrm>
            <a:prstGeom prst="flowChartProcess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>
                  <a:latin typeface="Arial" pitchFamily="34" charset="0"/>
                </a:rPr>
                <a:t>Homecare Team</a:t>
              </a:r>
              <a:endParaRPr kumimoji="0" lang="en-US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155B6D-46EA-4026-9EC5-DA1881EB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814" y="8758027"/>
            <a:ext cx="2171700" cy="311108"/>
          </a:xfrm>
        </p:spPr>
        <p:txBody>
          <a:bodyPr/>
          <a:lstStyle/>
          <a:p>
            <a:r>
              <a:rPr lang="en-GB" dirty="0"/>
              <a:t>© NHS England Copyright 2023	</a:t>
            </a:r>
          </a:p>
        </p:txBody>
      </p:sp>
    </p:spTree>
    <p:extLst>
      <p:ext uri="{BB962C8B-B14F-4D97-AF65-F5344CB8AC3E}">
        <p14:creationId xmlns:p14="http://schemas.microsoft.com/office/powerpoint/2010/main" val="212183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d3c4172d526e4b2384ade4b889302c76" /></Relationships>
</file>

<file path=customXML/item2.xml><?xml version="1.0" encoding="utf-8"?>
<metadata xmlns="http://www.objective.com/ecm/document/metadata/E082C855B2CC4CE58E7448F960A4E632" version="1.0.0">
  <systemFields>
    <field name="Objective-Id">
      <value order="0">A2705962</value>
    </field>
    <field name="Objective-Title">
      <value order="0">Document No. 05a - PH Medicines Pathway copy</value>
    </field>
    <field name="Objective-Description">
      <value order="0"/>
    </field>
    <field name="Objective-CreationStamp">
      <value order="0">2023-03-09T11:37:32Z</value>
    </field>
    <field name="Objective-IsApproved">
      <value order="0">false</value>
    </field>
    <field name="Objective-IsPublished">
      <value order="0">true</value>
    </field>
    <field name="Objective-DatePublished">
      <value order="0">2023-08-15T09:23:08Z</value>
    </field>
    <field name="Objective-ModificationStamp">
      <value order="0">2023-09-21T11:38:19Z</value>
    </field>
    <field name="Objective-Owner">
      <value order="0">Johanna Rodriguez</value>
    </field>
    <field name="Objective-Path">
      <value order="0">Global Folder:04 Homecare and Services Projects and Contracts:Live Projects:Homecare - Contracts 2023:CM/MSR/17/5557 - Home Delivery Service - Pulmonary Hypertension Drugs - National - June 2024:03 Tender for CM/MSR/17/5557:03. Tender Documents:02. LL approved tender documents</value>
    </field>
    <field name="Objective-Parent">
      <value order="0">02. LL approved tender documents</value>
    </field>
    <field name="Objective-State">
      <value order="0">Published</value>
    </field>
    <field name="Objective-VersionId">
      <value order="0">vA4217616</value>
    </field>
    <field name="Objective-Version">
      <value order="0">2.0</value>
    </field>
    <field name="Objective-VersionNumber">
      <value order="0">2</value>
    </field>
    <field name="Objective-VersionComment">
      <value order="0"/>
    </field>
    <field name="Objective-FileNumber">
      <value order="0">qA18567</value>
    </field>
    <field name="Objective-Classification">
      <value order="0"/>
    </field>
    <field name="Objective-Caveats">
      <value order="0"/>
    </field>
  </systemFields>
  <catalogues/>
</metadata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E082C855B2CC4CE58E7448F960A4E6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258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Papworth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Chapple Richard</dc:creator>
  <cp:lastModifiedBy>Michelle Clarke</cp:lastModifiedBy>
  <cp:revision>25</cp:revision>
  <cp:lastPrinted>2015-03-18T09:06:39Z</cp:lastPrinted>
  <dcterms:created xsi:type="dcterms:W3CDTF">2015-03-17T09:26:57Z</dcterms:created>
  <dcterms:modified xsi:type="dcterms:W3CDTF">2023-08-15T09:22:51Z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A2705962</vt:lpwstr>
  </property>
  <property fmtid="{D5CDD505-2E9C-101B-9397-08002B2CF9AE}" pid="4" name="Objective-Title">
    <vt:lpwstr>Document No. 05a - PH Medicines Pathway copy</vt:lpwstr>
  </property>
  <property fmtid="{D5CDD505-2E9C-101B-9397-08002B2CF9AE}" pid="5" name="Objective-Comment">
    <vt:lpwstr/>
  </property>
  <property fmtid="{D5CDD505-2E9C-101B-9397-08002B2CF9AE}" pid="6" name="Objective-CreationStamp">
    <vt:filetime>2023-03-09T11:37:32Z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2023-08-15T09:23:08Z</vt:filetime>
  </property>
  <property fmtid="{D5CDD505-2E9C-101B-9397-08002B2CF9AE}" pid="10" name="Objective-ModificationStamp">
    <vt:filetime>2023-09-21T11:38:19Z</vt:filetime>
  </property>
  <property fmtid="{D5CDD505-2E9C-101B-9397-08002B2CF9AE}" pid="11" name="Objective-Owner">
    <vt:lpwstr>Johanna Rodriguez</vt:lpwstr>
  </property>
  <property fmtid="{D5CDD505-2E9C-101B-9397-08002B2CF9AE}" pid="12" name="Objective-Path">
    <vt:lpwstr>Global Folder:04 Homecare and Services Projects and Contracts:Live Projects:Homecare - Contracts 2023:CM/MSR/17/5557 - Home Delivery Service - Pulmonary Hypertension Drugs - National - June 2024:03 Tender for CM/MSR/17/5557:03. Tender Documents:02. LL approved tender documents</vt:lpwstr>
  </property>
  <property fmtid="{D5CDD505-2E9C-101B-9397-08002B2CF9AE}" pid="13" name="Objective-Parent">
    <vt:lpwstr>02. LL approved tender documents</vt:lpwstr>
  </property>
  <property fmtid="{D5CDD505-2E9C-101B-9397-08002B2CF9AE}" pid="14" name="Objective-State">
    <vt:lpwstr>Published</vt:lpwstr>
  </property>
  <property fmtid="{D5CDD505-2E9C-101B-9397-08002B2CF9AE}" pid="15" name="Objective-Version">
    <vt:lpwstr>2.0</vt:lpwstr>
  </property>
  <property fmtid="{D5CDD505-2E9C-101B-9397-08002B2CF9AE}" pid="16" name="Objective-VersionNumber">
    <vt:r8>2</vt:r8>
  </property>
  <property fmtid="{D5CDD505-2E9C-101B-9397-08002B2CF9AE}" pid="17" name="Objective-VersionComment">
    <vt:lpwstr/>
  </property>
  <property fmtid="{D5CDD505-2E9C-101B-9397-08002B2CF9AE}" pid="18" name="Objective-FileNumber">
    <vt:lpwstr>qA18567</vt:lpwstr>
  </property>
  <property fmtid="{D5CDD505-2E9C-101B-9397-08002B2CF9AE}" pid="19" name="Objective-Classification">
    <vt:lpwstr/>
  </property>
  <property fmtid="{D5CDD505-2E9C-101B-9397-08002B2CF9AE}" pid="20" name="Objective-Caveats">
    <vt:lpwstr/>
  </property>
  <property fmtid="{D5CDD505-2E9C-101B-9397-08002B2CF9AE}" pid="21" name="Objective-Description">
    <vt:lpwstr/>
  </property>
  <property fmtid="{D5CDD505-2E9C-101B-9397-08002B2CF9AE}" pid="22" name="Objective-VersionId">
    <vt:lpwstr>vA4217616</vt:lpwstr>
  </property>
</Properties>
</file>