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6"/>
  </p:sldMasterIdLst>
  <p:notesMasterIdLst>
    <p:notesMasterId r:id="rId29"/>
  </p:notesMasterIdLst>
  <p:handoutMasterIdLst>
    <p:handoutMasterId r:id="rId30"/>
  </p:handoutMasterIdLst>
  <p:sldIdLst>
    <p:sldId id="256" r:id="rId7"/>
    <p:sldId id="329" r:id="rId8"/>
    <p:sldId id="339" r:id="rId9"/>
    <p:sldId id="338" r:id="rId10"/>
    <p:sldId id="337" r:id="rId11"/>
    <p:sldId id="292" r:id="rId12"/>
    <p:sldId id="290" r:id="rId13"/>
    <p:sldId id="291" r:id="rId14"/>
    <p:sldId id="332" r:id="rId15"/>
    <p:sldId id="293" r:id="rId16"/>
    <p:sldId id="294" r:id="rId17"/>
    <p:sldId id="301" r:id="rId18"/>
    <p:sldId id="299" r:id="rId19"/>
    <p:sldId id="334" r:id="rId20"/>
    <p:sldId id="327" r:id="rId21"/>
    <p:sldId id="336" r:id="rId22"/>
    <p:sldId id="297" r:id="rId23"/>
    <p:sldId id="326" r:id="rId24"/>
    <p:sldId id="335" r:id="rId25"/>
    <p:sldId id="331" r:id="rId26"/>
    <p:sldId id="328" r:id="rId27"/>
    <p:sldId id="272" r:id="rId28"/>
  </p:sldIdLst>
  <p:sldSz cx="9144000" cy="6858000" type="screen4x3"/>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13D085-63F7-D6A7-BFFD-7B1F1F882239}" name="SENIOR, Andrew" initials="SA" userId="S::Andrew.Senior@EDUCATION.GOV.UK::615582c1-7f15-4c2a-aabd-5233a689b745" providerId="AD"/>
  <p188:author id="{5013798B-C6C9-01EA-DBAB-D3D4802313C7}" name="BOAK, Erika" initials="BE" userId="S::Erika.BOAK@EDUCATION.GOV.UK::e7bce691-3034-45e6-9f85-be2c8d278591" providerId="AD"/>
  <p188:author id="{160EAE8F-B06E-C670-E47C-FF71F2D01504}" name="WARRINGTON, Mairi" initials="WM" userId="S::Mairi.WARRINGTON@education.gov.uk::d72dbc33-ceec-429d-a500-c35d79e73e6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OAK, Erika" initials="BE" lastIdx="1" clrIdx="0">
    <p:extLst>
      <p:ext uri="{19B8F6BF-5375-455C-9EA6-DF929625EA0E}">
        <p15:presenceInfo xmlns:p15="http://schemas.microsoft.com/office/powerpoint/2012/main" userId="S::Erika.BOAK@EDUCATION.GOV.UK::e7bce691-3034-45e6-9f85-be2c8d2785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66080"/>
    <a:srgbClr val="183860"/>
    <a:srgbClr val="7488A0"/>
    <a:srgbClr val="E4DBEB"/>
    <a:srgbClr val="C9B7D6"/>
    <a:srgbClr val="AD93C2"/>
    <a:srgbClr val="926FAD"/>
    <a:srgbClr val="774B99"/>
    <a:srgbClr val="F9E5EF"/>
    <a:srgbClr val="F2CB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B912B5-A734-4805-9C5E-FAAD761F96A3}" v="264" dt="2021-11-10T14:17:42.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AK, Erika" userId="e7bce691-3034-45e6-9f85-be2c8d278591" providerId="ADAL" clId="{8E1F9C29-92E3-43A2-8913-9868751BD17E}"/>
    <pc:docChg chg="modSld">
      <pc:chgData name="BOAK, Erika" userId="e7bce691-3034-45e6-9f85-be2c8d278591" providerId="ADAL" clId="{8E1F9C29-92E3-43A2-8913-9868751BD17E}" dt="2021-11-10T14:19:30.345" v="16" actId="20577"/>
      <pc:docMkLst>
        <pc:docMk/>
      </pc:docMkLst>
      <pc:sldChg chg="modSp mod">
        <pc:chgData name="BOAK, Erika" userId="e7bce691-3034-45e6-9f85-be2c8d278591" providerId="ADAL" clId="{8E1F9C29-92E3-43A2-8913-9868751BD17E}" dt="2021-11-10T14:19:30.345" v="16" actId="20577"/>
        <pc:sldMkLst>
          <pc:docMk/>
          <pc:sldMk cId="3658052906" sldId="337"/>
        </pc:sldMkLst>
        <pc:spChg chg="mod">
          <ac:chgData name="BOAK, Erika" userId="e7bce691-3034-45e6-9f85-be2c8d278591" providerId="ADAL" clId="{8E1F9C29-92E3-43A2-8913-9868751BD17E}" dt="2021-11-10T14:19:30.345" v="16" actId="20577"/>
          <ac:spMkLst>
            <pc:docMk/>
            <pc:sldMk cId="3658052906" sldId="337"/>
            <ac:spMk id="5" creationId="{13F25EAD-6F56-414C-8782-B316AF96AC2C}"/>
          </ac:spMkLst>
        </pc:spChg>
      </pc:sldChg>
    </pc:docChg>
  </pc:docChgLst>
  <pc:docChgLst>
    <pc:chgData name="SENIOR, Andrew" userId="615582c1-7f15-4c2a-aabd-5233a689b745" providerId="ADAL" clId="{17B912B5-A734-4805-9C5E-FAAD761F96A3}"/>
    <pc:docChg chg="custSel modSld">
      <pc:chgData name="SENIOR, Andrew" userId="615582c1-7f15-4c2a-aabd-5233a689b745" providerId="ADAL" clId="{17B912B5-A734-4805-9C5E-FAAD761F96A3}" dt="2021-11-10T14:17:42.205" v="271" actId="1076"/>
      <pc:docMkLst>
        <pc:docMk/>
      </pc:docMkLst>
      <pc:sldChg chg="modNotesTx">
        <pc:chgData name="SENIOR, Andrew" userId="615582c1-7f15-4c2a-aabd-5233a689b745" providerId="ADAL" clId="{17B912B5-A734-4805-9C5E-FAAD761F96A3}" dt="2021-11-10T13:11:08.091" v="1" actId="20577"/>
        <pc:sldMkLst>
          <pc:docMk/>
          <pc:sldMk cId="1997188673" sldId="291"/>
        </pc:sldMkLst>
      </pc:sldChg>
      <pc:sldChg chg="modNotesTx">
        <pc:chgData name="SENIOR, Andrew" userId="615582c1-7f15-4c2a-aabd-5233a689b745" providerId="ADAL" clId="{17B912B5-A734-4805-9C5E-FAAD761F96A3}" dt="2021-11-10T13:11:15.405" v="4" actId="5793"/>
        <pc:sldMkLst>
          <pc:docMk/>
          <pc:sldMk cId="1953940258" sldId="294"/>
        </pc:sldMkLst>
      </pc:sldChg>
      <pc:sldChg chg="modNotesTx">
        <pc:chgData name="SENIOR, Andrew" userId="615582c1-7f15-4c2a-aabd-5233a689b745" providerId="ADAL" clId="{17B912B5-A734-4805-9C5E-FAAD761F96A3}" dt="2021-11-10T13:11:27.011" v="6" actId="20577"/>
        <pc:sldMkLst>
          <pc:docMk/>
          <pc:sldMk cId="3294552707" sldId="299"/>
        </pc:sldMkLst>
      </pc:sldChg>
      <pc:sldChg chg="modNotesTx">
        <pc:chgData name="SENIOR, Andrew" userId="615582c1-7f15-4c2a-aabd-5233a689b745" providerId="ADAL" clId="{17B912B5-A734-4805-9C5E-FAAD761F96A3}" dt="2021-11-10T13:11:22.350" v="5" actId="20577"/>
        <pc:sldMkLst>
          <pc:docMk/>
          <pc:sldMk cId="3570917919" sldId="301"/>
        </pc:sldMkLst>
      </pc:sldChg>
      <pc:sldChg chg="modNotesTx">
        <pc:chgData name="SENIOR, Andrew" userId="615582c1-7f15-4c2a-aabd-5233a689b745" providerId="ADAL" clId="{17B912B5-A734-4805-9C5E-FAAD761F96A3}" dt="2021-11-10T13:11:11.092" v="2" actId="20577"/>
        <pc:sldMkLst>
          <pc:docMk/>
          <pc:sldMk cId="2267951516" sldId="332"/>
        </pc:sldMkLst>
      </pc:sldChg>
      <pc:sldChg chg="modNotesTx">
        <pc:chgData name="SENIOR, Andrew" userId="615582c1-7f15-4c2a-aabd-5233a689b745" providerId="ADAL" clId="{17B912B5-A734-4805-9C5E-FAAD761F96A3}" dt="2021-11-10T13:11:31.660" v="7" actId="20577"/>
        <pc:sldMkLst>
          <pc:docMk/>
          <pc:sldMk cId="1948761682" sldId="334"/>
        </pc:sldMkLst>
      </pc:sldChg>
      <pc:sldChg chg="modSp mod">
        <pc:chgData name="SENIOR, Andrew" userId="615582c1-7f15-4c2a-aabd-5233a689b745" providerId="ADAL" clId="{17B912B5-A734-4805-9C5E-FAAD761F96A3}" dt="2021-11-10T14:17:42.205" v="271" actId="1076"/>
        <pc:sldMkLst>
          <pc:docMk/>
          <pc:sldMk cId="3658052906" sldId="337"/>
        </pc:sldMkLst>
        <pc:spChg chg="mod">
          <ac:chgData name="SENIOR, Andrew" userId="615582c1-7f15-4c2a-aabd-5233a689b745" providerId="ADAL" clId="{17B912B5-A734-4805-9C5E-FAAD761F96A3}" dt="2021-11-10T14:17:33.367" v="270" actId="1076"/>
          <ac:spMkLst>
            <pc:docMk/>
            <pc:sldMk cId="3658052906" sldId="337"/>
            <ac:spMk id="2" creationId="{612CDDD7-38A7-4673-AAFA-14011602ACE5}"/>
          </ac:spMkLst>
        </pc:spChg>
        <pc:spChg chg="mod">
          <ac:chgData name="SENIOR, Andrew" userId="615582c1-7f15-4c2a-aabd-5233a689b745" providerId="ADAL" clId="{17B912B5-A734-4805-9C5E-FAAD761F96A3}" dt="2021-11-10T14:17:42.205" v="271" actId="1076"/>
          <ac:spMkLst>
            <pc:docMk/>
            <pc:sldMk cId="3658052906" sldId="337"/>
            <ac:spMk id="5" creationId="{13F25EAD-6F56-414C-8782-B316AF96AC2C}"/>
          </ac:spMkLst>
        </pc:spChg>
      </pc:sldChg>
      <pc:sldChg chg="modNotesTx">
        <pc:chgData name="SENIOR, Andrew" userId="615582c1-7f15-4c2a-aabd-5233a689b745" providerId="ADAL" clId="{17B912B5-A734-4805-9C5E-FAAD761F96A3}" dt="2021-11-10T13:10:59.715" v="0" actId="20577"/>
        <pc:sldMkLst>
          <pc:docMk/>
          <pc:sldMk cId="724219363" sldId="33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45E95B18-3758-4A08-B1E0-2BDF597F68EE}" type="datetimeFigureOut">
              <a:rPr lang="en-GB" smtClean="0"/>
              <a:t>10/11/2021</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8848635F-D528-4DFF-AB18-FE631C4F77A0}" type="datetimeFigureOut">
              <a:rPr lang="en-GB" smtClean="0"/>
              <a:t>10/11/2021</a:t>
            </a:fld>
            <a:endParaRPr lang="en-GB"/>
          </a:p>
        </p:txBody>
      </p:sp>
      <p:sp>
        <p:nvSpPr>
          <p:cNvPr id="4" name="Slide Image Placeholder 3"/>
          <p:cNvSpPr>
            <a:spLocks noGrp="1" noRot="1" noChangeAspect="1"/>
          </p:cNvSpPr>
          <p:nvPr>
            <p:ph type="sldImg" idx="2"/>
          </p:nvPr>
        </p:nvSpPr>
        <p:spPr>
          <a:xfrm>
            <a:off x="1166813" y="1243013"/>
            <a:ext cx="447198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GB" noProof="0"/>
              <a:t>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a:t>
            </a:fld>
            <a:endParaRPr lang="en-GB"/>
          </a:p>
        </p:txBody>
      </p:sp>
    </p:spTree>
    <p:extLst>
      <p:ext uri="{BB962C8B-B14F-4D97-AF65-F5344CB8AC3E}">
        <p14:creationId xmlns:p14="http://schemas.microsoft.com/office/powerpoint/2010/main" val="1753175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10</a:t>
            </a:fld>
            <a:endParaRPr lang="en-GB"/>
          </a:p>
        </p:txBody>
      </p:sp>
    </p:spTree>
    <p:extLst>
      <p:ext uri="{BB962C8B-B14F-4D97-AF65-F5344CB8AC3E}">
        <p14:creationId xmlns:p14="http://schemas.microsoft.com/office/powerpoint/2010/main" val="42045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endParaRPr lang="en-GB" sz="1000" i="0">
              <a:latin typeface="+mn-lt"/>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11</a:t>
            </a:fld>
            <a:endParaRPr lang="en-GB"/>
          </a:p>
        </p:txBody>
      </p:sp>
    </p:spTree>
    <p:extLst>
      <p:ext uri="{BB962C8B-B14F-4D97-AF65-F5344CB8AC3E}">
        <p14:creationId xmlns:p14="http://schemas.microsoft.com/office/powerpoint/2010/main" val="568758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12</a:t>
            </a:fld>
            <a:endParaRPr lang="en-GB"/>
          </a:p>
        </p:txBody>
      </p:sp>
    </p:spTree>
    <p:extLst>
      <p:ext uri="{BB962C8B-B14F-4D97-AF65-F5344CB8AC3E}">
        <p14:creationId xmlns:p14="http://schemas.microsoft.com/office/powerpoint/2010/main" val="3834033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13</a:t>
            </a:fld>
            <a:endParaRPr lang="en-GB"/>
          </a:p>
        </p:txBody>
      </p:sp>
    </p:spTree>
    <p:extLst>
      <p:ext uri="{BB962C8B-B14F-4D97-AF65-F5344CB8AC3E}">
        <p14:creationId xmlns:p14="http://schemas.microsoft.com/office/powerpoint/2010/main" val="1169450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14</a:t>
            </a:fld>
            <a:endParaRPr lang="en-GB"/>
          </a:p>
        </p:txBody>
      </p:sp>
    </p:spTree>
    <p:extLst>
      <p:ext uri="{BB962C8B-B14F-4D97-AF65-F5344CB8AC3E}">
        <p14:creationId xmlns:p14="http://schemas.microsoft.com/office/powerpoint/2010/main" val="4152522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15</a:t>
            </a:fld>
            <a:endParaRPr lang="en-GB"/>
          </a:p>
        </p:txBody>
      </p:sp>
    </p:spTree>
    <p:extLst>
      <p:ext uri="{BB962C8B-B14F-4D97-AF65-F5344CB8AC3E}">
        <p14:creationId xmlns:p14="http://schemas.microsoft.com/office/powerpoint/2010/main" val="5836566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16</a:t>
            </a:fld>
            <a:endParaRPr lang="en-GB"/>
          </a:p>
        </p:txBody>
      </p:sp>
    </p:spTree>
    <p:extLst>
      <p:ext uri="{BB962C8B-B14F-4D97-AF65-F5344CB8AC3E}">
        <p14:creationId xmlns:p14="http://schemas.microsoft.com/office/powerpoint/2010/main" val="1612141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17</a:t>
            </a:fld>
            <a:endParaRPr lang="en-GB"/>
          </a:p>
        </p:txBody>
      </p:sp>
    </p:spTree>
    <p:extLst>
      <p:ext uri="{BB962C8B-B14F-4D97-AF65-F5344CB8AC3E}">
        <p14:creationId xmlns:p14="http://schemas.microsoft.com/office/powerpoint/2010/main" val="7366267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18</a:t>
            </a:fld>
            <a:endParaRPr lang="en-GB"/>
          </a:p>
        </p:txBody>
      </p:sp>
    </p:spTree>
    <p:extLst>
      <p:ext uri="{BB962C8B-B14F-4D97-AF65-F5344CB8AC3E}">
        <p14:creationId xmlns:p14="http://schemas.microsoft.com/office/powerpoint/2010/main" val="686690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19</a:t>
            </a:fld>
            <a:endParaRPr lang="en-GB"/>
          </a:p>
        </p:txBody>
      </p:sp>
    </p:spTree>
    <p:extLst>
      <p:ext uri="{BB962C8B-B14F-4D97-AF65-F5344CB8AC3E}">
        <p14:creationId xmlns:p14="http://schemas.microsoft.com/office/powerpoint/2010/main" val="4050813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2</a:t>
            </a:fld>
            <a:endParaRPr lang="en-GB"/>
          </a:p>
        </p:txBody>
      </p:sp>
    </p:spTree>
    <p:extLst>
      <p:ext uri="{BB962C8B-B14F-4D97-AF65-F5344CB8AC3E}">
        <p14:creationId xmlns:p14="http://schemas.microsoft.com/office/powerpoint/2010/main" val="13650800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20</a:t>
            </a:fld>
            <a:endParaRPr lang="en-GB"/>
          </a:p>
        </p:txBody>
      </p:sp>
    </p:spTree>
    <p:extLst>
      <p:ext uri="{BB962C8B-B14F-4D97-AF65-F5344CB8AC3E}">
        <p14:creationId xmlns:p14="http://schemas.microsoft.com/office/powerpoint/2010/main" val="1134644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21</a:t>
            </a:fld>
            <a:endParaRPr lang="en-GB"/>
          </a:p>
        </p:txBody>
      </p:sp>
    </p:spTree>
    <p:extLst>
      <p:ext uri="{BB962C8B-B14F-4D97-AF65-F5344CB8AC3E}">
        <p14:creationId xmlns:p14="http://schemas.microsoft.com/office/powerpoint/2010/main" val="32529183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22</a:t>
            </a:fld>
            <a:endParaRPr lang="en-GB"/>
          </a:p>
        </p:txBody>
      </p:sp>
    </p:spTree>
    <p:extLst>
      <p:ext uri="{BB962C8B-B14F-4D97-AF65-F5344CB8AC3E}">
        <p14:creationId xmlns:p14="http://schemas.microsoft.com/office/powerpoint/2010/main" val="3103974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3</a:t>
            </a:fld>
            <a:endParaRPr lang="en-GB"/>
          </a:p>
        </p:txBody>
      </p:sp>
    </p:spTree>
    <p:extLst>
      <p:ext uri="{BB962C8B-B14F-4D97-AF65-F5344CB8AC3E}">
        <p14:creationId xmlns:p14="http://schemas.microsoft.com/office/powerpoint/2010/main" val="1157414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4</a:t>
            </a:fld>
            <a:endParaRPr lang="en-GB"/>
          </a:p>
        </p:txBody>
      </p:sp>
    </p:spTree>
    <p:extLst>
      <p:ext uri="{BB962C8B-B14F-4D97-AF65-F5344CB8AC3E}">
        <p14:creationId xmlns:p14="http://schemas.microsoft.com/office/powerpoint/2010/main" val="1523135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5</a:t>
            </a:fld>
            <a:endParaRPr lang="en-GB"/>
          </a:p>
        </p:txBody>
      </p:sp>
    </p:spTree>
    <p:extLst>
      <p:ext uri="{BB962C8B-B14F-4D97-AF65-F5344CB8AC3E}">
        <p14:creationId xmlns:p14="http://schemas.microsoft.com/office/powerpoint/2010/main" val="3351826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6</a:t>
            </a:fld>
            <a:endParaRPr lang="en-GB"/>
          </a:p>
        </p:txBody>
      </p:sp>
    </p:spTree>
    <p:extLst>
      <p:ext uri="{BB962C8B-B14F-4D97-AF65-F5344CB8AC3E}">
        <p14:creationId xmlns:p14="http://schemas.microsoft.com/office/powerpoint/2010/main" val="309122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7</a:t>
            </a:fld>
            <a:endParaRPr lang="en-GB"/>
          </a:p>
        </p:txBody>
      </p:sp>
    </p:spTree>
    <p:extLst>
      <p:ext uri="{BB962C8B-B14F-4D97-AF65-F5344CB8AC3E}">
        <p14:creationId xmlns:p14="http://schemas.microsoft.com/office/powerpoint/2010/main" val="2451102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3E884835-F7F3-43EF-AF88-7BF1A5F85027}" type="slidenum">
              <a:rPr lang="en-GB" smtClean="0"/>
              <a:t>8</a:t>
            </a:fld>
            <a:endParaRPr lang="en-GB"/>
          </a:p>
        </p:txBody>
      </p:sp>
    </p:spTree>
    <p:extLst>
      <p:ext uri="{BB962C8B-B14F-4D97-AF65-F5344CB8AC3E}">
        <p14:creationId xmlns:p14="http://schemas.microsoft.com/office/powerpoint/2010/main" val="4113986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E884835-F7F3-43EF-AF88-7BF1A5F85027}" type="slidenum">
              <a:rPr lang="en-GB" smtClean="0"/>
              <a:t>9</a:t>
            </a:fld>
            <a:endParaRPr lang="en-GB"/>
          </a:p>
        </p:txBody>
      </p:sp>
    </p:spTree>
    <p:extLst>
      <p:ext uri="{BB962C8B-B14F-4D97-AF65-F5344CB8AC3E}">
        <p14:creationId xmlns:p14="http://schemas.microsoft.com/office/powerpoint/2010/main" val="15600650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481166" y="2324658"/>
            <a:ext cx="547206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481166" y="6253382"/>
            <a:ext cx="2422247"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481166" y="3124193"/>
            <a:ext cx="5472061" cy="790776"/>
          </a:xfrm>
        </p:spPr>
        <p:txBody>
          <a:bodyPr lIns="0" tIns="0" rIns="0" bIns="0">
            <a:noAutofit/>
          </a:bodyPr>
          <a:lstStyle>
            <a:lvl1pPr>
              <a:defRPr sz="3600" b="0">
                <a:solidFill>
                  <a:schemeClr val="tx1"/>
                </a:solidFill>
              </a:defRPr>
            </a:lvl1pPr>
          </a:lstStyle>
          <a:p>
            <a:pPr lvl="0"/>
            <a:r>
              <a:rPr lang="en-US"/>
              <a:t>Subtitle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378939" y="2836677"/>
            <a:ext cx="5619583"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86467166"/>
      </p:ext>
    </p:extLst>
  </p:cSld>
  <p:clrMapOvr>
    <a:masterClrMapping/>
  </p:clrMapOvr>
  <p:extLst>
    <p:ext uri="{DCECCB84-F9BA-43D5-87BE-67443E8EF086}">
      <p15:sldGuideLst xmlns:p15="http://schemas.microsoft.com/office/powerpoint/2012/main">
        <p15:guide id="1" orient="horz" pos="377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4734688" y="1418399"/>
            <a:ext cx="3818762"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hasCustomPrompt="1"/>
          </p:nvPr>
        </p:nvSpPr>
        <p:spPr>
          <a:xfrm>
            <a:off x="590400" y="1418400"/>
            <a:ext cx="3838558"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574525" y="541508"/>
            <a:ext cx="7997763"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340081" y="6348399"/>
            <a:ext cx="7615675"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3761875" y="1002632"/>
            <a:ext cx="4901278" cy="4702844"/>
          </a:xfrm>
        </p:spPr>
        <p:txBody>
          <a:bodyPr/>
          <a:lstStyle>
            <a:lvl1pPr>
              <a:defRPr>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576263" y="5775074"/>
            <a:ext cx="2230439" cy="946149"/>
          </a:xfrm>
        </p:spPr>
        <p:txBody>
          <a:bodyPr/>
          <a:lstStyle>
            <a:lvl1pPr>
              <a:defRPr sz="11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31227912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4525" y="541508"/>
            <a:ext cx="7997763"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590567" y="1417531"/>
            <a:ext cx="7981721" cy="456734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581042" y="6241534"/>
            <a:ext cx="7615675"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On the Insert ribbon select Header and Footer to edit this holding text</a:t>
            </a:r>
            <a:endParaRPr lang="en-GB" noProof="0"/>
          </a:p>
        </p:txBody>
      </p:sp>
      <p:sp>
        <p:nvSpPr>
          <p:cNvPr id="6" name="Slide Number Placeholder 5"/>
          <p:cNvSpPr>
            <a:spLocks noGrp="1"/>
          </p:cNvSpPr>
          <p:nvPr>
            <p:ph type="sldNum" sz="quarter" idx="4"/>
          </p:nvPr>
        </p:nvSpPr>
        <p:spPr>
          <a:xfrm>
            <a:off x="8009262" y="6241534"/>
            <a:ext cx="563026"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gov.uk/guidance/early-years-qualifications-finder#level-2-literacy-and-numeracy-qualification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hyperlink" Target="https://foundationyears.org.uk/2018/04/ey-senco/" TargetMode="External"/><Relationship Id="rId4" Type="http://schemas.openxmlformats.org/officeDocument/2006/relationships/hyperlink" Target="https://register.ofqual.gov.uk/"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earlyyearseducator.qualifications@education.gov.uk"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app.jaggaer.co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contractsfinder.service.gov.uk/Notice/e7a7a398-393a-40c6-b586-1bf5dec6cf08"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391385" y="1741715"/>
            <a:ext cx="5472061" cy="1126361"/>
          </a:xfrm>
        </p:spPr>
        <p:txBody>
          <a:bodyPr/>
          <a:lstStyle/>
          <a:p>
            <a:r>
              <a:rPr lang="en-GB"/>
              <a:t>Education Recovery – Early Years</a:t>
            </a:r>
          </a:p>
        </p:txBody>
      </p:sp>
      <p:sp>
        <p:nvSpPr>
          <p:cNvPr id="4" name="Text Placeholder 3">
            <a:extLst>
              <a:ext uri="{FF2B5EF4-FFF2-40B4-BE49-F238E27FC236}">
                <a16:creationId xmlns:a16="http://schemas.microsoft.com/office/drawing/2014/main" id="{3A129B8F-530C-4868-BED2-D95EF9AA7711}"/>
              </a:ext>
            </a:extLst>
          </p:cNvPr>
          <p:cNvSpPr>
            <a:spLocks noGrp="1"/>
          </p:cNvSpPr>
          <p:nvPr>
            <p:ph type="body" sz="quarter" idx="11"/>
          </p:nvPr>
        </p:nvSpPr>
        <p:spPr>
          <a:xfrm>
            <a:off x="391386" y="3462247"/>
            <a:ext cx="5472061" cy="2120764"/>
          </a:xfrm>
        </p:spPr>
        <p:txBody>
          <a:bodyPr/>
          <a:lstStyle/>
          <a:p>
            <a:r>
              <a:rPr lang="en-GB"/>
              <a:t>SENCO training offer</a:t>
            </a:r>
          </a:p>
          <a:p>
            <a:endParaRPr lang="en-GB"/>
          </a:p>
          <a:p>
            <a:r>
              <a:rPr lang="en-GB"/>
              <a:t>Early Market Engagement</a:t>
            </a:r>
          </a:p>
        </p:txBody>
      </p:sp>
      <p:sp>
        <p:nvSpPr>
          <p:cNvPr id="3" name="Text Placeholder 2">
            <a:extLst>
              <a:ext uri="{FF2B5EF4-FFF2-40B4-BE49-F238E27FC236}">
                <a16:creationId xmlns:a16="http://schemas.microsoft.com/office/drawing/2014/main" id="{CA3C7CA6-4EE4-4481-9A1C-199900949FCD}"/>
              </a:ext>
            </a:extLst>
          </p:cNvPr>
          <p:cNvSpPr>
            <a:spLocks noGrp="1"/>
          </p:cNvSpPr>
          <p:nvPr>
            <p:ph type="body" sz="quarter" idx="10"/>
          </p:nvPr>
        </p:nvSpPr>
        <p:spPr/>
        <p:txBody>
          <a:bodyPr/>
          <a:lstStyle/>
          <a:p>
            <a:r>
              <a:rPr lang="en-GB"/>
              <a:t>10 November 2021</a:t>
            </a:r>
          </a:p>
        </p:txBody>
      </p:sp>
    </p:spTree>
    <p:extLst>
      <p:ext uri="{BB962C8B-B14F-4D97-AF65-F5344CB8AC3E}">
        <p14:creationId xmlns:p14="http://schemas.microsoft.com/office/powerpoint/2010/main" val="15278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378939" y="2912877"/>
            <a:ext cx="5619583" cy="592323"/>
          </a:xfrm>
        </p:spPr>
        <p:txBody>
          <a:bodyPr>
            <a:normAutofit/>
          </a:bodyPr>
          <a:lstStyle/>
          <a:p>
            <a:r>
              <a:rPr lang="en-GB">
                <a:solidFill>
                  <a:srgbClr val="466080"/>
                </a:solidFill>
              </a:rPr>
              <a:t>SENCO training offer</a:t>
            </a:r>
          </a:p>
        </p:txBody>
      </p:sp>
    </p:spTree>
    <p:extLst>
      <p:ext uri="{BB962C8B-B14F-4D97-AF65-F5344CB8AC3E}">
        <p14:creationId xmlns:p14="http://schemas.microsoft.com/office/powerpoint/2010/main" val="3932449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1709" y="1051682"/>
            <a:ext cx="7997763" cy="5610172"/>
          </a:xfrm>
        </p:spPr>
        <p:txBody>
          <a:bodyPr/>
          <a:lstStyle/>
          <a:p>
            <a:pPr marL="285750" indent="-285750" algn="just">
              <a:spcAft>
                <a:spcPts val="300"/>
              </a:spcAft>
              <a:buFont typeface="Wingdings" panose="05000000000000000000" pitchFamily="2" charset="2"/>
              <a:buChar char="Ø"/>
            </a:pPr>
            <a:r>
              <a:rPr lang="en-GB" b="1">
                <a:solidFill>
                  <a:srgbClr val="466080"/>
                </a:solidFill>
                <a:ea typeface="+mj-ea"/>
              </a:rPr>
              <a:t>Identifying and addressing SEND in early years is vital: </a:t>
            </a:r>
          </a:p>
          <a:p>
            <a:pPr marL="720000" lvl="4" indent="0" algn="just">
              <a:spcAft>
                <a:spcPts val="300"/>
              </a:spcAft>
              <a:buNone/>
            </a:pPr>
            <a:r>
              <a:rPr lang="en-GB" sz="1300">
                <a:solidFill>
                  <a:schemeClr val="tx1">
                    <a:lumMod val="75000"/>
                    <a:lumOff val="25000"/>
                  </a:schemeClr>
                </a:solidFill>
                <a:effectLst/>
                <a:latin typeface="Arial" panose="020B0604020202020204" pitchFamily="34" charset="0"/>
                <a:ea typeface="Times New Roman" panose="02020603050405020304" pitchFamily="18" charset="0"/>
                <a:cs typeface="Times New Roman" panose="02020603050405020304" pitchFamily="18" charset="0"/>
              </a:rPr>
              <a:t>5.36 It is particularly important in the early years that there is no delay in making any necessary special educational provision. Delay at this stage can give rise to learning difficulty and subsequently to loss of self-esteem, frustration in learning and to behaviour difficulties. Early action to address identified needs is critical to the future progress and improved outcomes that are essential in helping the child to prepare for adult life.</a:t>
            </a:r>
          </a:p>
          <a:p>
            <a:pPr marL="720000" lvl="4" indent="0" algn="just">
              <a:spcAft>
                <a:spcPts val="300"/>
              </a:spcAft>
              <a:buNone/>
            </a:pPr>
            <a:r>
              <a:rPr lang="en-GB" sz="1300" b="1">
                <a:solidFill>
                  <a:schemeClr val="tx1">
                    <a:lumMod val="75000"/>
                    <a:lumOff val="25000"/>
                  </a:schemeClr>
                </a:solidFill>
                <a:ea typeface="Times New Roman" panose="02020603050405020304" pitchFamily="18" charset="0"/>
                <a:cs typeface="Times New Roman" panose="02020603050405020304" pitchFamily="18" charset="0"/>
              </a:rPr>
              <a:t>SEND Code of Practice</a:t>
            </a:r>
          </a:p>
          <a:p>
            <a:pPr algn="just">
              <a:spcAft>
                <a:spcPts val="300"/>
              </a:spcAft>
            </a:pPr>
            <a:endParaRPr lang="en-GB" i="1">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indent="-285750" algn="just">
              <a:spcAft>
                <a:spcPts val="300"/>
              </a:spcAft>
              <a:buFont typeface="Wingdings" panose="05000000000000000000" pitchFamily="2" charset="2"/>
              <a:buChar char="Ø"/>
            </a:pPr>
            <a:r>
              <a:rPr lang="en-GB" b="1">
                <a:solidFill>
                  <a:srgbClr val="466080"/>
                </a:solidFill>
                <a:ea typeface="+mj-ea"/>
              </a:rPr>
              <a:t>The majority of group based providers are supporting children with SEND: </a:t>
            </a:r>
          </a:p>
          <a:p>
            <a:pPr marL="720000" lvl="4" indent="0" algn="just">
              <a:spcAft>
                <a:spcPts val="300"/>
              </a:spcAft>
              <a:buNone/>
            </a:pPr>
            <a:r>
              <a:rPr lang="en-GB" sz="1300" i="1">
                <a:solidFill>
                  <a:schemeClr val="tx1">
                    <a:lumMod val="75000"/>
                    <a:lumOff val="25000"/>
                  </a:schemeClr>
                </a:solidFill>
                <a:cs typeface="Times New Roman" panose="02020603050405020304" pitchFamily="18" charset="0"/>
              </a:rPr>
              <a:t>Survey of Childcare and Early Years Providers 2019</a:t>
            </a:r>
            <a:r>
              <a:rPr lang="en-GB" sz="1300">
                <a:solidFill>
                  <a:schemeClr val="tx1">
                    <a:lumMod val="75000"/>
                    <a:lumOff val="25000"/>
                  </a:schemeClr>
                </a:solidFill>
                <a:cs typeface="Times New Roman" panose="02020603050405020304" pitchFamily="18" charset="0"/>
              </a:rPr>
              <a:t>, published November 2019, found that 74% of group-based providers and 17% of childminders had at least one registered child with SEND at their setting. Private group-based providers had an average of three, and voluntary group-based providers had an average of four children registered with SEND.</a:t>
            </a:r>
          </a:p>
          <a:p>
            <a:pPr marL="720000" lvl="4" indent="0" algn="just">
              <a:spcAft>
                <a:spcPts val="300"/>
              </a:spcAft>
              <a:buNone/>
            </a:pPr>
            <a:endParaRPr lang="en-GB" sz="1400">
              <a:solidFill>
                <a:schemeClr val="tx1">
                  <a:lumMod val="75000"/>
                  <a:lumOff val="25000"/>
                </a:schemeClr>
              </a:solidFill>
              <a:cs typeface="Times New Roman" panose="02020603050405020304" pitchFamily="18" charset="0"/>
            </a:endParaRPr>
          </a:p>
          <a:p>
            <a:pPr marL="285750" indent="-285750" algn="just">
              <a:spcAft>
                <a:spcPts val="300"/>
              </a:spcAft>
              <a:buFont typeface="Wingdings" panose="05000000000000000000" pitchFamily="2" charset="2"/>
              <a:buChar char="Ø"/>
            </a:pPr>
            <a:r>
              <a:rPr lang="en-GB" b="1">
                <a:solidFill>
                  <a:srgbClr val="466080"/>
                </a:solidFill>
                <a:ea typeface="+mj-ea"/>
              </a:rPr>
              <a:t>In line with section 5.53 of the SEND Code of Practice, group based providers are expected to identify a SENCO. Childminders are encouraged to identify a person to act as SENCO.</a:t>
            </a:r>
          </a:p>
          <a:p>
            <a:pPr marL="720000" lvl="4" indent="0" algn="just">
              <a:spcAft>
                <a:spcPts val="0"/>
              </a:spcAft>
              <a:buNone/>
            </a:pPr>
            <a:r>
              <a:rPr lang="en-GB" sz="1300">
                <a:solidFill>
                  <a:schemeClr val="tx1">
                    <a:lumMod val="75000"/>
                    <a:lumOff val="25000"/>
                  </a:schemeClr>
                </a:solidFill>
                <a:cs typeface="Times New Roman" panose="02020603050405020304" pitchFamily="18" charset="0"/>
              </a:rPr>
              <a:t>5.53 The EYFS framework requires other early years providers to have arrangements in place for meeting children’s SEN. Those in group provision are expected to identify a SENCO. Childminders are encouraged to identify a person to act as SENCO and childminders who are registered with a childminder agency or who are part of a network may wish to share that role between them.</a:t>
            </a:r>
          </a:p>
          <a:p>
            <a:pPr marL="720000" lvl="4" indent="0" algn="just">
              <a:spcAft>
                <a:spcPts val="0"/>
              </a:spcAft>
              <a:buNone/>
            </a:pPr>
            <a:r>
              <a:rPr lang="en-GB" sz="1300" b="1">
                <a:solidFill>
                  <a:schemeClr val="tx1">
                    <a:lumMod val="75000"/>
                    <a:lumOff val="25000"/>
                  </a:schemeClr>
                </a:solidFill>
                <a:ea typeface="Times New Roman" panose="02020603050405020304" pitchFamily="18" charset="0"/>
                <a:cs typeface="Times New Roman" panose="02020603050405020304" pitchFamily="18" charset="0"/>
              </a:rPr>
              <a:t>SEND Code of Practice</a:t>
            </a:r>
          </a:p>
          <a:p>
            <a:pPr marL="720000" lvl="4" indent="0" algn="just">
              <a:spcAft>
                <a:spcPts val="300"/>
              </a:spcAft>
              <a:buNone/>
            </a:pPr>
            <a:r>
              <a:rPr lang="en-GB" sz="1300">
                <a:solidFill>
                  <a:schemeClr val="tx1">
                    <a:lumMod val="75000"/>
                    <a:lumOff val="25000"/>
                  </a:schemeClr>
                </a:solidFill>
                <a:cs typeface="Times New Roman" panose="02020603050405020304" pitchFamily="18" charset="0"/>
              </a:rPr>
              <a:t> </a:t>
            </a:r>
          </a:p>
          <a:p>
            <a:pPr marL="285750" indent="-285750" algn="just">
              <a:spcAft>
                <a:spcPts val="300"/>
              </a:spcAft>
              <a:buFont typeface="Wingdings" panose="05000000000000000000" pitchFamily="2" charset="2"/>
              <a:buChar char="Ø"/>
            </a:pPr>
            <a:endParaRPr lang="en-GB" b="1">
              <a:solidFill>
                <a:srgbClr val="466080"/>
              </a:solidFill>
              <a:ea typeface="+mj-ea"/>
            </a:endParaRP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1709" y="300339"/>
            <a:ext cx="7997763" cy="512514"/>
          </a:xfrm>
        </p:spPr>
        <p:txBody>
          <a:bodyPr/>
          <a:lstStyle/>
          <a:p>
            <a:r>
              <a:rPr lang="en-GB" u="sng">
                <a:solidFill>
                  <a:srgbClr val="466080"/>
                </a:solidFill>
              </a:rPr>
              <a:t>Identifying SEND in the early years</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11</a:t>
            </a:fld>
            <a:endParaRPr lang="en-GB"/>
          </a:p>
        </p:txBody>
      </p:sp>
    </p:spTree>
    <p:extLst>
      <p:ext uri="{BB962C8B-B14F-4D97-AF65-F5344CB8AC3E}">
        <p14:creationId xmlns:p14="http://schemas.microsoft.com/office/powerpoint/2010/main" val="195394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3117" y="1123996"/>
            <a:ext cx="7997763" cy="5299029"/>
          </a:xfrm>
        </p:spPr>
        <p:txBody>
          <a:bodyPr/>
          <a:lstStyle/>
          <a:p>
            <a:pPr marL="285750" indent="-285750" algn="just">
              <a:spcAft>
                <a:spcPts val="300"/>
              </a:spcAft>
              <a:buFont typeface="Wingdings" panose="05000000000000000000" pitchFamily="2" charset="2"/>
              <a:buChar char="Ø"/>
            </a:pPr>
            <a:r>
              <a:rPr lang="en-GB" b="1">
                <a:solidFill>
                  <a:srgbClr val="466080"/>
                </a:solidFill>
                <a:ea typeface="+mj-ea"/>
              </a:rPr>
              <a:t>Recent research has identified the negative impact of the Covid pandemic on SEND identification and, more importantly, on children with SEND:</a:t>
            </a:r>
          </a:p>
          <a:p>
            <a:pPr algn="just">
              <a:spcAft>
                <a:spcPts val="300"/>
              </a:spcAft>
            </a:pPr>
            <a:endParaRPr lang="en-GB" sz="1100">
              <a:solidFill>
                <a:srgbClr val="0D0D0D"/>
              </a:solidFill>
              <a:ea typeface="Times New Roman" panose="02020603050405020304" pitchFamily="18" charset="0"/>
              <a:cs typeface="Times New Roman" panose="02020603050405020304" pitchFamily="18" charset="0"/>
            </a:endParaRPr>
          </a:p>
          <a:p>
            <a:pPr marL="720000" lvl="4" indent="0" algn="just">
              <a:spcAft>
                <a:spcPts val="300"/>
              </a:spcAft>
              <a:buNone/>
            </a:pPr>
            <a:r>
              <a:rPr lang="en-GB" sz="1400">
                <a:solidFill>
                  <a:schemeClr val="tx1">
                    <a:lumMod val="75000"/>
                    <a:lumOff val="25000"/>
                  </a:schemeClr>
                </a:solidFill>
                <a:cs typeface="Times New Roman" panose="02020603050405020304" pitchFamily="18" charset="0"/>
              </a:rPr>
              <a:t>The </a:t>
            </a:r>
            <a:r>
              <a:rPr lang="en-GB" sz="1400" i="1">
                <a:solidFill>
                  <a:schemeClr val="tx1">
                    <a:lumMod val="75000"/>
                    <a:lumOff val="25000"/>
                  </a:schemeClr>
                </a:solidFill>
                <a:cs typeface="Times New Roman" panose="02020603050405020304" pitchFamily="18" charset="0"/>
              </a:rPr>
              <a:t>EYSEND Partnership Covid-19 survey</a:t>
            </a:r>
            <a:r>
              <a:rPr lang="en-GB" sz="1400">
                <a:solidFill>
                  <a:schemeClr val="tx1">
                    <a:lumMod val="75000"/>
                    <a:lumOff val="25000"/>
                  </a:schemeClr>
                </a:solidFill>
                <a:cs typeface="Times New Roman" panose="02020603050405020304" pitchFamily="18" charset="0"/>
              </a:rPr>
              <a:t>, published by the Council for Disabled Children in June 2021, sought views from EYSEND practitioners, from parents, and from people with local responsibilities about the key issues affecting young children with SEND. The top three areas of perceived significant impact were loss of preparation for transition to Reception (62%), loss of observation and assessment of young children on SEN support (60%), and the widening SEN/non-SEN gap (57%). </a:t>
            </a:r>
          </a:p>
          <a:p>
            <a:pPr marL="0" lvl="4" indent="0" algn="just">
              <a:spcAft>
                <a:spcPts val="300"/>
              </a:spcAft>
              <a:buClr>
                <a:srgbClr val="0A548B"/>
              </a:buClr>
              <a:buNone/>
            </a:pPr>
            <a:endParaRPr lang="en-GB">
              <a:solidFill>
                <a:schemeClr val="tx1">
                  <a:lumMod val="75000"/>
                  <a:lumOff val="25000"/>
                </a:schemeClr>
              </a:solidFill>
            </a:endParaRPr>
          </a:p>
          <a:p>
            <a:pPr marL="285750" lvl="4" indent="-285750" algn="just">
              <a:spcAft>
                <a:spcPts val="300"/>
              </a:spcAft>
              <a:buClr>
                <a:srgbClr val="0A548B"/>
              </a:buClr>
              <a:buFont typeface="Wingdings" panose="05000000000000000000" pitchFamily="2" charset="2"/>
              <a:buChar char="Ø"/>
            </a:pPr>
            <a:r>
              <a:rPr lang="en-GB" b="1">
                <a:solidFill>
                  <a:srgbClr val="466080"/>
                </a:solidFill>
                <a:ea typeface="+mj-ea"/>
              </a:rPr>
              <a:t>The Covid pandemic has also had an impact on family and home environments, which has affected children already in early years care and children who will enter early years care during the recovery period:</a:t>
            </a:r>
          </a:p>
          <a:p>
            <a:pPr marL="431989" lvl="4" indent="0" algn="just">
              <a:spcAft>
                <a:spcPts val="300"/>
              </a:spcAft>
              <a:buNone/>
            </a:pPr>
            <a:endParaRPr lang="en-GB" sz="1400">
              <a:solidFill>
                <a:schemeClr val="tx1">
                  <a:lumMod val="75000"/>
                  <a:lumOff val="25000"/>
                </a:schemeClr>
              </a:solidFill>
            </a:endParaRPr>
          </a:p>
          <a:p>
            <a:pPr marL="720000" lvl="4" indent="0" algn="just">
              <a:spcAft>
                <a:spcPts val="300"/>
              </a:spcAft>
              <a:buNone/>
            </a:pPr>
            <a:r>
              <a:rPr lang="en-GB" sz="1400">
                <a:solidFill>
                  <a:schemeClr val="tx1">
                    <a:lumMod val="75000"/>
                    <a:lumOff val="25000"/>
                  </a:schemeClr>
                </a:solidFill>
                <a:cs typeface="Times New Roman" panose="02020603050405020304" pitchFamily="18" charset="0"/>
              </a:rPr>
              <a:t>In response to an Ipsos MORI survey conducted in July 2021, 66% of parents of children aged 0-2 said that the overall disruption caused by the pandemic had harmed their child’s development. </a:t>
            </a:r>
          </a:p>
          <a:p>
            <a:pPr marL="720000" lvl="4" indent="0" algn="just">
              <a:spcAft>
                <a:spcPts val="300"/>
              </a:spcAft>
              <a:buNone/>
            </a:pPr>
            <a:endParaRPr lang="en-GB" sz="1400">
              <a:solidFill>
                <a:schemeClr val="tx1">
                  <a:lumMod val="75000"/>
                  <a:lumOff val="25000"/>
                </a:schemeClr>
              </a:solidFill>
              <a:cs typeface="Times New Roman" panose="02020603050405020304" pitchFamily="18" charset="0"/>
            </a:endParaRPr>
          </a:p>
          <a:p>
            <a:pPr marL="720000" lvl="4" indent="0" algn="just">
              <a:spcAft>
                <a:spcPts val="300"/>
              </a:spcAft>
              <a:buNone/>
            </a:pPr>
            <a:r>
              <a:rPr lang="en-GB" sz="1400">
                <a:solidFill>
                  <a:schemeClr val="tx1">
                    <a:lumMod val="75000"/>
                    <a:lumOff val="25000"/>
                  </a:schemeClr>
                </a:solidFill>
                <a:cs typeface="Times New Roman" panose="02020603050405020304" pitchFamily="18" charset="0"/>
              </a:rPr>
              <a:t>State of Health Visiting in England, published by the Institute of Health Visiting in December 2020, recorded health visitors reporting widening inequalities with increased safeguarding risks and need, a reduction in the capacity of the service to support families and a lack of consistency in support offered to families dependent on where they live. </a:t>
            </a:r>
          </a:p>
          <a:p>
            <a:pPr marL="431989" lvl="4" indent="0" algn="just">
              <a:spcAft>
                <a:spcPts val="300"/>
              </a:spcAft>
              <a:buNone/>
            </a:pPr>
            <a:endParaRPr lang="en-GB" sz="1400">
              <a:solidFill>
                <a:schemeClr val="tx1">
                  <a:lumMod val="75000"/>
                  <a:lumOff val="25000"/>
                </a:schemeClr>
              </a:solidFill>
            </a:endParaRPr>
          </a:p>
          <a:p>
            <a:pPr marL="0" lvl="4" indent="0" algn="just">
              <a:spcAft>
                <a:spcPts val="300"/>
              </a:spcAft>
              <a:buClr>
                <a:srgbClr val="0A548B"/>
              </a:buClr>
              <a:buNone/>
            </a:pPr>
            <a:endParaRPr lang="en-GB" b="1">
              <a:solidFill>
                <a:srgbClr val="466080"/>
              </a:solidFill>
              <a:ea typeface="+mj-ea"/>
            </a:endParaRPr>
          </a:p>
          <a:p>
            <a:pPr marL="431989" lvl="4" indent="0" algn="just">
              <a:spcAft>
                <a:spcPts val="300"/>
              </a:spcAft>
              <a:buNone/>
            </a:pPr>
            <a:endParaRPr lang="en-GB" b="1" i="1">
              <a:solidFill>
                <a:schemeClr val="tx1">
                  <a:lumMod val="75000"/>
                  <a:lumOff val="25000"/>
                </a:schemeClr>
              </a:solidFill>
              <a:cs typeface="Times New Roman" panose="02020603050405020304" pitchFamily="18" charset="0"/>
            </a:endParaRPr>
          </a:p>
          <a:p>
            <a:pPr marL="431989" lvl="4" indent="0" algn="just">
              <a:spcAft>
                <a:spcPts val="300"/>
              </a:spcAft>
              <a:buNone/>
            </a:pPr>
            <a:endParaRPr lang="en-GB" b="1" i="1">
              <a:solidFill>
                <a:schemeClr val="tx1">
                  <a:lumMod val="75000"/>
                  <a:lumOff val="25000"/>
                </a:schemeClr>
              </a:solidFill>
              <a:cs typeface="Times New Roman" panose="02020603050405020304" pitchFamily="18" charset="0"/>
            </a:endParaRPr>
          </a:p>
          <a:p>
            <a:pPr marL="431989" lvl="4" indent="0" algn="just">
              <a:spcAft>
                <a:spcPts val="300"/>
              </a:spcAft>
              <a:buNone/>
            </a:pPr>
            <a:endParaRPr lang="en-GB" b="1" i="1">
              <a:solidFill>
                <a:schemeClr val="tx1">
                  <a:lumMod val="75000"/>
                  <a:lumOff val="25000"/>
                </a:schemeClr>
              </a:solidFill>
              <a:cs typeface="Times New Roman" panose="02020603050405020304" pitchFamily="18" charset="0"/>
            </a:endParaRPr>
          </a:p>
          <a:p>
            <a:pPr>
              <a:spcAft>
                <a:spcPts val="300"/>
              </a:spcAft>
            </a:pPr>
            <a:endParaRPr lang="en-GB" b="1" i="1"/>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3117" y="434975"/>
            <a:ext cx="7997763" cy="512514"/>
          </a:xfrm>
        </p:spPr>
        <p:txBody>
          <a:bodyPr/>
          <a:lstStyle/>
          <a:p>
            <a:r>
              <a:rPr lang="en-GB" u="sng">
                <a:solidFill>
                  <a:srgbClr val="466080"/>
                </a:solidFill>
              </a:rPr>
              <a:t>SEND and the Covid-19 pandemic</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12</a:t>
            </a:fld>
            <a:endParaRPr lang="en-GB"/>
          </a:p>
        </p:txBody>
      </p:sp>
    </p:spTree>
    <p:extLst>
      <p:ext uri="{BB962C8B-B14F-4D97-AF65-F5344CB8AC3E}">
        <p14:creationId xmlns:p14="http://schemas.microsoft.com/office/powerpoint/2010/main" val="357091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0299" y="1212256"/>
            <a:ext cx="7997763" cy="3952715"/>
          </a:xfrm>
        </p:spPr>
        <p:txBody>
          <a:bodyPr/>
          <a:lstStyle/>
          <a:p>
            <a:pPr marL="285750" indent="-285750" algn="just">
              <a:spcAft>
                <a:spcPts val="300"/>
              </a:spcAft>
              <a:buFont typeface="Wingdings" panose="05000000000000000000" pitchFamily="2" charset="2"/>
              <a:buChar char="Ø"/>
            </a:pPr>
            <a:r>
              <a:rPr lang="en-GB" sz="1800">
                <a:solidFill>
                  <a:srgbClr val="466080"/>
                </a:solidFill>
                <a:ea typeface="+mj-ea"/>
              </a:rPr>
              <a:t>SENCOs are pivotal to identifying and supporting children with SEND. </a:t>
            </a:r>
          </a:p>
          <a:p>
            <a:pPr marL="285750" indent="-285750" algn="just">
              <a:spcAft>
                <a:spcPts val="300"/>
              </a:spcAft>
              <a:buFont typeface="Wingdings" panose="05000000000000000000" pitchFamily="2" charset="2"/>
              <a:buChar char="Ø"/>
            </a:pPr>
            <a:endParaRPr lang="en-GB" sz="1800">
              <a:solidFill>
                <a:srgbClr val="466080"/>
              </a:solidFill>
              <a:ea typeface="+mj-ea"/>
            </a:endParaRPr>
          </a:p>
          <a:p>
            <a:pPr marL="285750" indent="-285750" algn="just">
              <a:spcAft>
                <a:spcPts val="300"/>
              </a:spcAft>
              <a:buFont typeface="Wingdings" panose="05000000000000000000" pitchFamily="2" charset="2"/>
              <a:buChar char="Ø"/>
            </a:pPr>
            <a:r>
              <a:rPr lang="en-GB" sz="1800">
                <a:solidFill>
                  <a:srgbClr val="466080"/>
                </a:solidFill>
                <a:ea typeface="+mj-ea"/>
              </a:rPr>
              <a:t>Evidence shows that the vast majority of group based providers and childminder settings have access to a designated SENCO. However, these may not be qualified therefore there is a need to scale up the provision of qualified SENCOs, especially in areas with higher levels of disadvantage. </a:t>
            </a:r>
          </a:p>
          <a:p>
            <a:pPr algn="just">
              <a:spcAft>
                <a:spcPts val="300"/>
              </a:spcAft>
            </a:pPr>
            <a:endParaRPr lang="en-GB" sz="1800">
              <a:solidFill>
                <a:srgbClr val="466080"/>
              </a:solidFill>
              <a:ea typeface="+mj-ea"/>
            </a:endParaRPr>
          </a:p>
          <a:p>
            <a:pPr marL="285750" indent="-285750" algn="just">
              <a:spcAft>
                <a:spcPts val="300"/>
              </a:spcAft>
              <a:buFont typeface="Wingdings" panose="05000000000000000000" pitchFamily="2" charset="2"/>
              <a:buChar char="Ø"/>
            </a:pPr>
            <a:r>
              <a:rPr lang="en-GB" sz="1800">
                <a:solidFill>
                  <a:srgbClr val="466080"/>
                </a:solidFill>
                <a:ea typeface="+mj-ea"/>
              </a:rPr>
              <a:t>This proposal will provide CPD for early years educators and practitioners that do not have the Level 3 SENCO qualification within settings</a:t>
            </a:r>
          </a:p>
          <a:p>
            <a:pPr indent="-457200" algn="just">
              <a:spcAft>
                <a:spcPts val="300"/>
              </a:spcAft>
              <a:buFont typeface="Wingdings" panose="05000000000000000000" pitchFamily="2" charset="2"/>
              <a:buChar char="Ø"/>
            </a:pPr>
            <a:endParaRPr lang="en-GB" sz="1800">
              <a:solidFill>
                <a:srgbClr val="466080"/>
              </a:solidFill>
              <a:ea typeface="+mj-ea"/>
            </a:endParaRPr>
          </a:p>
          <a:p>
            <a:pPr marL="285750" indent="-285750" algn="just">
              <a:spcAft>
                <a:spcPts val="300"/>
              </a:spcAft>
              <a:buFont typeface="Wingdings" panose="05000000000000000000" pitchFamily="2" charset="2"/>
              <a:buChar char="Ø"/>
            </a:pPr>
            <a:r>
              <a:rPr lang="en-GB" sz="1800">
                <a:solidFill>
                  <a:srgbClr val="466080"/>
                </a:solidFill>
                <a:ea typeface="+mj-ea"/>
              </a:rPr>
              <a:t>We know that there are a number of organisations across England offering an accredited Level 3 EY SENCO qualification. This contract will be an opportunity to substantially increase the number of training places available to group based providers and childminders. </a:t>
            </a:r>
          </a:p>
          <a:p>
            <a:pPr algn="just">
              <a:spcAft>
                <a:spcPts val="300"/>
              </a:spcAft>
            </a:pPr>
            <a:endParaRPr lang="en-GB" b="1">
              <a:solidFill>
                <a:srgbClr val="466080"/>
              </a:solidFill>
              <a:ea typeface="+mj-ea"/>
            </a:endParaRPr>
          </a:p>
          <a:p>
            <a:pPr algn="just">
              <a:spcAft>
                <a:spcPts val="300"/>
              </a:spcAft>
            </a:pPr>
            <a:endParaRPr lang="en-GB" b="1">
              <a:solidFill>
                <a:srgbClr val="466080"/>
              </a:solidFill>
              <a:ea typeface="+mj-ea"/>
            </a:endParaRP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0299" y="518251"/>
            <a:ext cx="7997763" cy="512514"/>
          </a:xfrm>
        </p:spPr>
        <p:txBody>
          <a:bodyPr/>
          <a:lstStyle/>
          <a:p>
            <a:r>
              <a:rPr lang="en-GB" u="sng">
                <a:solidFill>
                  <a:srgbClr val="466080"/>
                </a:solidFill>
              </a:rPr>
              <a:t>SENCO training</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13</a:t>
            </a:fld>
            <a:endParaRPr lang="en-GB"/>
          </a:p>
        </p:txBody>
      </p:sp>
    </p:spTree>
    <p:extLst>
      <p:ext uri="{BB962C8B-B14F-4D97-AF65-F5344CB8AC3E}">
        <p14:creationId xmlns:p14="http://schemas.microsoft.com/office/powerpoint/2010/main" val="329455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0298" y="1401796"/>
            <a:ext cx="7997763" cy="4748298"/>
          </a:xfrm>
        </p:spPr>
        <p:txBody>
          <a:bodyPr/>
          <a:lstStyle/>
          <a:p>
            <a:pPr marL="285750" indent="-285750" algn="just">
              <a:spcAft>
                <a:spcPts val="300"/>
              </a:spcAft>
              <a:buFont typeface="Wingdings" panose="05000000000000000000" pitchFamily="2" charset="2"/>
              <a:buChar char="Ø"/>
            </a:pPr>
            <a:r>
              <a:rPr lang="en-GB" sz="1800">
                <a:solidFill>
                  <a:srgbClr val="466080"/>
                </a:solidFill>
                <a:ea typeface="+mj-ea"/>
              </a:rPr>
              <a:t>SENCOs in PVI settings will play a key role in delivering a whole setting response to supporting children with SEND; ensuring all practitioners in the setting understand their responsibilities, advising colleagues, working with parents and liaising with professionals or agencies beyond the setting. </a:t>
            </a:r>
          </a:p>
          <a:p>
            <a:pPr marL="285750" indent="-285750" algn="just">
              <a:spcAft>
                <a:spcPts val="300"/>
              </a:spcAft>
              <a:buFont typeface="Wingdings" panose="05000000000000000000" pitchFamily="2" charset="2"/>
              <a:buChar char="Ø"/>
            </a:pPr>
            <a:endParaRPr lang="en-GB" sz="1800">
              <a:solidFill>
                <a:srgbClr val="466080"/>
              </a:solidFill>
              <a:ea typeface="+mj-ea"/>
            </a:endParaRPr>
          </a:p>
          <a:p>
            <a:pPr marL="285750" indent="-285750" algn="just">
              <a:spcAft>
                <a:spcPts val="300"/>
              </a:spcAft>
              <a:buFont typeface="Wingdings" panose="05000000000000000000" pitchFamily="2" charset="2"/>
              <a:buChar char="Ø"/>
            </a:pPr>
            <a:r>
              <a:rPr lang="en-GB" sz="1800">
                <a:solidFill>
                  <a:srgbClr val="466080"/>
                </a:solidFill>
                <a:ea typeface="+mj-ea"/>
              </a:rPr>
              <a:t>SENCOs will strengthen the coordination of SEND provision within settings and childminders, and increase capacity to ensure appropriate and early identification of need, provision of appropriate support and referrals where relevant.</a:t>
            </a:r>
          </a:p>
          <a:p>
            <a:pPr marL="285750" indent="-285750" algn="just">
              <a:spcAft>
                <a:spcPts val="300"/>
              </a:spcAft>
              <a:buFont typeface="Wingdings" panose="05000000000000000000" pitchFamily="2" charset="2"/>
              <a:buChar char="Ø"/>
            </a:pPr>
            <a:endParaRPr lang="en-GB" sz="1800">
              <a:solidFill>
                <a:srgbClr val="466080"/>
              </a:solidFill>
              <a:ea typeface="+mj-ea"/>
            </a:endParaRPr>
          </a:p>
          <a:p>
            <a:pPr marL="285750" indent="-285750" algn="just">
              <a:spcAft>
                <a:spcPts val="300"/>
              </a:spcAft>
              <a:buFont typeface="Wingdings" panose="05000000000000000000" pitchFamily="2" charset="2"/>
              <a:buChar char="Ø"/>
            </a:pPr>
            <a:r>
              <a:rPr lang="en-GB" sz="1800">
                <a:solidFill>
                  <a:srgbClr val="466080"/>
                </a:solidFill>
                <a:ea typeface="+mj-ea"/>
              </a:rPr>
              <a:t>Better qualified SENCOs will mitigate the impact of the Covid 19 pandemic (in settings and in home life) and the significant reduction there has been in opportunities to identify and address SEND amongst children not yet of compulsory school age.</a:t>
            </a:r>
          </a:p>
          <a:p>
            <a:pPr algn="just">
              <a:spcAft>
                <a:spcPts val="300"/>
              </a:spcAft>
            </a:pPr>
            <a:endParaRPr lang="en-GB" sz="2000" b="1">
              <a:solidFill>
                <a:srgbClr val="466080"/>
              </a:solidFill>
              <a:ea typeface="+mj-ea"/>
            </a:endParaRP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0299" y="518251"/>
            <a:ext cx="7997763" cy="512514"/>
          </a:xfrm>
        </p:spPr>
        <p:txBody>
          <a:bodyPr/>
          <a:lstStyle/>
          <a:p>
            <a:r>
              <a:rPr lang="en-GB" u="sng">
                <a:solidFill>
                  <a:srgbClr val="466080"/>
                </a:solidFill>
              </a:rPr>
              <a:t>The purpose and intended impact of the programme</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14</a:t>
            </a:fld>
            <a:endParaRPr lang="en-GB"/>
          </a:p>
        </p:txBody>
      </p:sp>
      <p:sp>
        <p:nvSpPr>
          <p:cNvPr id="7" name="Content Placeholder 2">
            <a:extLst>
              <a:ext uri="{FF2B5EF4-FFF2-40B4-BE49-F238E27FC236}">
                <a16:creationId xmlns:a16="http://schemas.microsoft.com/office/drawing/2014/main" id="{194842AE-8EEA-4622-8A8D-C75BED559ED7}"/>
              </a:ext>
            </a:extLst>
          </p:cNvPr>
          <p:cNvSpPr txBox="1">
            <a:spLocks/>
          </p:cNvSpPr>
          <p:nvPr/>
        </p:nvSpPr>
        <p:spPr>
          <a:xfrm>
            <a:off x="570301" y="3124582"/>
            <a:ext cx="7997763" cy="2038884"/>
          </a:xfrm>
          <a:prstGeom prst="rect">
            <a:avLst/>
          </a:prstGeom>
        </p:spPr>
        <p:txBody>
          <a:bodyPr vert="horz" wrap="square"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indent="-457200" algn="just">
              <a:spcAft>
                <a:spcPts val="300"/>
              </a:spcAft>
            </a:pPr>
            <a:endParaRPr lang="en-GB" b="1">
              <a:solidFill>
                <a:srgbClr val="466080"/>
              </a:solidFill>
              <a:ea typeface="+mj-ea"/>
            </a:endParaRPr>
          </a:p>
        </p:txBody>
      </p:sp>
    </p:spTree>
    <p:extLst>
      <p:ext uri="{BB962C8B-B14F-4D97-AF65-F5344CB8AC3E}">
        <p14:creationId xmlns:p14="http://schemas.microsoft.com/office/powerpoint/2010/main" val="1948761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15</a:t>
            </a:fld>
            <a:endParaRPr lang="en-GB"/>
          </a:p>
        </p:txBody>
      </p:sp>
      <p:sp>
        <p:nvSpPr>
          <p:cNvPr id="5" name="Title 3">
            <a:extLst>
              <a:ext uri="{FF2B5EF4-FFF2-40B4-BE49-F238E27FC236}">
                <a16:creationId xmlns:a16="http://schemas.microsoft.com/office/drawing/2014/main" id="{4C6B4920-03C7-44F1-BB3F-89F543227FF8}"/>
              </a:ext>
            </a:extLst>
          </p:cNvPr>
          <p:cNvSpPr txBox="1">
            <a:spLocks/>
          </p:cNvSpPr>
          <p:nvPr/>
        </p:nvSpPr>
        <p:spPr>
          <a:xfrm>
            <a:off x="457285" y="257694"/>
            <a:ext cx="7997763" cy="512514"/>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a:lstStyle>
          <a:p>
            <a:r>
              <a:rPr lang="en-GB" u="sng">
                <a:solidFill>
                  <a:srgbClr val="466080"/>
                </a:solidFill>
              </a:rPr>
              <a:t>The intended design of the SENCO training offer (1)</a:t>
            </a:r>
          </a:p>
        </p:txBody>
      </p:sp>
      <p:sp>
        <p:nvSpPr>
          <p:cNvPr id="7" name="Content Placeholder 2">
            <a:extLst>
              <a:ext uri="{FF2B5EF4-FFF2-40B4-BE49-F238E27FC236}">
                <a16:creationId xmlns:a16="http://schemas.microsoft.com/office/drawing/2014/main" id="{194842AE-8EEA-4622-8A8D-C75BED559ED7}"/>
              </a:ext>
            </a:extLst>
          </p:cNvPr>
          <p:cNvSpPr txBox="1">
            <a:spLocks/>
          </p:cNvSpPr>
          <p:nvPr/>
        </p:nvSpPr>
        <p:spPr>
          <a:xfrm>
            <a:off x="457284" y="770208"/>
            <a:ext cx="7997763" cy="5377943"/>
          </a:xfrm>
          <a:prstGeom prst="rect">
            <a:avLst/>
          </a:prstGeom>
        </p:spPr>
        <p:txBody>
          <a:bodyPr vert="horz" wrap="square"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indent="-457200" algn="just">
              <a:spcAft>
                <a:spcPts val="300"/>
              </a:spcAft>
            </a:pPr>
            <a:r>
              <a:rPr lang="en-GB" sz="1400" b="1">
                <a:solidFill>
                  <a:srgbClr val="466080"/>
                </a:solidFill>
                <a:ea typeface="+mj-ea"/>
              </a:rPr>
              <a:t>Scope and timings </a:t>
            </a:r>
          </a:p>
          <a:p>
            <a:pPr indent="-457200" algn="just">
              <a:spcAft>
                <a:spcPts val="300"/>
              </a:spcAft>
            </a:pPr>
            <a:endParaRPr lang="en-GB" sz="1400" b="1">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Training delivered to </a:t>
            </a:r>
            <a:r>
              <a:rPr lang="en-GB" sz="1400" b="1">
                <a:solidFill>
                  <a:srgbClr val="466080"/>
                </a:solidFill>
                <a:ea typeface="+mj-ea"/>
              </a:rPr>
              <a:t>up to 5,000 L3 SENCOs</a:t>
            </a:r>
            <a:r>
              <a:rPr lang="en-GB" sz="1400">
                <a:solidFill>
                  <a:srgbClr val="466080"/>
                </a:solidFill>
                <a:ea typeface="+mj-ea"/>
              </a:rPr>
              <a:t>, between mid-2022 and August 2024.</a:t>
            </a:r>
          </a:p>
          <a:p>
            <a:pPr lvl="2" indent="-25184" algn="just">
              <a:spcAft>
                <a:spcPts val="300"/>
              </a:spcAft>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A </a:t>
            </a:r>
            <a:r>
              <a:rPr lang="en-GB" sz="1400" b="1">
                <a:solidFill>
                  <a:srgbClr val="466080"/>
                </a:solidFill>
                <a:ea typeface="+mj-ea"/>
              </a:rPr>
              <a:t>national</a:t>
            </a:r>
            <a:r>
              <a:rPr lang="en-GB" sz="1400">
                <a:solidFill>
                  <a:srgbClr val="466080"/>
                </a:solidFill>
                <a:ea typeface="+mj-ea"/>
              </a:rPr>
              <a:t> training offer but with focused communication and promotion in LAs with higher levels of disadvantage.</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Where appropriate and feasible, suitable link-up, with settings which have delivered Phase 1 or Phase 2 of the Professional Development Programme, or will deliver Phase 3 </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There will be no other criteria for the settings selected by the contractor to benefit from the training. </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Contract value of around £10m over that period.</a:t>
            </a:r>
          </a:p>
          <a:p>
            <a:pPr lvl="1" indent="-25184" algn="just">
              <a:spcAft>
                <a:spcPts val="300"/>
              </a:spcAft>
            </a:pPr>
            <a:endParaRPr lang="en-GB" sz="1400" b="1">
              <a:solidFill>
                <a:srgbClr val="466080"/>
              </a:solidFill>
              <a:ea typeface="+mj-ea"/>
            </a:endParaRPr>
          </a:p>
          <a:p>
            <a:pPr lvl="1" indent="-25184" algn="just">
              <a:spcAft>
                <a:spcPts val="300"/>
              </a:spcAft>
            </a:pPr>
            <a:r>
              <a:rPr lang="en-GB" sz="1400" b="1">
                <a:solidFill>
                  <a:srgbClr val="466080"/>
                </a:solidFill>
                <a:ea typeface="+mj-ea"/>
              </a:rPr>
              <a:t>Eligibility</a:t>
            </a:r>
            <a:r>
              <a:rPr lang="en-GB" sz="1400">
                <a:solidFill>
                  <a:srgbClr val="466080"/>
                </a:solidFill>
                <a:ea typeface="+mj-ea"/>
              </a:rPr>
              <a:t> </a:t>
            </a:r>
          </a:p>
          <a:p>
            <a:pPr lvl="1" indent="-25184" algn="just">
              <a:spcAft>
                <a:spcPts val="300"/>
              </a:spcAft>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Entry requirements: a full and relevant level 3 early years educator qualification, or a full and relevant level 2 early years practitioner qualification </a:t>
            </a:r>
            <a:r>
              <a:rPr lang="en-GB" sz="1400" i="1">
                <a:solidFill>
                  <a:srgbClr val="466080"/>
                </a:solidFill>
                <a:ea typeface="+mj-ea"/>
              </a:rPr>
              <a:t>as well as</a:t>
            </a:r>
            <a:r>
              <a:rPr lang="en-GB" sz="1400">
                <a:solidFill>
                  <a:srgbClr val="466080"/>
                </a:solidFill>
                <a:ea typeface="+mj-ea"/>
              </a:rPr>
              <a:t> </a:t>
            </a:r>
            <a:r>
              <a:rPr lang="en-GB" sz="1400">
                <a:solidFill>
                  <a:srgbClr val="466080"/>
                </a:solidFill>
                <a:ea typeface="+mj-ea"/>
                <a:hlinkClick r:id="rId3"/>
              </a:rPr>
              <a:t>suitable level 2 literacy and numeracy qualifications</a:t>
            </a:r>
            <a:r>
              <a:rPr lang="en-GB" sz="1400">
                <a:solidFill>
                  <a:srgbClr val="466080"/>
                </a:solidFill>
                <a:ea typeface="+mj-ea"/>
              </a:rPr>
              <a:t>.</a:t>
            </a:r>
          </a:p>
          <a:p>
            <a:pPr marL="190816" lvl="2" indent="0" algn="just">
              <a:spcAft>
                <a:spcPts val="300"/>
              </a:spcAft>
              <a:buNone/>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Training must lead to a full SENCO Level 3 qualification accredited by an </a:t>
            </a:r>
            <a:r>
              <a:rPr lang="en-GB" sz="1400">
                <a:solidFill>
                  <a:srgbClr val="466080"/>
                </a:solidFill>
                <a:ea typeface="+mj-ea"/>
                <a:hlinkClick r:id="rId4"/>
              </a:rPr>
              <a:t>Ofqual-registered</a:t>
            </a:r>
            <a:r>
              <a:rPr lang="en-GB" sz="1400">
                <a:solidFill>
                  <a:srgbClr val="466080"/>
                </a:solidFill>
                <a:ea typeface="+mj-ea"/>
              </a:rPr>
              <a:t> awarding organisation delivering the </a:t>
            </a:r>
            <a:r>
              <a:rPr lang="en-GB" sz="1400">
                <a:solidFill>
                  <a:srgbClr val="466080"/>
                </a:solidFill>
                <a:ea typeface="+mj-ea"/>
                <a:hlinkClick r:id="rId5"/>
              </a:rPr>
              <a:t>L3 early years SENCO qualification specification</a:t>
            </a:r>
            <a:r>
              <a:rPr lang="en-GB" sz="1400">
                <a:solidFill>
                  <a:srgbClr val="466080"/>
                </a:solidFill>
                <a:ea typeface="+mj-ea"/>
              </a:rPr>
              <a:t>.</a:t>
            </a:r>
          </a:p>
        </p:txBody>
      </p:sp>
    </p:spTree>
    <p:extLst>
      <p:ext uri="{BB962C8B-B14F-4D97-AF65-F5344CB8AC3E}">
        <p14:creationId xmlns:p14="http://schemas.microsoft.com/office/powerpoint/2010/main" val="401953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16</a:t>
            </a:fld>
            <a:endParaRPr lang="en-GB"/>
          </a:p>
        </p:txBody>
      </p:sp>
      <p:sp>
        <p:nvSpPr>
          <p:cNvPr id="5" name="Title 3">
            <a:extLst>
              <a:ext uri="{FF2B5EF4-FFF2-40B4-BE49-F238E27FC236}">
                <a16:creationId xmlns:a16="http://schemas.microsoft.com/office/drawing/2014/main" id="{4C6B4920-03C7-44F1-BB3F-89F543227FF8}"/>
              </a:ext>
            </a:extLst>
          </p:cNvPr>
          <p:cNvSpPr txBox="1">
            <a:spLocks/>
          </p:cNvSpPr>
          <p:nvPr/>
        </p:nvSpPr>
        <p:spPr>
          <a:xfrm>
            <a:off x="457285" y="257694"/>
            <a:ext cx="7997763" cy="512514"/>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a:lstStyle>
          <a:p>
            <a:r>
              <a:rPr lang="en-GB" u="sng">
                <a:solidFill>
                  <a:srgbClr val="466080"/>
                </a:solidFill>
              </a:rPr>
              <a:t>The intended design of the SENCO training offer (2)</a:t>
            </a:r>
          </a:p>
        </p:txBody>
      </p:sp>
      <p:sp>
        <p:nvSpPr>
          <p:cNvPr id="7" name="Content Placeholder 2">
            <a:extLst>
              <a:ext uri="{FF2B5EF4-FFF2-40B4-BE49-F238E27FC236}">
                <a16:creationId xmlns:a16="http://schemas.microsoft.com/office/drawing/2014/main" id="{194842AE-8EEA-4622-8A8D-C75BED559ED7}"/>
              </a:ext>
            </a:extLst>
          </p:cNvPr>
          <p:cNvSpPr txBox="1">
            <a:spLocks/>
          </p:cNvSpPr>
          <p:nvPr/>
        </p:nvSpPr>
        <p:spPr>
          <a:xfrm>
            <a:off x="457284" y="887350"/>
            <a:ext cx="7997763" cy="5377943"/>
          </a:xfrm>
          <a:prstGeom prst="rect">
            <a:avLst/>
          </a:prstGeom>
        </p:spPr>
        <p:txBody>
          <a:bodyPr vert="horz" wrap="square"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lvl="1" indent="-25184" algn="just">
              <a:spcAft>
                <a:spcPts val="300"/>
              </a:spcAft>
            </a:pPr>
            <a:r>
              <a:rPr lang="en-GB" sz="1400" b="1">
                <a:solidFill>
                  <a:srgbClr val="466080"/>
                </a:solidFill>
                <a:ea typeface="+mj-ea"/>
              </a:rPr>
              <a:t>Delivery</a:t>
            </a:r>
            <a:r>
              <a:rPr lang="en-GB" sz="1400">
                <a:solidFill>
                  <a:srgbClr val="466080"/>
                </a:solidFill>
                <a:ea typeface="+mj-ea"/>
              </a:rPr>
              <a:t> </a:t>
            </a:r>
          </a:p>
          <a:p>
            <a:pPr lvl="1" indent="-25184" algn="just">
              <a:spcAft>
                <a:spcPts val="300"/>
              </a:spcAft>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Training is envisaged to be a blend of online and face-to-face reflecting appropriate pedagogy for each.  </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Delivery method could be a train the trainer model or direct provision of training. Either approach will need to be able to guarantee achieving both reach (up to 5K SENCOs) and quality (demonstrated in impact on settings, children and their families).</a:t>
            </a:r>
          </a:p>
          <a:p>
            <a:pPr marL="190816" lvl="2" indent="0" algn="just">
              <a:spcAft>
                <a:spcPts val="300"/>
              </a:spcAft>
              <a:buNone/>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Additional support for mentoring is not required beyond the end of the training although if suppliers want to build this in while demonstrating value for money and impact, they can. </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648016" lvl="2" indent="-457200" algn="just">
              <a:spcAft>
                <a:spcPts val="300"/>
              </a:spcAft>
              <a:buFont typeface="Wingdings" panose="05000000000000000000" pitchFamily="2" charset="2"/>
              <a:buChar char="ü"/>
            </a:pPr>
            <a:r>
              <a:rPr lang="en-GB" sz="1400">
                <a:solidFill>
                  <a:srgbClr val="466080"/>
                </a:solidFill>
                <a:ea typeface="+mj-ea"/>
              </a:rPr>
              <a:t>In order to achieve scale and quality, we encourage proposals from consortia. </a:t>
            </a:r>
          </a:p>
          <a:p>
            <a:pPr marL="648016" lvl="2" indent="-457200" algn="just">
              <a:spcAft>
                <a:spcPts val="300"/>
              </a:spcAft>
              <a:buFont typeface="Wingdings" panose="05000000000000000000" pitchFamily="2" charset="2"/>
              <a:buChar char="ü"/>
            </a:pPr>
            <a:endParaRPr lang="en-GB" sz="1400">
              <a:solidFill>
                <a:srgbClr val="466080"/>
              </a:solidFill>
              <a:ea typeface="+mj-ea"/>
            </a:endParaRPr>
          </a:p>
          <a:p>
            <a:pPr marL="190816" lvl="2" indent="0" algn="just">
              <a:spcAft>
                <a:spcPts val="300"/>
              </a:spcAft>
              <a:buNone/>
            </a:pPr>
            <a:r>
              <a:rPr lang="en-GB" sz="1400">
                <a:solidFill>
                  <a:srgbClr val="466080"/>
                </a:solidFill>
                <a:ea typeface="+mj-ea"/>
              </a:rPr>
              <a:t>A separate independent evaluation will be procured with the aim of measuring the efficacy of the SENCO training on </a:t>
            </a:r>
            <a:r>
              <a:rPr lang="en-GB" sz="1400" err="1">
                <a:solidFill>
                  <a:srgbClr val="466080"/>
                </a:solidFill>
                <a:ea typeface="+mj-ea"/>
              </a:rPr>
              <a:t>i</a:t>
            </a:r>
            <a:r>
              <a:rPr lang="en-GB" sz="1400">
                <a:solidFill>
                  <a:srgbClr val="466080"/>
                </a:solidFill>
                <a:ea typeface="+mj-ea"/>
              </a:rPr>
              <a:t>) children’s outcomes in early years and beyond; ii) families and iii) the behaviour of other practitioners / the setting more broadly. </a:t>
            </a:r>
            <a:r>
              <a:rPr lang="en-GB" sz="1400" b="1">
                <a:solidFill>
                  <a:srgbClr val="466080"/>
                </a:solidFill>
                <a:ea typeface="+mj-ea"/>
              </a:rPr>
              <a:t>The training supplier(s) will be expected to cooperate with the evaluating organisation. </a:t>
            </a:r>
          </a:p>
        </p:txBody>
      </p:sp>
    </p:spTree>
    <p:extLst>
      <p:ext uri="{BB962C8B-B14F-4D97-AF65-F5344CB8AC3E}">
        <p14:creationId xmlns:p14="http://schemas.microsoft.com/office/powerpoint/2010/main" val="428159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378939" y="2836677"/>
            <a:ext cx="5619583" cy="592323"/>
          </a:xfrm>
        </p:spPr>
        <p:txBody>
          <a:bodyPr>
            <a:normAutofit/>
          </a:bodyPr>
          <a:lstStyle/>
          <a:p>
            <a:pPr>
              <a:lnSpc>
                <a:spcPct val="90000"/>
              </a:lnSpc>
            </a:pPr>
            <a:r>
              <a:rPr lang="en-GB">
                <a:solidFill>
                  <a:srgbClr val="466080"/>
                </a:solidFill>
              </a:rPr>
              <a:t>Key questions</a:t>
            </a:r>
          </a:p>
        </p:txBody>
      </p:sp>
    </p:spTree>
    <p:extLst>
      <p:ext uri="{BB962C8B-B14F-4D97-AF65-F5344CB8AC3E}">
        <p14:creationId xmlns:p14="http://schemas.microsoft.com/office/powerpoint/2010/main" val="3845478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1712" y="1137376"/>
            <a:ext cx="7997763" cy="5045709"/>
          </a:xfrm>
        </p:spPr>
        <p:txBody>
          <a:bodyPr/>
          <a:lstStyle/>
          <a:p>
            <a:pPr marL="360000" lvl="0" indent="-457200" algn="just">
              <a:spcAft>
                <a:spcPts val="300"/>
              </a:spcAft>
              <a:buAutoNum type="arabicPeriod"/>
              <a:tabLst>
                <a:tab pos="457200" algn="l"/>
                <a:tab pos="457200" algn="l"/>
              </a:tabLst>
            </a:pPr>
            <a:r>
              <a:rPr lang="en-GB" sz="2000">
                <a:solidFill>
                  <a:srgbClr val="466080"/>
                </a:solidFill>
                <a:ea typeface="+mj-ea"/>
              </a:rPr>
              <a:t>What capacity do you have to offer a substantially upscaled 	SENCO training offer (e.g. reaching up to 5K SENCOs)? </a:t>
            </a:r>
          </a:p>
          <a:p>
            <a:pPr marL="360000" lvl="0" indent="-457200" algn="just">
              <a:spcAft>
                <a:spcPts val="300"/>
              </a:spcAft>
              <a:buAutoNum type="arabicPeriod"/>
              <a:tabLst>
                <a:tab pos="457200" algn="l"/>
                <a:tab pos="457200" algn="l"/>
              </a:tabLst>
            </a:pPr>
            <a:endParaRPr lang="en-GB" sz="2000">
              <a:solidFill>
                <a:srgbClr val="466080"/>
              </a:solidFill>
              <a:ea typeface="+mj-ea"/>
            </a:endParaRPr>
          </a:p>
          <a:p>
            <a:pPr algn="just">
              <a:spcAft>
                <a:spcPts val="300"/>
              </a:spcAft>
              <a:tabLst>
                <a:tab pos="457200" algn="l"/>
                <a:tab pos="457200" algn="l"/>
              </a:tabLst>
            </a:pPr>
            <a:r>
              <a:rPr lang="en-GB" sz="2000">
                <a:solidFill>
                  <a:srgbClr val="466080"/>
                </a:solidFill>
                <a:ea typeface="+mj-ea"/>
              </a:rPr>
              <a:t>2. 	Do you have capacity to deliver a national training offering?</a:t>
            </a:r>
          </a:p>
          <a:p>
            <a:pPr marL="514350" lvl="0" indent="-514350" algn="just">
              <a:spcAft>
                <a:spcPts val="300"/>
              </a:spcAft>
              <a:buFont typeface="+mj-lt"/>
              <a:buAutoNum type="romanUcPeriod"/>
              <a:tabLst>
                <a:tab pos="457200" algn="l"/>
                <a:tab pos="457200" algn="l"/>
              </a:tabLst>
            </a:pPr>
            <a:endParaRPr lang="en-GB" sz="2000">
              <a:solidFill>
                <a:srgbClr val="466080"/>
              </a:solidFill>
              <a:ea typeface="+mj-ea"/>
            </a:endParaRPr>
          </a:p>
          <a:p>
            <a:pPr indent="-457200" algn="just">
              <a:spcAft>
                <a:spcPts val="300"/>
              </a:spcAft>
              <a:tabLst>
                <a:tab pos="457200" algn="l"/>
                <a:tab pos="457200" algn="l"/>
              </a:tabLst>
            </a:pPr>
            <a:r>
              <a:rPr lang="en-GB" sz="2000">
                <a:solidFill>
                  <a:srgbClr val="466080"/>
                </a:solidFill>
                <a:ea typeface="+mj-ea"/>
              </a:rPr>
              <a:t>3. 	As a supplier, how would you manage service delivery alongside 	other training and development offers that are part of the recovery		package? Do you foresee any issue or concerns? </a:t>
            </a:r>
          </a:p>
          <a:p>
            <a:pPr indent="-457200" algn="just">
              <a:spcAft>
                <a:spcPts val="300"/>
              </a:spcAft>
              <a:tabLst>
                <a:tab pos="457200" algn="l"/>
                <a:tab pos="457200" algn="l"/>
              </a:tabLst>
            </a:pPr>
            <a:endParaRPr lang="en-GB" sz="2000">
              <a:solidFill>
                <a:srgbClr val="466080"/>
              </a:solidFill>
              <a:ea typeface="+mj-ea"/>
            </a:endParaRPr>
          </a:p>
          <a:p>
            <a:pPr indent="-457200" algn="just">
              <a:spcAft>
                <a:spcPts val="300"/>
              </a:spcAft>
              <a:buAutoNum type="arabicPeriod" startAt="4"/>
              <a:tabLst>
                <a:tab pos="457200" algn="l"/>
                <a:tab pos="457200" algn="l"/>
              </a:tabLst>
            </a:pPr>
            <a:r>
              <a:rPr lang="en-GB" sz="2000">
                <a:solidFill>
                  <a:srgbClr val="466080"/>
                </a:solidFill>
                <a:ea typeface="+mj-ea"/>
              </a:rPr>
              <a:t>Are you open to consortium bidding? What lead-in time would you 	require to make a consortium bid? What more can DfE do to 	support the development of consortia?</a:t>
            </a:r>
          </a:p>
          <a:p>
            <a:pPr algn="just">
              <a:spcAft>
                <a:spcPts val="300"/>
              </a:spcAft>
              <a:tabLst>
                <a:tab pos="457200" algn="l"/>
                <a:tab pos="457200" algn="l"/>
              </a:tabLst>
            </a:pPr>
            <a:endParaRPr lang="en-GB" sz="2000">
              <a:solidFill>
                <a:srgbClr val="466080"/>
              </a:solidFill>
              <a:ea typeface="+mj-ea"/>
            </a:endParaRPr>
          </a:p>
          <a:p>
            <a:pPr indent="-457200" algn="just">
              <a:spcAft>
                <a:spcPts val="300"/>
              </a:spcAft>
              <a:buFont typeface="+mj-lt"/>
              <a:buAutoNum type="arabicPeriod" startAt="5"/>
              <a:tabLst>
                <a:tab pos="457200" algn="l"/>
                <a:tab pos="457200" algn="l"/>
              </a:tabLst>
            </a:pPr>
            <a:r>
              <a:rPr lang="en-GB" sz="2000">
                <a:solidFill>
                  <a:srgbClr val="466080"/>
                </a:solidFill>
                <a:ea typeface="+mj-ea"/>
              </a:rPr>
              <a:t>Would you be willing to share your details with other organisations	that are interested in a consortium bid (done via DfE)? </a:t>
            </a:r>
          </a:p>
          <a:p>
            <a:pPr indent="-457200" algn="just">
              <a:spcAft>
                <a:spcPts val="300"/>
              </a:spcAft>
              <a:buAutoNum type="arabicPeriod" startAt="5"/>
              <a:tabLst>
                <a:tab pos="457200" algn="l"/>
                <a:tab pos="457200" algn="l"/>
              </a:tabLst>
            </a:pPr>
            <a:endParaRPr lang="en-GB" sz="2000">
              <a:solidFill>
                <a:srgbClr val="466080"/>
              </a:solidFill>
              <a:ea typeface="+mj-ea"/>
            </a:endParaRP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3118" y="480429"/>
            <a:ext cx="7997763" cy="422032"/>
          </a:xfrm>
        </p:spPr>
        <p:txBody>
          <a:bodyPr/>
          <a:lstStyle/>
          <a:p>
            <a:r>
              <a:rPr lang="en-GB" u="sng">
                <a:solidFill>
                  <a:srgbClr val="466080"/>
                </a:solidFill>
              </a:rPr>
              <a:t>Key questions – supplier capacity (1) </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18</a:t>
            </a:fld>
            <a:endParaRPr lang="en-GB"/>
          </a:p>
        </p:txBody>
      </p:sp>
    </p:spTree>
    <p:extLst>
      <p:ext uri="{BB962C8B-B14F-4D97-AF65-F5344CB8AC3E}">
        <p14:creationId xmlns:p14="http://schemas.microsoft.com/office/powerpoint/2010/main" val="1249908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1712" y="1137376"/>
            <a:ext cx="7997763" cy="5045709"/>
          </a:xfrm>
        </p:spPr>
        <p:txBody>
          <a:bodyPr/>
          <a:lstStyle/>
          <a:p>
            <a:pPr algn="just">
              <a:spcAft>
                <a:spcPts val="300"/>
              </a:spcAft>
              <a:tabLst>
                <a:tab pos="457200" algn="l"/>
                <a:tab pos="457200" algn="l"/>
              </a:tabLst>
            </a:pPr>
            <a:endParaRPr lang="en-GB" sz="2000">
              <a:solidFill>
                <a:srgbClr val="466080"/>
              </a:solidFill>
              <a:ea typeface="+mj-ea"/>
            </a:endParaRPr>
          </a:p>
          <a:p>
            <a:pPr indent="-457200" algn="just">
              <a:spcAft>
                <a:spcPts val="300"/>
              </a:spcAft>
              <a:buFont typeface="+mj-lt"/>
              <a:buAutoNum type="arabicPeriod" startAt="6"/>
              <a:tabLst>
                <a:tab pos="457200" algn="l"/>
                <a:tab pos="457200" algn="l"/>
              </a:tabLst>
            </a:pPr>
            <a:r>
              <a:rPr lang="en-GB" sz="2000">
                <a:solidFill>
                  <a:srgbClr val="466080"/>
                </a:solidFill>
                <a:ea typeface="+mj-ea"/>
              </a:rPr>
              <a:t>Do you think you could achieve scale while also targeting a 	proportion of settings which have or would benefit from PDP 1, 2 or 	3?</a:t>
            </a:r>
          </a:p>
          <a:p>
            <a:pPr marL="0" indent="0" algn="just">
              <a:spcAft>
                <a:spcPts val="300"/>
              </a:spcAft>
              <a:buNone/>
              <a:tabLst>
                <a:tab pos="457200" algn="l"/>
                <a:tab pos="457200" algn="l"/>
              </a:tabLst>
            </a:pPr>
            <a:endParaRPr lang="en-GB" sz="2000">
              <a:solidFill>
                <a:srgbClr val="466080"/>
              </a:solidFill>
              <a:ea typeface="+mj-ea"/>
            </a:endParaRPr>
          </a:p>
          <a:p>
            <a:pPr indent="-457200" algn="just">
              <a:spcAft>
                <a:spcPts val="300"/>
              </a:spcAft>
              <a:buFont typeface="+mj-lt"/>
              <a:buAutoNum type="arabicPeriod" startAt="7"/>
              <a:tabLst>
                <a:tab pos="457200" algn="l"/>
                <a:tab pos="457200" algn="l"/>
              </a:tabLst>
            </a:pPr>
            <a:r>
              <a:rPr lang="en-GB" sz="2000">
                <a:solidFill>
                  <a:srgbClr val="466080"/>
                </a:solidFill>
                <a:ea typeface="+mj-ea"/>
              </a:rPr>
              <a:t>Do you think a blend of in person and online training is 	appropriate? </a:t>
            </a:r>
          </a:p>
          <a:p>
            <a:pPr marL="0" indent="0" algn="just">
              <a:spcAft>
                <a:spcPts val="300"/>
              </a:spcAft>
              <a:buNone/>
              <a:tabLst>
                <a:tab pos="457200" algn="l"/>
                <a:tab pos="457200" algn="l"/>
              </a:tabLst>
            </a:pPr>
            <a:endParaRPr lang="en-GB" sz="2000">
              <a:solidFill>
                <a:srgbClr val="466080"/>
              </a:solidFill>
              <a:ea typeface="+mj-ea"/>
            </a:endParaRPr>
          </a:p>
          <a:p>
            <a:pPr indent="-457200" algn="just">
              <a:spcAft>
                <a:spcPts val="300"/>
              </a:spcAft>
              <a:buFont typeface="+mj-lt"/>
              <a:buAutoNum type="arabicPeriod" startAt="8"/>
              <a:tabLst>
                <a:tab pos="457200" algn="l"/>
                <a:tab pos="457200" algn="l"/>
              </a:tabLst>
            </a:pPr>
            <a:r>
              <a:rPr lang="en-GB" sz="2000">
                <a:solidFill>
                  <a:srgbClr val="466080"/>
                </a:solidFill>
                <a:ea typeface="+mj-ea"/>
              </a:rPr>
              <a:t>If a contract was awarded by April 2022, could training commence 	in the summer term of 21/22? </a:t>
            </a: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3118" y="480429"/>
            <a:ext cx="7997763" cy="422032"/>
          </a:xfrm>
        </p:spPr>
        <p:txBody>
          <a:bodyPr/>
          <a:lstStyle/>
          <a:p>
            <a:r>
              <a:rPr lang="en-GB" u="sng">
                <a:solidFill>
                  <a:srgbClr val="466080"/>
                </a:solidFill>
              </a:rPr>
              <a:t>Key questions – supplier capacity (2)</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19</a:t>
            </a:fld>
            <a:endParaRPr lang="en-GB"/>
          </a:p>
        </p:txBody>
      </p:sp>
    </p:spTree>
    <p:extLst>
      <p:ext uri="{BB962C8B-B14F-4D97-AF65-F5344CB8AC3E}">
        <p14:creationId xmlns:p14="http://schemas.microsoft.com/office/powerpoint/2010/main" val="4128371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CE86-7661-4FC3-9375-1207DC378F06}"/>
              </a:ext>
            </a:extLst>
          </p:cNvPr>
          <p:cNvSpPr>
            <a:spLocks noGrp="1"/>
          </p:cNvSpPr>
          <p:nvPr>
            <p:ph type="title"/>
          </p:nvPr>
        </p:nvSpPr>
        <p:spPr>
          <a:xfrm>
            <a:off x="574525" y="752523"/>
            <a:ext cx="7997763" cy="512514"/>
          </a:xfrm>
        </p:spPr>
        <p:txBody>
          <a:bodyPr/>
          <a:lstStyle/>
          <a:p>
            <a:r>
              <a:rPr lang="en-GB"/>
              <a:t>Department for Education leads</a:t>
            </a:r>
          </a:p>
        </p:txBody>
      </p:sp>
      <p:sp>
        <p:nvSpPr>
          <p:cNvPr id="4" name="Slide Number Placeholder 3">
            <a:extLst>
              <a:ext uri="{FF2B5EF4-FFF2-40B4-BE49-F238E27FC236}">
                <a16:creationId xmlns:a16="http://schemas.microsoft.com/office/drawing/2014/main" id="{8559B7A8-F5BF-4B47-9517-C821ABD6E6EC}"/>
              </a:ext>
            </a:extLst>
          </p:cNvPr>
          <p:cNvSpPr>
            <a:spLocks noGrp="1"/>
          </p:cNvSpPr>
          <p:nvPr>
            <p:ph type="sldNum" sz="quarter" idx="11"/>
          </p:nvPr>
        </p:nvSpPr>
        <p:spPr/>
        <p:txBody>
          <a:bodyPr/>
          <a:lstStyle/>
          <a:p>
            <a:fld id="{4FAB73BC-B049-4115-A692-8D63A059BFB8}" type="slidenum">
              <a:rPr lang="en-GB" smtClean="0"/>
              <a:pPr/>
              <a:t>2</a:t>
            </a:fld>
            <a:endParaRPr lang="en-GB"/>
          </a:p>
        </p:txBody>
      </p:sp>
      <p:sp>
        <p:nvSpPr>
          <p:cNvPr id="5" name="Content Placeholder 4">
            <a:extLst>
              <a:ext uri="{FF2B5EF4-FFF2-40B4-BE49-F238E27FC236}">
                <a16:creationId xmlns:a16="http://schemas.microsoft.com/office/drawing/2014/main" id="{99339E14-535D-483A-AAA0-AE987FE368B5}"/>
              </a:ext>
            </a:extLst>
          </p:cNvPr>
          <p:cNvSpPr>
            <a:spLocks noGrp="1"/>
          </p:cNvSpPr>
          <p:nvPr>
            <p:ph sz="quarter" idx="12"/>
          </p:nvPr>
        </p:nvSpPr>
        <p:spPr>
          <a:xfrm>
            <a:off x="571712" y="1811215"/>
            <a:ext cx="7986713" cy="3719429"/>
          </a:xfrm>
        </p:spPr>
        <p:txBody>
          <a:bodyPr/>
          <a:lstStyle/>
          <a:p>
            <a:r>
              <a:rPr lang="en-GB" sz="2400">
                <a:solidFill>
                  <a:srgbClr val="466080"/>
                </a:solidFill>
                <a:ea typeface="+mj-ea"/>
              </a:rPr>
              <a:t>Mairi Warrington – Head of Early Years Workforce </a:t>
            </a:r>
          </a:p>
          <a:p>
            <a:endParaRPr lang="en-GB" sz="2400">
              <a:solidFill>
                <a:srgbClr val="466080"/>
              </a:solidFill>
              <a:ea typeface="+mj-ea"/>
            </a:endParaRPr>
          </a:p>
          <a:p>
            <a:r>
              <a:rPr lang="en-GB" sz="2400">
                <a:solidFill>
                  <a:srgbClr val="466080"/>
                </a:solidFill>
                <a:ea typeface="+mj-ea"/>
              </a:rPr>
              <a:t>Erika Boak – Team Leader, Early Years Workforce </a:t>
            </a:r>
          </a:p>
          <a:p>
            <a:endParaRPr lang="en-GB" sz="2400">
              <a:solidFill>
                <a:srgbClr val="466080"/>
              </a:solidFill>
              <a:ea typeface="+mj-ea"/>
            </a:endParaRPr>
          </a:p>
          <a:p>
            <a:r>
              <a:rPr lang="en-GB" sz="2400">
                <a:solidFill>
                  <a:srgbClr val="466080"/>
                </a:solidFill>
                <a:ea typeface="+mj-ea"/>
              </a:rPr>
              <a:t>Andrew Senior – Lead on Early Years SENCO training</a:t>
            </a:r>
          </a:p>
          <a:p>
            <a:endParaRPr lang="en-GB" sz="2400">
              <a:solidFill>
                <a:srgbClr val="466080"/>
              </a:solidFill>
              <a:ea typeface="+mj-ea"/>
            </a:endParaRPr>
          </a:p>
          <a:p>
            <a:r>
              <a:rPr lang="en-GB" sz="2400">
                <a:solidFill>
                  <a:srgbClr val="466080"/>
                </a:solidFill>
                <a:ea typeface="+mj-ea"/>
              </a:rPr>
              <a:t>Sarah Melchionno – Commercial Lead</a:t>
            </a:r>
          </a:p>
          <a:p>
            <a:endParaRPr lang="en-GB" sz="2400">
              <a:solidFill>
                <a:srgbClr val="466080"/>
              </a:solidFill>
              <a:ea typeface="+mj-ea"/>
            </a:endParaRPr>
          </a:p>
        </p:txBody>
      </p:sp>
    </p:spTree>
    <p:extLst>
      <p:ext uri="{BB962C8B-B14F-4D97-AF65-F5344CB8AC3E}">
        <p14:creationId xmlns:p14="http://schemas.microsoft.com/office/powerpoint/2010/main" val="3235356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3118" y="1355500"/>
            <a:ext cx="7997763" cy="2922586"/>
          </a:xfrm>
        </p:spPr>
        <p:txBody>
          <a:bodyPr/>
          <a:lstStyle/>
          <a:p>
            <a:pPr algn="just">
              <a:spcAft>
                <a:spcPts val="300"/>
              </a:spcAft>
            </a:pPr>
            <a:endParaRPr lang="en-GB" sz="1200">
              <a:solidFill>
                <a:srgbClr val="466080"/>
              </a:solidFill>
              <a:ea typeface="+mj-ea"/>
            </a:endParaRPr>
          </a:p>
          <a:p>
            <a:pPr lvl="0" algn="just">
              <a:spcAft>
                <a:spcPts val="300"/>
              </a:spcAft>
              <a:tabLst>
                <a:tab pos="457200" algn="l"/>
                <a:tab pos="457200" algn="l"/>
              </a:tabLst>
            </a:pPr>
            <a:r>
              <a:rPr lang="en-GB" sz="2000">
                <a:solidFill>
                  <a:srgbClr val="466080"/>
                </a:solidFill>
                <a:ea typeface="+mj-ea"/>
              </a:rPr>
              <a:t>9.  What capacity do you think EY providers have to take up this 	training offer alongside other training and development offers that 	are part of the recovery package, especially in light of current 	workforce pressures?</a:t>
            </a:r>
          </a:p>
          <a:p>
            <a:pPr lvl="0" indent="-514350" algn="just">
              <a:spcAft>
                <a:spcPts val="300"/>
              </a:spcAft>
              <a:buFont typeface="+mj-lt"/>
              <a:buAutoNum type="romanUcPeriod"/>
              <a:tabLst>
                <a:tab pos="457200" algn="l"/>
                <a:tab pos="457200" algn="l"/>
              </a:tabLst>
            </a:pPr>
            <a:endParaRPr lang="en-GB" sz="2000">
              <a:solidFill>
                <a:srgbClr val="466080"/>
              </a:solidFill>
              <a:ea typeface="+mj-ea"/>
            </a:endParaRPr>
          </a:p>
          <a:p>
            <a:pPr lvl="0" algn="just">
              <a:spcAft>
                <a:spcPts val="300"/>
              </a:spcAft>
              <a:tabLst>
                <a:tab pos="457200" algn="l"/>
                <a:tab pos="457200" algn="l"/>
              </a:tabLst>
            </a:pPr>
            <a:r>
              <a:rPr lang="en-GB" sz="2000">
                <a:solidFill>
                  <a:srgbClr val="466080"/>
                </a:solidFill>
                <a:ea typeface="+mj-ea"/>
              </a:rPr>
              <a:t>10. How should the sector be supported to ensure EY settings access 	the right level and right blend of training and development without 	overwhelming them with training offers?  </a:t>
            </a: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3117" y="543867"/>
            <a:ext cx="7997763" cy="422032"/>
          </a:xfrm>
        </p:spPr>
        <p:txBody>
          <a:bodyPr/>
          <a:lstStyle/>
          <a:p>
            <a:r>
              <a:rPr lang="en-GB" u="sng">
                <a:solidFill>
                  <a:srgbClr val="466080"/>
                </a:solidFill>
              </a:rPr>
              <a:t>Key questions – sector capacity</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20</a:t>
            </a:fld>
            <a:endParaRPr lang="en-GB"/>
          </a:p>
        </p:txBody>
      </p:sp>
    </p:spTree>
    <p:extLst>
      <p:ext uri="{BB962C8B-B14F-4D97-AF65-F5344CB8AC3E}">
        <p14:creationId xmlns:p14="http://schemas.microsoft.com/office/powerpoint/2010/main" val="1169427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3118" y="1355500"/>
            <a:ext cx="7997763" cy="2922586"/>
          </a:xfrm>
        </p:spPr>
        <p:txBody>
          <a:bodyPr/>
          <a:lstStyle/>
          <a:p>
            <a:pPr algn="just">
              <a:spcAft>
                <a:spcPts val="300"/>
              </a:spcAft>
            </a:pPr>
            <a:endParaRPr lang="en-GB" sz="1200">
              <a:solidFill>
                <a:srgbClr val="466080"/>
              </a:solidFill>
              <a:ea typeface="+mj-ea"/>
            </a:endParaRPr>
          </a:p>
          <a:p>
            <a:pPr marL="360000" lvl="4" indent="0">
              <a:spcAft>
                <a:spcPts val="300"/>
              </a:spcAft>
              <a:buNone/>
              <a:tabLst>
                <a:tab pos="457200" algn="l"/>
                <a:tab pos="457200" algn="l"/>
              </a:tabLst>
            </a:pPr>
            <a:r>
              <a:rPr lang="en-GB" sz="2000">
                <a:solidFill>
                  <a:srgbClr val="466080"/>
                </a:solidFill>
                <a:ea typeface="+mj-ea"/>
              </a:rPr>
              <a:t>Please remember to submit the questionnaire by 12 November 2021 5.30pm to Andrew Senior at:</a:t>
            </a:r>
          </a:p>
          <a:p>
            <a:pPr marL="360000" lvl="0">
              <a:spcAft>
                <a:spcPts val="300"/>
              </a:spcAft>
              <a:tabLst>
                <a:tab pos="457200" algn="l"/>
                <a:tab pos="457200" algn="l"/>
              </a:tabLst>
            </a:pPr>
            <a:endParaRPr lang="en-GB" sz="2000">
              <a:solidFill>
                <a:srgbClr val="466080"/>
              </a:solidFill>
              <a:ea typeface="+mj-ea"/>
              <a:hlinkClick r:id="rId3"/>
            </a:endParaRPr>
          </a:p>
          <a:p>
            <a:pPr marL="360000" lvl="0">
              <a:spcAft>
                <a:spcPts val="300"/>
              </a:spcAft>
              <a:tabLst>
                <a:tab pos="457200" algn="l"/>
                <a:tab pos="457200" algn="l"/>
              </a:tabLst>
            </a:pPr>
            <a:r>
              <a:rPr lang="en-GB" sz="2000">
                <a:solidFill>
                  <a:srgbClr val="466080"/>
                </a:solidFill>
                <a:ea typeface="+mj-ea"/>
                <a:hlinkClick r:id="rId3"/>
              </a:rPr>
              <a:t>earlyyearseducator.qualifications@education.gov.uk</a:t>
            </a:r>
            <a:r>
              <a:rPr lang="en-GB" sz="2000">
                <a:solidFill>
                  <a:srgbClr val="466080"/>
                </a:solidFill>
                <a:ea typeface="+mj-ea"/>
              </a:rPr>
              <a:t>  </a:t>
            </a:r>
          </a:p>
          <a:p>
            <a:pPr marL="360000" lvl="0">
              <a:spcAft>
                <a:spcPts val="300"/>
              </a:spcAft>
              <a:tabLst>
                <a:tab pos="457200" algn="l"/>
                <a:tab pos="457200" algn="l"/>
              </a:tabLst>
            </a:pPr>
            <a:endParaRPr lang="en-GB" sz="2000">
              <a:solidFill>
                <a:srgbClr val="466080"/>
              </a:solidFill>
              <a:ea typeface="+mj-ea"/>
            </a:endParaRPr>
          </a:p>
          <a:p>
            <a:pPr marL="360000" lvl="0">
              <a:spcAft>
                <a:spcPts val="300"/>
              </a:spcAft>
              <a:tabLst>
                <a:tab pos="457200" algn="l"/>
                <a:tab pos="457200" algn="l"/>
              </a:tabLst>
            </a:pPr>
            <a:r>
              <a:rPr lang="en-GB" sz="2000">
                <a:solidFill>
                  <a:srgbClr val="466080"/>
                </a:solidFill>
                <a:ea typeface="+mj-ea"/>
              </a:rPr>
              <a:t>This presentation and any Q&amp;A will be shared in due course.  </a:t>
            </a:r>
          </a:p>
          <a:p>
            <a:pPr marL="514350" lvl="0" indent="-514350" algn="just">
              <a:spcAft>
                <a:spcPts val="300"/>
              </a:spcAft>
              <a:buFont typeface="+mj-lt"/>
              <a:buAutoNum type="romanUcPeriod"/>
              <a:tabLst>
                <a:tab pos="457200" algn="l"/>
                <a:tab pos="457200" algn="l"/>
              </a:tabLst>
            </a:pPr>
            <a:endParaRPr lang="en-GB" sz="2000">
              <a:solidFill>
                <a:srgbClr val="466080"/>
              </a:solidFill>
              <a:ea typeface="+mj-ea"/>
            </a:endParaRP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a:xfrm>
            <a:off x="573117" y="543867"/>
            <a:ext cx="7997763" cy="422032"/>
          </a:xfrm>
        </p:spPr>
        <p:txBody>
          <a:bodyPr/>
          <a:lstStyle/>
          <a:p>
            <a:r>
              <a:rPr lang="en-GB" u="sng">
                <a:solidFill>
                  <a:srgbClr val="466080"/>
                </a:solidFill>
              </a:rPr>
              <a:t>Closing </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21</a:t>
            </a:fld>
            <a:endParaRPr lang="en-GB"/>
          </a:p>
        </p:txBody>
      </p:sp>
    </p:spTree>
    <p:extLst>
      <p:ext uri="{BB962C8B-B14F-4D97-AF65-F5344CB8AC3E}">
        <p14:creationId xmlns:p14="http://schemas.microsoft.com/office/powerpoint/2010/main" val="1693798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BA2EEC-BE6B-40A4-BFE2-6E9B17EB8309}"/>
              </a:ext>
            </a:extLst>
          </p:cNvPr>
          <p:cNvSpPr>
            <a:spLocks noGrp="1"/>
          </p:cNvSpPr>
          <p:nvPr>
            <p:ph type="title"/>
          </p:nvPr>
        </p:nvSpPr>
        <p:spPr/>
        <p:txBody>
          <a:bodyPr/>
          <a:lstStyle/>
          <a:p>
            <a:r>
              <a:rPr lang="en-GB"/>
              <a:t>Department for Education</a:t>
            </a:r>
            <a:br>
              <a:rPr lang="en-GB"/>
            </a:br>
            <a:br>
              <a:rPr lang="en-GB"/>
            </a:br>
            <a:br>
              <a:rPr lang="en-GB"/>
            </a:br>
            <a:br>
              <a:rPr lang="en-GB"/>
            </a:br>
            <a:r>
              <a:rPr lang="en-GB" b="0"/>
              <a:t>© Crown copyright 2021</a:t>
            </a:r>
          </a:p>
        </p:txBody>
      </p:sp>
    </p:spTree>
    <p:extLst>
      <p:ext uri="{BB962C8B-B14F-4D97-AF65-F5344CB8AC3E}">
        <p14:creationId xmlns:p14="http://schemas.microsoft.com/office/powerpoint/2010/main" val="2988331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CE86-7661-4FC3-9375-1207DC378F06}"/>
              </a:ext>
            </a:extLst>
          </p:cNvPr>
          <p:cNvSpPr>
            <a:spLocks noGrp="1"/>
          </p:cNvSpPr>
          <p:nvPr>
            <p:ph type="title"/>
          </p:nvPr>
        </p:nvSpPr>
        <p:spPr/>
        <p:txBody>
          <a:bodyPr/>
          <a:lstStyle/>
          <a:p>
            <a:r>
              <a:rPr lang="en-GB"/>
              <a:t>Purpose and agenda</a:t>
            </a:r>
          </a:p>
        </p:txBody>
      </p:sp>
      <p:sp>
        <p:nvSpPr>
          <p:cNvPr id="4" name="Slide Number Placeholder 3">
            <a:extLst>
              <a:ext uri="{FF2B5EF4-FFF2-40B4-BE49-F238E27FC236}">
                <a16:creationId xmlns:a16="http://schemas.microsoft.com/office/drawing/2014/main" id="{8559B7A8-F5BF-4B47-9517-C821ABD6E6EC}"/>
              </a:ext>
            </a:extLst>
          </p:cNvPr>
          <p:cNvSpPr>
            <a:spLocks noGrp="1"/>
          </p:cNvSpPr>
          <p:nvPr>
            <p:ph type="sldNum" sz="quarter" idx="11"/>
          </p:nvPr>
        </p:nvSpPr>
        <p:spPr/>
        <p:txBody>
          <a:bodyPr/>
          <a:lstStyle/>
          <a:p>
            <a:fld id="{4FAB73BC-B049-4115-A692-8D63A059BFB8}" type="slidenum">
              <a:rPr lang="en-GB" smtClean="0"/>
              <a:pPr/>
              <a:t>3</a:t>
            </a:fld>
            <a:endParaRPr lang="en-GB"/>
          </a:p>
        </p:txBody>
      </p:sp>
      <p:sp>
        <p:nvSpPr>
          <p:cNvPr id="5" name="Content Placeholder 4">
            <a:extLst>
              <a:ext uri="{FF2B5EF4-FFF2-40B4-BE49-F238E27FC236}">
                <a16:creationId xmlns:a16="http://schemas.microsoft.com/office/drawing/2014/main" id="{99339E14-535D-483A-AAA0-AE987FE368B5}"/>
              </a:ext>
            </a:extLst>
          </p:cNvPr>
          <p:cNvSpPr>
            <a:spLocks noGrp="1"/>
          </p:cNvSpPr>
          <p:nvPr>
            <p:ph sz="quarter" idx="12"/>
          </p:nvPr>
        </p:nvSpPr>
        <p:spPr>
          <a:xfrm>
            <a:off x="590400" y="1227894"/>
            <a:ext cx="7986713" cy="5195131"/>
          </a:xfrm>
        </p:spPr>
        <p:txBody>
          <a:bodyPr/>
          <a:lstStyle/>
          <a:p>
            <a:r>
              <a:rPr lang="en-GB" sz="2000" b="1">
                <a:solidFill>
                  <a:srgbClr val="466080"/>
                </a:solidFill>
                <a:ea typeface="+mj-ea"/>
              </a:rPr>
              <a:t>Purpose</a:t>
            </a:r>
            <a:r>
              <a:rPr lang="en-GB" sz="2400" b="1">
                <a:solidFill>
                  <a:srgbClr val="466080"/>
                </a:solidFill>
                <a:ea typeface="+mj-ea"/>
              </a:rPr>
              <a:t> </a:t>
            </a:r>
          </a:p>
          <a:p>
            <a:r>
              <a:rPr lang="en-GB" sz="1800">
                <a:solidFill>
                  <a:srgbClr val="466080"/>
                </a:solidFill>
                <a:ea typeface="+mj-ea"/>
              </a:rPr>
              <a:t>To set out our current thinking and share information on the intended design of the L3 SENCO training offer.  This event is to test our thinking and listen to your views on delivery and to help inform the in-depth design of the initiative.</a:t>
            </a:r>
          </a:p>
          <a:p>
            <a:endParaRPr lang="en-GB" sz="1800">
              <a:solidFill>
                <a:srgbClr val="466080"/>
              </a:solidFill>
              <a:ea typeface="+mj-ea"/>
            </a:endParaRPr>
          </a:p>
          <a:p>
            <a:r>
              <a:rPr lang="en-GB" sz="2000" b="1">
                <a:solidFill>
                  <a:srgbClr val="466080"/>
                </a:solidFill>
                <a:ea typeface="+mj-ea"/>
              </a:rPr>
              <a:t>Agenda</a:t>
            </a:r>
            <a:r>
              <a:rPr lang="en-GB" sz="1800" b="1">
                <a:solidFill>
                  <a:srgbClr val="466080"/>
                </a:solidFill>
                <a:ea typeface="+mj-ea"/>
              </a:rPr>
              <a:t> </a:t>
            </a:r>
            <a:endParaRPr lang="en-GB" sz="1800">
              <a:solidFill>
                <a:srgbClr val="466080"/>
              </a:solidFill>
              <a:ea typeface="+mj-ea"/>
            </a:endParaRPr>
          </a:p>
          <a:p>
            <a:pPr marL="342900" indent="-342900">
              <a:buFont typeface="+mj-lt"/>
              <a:buAutoNum type="arabicPeriod"/>
            </a:pPr>
            <a:r>
              <a:rPr lang="en-GB" sz="1800">
                <a:solidFill>
                  <a:srgbClr val="466080"/>
                </a:solidFill>
                <a:ea typeface="+mj-ea"/>
              </a:rPr>
              <a:t>Provide an overview of the early years recovery package</a:t>
            </a:r>
          </a:p>
          <a:p>
            <a:pPr marL="342900" indent="-342900">
              <a:buFont typeface="+mj-lt"/>
              <a:buAutoNum type="arabicPeriod"/>
            </a:pPr>
            <a:r>
              <a:rPr lang="en-GB" sz="1800">
                <a:solidFill>
                  <a:srgbClr val="466080"/>
                </a:solidFill>
                <a:ea typeface="+mj-ea"/>
              </a:rPr>
              <a:t>Share evidence for SEND workforce interventions </a:t>
            </a:r>
          </a:p>
          <a:p>
            <a:pPr marL="342900" indent="-342900">
              <a:buFont typeface="+mj-lt"/>
              <a:buAutoNum type="arabicPeriod"/>
            </a:pPr>
            <a:r>
              <a:rPr lang="en-GB" sz="1800">
                <a:solidFill>
                  <a:srgbClr val="466080"/>
                </a:solidFill>
                <a:ea typeface="+mj-ea"/>
              </a:rPr>
              <a:t>Provide information on the intended SENCO training offer </a:t>
            </a:r>
          </a:p>
          <a:p>
            <a:pPr marL="342900" indent="-342900">
              <a:buFont typeface="+mj-lt"/>
              <a:buAutoNum type="arabicPeriod"/>
            </a:pPr>
            <a:r>
              <a:rPr lang="en-GB" sz="1800">
                <a:solidFill>
                  <a:srgbClr val="466080"/>
                </a:solidFill>
                <a:ea typeface="+mj-ea"/>
              </a:rPr>
              <a:t>Open for discussion about the commercial and delivery aspects of the SENCO training offer </a:t>
            </a:r>
          </a:p>
        </p:txBody>
      </p:sp>
    </p:spTree>
    <p:extLst>
      <p:ext uri="{BB962C8B-B14F-4D97-AF65-F5344CB8AC3E}">
        <p14:creationId xmlns:p14="http://schemas.microsoft.com/office/powerpoint/2010/main" val="72421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901FC-9CE8-40CD-8C30-8B15B6806AA9}"/>
              </a:ext>
            </a:extLst>
          </p:cNvPr>
          <p:cNvSpPr>
            <a:spLocks noGrp="1"/>
          </p:cNvSpPr>
          <p:nvPr>
            <p:ph type="title"/>
          </p:nvPr>
        </p:nvSpPr>
        <p:spPr>
          <a:xfrm>
            <a:off x="574525" y="417633"/>
            <a:ext cx="7997763" cy="512514"/>
          </a:xfrm>
        </p:spPr>
        <p:txBody>
          <a:bodyPr/>
          <a:lstStyle/>
          <a:p>
            <a:r>
              <a:rPr lang="en-GB"/>
              <a:t>Protocols</a:t>
            </a:r>
          </a:p>
        </p:txBody>
      </p:sp>
      <p:sp>
        <p:nvSpPr>
          <p:cNvPr id="4" name="Slide Number Placeholder 3">
            <a:extLst>
              <a:ext uri="{FF2B5EF4-FFF2-40B4-BE49-F238E27FC236}">
                <a16:creationId xmlns:a16="http://schemas.microsoft.com/office/drawing/2014/main" id="{03804D27-0A85-4BDA-9509-36F35312AF2D}"/>
              </a:ext>
            </a:extLst>
          </p:cNvPr>
          <p:cNvSpPr>
            <a:spLocks noGrp="1"/>
          </p:cNvSpPr>
          <p:nvPr>
            <p:ph type="sldNum" sz="quarter" idx="11"/>
          </p:nvPr>
        </p:nvSpPr>
        <p:spPr/>
        <p:txBody>
          <a:bodyPr/>
          <a:lstStyle/>
          <a:p>
            <a:fld id="{4FAB73BC-B049-4115-A692-8D63A059BFB8}" type="slidenum">
              <a:rPr lang="en-GB" smtClean="0"/>
              <a:pPr/>
              <a:t>4</a:t>
            </a:fld>
            <a:endParaRPr lang="en-GB"/>
          </a:p>
        </p:txBody>
      </p:sp>
      <p:sp>
        <p:nvSpPr>
          <p:cNvPr id="5" name="Content Placeholder 4">
            <a:extLst>
              <a:ext uri="{FF2B5EF4-FFF2-40B4-BE49-F238E27FC236}">
                <a16:creationId xmlns:a16="http://schemas.microsoft.com/office/drawing/2014/main" id="{69C9012A-AD33-4CBC-B436-187D61685F82}"/>
              </a:ext>
            </a:extLst>
          </p:cNvPr>
          <p:cNvSpPr>
            <a:spLocks noGrp="1"/>
          </p:cNvSpPr>
          <p:nvPr>
            <p:ph sz="quarter" idx="12"/>
          </p:nvPr>
        </p:nvSpPr>
        <p:spPr>
          <a:xfrm>
            <a:off x="585575" y="1013433"/>
            <a:ext cx="7986713" cy="4967653"/>
          </a:xfrm>
        </p:spPr>
        <p:txBody>
          <a:bodyPr/>
          <a:lstStyle/>
          <a:p>
            <a:pPr marL="285750" indent="-285750" fontAlgn="base">
              <a:spcAft>
                <a:spcPts val="1200"/>
              </a:spcAft>
              <a:buFont typeface="Wingdings" panose="05000000000000000000" pitchFamily="2" charset="2"/>
              <a:buChar char="Ø"/>
            </a:pPr>
            <a:r>
              <a:rPr lang="en-GB" sz="1800">
                <a:solidFill>
                  <a:srgbClr val="466080"/>
                </a:solidFill>
                <a:ea typeface="+mj-ea"/>
              </a:rPr>
              <a:t>Please remain on mute until you want to respond or ask a question</a:t>
            </a:r>
          </a:p>
          <a:p>
            <a:pPr marL="285750" indent="-285750" fontAlgn="base">
              <a:spcAft>
                <a:spcPts val="1200"/>
              </a:spcAft>
              <a:buFont typeface="Wingdings" panose="05000000000000000000" pitchFamily="2" charset="2"/>
              <a:buChar char="Ø"/>
            </a:pPr>
            <a:r>
              <a:rPr lang="en-GB" sz="1800">
                <a:solidFill>
                  <a:srgbClr val="466080"/>
                </a:solidFill>
                <a:latin typeface="+mj-lt"/>
              </a:rPr>
              <a:t>Use the 'raise hand' function to ask a question or if you are struggling to hear.</a:t>
            </a:r>
          </a:p>
          <a:p>
            <a:pPr marL="285750" indent="-285750" fontAlgn="base">
              <a:spcAft>
                <a:spcPts val="1200"/>
              </a:spcAft>
              <a:buFont typeface="Wingdings" panose="05000000000000000000" pitchFamily="2" charset="2"/>
              <a:buChar char="Ø"/>
            </a:pPr>
            <a:r>
              <a:rPr lang="en-US" sz="1800">
                <a:solidFill>
                  <a:srgbClr val="466080"/>
                </a:solidFill>
                <a:latin typeface="+mj-lt"/>
              </a:rPr>
              <a:t>​</a:t>
            </a:r>
            <a:r>
              <a:rPr lang="en-GB" sz="1800">
                <a:solidFill>
                  <a:srgbClr val="466080"/>
                </a:solidFill>
                <a:latin typeface="+mj-lt"/>
              </a:rPr>
              <a:t>Please hold your questions for the Q&amp;A at the end using the chat function</a:t>
            </a:r>
            <a:endParaRPr lang="en-GB" sz="1800" b="1" i="0" u="sng">
              <a:solidFill>
                <a:srgbClr val="466080"/>
              </a:solidFill>
              <a:effectLst/>
              <a:latin typeface="+mj-lt"/>
            </a:endParaRPr>
          </a:p>
          <a:p>
            <a:pPr marL="285750" indent="-285750" rtl="0" fontAlgn="base">
              <a:spcAft>
                <a:spcPts val="1200"/>
              </a:spcAft>
              <a:buFont typeface="Wingdings" panose="05000000000000000000" pitchFamily="2" charset="2"/>
              <a:buChar char="Ø"/>
            </a:pPr>
            <a:r>
              <a:rPr lang="en-GB" sz="1800" b="0" i="0" u="none" strike="noStrike">
                <a:solidFill>
                  <a:srgbClr val="466080"/>
                </a:solidFill>
                <a:effectLst/>
                <a:latin typeface="+mj-lt"/>
              </a:rPr>
              <a:t>Please share in the chat function: </a:t>
            </a:r>
            <a:r>
              <a:rPr lang="en-US" sz="1800" b="0" i="0">
                <a:solidFill>
                  <a:srgbClr val="466080"/>
                </a:solidFill>
                <a:effectLst/>
                <a:latin typeface="+mj-lt"/>
              </a:rPr>
              <a:t>​</a:t>
            </a:r>
          </a:p>
          <a:p>
            <a:pPr marL="501750" lvl="2" indent="-285750" fontAlgn="base">
              <a:spcAft>
                <a:spcPts val="1200"/>
              </a:spcAft>
            </a:pPr>
            <a:r>
              <a:rPr lang="en-GB" sz="1800" b="0" i="0" u="none" strike="noStrike">
                <a:solidFill>
                  <a:srgbClr val="466080"/>
                </a:solidFill>
                <a:effectLst/>
                <a:latin typeface="+mj-lt"/>
              </a:rPr>
              <a:t>Your name</a:t>
            </a:r>
            <a:r>
              <a:rPr lang="en-US" sz="1800" b="0" i="0">
                <a:solidFill>
                  <a:srgbClr val="466080"/>
                </a:solidFill>
                <a:effectLst/>
                <a:latin typeface="+mj-lt"/>
              </a:rPr>
              <a:t>​</a:t>
            </a:r>
          </a:p>
          <a:p>
            <a:pPr marL="501750" lvl="2" indent="-285750" fontAlgn="base">
              <a:spcAft>
                <a:spcPts val="1200"/>
              </a:spcAft>
            </a:pPr>
            <a:r>
              <a:rPr lang="en-GB" sz="1800" b="0" i="0" u="none" strike="noStrike">
                <a:solidFill>
                  <a:srgbClr val="466080"/>
                </a:solidFill>
                <a:effectLst/>
                <a:latin typeface="+mj-lt"/>
              </a:rPr>
              <a:t>Your organisation </a:t>
            </a:r>
            <a:r>
              <a:rPr lang="en-US" sz="1800" b="0" i="0">
                <a:solidFill>
                  <a:srgbClr val="466080"/>
                </a:solidFill>
                <a:effectLst/>
                <a:latin typeface="+mj-lt"/>
              </a:rPr>
              <a:t>​</a:t>
            </a:r>
          </a:p>
          <a:p>
            <a:pPr marL="285750" indent="-285750" fontAlgn="base">
              <a:spcAft>
                <a:spcPts val="1200"/>
              </a:spcAft>
              <a:buFont typeface="Wingdings" panose="05000000000000000000" pitchFamily="2" charset="2"/>
              <a:buChar char="Ø"/>
            </a:pPr>
            <a:r>
              <a:rPr lang="en-GB" sz="1800">
                <a:solidFill>
                  <a:srgbClr val="466080"/>
                </a:solidFill>
                <a:latin typeface="+mj-lt"/>
              </a:rPr>
              <a:t>If you would like to share information that is confidential, or ask questions that you consider to be confidential, please share these with us separately. </a:t>
            </a:r>
          </a:p>
          <a:p>
            <a:pPr marL="285750" indent="-285750" fontAlgn="base">
              <a:spcAft>
                <a:spcPts val="1200"/>
              </a:spcAft>
              <a:buFont typeface="Wingdings" panose="05000000000000000000" pitchFamily="2" charset="2"/>
              <a:buChar char="Ø"/>
            </a:pPr>
            <a:r>
              <a:rPr lang="en-GB" sz="1800">
                <a:solidFill>
                  <a:srgbClr val="466080"/>
                </a:solidFill>
                <a:latin typeface="+mj-lt"/>
              </a:rPr>
              <a:t>Where we find questions are generic and may be informative to a wider audience and not of a commercially sensitive nature, we may develop a Frequently Asked Question log.  This log would be anonymised and may form part of the competitive process.</a:t>
            </a:r>
          </a:p>
          <a:p>
            <a:pPr marL="285750" indent="-285750" fontAlgn="base">
              <a:spcAft>
                <a:spcPts val="1200"/>
              </a:spcAft>
              <a:buFont typeface="Wingdings" panose="05000000000000000000" pitchFamily="2" charset="2"/>
              <a:buChar char="Ø"/>
            </a:pPr>
            <a:r>
              <a:rPr lang="en-US" sz="1800">
                <a:solidFill>
                  <a:srgbClr val="466080"/>
                </a:solidFill>
                <a:latin typeface="+mj-lt"/>
              </a:rPr>
              <a:t>Please turn on your camera if possible when speaking.</a:t>
            </a:r>
          </a:p>
          <a:p>
            <a:pPr marL="285750" indent="-285750" rtl="0" fontAlgn="base">
              <a:buFont typeface="Arial" panose="020B0604020202020204" pitchFamily="34" charset="0"/>
              <a:buChar char="•"/>
            </a:pPr>
            <a:endParaRPr lang="en-GB" sz="1800">
              <a:solidFill>
                <a:srgbClr val="466080"/>
              </a:solidFill>
              <a:latin typeface="+mj-lt"/>
            </a:endParaRPr>
          </a:p>
          <a:p>
            <a:pPr marL="285750" indent="-285750" rtl="0" fontAlgn="base">
              <a:buFont typeface="Arial" panose="020B0604020202020204" pitchFamily="34" charset="0"/>
              <a:buChar char="•"/>
            </a:pPr>
            <a:endParaRPr lang="en-GB" sz="1800" b="0" i="0" u="none" strike="noStrike">
              <a:solidFill>
                <a:srgbClr val="466080"/>
              </a:solidFill>
              <a:effectLst/>
              <a:latin typeface="+mj-lt"/>
            </a:endParaRPr>
          </a:p>
          <a:p>
            <a:pPr marL="285750" indent="-285750" fontAlgn="base">
              <a:buFont typeface="Wingdings" panose="05000000000000000000" pitchFamily="2" charset="2"/>
              <a:buChar char="Ø"/>
            </a:pPr>
            <a:endParaRPr lang="en-US" sz="1800">
              <a:solidFill>
                <a:srgbClr val="466080"/>
              </a:solidFill>
              <a:latin typeface="+mj-lt"/>
            </a:endParaRPr>
          </a:p>
          <a:p>
            <a:endParaRPr lang="en-GB"/>
          </a:p>
        </p:txBody>
      </p:sp>
    </p:spTree>
    <p:extLst>
      <p:ext uri="{BB962C8B-B14F-4D97-AF65-F5344CB8AC3E}">
        <p14:creationId xmlns:p14="http://schemas.microsoft.com/office/powerpoint/2010/main" val="1069638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CDDD7-38A7-4673-AAFA-14011602ACE5}"/>
              </a:ext>
            </a:extLst>
          </p:cNvPr>
          <p:cNvSpPr>
            <a:spLocks noGrp="1"/>
          </p:cNvSpPr>
          <p:nvPr>
            <p:ph type="title"/>
          </p:nvPr>
        </p:nvSpPr>
        <p:spPr>
          <a:xfrm>
            <a:off x="574525" y="434975"/>
            <a:ext cx="7997763" cy="512514"/>
          </a:xfrm>
        </p:spPr>
        <p:txBody>
          <a:bodyPr/>
          <a:lstStyle/>
          <a:p>
            <a:r>
              <a:rPr lang="en-GB"/>
              <a:t>Participation</a:t>
            </a:r>
          </a:p>
        </p:txBody>
      </p:sp>
      <p:sp>
        <p:nvSpPr>
          <p:cNvPr id="4" name="Slide Number Placeholder 3">
            <a:extLst>
              <a:ext uri="{FF2B5EF4-FFF2-40B4-BE49-F238E27FC236}">
                <a16:creationId xmlns:a16="http://schemas.microsoft.com/office/drawing/2014/main" id="{E3E3B9AF-DBA3-4891-AAC8-B4C0B4370DD5}"/>
              </a:ext>
            </a:extLst>
          </p:cNvPr>
          <p:cNvSpPr>
            <a:spLocks noGrp="1"/>
          </p:cNvSpPr>
          <p:nvPr>
            <p:ph type="sldNum" sz="quarter" idx="11"/>
          </p:nvPr>
        </p:nvSpPr>
        <p:spPr/>
        <p:txBody>
          <a:bodyPr/>
          <a:lstStyle/>
          <a:p>
            <a:fld id="{4FAB73BC-B049-4115-A692-8D63A059BFB8}" type="slidenum">
              <a:rPr lang="en-GB" smtClean="0"/>
              <a:pPr/>
              <a:t>5</a:t>
            </a:fld>
            <a:endParaRPr lang="en-GB"/>
          </a:p>
        </p:txBody>
      </p:sp>
      <p:sp>
        <p:nvSpPr>
          <p:cNvPr id="5" name="Content Placeholder 4">
            <a:extLst>
              <a:ext uri="{FF2B5EF4-FFF2-40B4-BE49-F238E27FC236}">
                <a16:creationId xmlns:a16="http://schemas.microsoft.com/office/drawing/2014/main" id="{13F25EAD-6F56-414C-8782-B316AF96AC2C}"/>
              </a:ext>
            </a:extLst>
          </p:cNvPr>
          <p:cNvSpPr>
            <a:spLocks noGrp="1"/>
          </p:cNvSpPr>
          <p:nvPr>
            <p:ph sz="quarter" idx="12"/>
          </p:nvPr>
        </p:nvSpPr>
        <p:spPr>
          <a:xfrm>
            <a:off x="574525" y="947489"/>
            <a:ext cx="7986713" cy="4566475"/>
          </a:xfrm>
        </p:spPr>
        <p:txBody>
          <a:bodyPr/>
          <a:lstStyle/>
          <a:p>
            <a:pPr marL="285750" indent="-285750" fontAlgn="base">
              <a:buFont typeface="Wingdings" panose="05000000000000000000" pitchFamily="2" charset="2"/>
              <a:buChar char="Ø"/>
            </a:pPr>
            <a:r>
              <a:rPr lang="en-GB" sz="1800">
                <a:solidFill>
                  <a:srgbClr val="466080"/>
                </a:solidFill>
                <a:latin typeface="+mj-lt"/>
              </a:rPr>
              <a:t>Please note that we will be recording this event </a:t>
            </a:r>
            <a:r>
              <a:rPr lang="en-GB" sz="1800" b="1">
                <a:solidFill>
                  <a:srgbClr val="466080"/>
                </a:solidFill>
                <a:latin typeface="+mj-lt"/>
              </a:rPr>
              <a:t>for internal use only. </a:t>
            </a:r>
            <a:r>
              <a:rPr lang="en-GB" sz="1800">
                <a:solidFill>
                  <a:srgbClr val="466080"/>
                </a:solidFill>
                <a:latin typeface="+mj-lt"/>
              </a:rPr>
              <a:t>Please indicate in the chat bar if you are not content for the event to be recorded. </a:t>
            </a:r>
            <a:endParaRPr lang="en-GB" sz="1800" b="1">
              <a:solidFill>
                <a:srgbClr val="466080"/>
              </a:solidFill>
              <a:latin typeface="+mj-lt"/>
            </a:endParaRPr>
          </a:p>
          <a:p>
            <a:pPr marL="285750" indent="-285750" fontAlgn="base">
              <a:buFont typeface="Wingdings" panose="05000000000000000000" pitchFamily="2" charset="2"/>
              <a:buChar char="Ø"/>
            </a:pPr>
            <a:endParaRPr lang="en-GB" sz="1800">
              <a:solidFill>
                <a:srgbClr val="466080"/>
              </a:solidFill>
              <a:latin typeface="+mj-lt"/>
            </a:endParaRPr>
          </a:p>
          <a:p>
            <a:pPr marL="285750" indent="-285750" fontAlgn="base">
              <a:buFont typeface="Wingdings" panose="05000000000000000000" pitchFamily="2" charset="2"/>
              <a:buChar char="Ø"/>
            </a:pPr>
            <a:r>
              <a:rPr lang="en-GB" sz="1800">
                <a:solidFill>
                  <a:srgbClr val="466080"/>
                </a:solidFill>
                <a:latin typeface="+mj-lt"/>
              </a:rPr>
              <a:t>We invite you to share your views and get involved.</a:t>
            </a:r>
            <a:r>
              <a:rPr lang="en-US" sz="1800">
                <a:solidFill>
                  <a:srgbClr val="466080"/>
                </a:solidFill>
                <a:latin typeface="+mj-lt"/>
              </a:rPr>
              <a:t>​</a:t>
            </a:r>
          </a:p>
          <a:p>
            <a:pPr fontAlgn="base"/>
            <a:endParaRPr lang="en-GB" sz="1800">
              <a:solidFill>
                <a:srgbClr val="466080"/>
              </a:solidFill>
              <a:latin typeface="+mj-lt"/>
            </a:endParaRPr>
          </a:p>
          <a:p>
            <a:pPr marL="285750" indent="-285750" fontAlgn="base">
              <a:buFont typeface="Wingdings" panose="05000000000000000000" pitchFamily="2" charset="2"/>
              <a:buChar char="Ø"/>
            </a:pPr>
            <a:r>
              <a:rPr lang="en-GB" sz="1800">
                <a:solidFill>
                  <a:srgbClr val="466080"/>
                </a:solidFill>
                <a:latin typeface="+mj-lt"/>
              </a:rPr>
              <a:t>There are no wrong questions! </a:t>
            </a:r>
            <a:endParaRPr lang="en-US" sz="1800">
              <a:solidFill>
                <a:srgbClr val="466080"/>
              </a:solidFill>
              <a:latin typeface="+mj-lt"/>
            </a:endParaRPr>
          </a:p>
          <a:p>
            <a:pPr rtl="0" fontAlgn="base"/>
            <a:endParaRPr lang="en-US" sz="1800">
              <a:solidFill>
                <a:srgbClr val="466080"/>
              </a:solidFill>
              <a:latin typeface="+mj-lt"/>
            </a:endParaRPr>
          </a:p>
          <a:p>
            <a:pPr rtl="0" fontAlgn="base"/>
            <a:r>
              <a:rPr lang="en-US" sz="1800" b="1" i="0" u="sng">
                <a:solidFill>
                  <a:srgbClr val="466080"/>
                </a:solidFill>
                <a:effectLst/>
                <a:latin typeface="+mj-lt"/>
              </a:rPr>
              <a:t>Next Steps</a:t>
            </a:r>
          </a:p>
          <a:p>
            <a:endParaRPr lang="en-GB" sz="1800">
              <a:solidFill>
                <a:srgbClr val="466080"/>
              </a:solidFill>
              <a:latin typeface="+mj-lt"/>
            </a:endParaRPr>
          </a:p>
          <a:p>
            <a:r>
              <a:rPr lang="en-GB" sz="1800">
                <a:solidFill>
                  <a:srgbClr val="466080"/>
                </a:solidFill>
                <a:latin typeface="+mj-lt"/>
              </a:rPr>
              <a:t>A Contract notice will be issued via the Find a Tender service and an Invitation to Tender (ITT) will be issued via the DfE </a:t>
            </a:r>
            <a:r>
              <a:rPr lang="en-GB" sz="1800" err="1">
                <a:solidFill>
                  <a:srgbClr val="466080"/>
                </a:solidFill>
                <a:latin typeface="+mj-lt"/>
              </a:rPr>
              <a:t>eTendering</a:t>
            </a:r>
            <a:r>
              <a:rPr lang="en-GB" sz="1800">
                <a:solidFill>
                  <a:srgbClr val="466080"/>
                </a:solidFill>
                <a:latin typeface="+mj-lt"/>
              </a:rPr>
              <a:t> Portal. Providers can access this system at:</a:t>
            </a:r>
            <a:br>
              <a:rPr lang="en-GB" sz="1800">
                <a:solidFill>
                  <a:srgbClr val="466080"/>
                </a:solidFill>
                <a:latin typeface="+mj-lt"/>
              </a:rPr>
            </a:br>
            <a:br>
              <a:rPr lang="en-GB" sz="1800">
                <a:solidFill>
                  <a:srgbClr val="466080"/>
                </a:solidFill>
                <a:latin typeface="+mj-lt"/>
              </a:rPr>
            </a:br>
            <a:r>
              <a:rPr lang="en-GB" sz="1800" b="0" i="0">
                <a:solidFill>
                  <a:srgbClr val="466080"/>
                </a:solidFill>
                <a:effectLst/>
                <a:latin typeface="+mj-lt"/>
                <a:hlinkClick r:id="rId3">
                  <a:extLst>
                    <a:ext uri="{A12FA001-AC4F-418D-AE19-62706E023703}">
                      <ahyp:hlinkClr xmlns:ahyp="http://schemas.microsoft.com/office/drawing/2018/hyperlinkcolor" val="tx"/>
                    </a:ext>
                  </a:extLst>
                </a:hlinkClick>
              </a:rPr>
              <a:t>https://education.app.jaggaer.com/</a:t>
            </a:r>
            <a:br>
              <a:rPr lang="en-GB" sz="1800">
                <a:solidFill>
                  <a:srgbClr val="466080"/>
                </a:solidFill>
                <a:latin typeface="+mj-lt"/>
              </a:rPr>
            </a:br>
            <a:br>
              <a:rPr lang="en-GB" sz="1800">
                <a:solidFill>
                  <a:srgbClr val="466080"/>
                </a:solidFill>
                <a:latin typeface="+mj-lt"/>
              </a:rPr>
            </a:br>
            <a:r>
              <a:rPr lang="en-GB" sz="1800" b="0" i="0">
                <a:solidFill>
                  <a:srgbClr val="466080"/>
                </a:solidFill>
                <a:effectLst/>
                <a:latin typeface="+mj-lt"/>
              </a:rPr>
              <a:t>for details of how to register and the terms of free registration.</a:t>
            </a:r>
            <a:endParaRPr lang="en-GB" sz="1800">
              <a:solidFill>
                <a:srgbClr val="466080"/>
              </a:solidFill>
              <a:latin typeface="+mj-lt"/>
            </a:endParaRPr>
          </a:p>
        </p:txBody>
      </p:sp>
    </p:spTree>
    <p:extLst>
      <p:ext uri="{BB962C8B-B14F-4D97-AF65-F5344CB8AC3E}">
        <p14:creationId xmlns:p14="http://schemas.microsoft.com/office/powerpoint/2010/main" val="3658052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378939" y="2836677"/>
            <a:ext cx="5619583" cy="592323"/>
          </a:xfrm>
        </p:spPr>
        <p:txBody>
          <a:bodyPr>
            <a:normAutofit/>
          </a:bodyPr>
          <a:lstStyle/>
          <a:p>
            <a:r>
              <a:rPr lang="en-GB">
                <a:solidFill>
                  <a:srgbClr val="466080"/>
                </a:solidFill>
              </a:rPr>
              <a:t>Early Years Recovery</a:t>
            </a:r>
          </a:p>
        </p:txBody>
      </p:sp>
    </p:spTree>
    <p:extLst>
      <p:ext uri="{BB962C8B-B14F-4D97-AF65-F5344CB8AC3E}">
        <p14:creationId xmlns:p14="http://schemas.microsoft.com/office/powerpoint/2010/main" val="3741710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4525" y="1145762"/>
            <a:ext cx="7997763" cy="4566475"/>
          </a:xfrm>
        </p:spPr>
        <p:txBody>
          <a:bodyPr/>
          <a:lstStyle/>
          <a:p>
            <a:pPr marL="285750" indent="-285750" algn="just">
              <a:buFont typeface="Wingdings" panose="05000000000000000000" pitchFamily="2" charset="2"/>
              <a:buChar char="Ø"/>
            </a:pPr>
            <a:r>
              <a:rPr lang="en-GB" sz="1400">
                <a:solidFill>
                  <a:srgbClr val="466080"/>
                </a:solidFill>
                <a:ea typeface="+mj-ea"/>
              </a:rPr>
              <a:t>We know that the earliest years are the most crucial stage of child development, that early education supports children’s social and emotional development, and lays the foundation for lifelong learning. </a:t>
            </a:r>
          </a:p>
          <a:p>
            <a:pPr marL="285750" indent="-285750" algn="just">
              <a:buFont typeface="Wingdings" panose="05000000000000000000" pitchFamily="2" charset="2"/>
              <a:buChar char="Ø"/>
            </a:pPr>
            <a:r>
              <a:rPr lang="en-GB" sz="1400">
                <a:solidFill>
                  <a:srgbClr val="466080"/>
                </a:solidFill>
                <a:ea typeface="+mj-ea"/>
              </a:rPr>
              <a:t>The Covid-19 pandemic has exacerbated the outcomes gap, and set back children’s learning and development and hit those from disadvantaged backgrounds hardest. </a:t>
            </a:r>
          </a:p>
          <a:p>
            <a:pPr marL="285750" indent="-285750" algn="just">
              <a:buFont typeface="Wingdings" panose="05000000000000000000" pitchFamily="2" charset="2"/>
              <a:buChar char="Ø"/>
            </a:pPr>
            <a:r>
              <a:rPr lang="en-GB" sz="1400">
                <a:solidFill>
                  <a:srgbClr val="466080"/>
                </a:solidFill>
                <a:ea typeface="+mj-ea"/>
              </a:rPr>
              <a:t>Improving training for early years practitioners is one of the key levers for driving up quality in early education settings. </a:t>
            </a:r>
          </a:p>
          <a:p>
            <a:pPr marL="285750" indent="-285750" algn="just">
              <a:buFont typeface="Wingdings" panose="05000000000000000000" pitchFamily="2" charset="2"/>
              <a:buChar char="Ø"/>
            </a:pPr>
            <a:r>
              <a:rPr lang="en-GB" sz="1400">
                <a:solidFill>
                  <a:srgbClr val="466080"/>
                </a:solidFill>
                <a:ea typeface="+mj-ea"/>
              </a:rPr>
              <a:t>We are determined to build back fairer from the pandemic by recognising the impact on the youngest children’s social and personal skills as well as their early literacy and numeracy. </a:t>
            </a:r>
          </a:p>
          <a:p>
            <a:pPr marL="285750" indent="-285750" algn="just">
              <a:buFont typeface="Wingdings" panose="05000000000000000000" pitchFamily="2" charset="2"/>
              <a:buChar char="Ø"/>
            </a:pPr>
            <a:r>
              <a:rPr lang="en-GB" sz="1400">
                <a:solidFill>
                  <a:srgbClr val="466080"/>
                </a:solidFill>
                <a:ea typeface="+mj-ea"/>
              </a:rPr>
              <a:t>The </a:t>
            </a:r>
            <a:r>
              <a:rPr lang="en-GB" sz="1400" b="1">
                <a:solidFill>
                  <a:srgbClr val="466080"/>
                </a:solidFill>
                <a:ea typeface="+mj-ea"/>
              </a:rPr>
              <a:t>£153m </a:t>
            </a:r>
            <a:r>
              <a:rPr lang="en-GB" sz="1400">
                <a:solidFill>
                  <a:srgbClr val="466080"/>
                </a:solidFill>
                <a:ea typeface="+mj-ea"/>
              </a:rPr>
              <a:t>investment in Early Years Education Recovery, details of which were announced in October, will build a stronger, more expert workforce, enabling settings to deliver high quality early education and care and address the impact of the pandemic on the youngest children, with a focus on the most disadvantaged areas. </a:t>
            </a:r>
          </a:p>
          <a:p>
            <a:pPr marL="285750" indent="-285750" algn="just">
              <a:buFont typeface="Wingdings" panose="05000000000000000000" pitchFamily="2" charset="2"/>
              <a:buChar char="Ø"/>
            </a:pPr>
            <a:r>
              <a:rPr lang="en-GB" sz="1400">
                <a:solidFill>
                  <a:srgbClr val="466080"/>
                </a:solidFill>
                <a:ea typeface="+mj-ea"/>
              </a:rPr>
              <a:t>These proposals build on our reforms to the Early Years Foundation Stage (EYFS) to accelerate and embed real change for young children, which is more important than ever in light of the impact of the pandemic. </a:t>
            </a:r>
          </a:p>
          <a:p>
            <a:pPr marL="285750" indent="-285750" algn="just">
              <a:buFont typeface="Wingdings" panose="05000000000000000000" pitchFamily="2" charset="2"/>
              <a:buChar char="Ø"/>
            </a:pPr>
            <a:r>
              <a:rPr lang="en-GB" sz="1400">
                <a:solidFill>
                  <a:srgbClr val="466080"/>
                </a:solidFill>
                <a:ea typeface="+mj-ea"/>
              </a:rPr>
              <a:t>This £153m package, together with the previously-announced Nuffield Early Language Programme (£17m), and further investment (£10m) in the second phase of the Professional Development Programme, represents an overall investment of up </a:t>
            </a:r>
            <a:r>
              <a:rPr lang="en-GB" sz="1400" b="1">
                <a:solidFill>
                  <a:srgbClr val="466080"/>
                </a:solidFill>
                <a:ea typeface="+mj-ea"/>
              </a:rPr>
              <a:t>to £180m</a:t>
            </a:r>
            <a:r>
              <a:rPr lang="en-GB" sz="1400">
                <a:solidFill>
                  <a:srgbClr val="466080"/>
                </a:solidFill>
                <a:ea typeface="+mj-ea"/>
              </a:rPr>
              <a:t> of recovery support in the early years sector. </a:t>
            </a:r>
          </a:p>
          <a:p>
            <a:endParaRPr lang="en-GB"/>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p:txBody>
          <a:bodyPr/>
          <a:lstStyle/>
          <a:p>
            <a:r>
              <a:rPr lang="en-GB" u="sng">
                <a:solidFill>
                  <a:srgbClr val="466080"/>
                </a:solidFill>
              </a:rPr>
              <a:t>Early Years Recovery</a:t>
            </a: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7</a:t>
            </a:fld>
            <a:endParaRPr lang="en-GB"/>
          </a:p>
        </p:txBody>
      </p:sp>
    </p:spTree>
    <p:extLst>
      <p:ext uri="{BB962C8B-B14F-4D97-AF65-F5344CB8AC3E}">
        <p14:creationId xmlns:p14="http://schemas.microsoft.com/office/powerpoint/2010/main" val="2937123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4525" y="1135372"/>
            <a:ext cx="7997763" cy="5287653"/>
          </a:xfrm>
        </p:spPr>
        <p:txBody>
          <a:bodyPr vert="horz" wrap="square" lIns="0" tIns="0" rIns="0" bIns="0" rtlCol="0" anchor="t">
            <a:noAutofit/>
          </a:bodyPr>
          <a:lstStyle/>
          <a:p>
            <a:pPr algn="just">
              <a:spcAft>
                <a:spcPts val="0"/>
              </a:spcAft>
            </a:pPr>
            <a:r>
              <a:rPr lang="en-GB" sz="1400">
                <a:solidFill>
                  <a:srgbClr val="466080"/>
                </a:solidFill>
                <a:ea typeface="+mj-ea"/>
              </a:rPr>
              <a:t>On 28 October 2021, we published a </a:t>
            </a:r>
            <a:r>
              <a:rPr lang="en-GB" sz="1400">
                <a:solidFill>
                  <a:srgbClr val="466080"/>
                </a:solidFill>
                <a:ea typeface="+mj-ea"/>
                <a:hlinkClick r:id="rId3"/>
              </a:rPr>
              <a:t>notice on contracts finder </a:t>
            </a:r>
            <a:r>
              <a:rPr lang="en-GB" sz="1400">
                <a:solidFill>
                  <a:srgbClr val="466080"/>
                </a:solidFill>
                <a:ea typeface="+mj-ea"/>
              </a:rPr>
              <a:t>to notify the market of forthcoming</a:t>
            </a:r>
          </a:p>
          <a:p>
            <a:pPr algn="just">
              <a:spcAft>
                <a:spcPts val="0"/>
              </a:spcAft>
            </a:pPr>
            <a:r>
              <a:rPr lang="en-GB" sz="1400">
                <a:solidFill>
                  <a:srgbClr val="466080"/>
                </a:solidFill>
                <a:ea typeface="+mj-ea"/>
              </a:rPr>
              <a:t>procurement relating to the Early Years Recovery Programme. DfE will be hosting a number of market warming events related to this programme for providers to learn more about the work strands and associated procurements.</a:t>
            </a:r>
          </a:p>
          <a:p>
            <a:pPr algn="just">
              <a:spcAft>
                <a:spcPts val="0"/>
              </a:spcAft>
            </a:pPr>
            <a:endParaRPr lang="en-GB" sz="1400">
              <a:solidFill>
                <a:srgbClr val="466080"/>
              </a:solidFill>
              <a:ea typeface="+mj-ea"/>
            </a:endParaRPr>
          </a:p>
          <a:p>
            <a:pPr algn="just"/>
            <a:r>
              <a:rPr lang="en-GB" sz="1400">
                <a:solidFill>
                  <a:srgbClr val="466080"/>
                </a:solidFill>
                <a:ea typeface="+mj-ea"/>
              </a:rPr>
              <a:t>The programme will deliver: </a:t>
            </a:r>
          </a:p>
          <a:p>
            <a:pPr algn="just"/>
            <a:endParaRPr lang="en-GB" sz="1400">
              <a:solidFill>
                <a:srgbClr val="466080"/>
              </a:solidFill>
              <a:ea typeface="+mj-ea"/>
            </a:endParaRPr>
          </a:p>
          <a:p>
            <a:pPr marL="342900" indent="-342900" algn="just">
              <a:buAutoNum type="arabicPeriod"/>
            </a:pPr>
            <a:r>
              <a:rPr lang="en-GB" sz="1400">
                <a:solidFill>
                  <a:srgbClr val="466080"/>
                </a:solidFill>
                <a:ea typeface="+mj-ea"/>
              </a:rPr>
              <a:t>A Stronger Practice programme, comprising three elements: </a:t>
            </a:r>
          </a:p>
          <a:p>
            <a:pPr lvl="2" indent="0" algn="just">
              <a:buNone/>
            </a:pPr>
            <a:r>
              <a:rPr lang="en-GB" sz="1400">
                <a:solidFill>
                  <a:srgbClr val="466080"/>
                </a:solidFill>
                <a:ea typeface="+mj-ea"/>
              </a:rPr>
              <a:t>	a) 	New, universally accessible online training to upskill practitioners and improve their 		knowledge of child development, so they are better able to support the development 		of children in their care, </a:t>
            </a:r>
          </a:p>
          <a:p>
            <a:pPr lvl="2" indent="0" algn="just">
              <a:buNone/>
            </a:pPr>
            <a:r>
              <a:rPr lang="en-GB" sz="1400">
                <a:solidFill>
                  <a:srgbClr val="466080"/>
                </a:solidFill>
                <a:ea typeface="+mj-ea"/>
              </a:rPr>
              <a:t>	b) 	For those settings in need of most support, access to mentoring support for early 		years practitioners to help strengthen children’s learning and development, along 		with bespoke whole-setting and leadership support, again targeted at settings 			most in need, and </a:t>
            </a:r>
          </a:p>
          <a:p>
            <a:pPr lvl="2" indent="0" algn="just">
              <a:buNone/>
            </a:pPr>
            <a:r>
              <a:rPr lang="en-GB" sz="1400">
                <a:solidFill>
                  <a:srgbClr val="466080"/>
                </a:solidFill>
                <a:ea typeface="+mj-ea"/>
              </a:rPr>
              <a:t>	c) 	EY innovation programme to provide opportunities for settings to explore innovative 		practice, help grow the evidence base and facilitate cross-sector sharing. </a:t>
            </a:r>
          </a:p>
          <a:p>
            <a:pPr lvl="2" indent="0" algn="just">
              <a:buNone/>
            </a:pPr>
            <a:endParaRPr lang="en-GB" sz="1400">
              <a:solidFill>
                <a:srgbClr val="466080"/>
              </a:solidFill>
              <a:ea typeface="+mj-ea"/>
            </a:endParaRPr>
          </a:p>
          <a:p>
            <a:pPr marL="342900" indent="-342900" algn="just">
              <a:buAutoNum type="arabicPeriod"/>
            </a:pPr>
            <a:r>
              <a:rPr lang="en-GB" sz="1400">
                <a:solidFill>
                  <a:srgbClr val="466080"/>
                </a:solidFill>
                <a:ea typeface="+mj-ea"/>
              </a:rPr>
              <a:t>An expansion of the Professional Development Programme for frontline practitioners to provide national coverage. </a:t>
            </a: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p:txBody>
          <a:bodyPr/>
          <a:lstStyle/>
          <a:p>
            <a:r>
              <a:rPr lang="en-GB" u="sng">
                <a:solidFill>
                  <a:srgbClr val="466080"/>
                </a:solidFill>
              </a:rPr>
              <a:t>Early Years Recovery (1) </a:t>
            </a:r>
            <a:br>
              <a:rPr lang="en-GB" u="sng">
                <a:solidFill>
                  <a:srgbClr val="466080"/>
                </a:solidFill>
              </a:rPr>
            </a:br>
            <a:endParaRPr lang="en-GB" u="sng">
              <a:solidFill>
                <a:srgbClr val="466080"/>
              </a:solidFill>
            </a:endParaRP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8</a:t>
            </a:fld>
            <a:endParaRPr lang="en-GB"/>
          </a:p>
        </p:txBody>
      </p:sp>
    </p:spTree>
    <p:extLst>
      <p:ext uri="{BB962C8B-B14F-4D97-AF65-F5344CB8AC3E}">
        <p14:creationId xmlns:p14="http://schemas.microsoft.com/office/powerpoint/2010/main" val="1997188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77BF2-3BC9-44EE-9F22-712DDC1A3B38}"/>
              </a:ext>
            </a:extLst>
          </p:cNvPr>
          <p:cNvSpPr>
            <a:spLocks noGrp="1"/>
          </p:cNvSpPr>
          <p:nvPr>
            <p:ph idx="1"/>
          </p:nvPr>
        </p:nvSpPr>
        <p:spPr>
          <a:xfrm>
            <a:off x="574525" y="1135372"/>
            <a:ext cx="7997763" cy="5287653"/>
          </a:xfrm>
        </p:spPr>
        <p:txBody>
          <a:bodyPr vert="horz" wrap="square" lIns="0" tIns="0" rIns="0" bIns="0" rtlCol="0" anchor="t">
            <a:noAutofit/>
          </a:bodyPr>
          <a:lstStyle/>
          <a:p>
            <a:pPr marL="342900" indent="-342900" algn="just">
              <a:buFont typeface="+mj-lt"/>
              <a:buAutoNum type="arabicPeriod" startAt="3"/>
            </a:pPr>
            <a:r>
              <a:rPr lang="en-GB" sz="1400">
                <a:solidFill>
                  <a:srgbClr val="466080"/>
                </a:solidFill>
                <a:ea typeface="+mj-ea"/>
              </a:rPr>
              <a:t>A review of Level 3 qualifications, leading towards a reformed, evidence-based L3 EYE qualification. </a:t>
            </a:r>
          </a:p>
          <a:p>
            <a:pPr marL="342900" indent="-342900" algn="just">
              <a:buFont typeface="+mj-lt"/>
              <a:buAutoNum type="arabicPeriod" startAt="3"/>
            </a:pPr>
            <a:endParaRPr lang="en-GB" sz="1400">
              <a:solidFill>
                <a:srgbClr val="466080"/>
              </a:solidFill>
              <a:ea typeface="+mj-ea"/>
            </a:endParaRPr>
          </a:p>
          <a:p>
            <a:pPr marL="342900" indent="-342900" algn="just">
              <a:buAutoNum type="arabicPeriod" startAt="3"/>
            </a:pPr>
            <a:r>
              <a:rPr lang="en-GB" sz="1400" b="1">
                <a:solidFill>
                  <a:srgbClr val="466080"/>
                </a:solidFill>
                <a:ea typeface="+mj-ea"/>
              </a:rPr>
              <a:t>An expansion of training to increase the number of staff in group-based providers, and childminders, with an accredited Level 3 SENCO qualification. This will lead to better identification of SEND, and better support for children with SEND. </a:t>
            </a:r>
          </a:p>
          <a:p>
            <a:pPr marL="342900" indent="-342900" algn="just">
              <a:buAutoNum type="arabicPeriod" startAt="3"/>
            </a:pPr>
            <a:endParaRPr lang="en-GB" sz="1400">
              <a:solidFill>
                <a:srgbClr val="466080"/>
              </a:solidFill>
              <a:ea typeface="+mj-ea"/>
            </a:endParaRPr>
          </a:p>
          <a:p>
            <a:pPr marL="342900" indent="-342900" algn="just">
              <a:buAutoNum type="arabicPeriod" startAt="3"/>
            </a:pPr>
            <a:r>
              <a:rPr lang="en-GB" sz="1400">
                <a:solidFill>
                  <a:srgbClr val="466080"/>
                </a:solidFill>
                <a:ea typeface="+mj-ea"/>
              </a:rPr>
              <a:t>Substantially expanded numbers of places for initial teacher training in EY, to increase the supply of qualified graduates to the sector. </a:t>
            </a:r>
          </a:p>
          <a:p>
            <a:pPr marL="342900" indent="-342900" algn="just">
              <a:buAutoNum type="arabicPeriod" startAt="3"/>
            </a:pPr>
            <a:endParaRPr lang="en-GB" sz="1400">
              <a:solidFill>
                <a:srgbClr val="466080"/>
              </a:solidFill>
              <a:ea typeface="+mj-ea"/>
            </a:endParaRPr>
          </a:p>
          <a:p>
            <a:pPr marL="342900" indent="-342900" algn="just">
              <a:buAutoNum type="arabicPeriod" startAt="3"/>
            </a:pPr>
            <a:r>
              <a:rPr lang="en-GB" sz="1400">
                <a:solidFill>
                  <a:srgbClr val="466080"/>
                </a:solidFill>
                <a:ea typeface="+mj-ea"/>
              </a:rPr>
              <a:t>Programmes to train early years practitioners to support parents with home learning, giving priority to families that would benefit the most. These include intensive home visiting programmes and group-based interventions, proven by trials to improve children’s early language and social and emotional development.</a:t>
            </a:r>
          </a:p>
          <a:p>
            <a:pPr algn="just"/>
            <a:endParaRPr lang="en-GB" sz="1400">
              <a:solidFill>
                <a:srgbClr val="466080"/>
              </a:solidFill>
              <a:ea typeface="+mj-ea"/>
            </a:endParaRPr>
          </a:p>
          <a:p>
            <a:pPr marL="342900" indent="-342900" algn="just">
              <a:buFont typeface="+mj-lt"/>
              <a:buAutoNum type="arabicPeriod" startAt="7"/>
            </a:pPr>
            <a:r>
              <a:rPr lang="en-GB" sz="1400">
                <a:solidFill>
                  <a:srgbClr val="466080"/>
                </a:solidFill>
                <a:latin typeface="Arial"/>
                <a:ea typeface="+mj-ea"/>
                <a:cs typeface="Arial"/>
              </a:rPr>
              <a:t>In addition, on 8 November 2021, the ITT was launched for the National Professional Qualifications including the NPQ in Early Years Leadership. The purpose is to strengthen pedagogical leadership of settings based on the best evidence of quality early education and care.</a:t>
            </a:r>
          </a:p>
        </p:txBody>
      </p:sp>
      <p:sp>
        <p:nvSpPr>
          <p:cNvPr id="4" name="Title 3">
            <a:extLst>
              <a:ext uri="{FF2B5EF4-FFF2-40B4-BE49-F238E27FC236}">
                <a16:creationId xmlns:a16="http://schemas.microsoft.com/office/drawing/2014/main" id="{7D48C30A-4826-48B5-B0DF-9F51B287F7BD}"/>
              </a:ext>
            </a:extLst>
          </p:cNvPr>
          <p:cNvSpPr>
            <a:spLocks noGrp="1"/>
          </p:cNvSpPr>
          <p:nvPr>
            <p:ph type="title"/>
          </p:nvPr>
        </p:nvSpPr>
        <p:spPr/>
        <p:txBody>
          <a:bodyPr/>
          <a:lstStyle/>
          <a:p>
            <a:r>
              <a:rPr lang="en-GB" u="sng">
                <a:solidFill>
                  <a:srgbClr val="466080"/>
                </a:solidFill>
              </a:rPr>
              <a:t>Early Years Recovery (2) </a:t>
            </a:r>
            <a:br>
              <a:rPr lang="en-GB" u="sng">
                <a:solidFill>
                  <a:srgbClr val="466080"/>
                </a:solidFill>
              </a:rPr>
            </a:br>
            <a:endParaRPr lang="en-GB" u="sng">
              <a:solidFill>
                <a:srgbClr val="466080"/>
              </a:solidFill>
            </a:endParaRPr>
          </a:p>
        </p:txBody>
      </p:sp>
      <p:sp>
        <p:nvSpPr>
          <p:cNvPr id="6" name="Slide Number Placeholder 5">
            <a:extLst>
              <a:ext uri="{FF2B5EF4-FFF2-40B4-BE49-F238E27FC236}">
                <a16:creationId xmlns:a16="http://schemas.microsoft.com/office/drawing/2014/main" id="{E2BC3A4A-8908-4DA2-8016-774F7436C71F}"/>
              </a:ext>
            </a:extLst>
          </p:cNvPr>
          <p:cNvSpPr>
            <a:spLocks noGrp="1"/>
          </p:cNvSpPr>
          <p:nvPr>
            <p:ph type="sldNum" sz="quarter" idx="11"/>
          </p:nvPr>
        </p:nvSpPr>
        <p:spPr/>
        <p:txBody>
          <a:bodyPr/>
          <a:lstStyle/>
          <a:p>
            <a:fld id="{4FAB73BC-B049-4115-A692-8D63A059BFB8}" type="slidenum">
              <a:rPr lang="en-GB" smtClean="0"/>
              <a:pPr/>
              <a:t>9</a:t>
            </a:fld>
            <a:endParaRPr lang="en-GB"/>
          </a:p>
        </p:txBody>
      </p:sp>
    </p:spTree>
    <p:extLst>
      <p:ext uri="{BB962C8B-B14F-4D97-AF65-F5344CB8AC3E}">
        <p14:creationId xmlns:p14="http://schemas.microsoft.com/office/powerpoint/2010/main" val="2267951516"/>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2.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a77ed79-50c3-49f6-9fb6-59f28e576712">
      <Value>108</Value>
      <Value>3</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c02f73938b5741d4934b358b31a1b80f xmlns="8c566321-f672-4e06-a901-b5e72b4c435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02f73938b5741d4934b358b31a1b80f>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4a77ed79-50c3-49f6-9fb6-59f28e576712">C2HUUFTHRAUH-1172105132-45041</_dlc_DocId>
    <_dlc_DocIdUrl xmlns="4a77ed79-50c3-49f6-9fb6-59f28e576712">
      <Url>https://educationgovuk.sharepoint.com/sites/ey/a/_layouts/15/DocIdRedir.aspx?ID=C2HUUFTHRAUH-1172105132-45041</Url>
      <Description>C2HUUFTHRAUH-1172105132-45041</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220E6ED4D859584CB086DC0D26B8325D" ma:contentTypeVersion="9" ma:contentTypeDescription="" ma:contentTypeScope="" ma:versionID="ba31d45ace3603be3d9591f51cb02c20">
  <xsd:schema xmlns:xsd="http://www.w3.org/2001/XMLSchema" xmlns:xs="http://www.w3.org/2001/XMLSchema" xmlns:p="http://schemas.microsoft.com/office/2006/metadata/properties" xmlns:ns2="4a77ed79-50c3-49f6-9fb6-59f28e576712" xmlns:ns3="8c566321-f672-4e06-a901-b5e72b4c4357" targetNamespace="http://schemas.microsoft.com/office/2006/metadata/properties" ma:root="true" ma:fieldsID="6870d55f5d0dff56363ff7f46ebc7146" ns2:_="" ns3:_="">
    <xsd:import namespace="4a77ed79-50c3-49f6-9fb6-59f28e576712"/>
    <xsd:import namespace="8c566321-f672-4e06-a901-b5e72b4c4357"/>
    <xsd:element name="properties">
      <xsd:complexType>
        <xsd:sequence>
          <xsd:element name="documentManagement">
            <xsd:complexType>
              <xsd:all>
                <xsd:element ref="ns2:TaxCatchAll" minOccurs="0"/>
                <xsd:element ref="ns2:TaxCatchAllLabel" minOccurs="0"/>
                <xsd:element ref="ns3:f6ec388a6d534bab86a259abd1bfa088" minOccurs="0"/>
                <xsd:element ref="ns3:p6919dbb65844893b164c5f63a6f0eeb" minOccurs="0"/>
                <xsd:element ref="ns3:c02f73938b5741d4934b358b31a1b80f" minOccurs="0"/>
                <xsd:element ref="ns3:i98b064926ea4fbe8f5b88c394ff652b"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77ed79-50c3-49f6-9fb6-59f28e576712"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caa931f-9532-4ac8-a9a3-a358c80562fd}" ma:internalName="TaxCatchAll" ma:showField="CatchAllData" ma:web="4a77ed79-50c3-49f6-9fb6-59f28e576712">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caa931f-9532-4ac8-a9a3-a358c80562fd}" ma:internalName="TaxCatchAllLabel" ma:readOnly="true" ma:showField="CatchAllDataLabel" ma:web="4a77ed79-50c3-49f6-9fb6-59f28e576712">
      <xsd:complexType>
        <xsd:complexContent>
          <xsd:extension base="dms:MultiChoiceLookup">
            <xsd:sequence>
              <xsd:element name="Value" type="dms:Lookup" maxOccurs="unbounded" minOccurs="0" nillable="true"/>
            </xsd:sequence>
          </xsd:extension>
        </xsd:complexContent>
      </xsd:complex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f6ec388a6d534bab86a259abd1bfa088" ma:index="10" ma:taxonomy="true" ma:internalName="f6ec388a6d534bab86a259abd1bfa088" ma:taxonomyFieldName="DfeOrganisationalUnit" ma:displayName="Organisational Unit"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3;#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c02f73938b5741d4934b358b31a1b80f" ma:index="14" ma:taxonomy="true" ma:internalName="c02f73938b5741d4934b358b31a1b80f" ma:taxonomyFieldName="DfeRights_x003a_ProtectiveMarking" ma:displayName="Rights: Protective Marking" ma:readOnly="false" ma:default="1;#Official|0884c477-2e62-47ea-b19c-5af6e91124c5" ma:fieldId="{c02f7393-8b57-41d4-934b-358b31a1b80f}"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i98b064926ea4fbe8f5b88c394ff652b" ma:index="16"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haredContentType xmlns="Microsoft.SharePoint.Taxonomy.ContentTypeSync" SourceId="ec07c698-60f5-424f-b9af-f4c59398b511" ContentTypeId="0x010100545E941595ED5448BA61900FDDAFF313" PreviousValue="false"/>
</file>

<file path=customXml/itemProps1.xml><?xml version="1.0" encoding="utf-8"?>
<ds:datastoreItem xmlns:ds="http://schemas.openxmlformats.org/officeDocument/2006/customXml" ds:itemID="{70F64540-2A8E-4B26-B593-4B973BB58323}">
  <ds:schemaRefs>
    <ds:schemaRef ds:uri="4a77ed79-50c3-49f6-9fb6-59f28e576712"/>
    <ds:schemaRef ds:uri="8c566321-f672-4e06-a901-b5e72b4c435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04397E3-8EDA-4D41-848C-CD92DFBE1A9D}">
  <ds:schemaRefs>
    <ds:schemaRef ds:uri="4a77ed79-50c3-49f6-9fb6-59f28e576712"/>
    <ds:schemaRef ds:uri="8c566321-f672-4e06-a901-b5e72b4c435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499ED08-1DE3-45B0-AFEF-0F8FA1065B33}">
  <ds:schemaRefs>
    <ds:schemaRef ds:uri="http://schemas.microsoft.com/sharepoint/v3/contenttype/forms"/>
  </ds:schemaRefs>
</ds:datastoreItem>
</file>

<file path=customXml/itemProps4.xml><?xml version="1.0" encoding="utf-8"?>
<ds:datastoreItem xmlns:ds="http://schemas.openxmlformats.org/officeDocument/2006/customXml" ds:itemID="{DBA73000-294C-4A49-AFE3-22036B368690}">
  <ds:schemaRefs>
    <ds:schemaRef ds:uri="http://schemas.microsoft.com/sharepoint/events"/>
  </ds:schemaRefs>
</ds:datastoreItem>
</file>

<file path=customXml/itemProps5.xml><?xml version="1.0" encoding="utf-8"?>
<ds:datastoreItem xmlns:ds="http://schemas.openxmlformats.org/officeDocument/2006/customXml" ds:itemID="{8F98DA58-D5DF-4628-98EC-B3A260596B57}">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dfe-pp-template</Template>
  <Application>Microsoft Office PowerPoint</Application>
  <PresentationFormat>On-screen Show (4:3)</PresentationFormat>
  <Slides>22</Slides>
  <Notes>22</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Basis</vt:lpstr>
      <vt:lpstr>Education Recovery – Early Years</vt:lpstr>
      <vt:lpstr>Department for Education leads</vt:lpstr>
      <vt:lpstr>Purpose and agenda</vt:lpstr>
      <vt:lpstr>Protocols</vt:lpstr>
      <vt:lpstr>Participation</vt:lpstr>
      <vt:lpstr>Early Years Recovery</vt:lpstr>
      <vt:lpstr>Early Years Recovery</vt:lpstr>
      <vt:lpstr>Early Years Recovery (1)  </vt:lpstr>
      <vt:lpstr>Early Years Recovery (2)  </vt:lpstr>
      <vt:lpstr>SENCO training offer</vt:lpstr>
      <vt:lpstr>Identifying SEND in the early years</vt:lpstr>
      <vt:lpstr>SEND and the Covid-19 pandemic</vt:lpstr>
      <vt:lpstr>SENCO training</vt:lpstr>
      <vt:lpstr>The purpose and intended impact of the programme</vt:lpstr>
      <vt:lpstr>PowerPoint Presentation</vt:lpstr>
      <vt:lpstr>PowerPoint Presentation</vt:lpstr>
      <vt:lpstr>Key questions</vt:lpstr>
      <vt:lpstr>Key questions – supplier capacity (1) </vt:lpstr>
      <vt:lpstr>Key questions – supplier capacity (2)</vt:lpstr>
      <vt:lpstr>Key questions – sector capacity</vt:lpstr>
      <vt:lpstr>Closing </vt:lpstr>
      <vt:lpstr>Department for Education    © Crown copyright 2021</vt:lpstr>
    </vt:vector>
  </TitlesOfParts>
  <Manager>DfE</Manager>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[Subtitle]</dc:subject>
  <dc:creator>SENIOR, Andrew</dc:creator>
  <cp:keywords>[Add keywords]</cp:keywords>
  <cp:revision>1</cp:revision>
  <cp:lastPrinted>2021-11-10T13:09:38Z</cp:lastPrinted>
  <dcterms:created xsi:type="dcterms:W3CDTF">2021-09-08T11:16:12Z</dcterms:created>
  <dcterms:modified xsi:type="dcterms:W3CDTF">2021-11-10T14:19:32Z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0x010100545E941595ED5448BA61900FDDAFF31300220E6ED4D859584CB086DC0D26B8325D</vt:lpwstr>
  </property>
  <property fmtid="{D5CDD505-2E9C-101B-9397-08002B2CF9AE}" pid="3" name="Site">
    <vt:lpwstr>22;#Communic​ati​ons|60b3cc5e-d979-4a7a-b73d-c058e341a548</vt:lpwstr>
  </property>
  <property fmtid="{D5CDD505-2E9C-101B-9397-08002B2CF9AE}" pid="4" name="bb6a36e01ce045be8680d149c03a33ea">
    <vt:lpwstr>DfE|a484111e-5b24-4ad9-9778-c536c8c88985</vt:lpwstr>
  </property>
  <property fmtid="{D5CDD505-2E9C-101B-9397-08002B2CF9AE}" pid="5" name="iaae15c7ae0042a08b708d3ca8dbe384">
    <vt:lpwstr>Official|0884c477-2e62-47ea-b19c-5af6e91124c5</vt:lpwstr>
  </property>
  <property fmtid="{D5CDD505-2E9C-101B-9397-08002B2CF9AE}" pid="6" name="g4eb11b6ba4343c9b3b0bb4891eda34f">
    <vt:lpwstr>Early Years and Schools Group|29ed64e2-1f93-4109-bf4c-cf7c61c4685f</vt:lpwstr>
  </property>
  <property fmtid="{D5CDD505-2E9C-101B-9397-08002B2CF9AE}" pid="7" name="DfeOwner">
    <vt:lpwstr>3;#DfE|a484111e-5b24-4ad9-9778-c536c8c88985</vt:lpwstr>
  </property>
  <property fmtid="{D5CDD505-2E9C-101B-9397-08002B2CF9AE}" pid="8" name="_dlc_DocIdItemGuid">
    <vt:lpwstr>70836ae2-4544-4177-ad7c-0842801413e7</vt:lpwstr>
  </property>
  <property fmtid="{D5CDD505-2E9C-101B-9397-08002B2CF9AE}" pid="9" name="DfeOrganisationalUnit">
    <vt:lpwstr>2;#DfE|cc08a6d4-dfde-4d0f-bd85-069ebcef80d5</vt:lpwstr>
  </property>
  <property fmtid="{D5CDD505-2E9C-101B-9397-08002B2CF9AE}" pid="10" name="DfeRights:ProtectiveMarking">
    <vt:lpwstr>1;#Official|0884c477-2e62-47ea-b19c-5af6e91124c5</vt:lpwstr>
  </property>
  <property fmtid="{D5CDD505-2E9C-101B-9397-08002B2CF9AE}" pid="11" name="IWPOrganisationalUnit">
    <vt:lpwstr>108;#Early Years and Schools Group|29ed64e2-1f93-4109-bf4c-cf7c61c4685f</vt:lpwstr>
  </property>
  <property fmtid="{D5CDD505-2E9C-101B-9397-08002B2CF9AE}" pid="12" name="k14870ab92cc404591919127e21a038a">
    <vt:lpwstr/>
  </property>
  <property fmtid="{D5CDD505-2E9C-101B-9397-08002B2CF9AE}" pid="13" name="IWPOwner">
    <vt:lpwstr>3;#DfE|a484111e-5b24-4ad9-9778-c536c8c88985</vt:lpwstr>
  </property>
  <property fmtid="{D5CDD505-2E9C-101B-9397-08002B2CF9AE}" pid="14" name="DfeSubject">
    <vt:lpwstr/>
  </property>
  <property fmtid="{D5CDD505-2E9C-101B-9397-08002B2CF9AE}" pid="15" name="IWPFunction">
    <vt:lpwstr/>
  </property>
  <property fmtid="{D5CDD505-2E9C-101B-9397-08002B2CF9AE}" pid="16" name="IWPSiteType">
    <vt:lpwstr/>
  </property>
  <property fmtid="{D5CDD505-2E9C-101B-9397-08002B2CF9AE}" pid="17" name="IWPRightsProtectiveMarking">
    <vt:lpwstr>1;#Official|0884c477-2e62-47ea-b19c-5af6e91124c5</vt:lpwstr>
  </property>
  <property fmtid="{D5CDD505-2E9C-101B-9397-08002B2CF9AE}" pid="18" name="e937db28a0b3449ba91eb88b32116cef">
    <vt:lpwstr/>
  </property>
  <property fmtid="{D5CDD505-2E9C-101B-9397-08002B2CF9AE}" pid="19" name="IWPSubject">
    <vt:lpwstr/>
  </property>
  <property fmtid="{D5CDD505-2E9C-101B-9397-08002B2CF9AE}" pid="20" name="l930e60bd4b34acaaca7828f3d2639d3">
    <vt:lpwstr/>
  </property>
</Properties>
</file>