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4DE8-3138-46EC-BFAF-98B2C1505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BBA94-3F63-4BF9-BB82-5D2FDE67F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A29D0-B6E8-4779-84DC-5CD9120D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C599-6087-4765-BD87-CD5D1CE5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923A7-D87A-474E-A51B-E66FCC3D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14C3-EB18-4418-9A18-CC56AB28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CA2F2-79CB-4B33-9DCF-C7A802C1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BE8D-6A65-42EF-8103-95CD59D8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76E59-B7F2-448E-B6A7-39C63AAE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80E6-D11E-434B-9484-19E05A1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0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6CC8E-840D-457C-BA7B-425BF6867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6E56C-8A87-4264-A5B8-B5D443134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87C0-F1D1-4C1F-B598-17360F19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5B11-3755-45D3-9552-2045AB88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5B19-6A7B-49F5-92BC-9ABACAAD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7DAD-F347-46C1-888B-9898CD5E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E967-5B2C-448B-9AAE-C836E4C5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F7E9A-3EE5-4272-BE28-51DB624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17852-09DA-4235-9B5F-5885F997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A9A7-0AA2-4875-9A59-498FE5C1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6BD9-D907-4605-86C5-60C7A55E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55DA-BF61-4D0C-8939-5FC843B24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E73A1-652C-4B5A-85A9-B39D50B3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A6FA1-CD01-4567-8A32-41FEBAEB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4D4D-3083-439C-AB65-12C57AF0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4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7285-DC7A-4AA7-8661-E58C7447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97D7-69F7-412A-97C3-7DE9E06AF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FA61D-BD20-4A7B-BB71-5D671757B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D7AFD-C061-4ABD-A6A0-E382A8E8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AF41-271A-4FF1-8C05-950946AB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B5F95-D514-42BD-A732-A48DA118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5014-75D4-425F-90E1-27BA35EE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BF761-7BB9-41EF-A97B-4978AD0B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093CC-21F0-4764-99F9-B6240DF8B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B9DF-5AB9-4D6D-9F05-81122326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70B84-346B-493B-8323-C4C3AA714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2622C-27CC-4A78-B605-6B4CB60C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D7470-1BB7-439F-BC3D-37F77BEC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51D07-9384-4C12-8C10-2FC2A7E5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8780-5F0D-4B48-BB33-DF032BB3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1DEC6-0337-41E2-A0B8-07F39FE9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73759-AAF4-46C8-BADB-D4DB923E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E624-10C6-4D26-8926-5DA52E3D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0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4E2FA-2DE8-471A-883A-2706F057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5582F-75CF-4C79-86CB-960B58E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47CF9-3C9A-4B73-A264-B6E1A58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8606-9613-4C76-AF52-651F461B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2B53-D891-4869-88DB-618AC350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1B9B4-9092-4690-9D17-84A57C8FB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E0567-5540-4420-ACDA-92BECF4D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301B1-8F1C-4743-8FE3-C157FCC9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70B03-5AE3-4B79-96C2-D4E0251F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D185-6775-4953-8B1A-540D90EA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80E3F-6CFD-4E63-89B8-61362AE0A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74639-4EED-4FE8-9201-7474E1B40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4FA6B-4CA8-4627-8D91-3E766FF8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3955B-F8BD-4BAD-BFEA-3231ADB9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CB76-6D0B-401D-B9BF-E21DFC93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298B4-4FCF-4B3A-A27B-AA504706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2D0E5-6AAB-4DC6-A382-9A1EAD14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4D81-73C5-4824-A2E6-EF4EBF6A2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6460-71EF-404B-8179-CBD8063A635D}" type="datetimeFigureOut">
              <a:rPr lang="en-GB" smtClean="0"/>
              <a:t>07/May/2019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85BF-C6D0-408C-B5AB-13DD03712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9CFE-6F64-4D23-90AF-612B2B17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132F-AE7A-4D59-85B9-9BB509DA7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8765FF-ED7F-4412-9FBD-DA239FE2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" y="463996"/>
            <a:ext cx="5459896" cy="60163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1F4291-0C1E-4AA0-802A-F6AC1A07F8ED}"/>
              </a:ext>
            </a:extLst>
          </p:cNvPr>
          <p:cNvSpPr/>
          <p:nvPr/>
        </p:nvSpPr>
        <p:spPr>
          <a:xfrm>
            <a:off x="6520070" y="463996"/>
            <a:ext cx="5300869" cy="6016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680000"/>
                </a:solidFill>
              </a:rPr>
              <a:t>Procurement Approach</a:t>
            </a:r>
          </a:p>
          <a:p>
            <a:pPr algn="ctr"/>
            <a:endParaRPr lang="en-GB" sz="4000" b="1" dirty="0">
              <a:solidFill>
                <a:srgbClr val="680000"/>
              </a:solidFill>
            </a:endParaRPr>
          </a:p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Simon Arthurs – Director of Finance &amp; Su Matthews Interim Procurement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2A3A2-C378-429B-8DDE-6E74D7FA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368" y="617517"/>
            <a:ext cx="2219136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0F82C-A93E-421F-AEE9-24F9FD50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05" y="412856"/>
            <a:ext cx="4740812" cy="5947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5639C6-FB99-43E5-814E-C45B0CF07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776" y="608096"/>
            <a:ext cx="2706859" cy="22374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20F4F9-7EDE-4E29-BCA9-BC668DBE0A43}"/>
              </a:ext>
            </a:extLst>
          </p:cNvPr>
          <p:cNvSpPr/>
          <p:nvPr/>
        </p:nvSpPr>
        <p:spPr>
          <a:xfrm>
            <a:off x="389205" y="311236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2015 No. 102</a:t>
            </a:r>
          </a:p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PUBLIC PROCUREMENT</a:t>
            </a:r>
          </a:p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The Public Contracts Regulations 2015</a:t>
            </a:r>
          </a:p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Made - - - - 4th February 2015</a:t>
            </a:r>
          </a:p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Laid before Parliament 5th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679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BAC18-3148-40C1-B05E-14E768B8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357980"/>
            <a:ext cx="11211951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DAB2E-A4E2-4389-8426-6E012EBE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43" y="633046"/>
            <a:ext cx="4670474" cy="5570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DA6C8C-9AF2-4DB2-BD46-E60DECB5C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7" y="464233"/>
            <a:ext cx="2700762" cy="1963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5A564-4407-4D31-8286-32830913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053" y="464233"/>
            <a:ext cx="2670279" cy="196308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6880676-A573-4D51-B33D-F4CA6F17D5A3}"/>
              </a:ext>
            </a:extLst>
          </p:cNvPr>
          <p:cNvSpPr/>
          <p:nvPr/>
        </p:nvSpPr>
        <p:spPr>
          <a:xfrm>
            <a:off x="285925" y="2619630"/>
            <a:ext cx="2658794" cy="1730326"/>
          </a:xfrm>
          <a:prstGeom prst="wedgeRectCallout">
            <a:avLst/>
          </a:prstGeom>
          <a:solidFill>
            <a:srgbClr val="E37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CE3BD-E8FD-425C-80F4-3FFCFD106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57" y="4712358"/>
            <a:ext cx="2670279" cy="196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C8CA1-02A2-4D95-BA99-0EBC113E9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053" y="2672702"/>
            <a:ext cx="2670279" cy="196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1D5E1-A334-472C-BBAC-B9923BF7C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894" y="4739856"/>
            <a:ext cx="2816596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8CA41B-8598-4C2C-92A8-8794AE2B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74" y="640081"/>
            <a:ext cx="4500123" cy="5465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96AFCC-3179-4131-8EAE-416C84583949}"/>
              </a:ext>
            </a:extLst>
          </p:cNvPr>
          <p:cNvSpPr/>
          <p:nvPr/>
        </p:nvSpPr>
        <p:spPr>
          <a:xfrm>
            <a:off x="5753686" y="640081"/>
            <a:ext cx="5494240" cy="557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2">
                    <a:lumMod val="50000"/>
                  </a:schemeClr>
                </a:solidFill>
              </a:rPr>
              <a:t>Procurement Procedure</a:t>
            </a:r>
          </a:p>
          <a:p>
            <a:pPr algn="ctr"/>
            <a:endParaRPr lang="en-GB" sz="1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GB" sz="4000" b="1" dirty="0">
                <a:solidFill>
                  <a:schemeClr val="tx2">
                    <a:lumMod val="50000"/>
                  </a:schemeClr>
                </a:solidFill>
              </a:rPr>
              <a:t>Restricted Procedure</a:t>
            </a:r>
          </a:p>
          <a:p>
            <a:pPr algn="ctr"/>
            <a:endParaRPr lang="en-GB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Stage 1 – Despatch of Call for Competition to receipt of tenders – 30 calendar days</a:t>
            </a: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Shortlisting (minimum of 5)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Stage 2 – Despatch of Invitation to Tender – 25 calendar days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DD7A9-C77E-402C-8F99-69CC4E1FA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4" y="658128"/>
            <a:ext cx="4877223" cy="5967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3F9722-A625-4795-925B-0FE72E72010F}"/>
              </a:ext>
            </a:extLst>
          </p:cNvPr>
          <p:cNvSpPr/>
          <p:nvPr/>
        </p:nvSpPr>
        <p:spPr>
          <a:xfrm>
            <a:off x="5711482" y="658127"/>
            <a:ext cx="6246055" cy="596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sz="4000" b="1" dirty="0">
                <a:solidFill>
                  <a:schemeClr val="tx2">
                    <a:lumMod val="50000"/>
                  </a:schemeClr>
                </a:solidFill>
              </a:rPr>
              <a:t>When &amp; Where ………….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We are aiming for a tender go live by Friday 17</a:t>
            </a:r>
            <a:r>
              <a:rPr lang="en-GB" sz="2400" b="1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May 2019;</a:t>
            </a:r>
          </a:p>
          <a:p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You will receive a courtesy email from us with a link to the tender pack;</a:t>
            </a:r>
          </a:p>
          <a:p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The OJEU Notice will be published via Tenders Electronic Daily;</a:t>
            </a: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https://ted.europa.eu/TED/browse/browseByBO.do</a:t>
            </a:r>
          </a:p>
          <a:p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The Tender Documents will be accessible via Contracts Finder;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https://www.gov.uk/contracts-finder</a:t>
            </a:r>
          </a:p>
          <a:p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  <a:p>
            <a:pPr algn="ctr"/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082AE-AF2A-4F53-897A-7CDF4A18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6" y="373306"/>
            <a:ext cx="8665698" cy="48096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3F33DE-6154-42A0-96D8-2AF00BBF9525}"/>
              </a:ext>
            </a:extLst>
          </p:cNvPr>
          <p:cNvSpPr/>
          <p:nvPr/>
        </p:nvSpPr>
        <p:spPr>
          <a:xfrm>
            <a:off x="1193409" y="2321170"/>
            <a:ext cx="10424160" cy="43014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chemeClr val="tx1"/>
                </a:solidFill>
              </a:rPr>
              <a:t>Questions</a:t>
            </a:r>
          </a:p>
          <a:p>
            <a:pPr algn="ctr"/>
            <a:r>
              <a:rPr lang="en-GB" sz="9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A9E0D-8BB5-40C8-A4D4-3ABA8281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09" y="4375053"/>
            <a:ext cx="10424160" cy="22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Matthews</dc:creator>
  <cp:lastModifiedBy>Su Matthews</cp:lastModifiedBy>
  <cp:revision>14</cp:revision>
  <dcterms:created xsi:type="dcterms:W3CDTF">2019-05-03T14:47:51Z</dcterms:created>
  <dcterms:modified xsi:type="dcterms:W3CDTF">2019-05-07T08:58:44Z</dcterms:modified>
</cp:coreProperties>
</file>