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72" r:id="rId5"/>
    <p:sldMasterId id="2147483674" r:id="rId6"/>
    <p:sldMasterId id="2147483700" r:id="rId7"/>
  </p:sldMasterIdLst>
  <p:notesMasterIdLst>
    <p:notesMasterId r:id="rId16"/>
  </p:notesMasterIdLst>
  <p:handoutMasterIdLst>
    <p:handoutMasterId r:id="rId17"/>
  </p:handoutMasterIdLst>
  <p:sldIdLst>
    <p:sldId id="345" r:id="rId8"/>
    <p:sldId id="298" r:id="rId9"/>
    <p:sldId id="344" r:id="rId10"/>
    <p:sldId id="346" r:id="rId11"/>
    <p:sldId id="348" r:id="rId12"/>
    <p:sldId id="347" r:id="rId13"/>
    <p:sldId id="349" r:id="rId14"/>
    <p:sldId id="350" r:id="rId15"/>
  </p:sldIdLst>
  <p:sldSz cx="9144000" cy="6858000" type="screen4x3"/>
  <p:notesSz cx="6781800" cy="99202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53" autoAdjust="0"/>
    <p:restoredTop sz="86756" autoAdjust="0"/>
  </p:normalViewPr>
  <p:slideViewPr>
    <p:cSldViewPr snapToObjects="1">
      <p:cViewPr>
        <p:scale>
          <a:sx n="80" d="100"/>
          <a:sy n="80" d="100"/>
        </p:scale>
        <p:origin x="-774" y="-396"/>
      </p:cViewPr>
      <p:guideLst>
        <p:guide orient="horz" pos="3929"/>
        <p:guide pos="4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82" d="100"/>
          <a:sy n="82" d="100"/>
        </p:scale>
        <p:origin x="-3954" y="-84"/>
      </p:cViewPr>
      <p:guideLst>
        <p:guide orient="horz" pos="3125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60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1451" y="0"/>
            <a:ext cx="2938780" cy="4960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ED8C5-CF20-40FE-A583-26400AE7A607}" type="datetimeFigureOut">
              <a:rPr lang="en-GB" smtClean="0"/>
              <a:pPr/>
              <a:t>03/04/2017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2552"/>
            <a:ext cx="2938780" cy="4960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1451" y="9422552"/>
            <a:ext cx="2938780" cy="4960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0483B-91AD-4505-912B-CF509B00BCD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802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60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60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fld id="{56284D20-5A95-6842-BA13-3ECD323C96FD}" type="datetimeFigureOut">
              <a:rPr lang="en-US" smtClean="0"/>
              <a:pPr/>
              <a:t>4/3/2017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180" y="4712137"/>
            <a:ext cx="5425440" cy="4464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2552"/>
            <a:ext cx="2938780" cy="4960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1451" y="9422552"/>
            <a:ext cx="2938780" cy="4960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fld id="{D00F9F7F-B457-D34B-9E5E-D49BA7BEE4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087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F9F7F-B457-D34B-9E5E-D49BA7BEE4C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F9F7F-B457-D34B-9E5E-D49BA7BEE4C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Providing recruitment services</a:t>
            </a:r>
            <a:r>
              <a:rPr lang="en-GB" baseline="0" dirty="0" smtClean="0"/>
              <a:t> to  UK SBS &amp; the Councils since 2009. Although BEIS is one of our customers, we do not provide recruitment services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7 RC’s + UK SBS headquarters at Polaris House but provide services nationally- including Harwell, Warrington, Southampton, Wallingford, Nottingham, Newport, Billingham.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UK SBS biggest requirement for ISS roles, predominantly in Swindon.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F9F7F-B457-D34B-9E5E-D49BA7BEE4C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5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F9F7F-B457-D34B-9E5E-D49BA7BEE4C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scope-</a:t>
            </a:r>
            <a:r>
              <a:rPr lang="en-GB" baseline="0" dirty="0" smtClean="0"/>
              <a:t> fixed term/permanent ICT </a:t>
            </a:r>
            <a:r>
              <a:rPr lang="en-GB" baseline="0" dirty="0" smtClean="0"/>
              <a:t>roles-</a:t>
            </a:r>
            <a:endParaRPr lang="en-GB" baseline="0" dirty="0" smtClean="0"/>
          </a:p>
          <a:p>
            <a:r>
              <a:rPr lang="en-GB" baseline="0" dirty="0" smtClean="0"/>
              <a:t>Currently- </a:t>
            </a:r>
          </a:p>
          <a:p>
            <a:r>
              <a:rPr lang="en-GB" baseline="0" dirty="0" smtClean="0"/>
              <a:t>Forecast of roles- </a:t>
            </a:r>
          </a:p>
          <a:p>
            <a:r>
              <a:rPr lang="en-GB" baseline="0" dirty="0" smtClean="0"/>
              <a:t>Need to partner with ICT experts in their field that can supply locally (Swindon) and nationally- sample roles Oracle DBA’s, Functional Support Analysts, Helpdesk, etc</a:t>
            </a:r>
          </a:p>
          <a:p>
            <a:r>
              <a:rPr lang="en-GB" baseline="0" dirty="0" smtClean="0"/>
              <a:t>Recruitment process- Manager releases vacancy, recruitment team take vacancy brief, can release to preferred agencies via the Oracle portal, manage the candidate journey in conjunction with the agency through to offer/regret stage.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F9F7F-B457-D34B-9E5E-D49BA7BEE4C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F9F7F-B457-D34B-9E5E-D49BA7BEE4C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241176" y="2348235"/>
            <a:ext cx="7211144" cy="1440805"/>
          </a:xfrm>
          <a:prstGeom prst="rect">
            <a:avLst/>
          </a:prstGeom>
        </p:spPr>
        <p:txBody>
          <a:bodyPr/>
          <a:lstStyle>
            <a:lvl1pPr marL="0" indent="446088">
              <a:defRPr sz="3400">
                <a:solidFill>
                  <a:srgbClr val="000066"/>
                </a:solidFill>
              </a:defRPr>
            </a:lvl1pPr>
            <a:lvl2pPr marL="446088" indent="11113">
              <a:buNone/>
              <a:defRPr sz="2400">
                <a:solidFill>
                  <a:srgbClr val="000066"/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8726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585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ight with content and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827088" y="1438275"/>
            <a:ext cx="7489825" cy="0"/>
          </a:xfrm>
          <a:prstGeom prst="line">
            <a:avLst/>
          </a:prstGeom>
          <a:ln w="285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7569200" y="6453188"/>
            <a:ext cx="1946275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prstClr val="white"/>
                </a:solidFill>
                <a:latin typeface="Calibri"/>
                <a:cs typeface="TradeGothic Light"/>
              </a:rPr>
              <a:t>© UK SBS 2013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ight with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7569201" y="6453187"/>
            <a:ext cx="118291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prstClr val="white"/>
                </a:solidFill>
                <a:latin typeface="Calibri"/>
                <a:cs typeface="TradeGothic Light"/>
              </a:rPr>
              <a:t>© UK SBS 2013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rgbClr val="000066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ight with content and separator NO IN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827088" y="1438275"/>
            <a:ext cx="7489825" cy="0"/>
          </a:xfrm>
          <a:prstGeom prst="line">
            <a:avLst/>
          </a:prstGeom>
          <a:ln w="285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7569200" y="6453188"/>
            <a:ext cx="1946275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prstClr val="white"/>
                </a:solidFill>
                <a:latin typeface="Calibri"/>
                <a:cs typeface="TradeGothic Light"/>
              </a:rPr>
              <a:t>© UK SBS 2013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0"/>
            <a:r>
              <a:rPr lang="en-GB" dirty="0" smtClean="0"/>
              <a:t>Second level</a:t>
            </a:r>
          </a:p>
          <a:p>
            <a:pPr lvl="0"/>
            <a:r>
              <a:rPr lang="en-GB" dirty="0" smtClean="0"/>
              <a:t>Third level</a:t>
            </a:r>
          </a:p>
          <a:p>
            <a:pPr lvl="0"/>
            <a:r>
              <a:rPr lang="en-GB" dirty="0" smtClean="0"/>
              <a:t>Fourth level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ight with content NO IN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7569201" y="6453187"/>
            <a:ext cx="118291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prstClr val="white"/>
                </a:solidFill>
                <a:latin typeface="Calibri"/>
                <a:cs typeface="TradeGothic Light"/>
              </a:rPr>
              <a:t>© UK SBS 2013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rgbClr val="000066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0"/>
            <a:r>
              <a:rPr lang="en-GB" dirty="0" smtClean="0"/>
              <a:t>Second level</a:t>
            </a:r>
          </a:p>
          <a:p>
            <a:pPr lvl="0"/>
            <a:r>
              <a:rPr lang="en-GB" dirty="0" smtClean="0"/>
              <a:t>Third level</a:t>
            </a:r>
          </a:p>
          <a:p>
            <a:pPr lvl="0"/>
            <a:r>
              <a:rPr lang="en-GB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ur with content and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827088" y="1438275"/>
            <a:ext cx="7489825" cy="0"/>
          </a:xfrm>
          <a:prstGeom prst="line">
            <a:avLst/>
          </a:prstGeom>
          <a:ln w="285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ur with content and separator NO IN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827088" y="1438275"/>
            <a:ext cx="7489825" cy="0"/>
          </a:xfrm>
          <a:prstGeom prst="line">
            <a:avLst/>
          </a:prstGeom>
          <a:ln w="285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0"/>
            <a:r>
              <a:rPr lang="en-GB" dirty="0" smtClean="0"/>
              <a:t>Second level</a:t>
            </a:r>
          </a:p>
          <a:p>
            <a:pPr lvl="0"/>
            <a:r>
              <a:rPr lang="en-GB" dirty="0" smtClean="0"/>
              <a:t>Third level</a:t>
            </a:r>
          </a:p>
          <a:p>
            <a:pPr lvl="0"/>
            <a:r>
              <a:rPr lang="en-GB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ur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ur with content NO IN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>
              <a:buNone/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0"/>
            <a:r>
              <a:rPr lang="en-GB" dirty="0" smtClean="0"/>
              <a:t>Second level</a:t>
            </a:r>
          </a:p>
          <a:p>
            <a:pPr lvl="0"/>
            <a:r>
              <a:rPr lang="en-GB" dirty="0" smtClean="0"/>
              <a:t>Third level</a:t>
            </a:r>
          </a:p>
          <a:p>
            <a:pPr lvl="0"/>
            <a:r>
              <a:rPr lang="en-GB" dirty="0" smtClean="0"/>
              <a:t>Fourth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ur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ervice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T-G.pn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07" y="404664"/>
            <a:ext cx="540000" cy="540000"/>
          </a:xfrm>
          <a:prstGeom prst="rect">
            <a:avLst/>
          </a:prstGeom>
        </p:spPr>
      </p:pic>
      <p:pic>
        <p:nvPicPr>
          <p:cNvPr id="5" name="Picture 4" descr="HR-G.png"/>
          <p:cNvPicPr>
            <a:picLocks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625" y="404664"/>
            <a:ext cx="540000" cy="540000"/>
          </a:xfrm>
          <a:prstGeom prst="rect">
            <a:avLst/>
          </a:prstGeom>
        </p:spPr>
      </p:pic>
      <p:pic>
        <p:nvPicPr>
          <p:cNvPr id="6" name="Picture 5" descr="Estate-G.png"/>
          <p:cNvPicPr>
            <a:picLocks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3" y="404664"/>
            <a:ext cx="540000" cy="540000"/>
          </a:xfrm>
          <a:prstGeom prst="rect">
            <a:avLst/>
          </a:prstGeom>
        </p:spPr>
      </p:pic>
      <p:pic>
        <p:nvPicPr>
          <p:cNvPr id="7" name="Picture 6" descr="Finance-G.png"/>
          <p:cNvPicPr>
            <a:picLocks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371" y="404664"/>
            <a:ext cx="540000" cy="540000"/>
          </a:xfrm>
          <a:prstGeom prst="rect">
            <a:avLst/>
          </a:prstGeom>
        </p:spPr>
      </p:pic>
      <p:pic>
        <p:nvPicPr>
          <p:cNvPr id="8" name="Picture 7" descr="Grant-G.png"/>
          <p:cNvPicPr>
            <a:picLocks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954" y="404664"/>
            <a:ext cx="540000" cy="540000"/>
          </a:xfrm>
          <a:prstGeom prst="rect">
            <a:avLst/>
          </a:prstGeom>
        </p:spPr>
      </p:pic>
      <p:pic>
        <p:nvPicPr>
          <p:cNvPr id="9" name="Picture 8" descr="Procurement-G.png"/>
          <p:cNvPicPr>
            <a:picLocks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789" y="404664"/>
            <a:ext cx="540000" cy="540000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241176" y="2348235"/>
            <a:ext cx="7211144" cy="1440805"/>
          </a:xfrm>
          <a:prstGeom prst="rect">
            <a:avLst/>
          </a:prstGeom>
        </p:spPr>
        <p:txBody>
          <a:bodyPr/>
          <a:lstStyle>
            <a:lvl1pPr marL="0" indent="446088">
              <a:defRPr sz="3400">
                <a:solidFill>
                  <a:srgbClr val="000066"/>
                </a:solidFill>
              </a:defRPr>
            </a:lvl1pPr>
            <a:lvl2pPr marL="446088" indent="11113">
              <a:buNone/>
              <a:defRPr sz="2400">
                <a:solidFill>
                  <a:srgbClr val="000066"/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lour with content and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827088" y="1438275"/>
            <a:ext cx="7489825" cy="0"/>
          </a:xfrm>
          <a:prstGeom prst="line">
            <a:avLst/>
          </a:prstGeom>
          <a:ln w="285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with content and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827088" y="1438275"/>
            <a:ext cx="7489825" cy="0"/>
          </a:xfrm>
          <a:prstGeom prst="line">
            <a:avLst/>
          </a:prstGeom>
          <a:ln w="285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+mj-lt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000066"/>
                </a:solidFill>
                <a:latin typeface="+mj-lt"/>
                <a:cs typeface="Helvetica"/>
              </a:defRPr>
            </a:lvl1pPr>
            <a:lvl2pPr>
              <a:defRPr sz="2000">
                <a:solidFill>
                  <a:srgbClr val="000066"/>
                </a:solidFill>
                <a:latin typeface="+mj-lt"/>
                <a:cs typeface="Helvetica"/>
              </a:defRPr>
            </a:lvl2pPr>
            <a:lvl3pPr>
              <a:defRPr sz="2000">
                <a:solidFill>
                  <a:srgbClr val="000066"/>
                </a:solidFill>
                <a:latin typeface="+mj-lt"/>
                <a:cs typeface="Helvetica"/>
              </a:defRPr>
            </a:lvl3pPr>
            <a:lvl4pPr>
              <a:defRPr sz="2000">
                <a:solidFill>
                  <a:srgbClr val="000066"/>
                </a:solidFill>
                <a:latin typeface="+mj-lt"/>
                <a:cs typeface="Helvetica"/>
              </a:defRPr>
            </a:lvl4pPr>
            <a:lvl5pPr>
              <a:defRPr sz="2000">
                <a:solidFill>
                  <a:srgbClr val="000066"/>
                </a:solidFill>
                <a:latin typeface="+mj-lt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+mj-lt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000066"/>
                </a:solidFill>
                <a:latin typeface="+mj-lt"/>
                <a:cs typeface="Helvetica"/>
              </a:defRPr>
            </a:lvl1pPr>
            <a:lvl2pPr>
              <a:defRPr sz="2000">
                <a:solidFill>
                  <a:srgbClr val="000066"/>
                </a:solidFill>
                <a:latin typeface="+mj-lt"/>
                <a:cs typeface="Helvetica"/>
              </a:defRPr>
            </a:lvl2pPr>
            <a:lvl3pPr>
              <a:defRPr sz="2000">
                <a:solidFill>
                  <a:srgbClr val="000066"/>
                </a:solidFill>
                <a:latin typeface="+mj-lt"/>
                <a:cs typeface="Helvetica"/>
              </a:defRPr>
            </a:lvl3pPr>
            <a:lvl4pPr>
              <a:defRPr sz="2000">
                <a:solidFill>
                  <a:srgbClr val="000066"/>
                </a:solidFill>
                <a:latin typeface="+mj-lt"/>
                <a:cs typeface="Helvetica"/>
              </a:defRPr>
            </a:lvl4pPr>
            <a:lvl5pPr>
              <a:defRPr sz="2000">
                <a:solidFill>
                  <a:srgbClr val="000066"/>
                </a:solidFill>
                <a:latin typeface="+mj-lt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with content and separator NO IN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827088" y="1438275"/>
            <a:ext cx="7489825" cy="0"/>
          </a:xfrm>
          <a:prstGeom prst="line">
            <a:avLst/>
          </a:prstGeom>
          <a:ln w="285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+mj-lt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Font typeface="Arial" pitchFamily="34" charset="0"/>
              <a:buNone/>
              <a:defRPr sz="2000">
                <a:solidFill>
                  <a:srgbClr val="000066"/>
                </a:solidFill>
                <a:latin typeface="+mj-lt"/>
                <a:cs typeface="Helvetica"/>
              </a:defRPr>
            </a:lvl1pPr>
            <a:lvl2pPr>
              <a:buNone/>
              <a:defRPr sz="2000">
                <a:solidFill>
                  <a:srgbClr val="000066"/>
                </a:solidFill>
                <a:latin typeface="+mj-lt"/>
                <a:cs typeface="Helvetica"/>
              </a:defRPr>
            </a:lvl2pPr>
            <a:lvl3pPr>
              <a:buNone/>
              <a:defRPr sz="2000">
                <a:solidFill>
                  <a:srgbClr val="000066"/>
                </a:solidFill>
                <a:latin typeface="+mj-lt"/>
                <a:cs typeface="Helvetica"/>
              </a:defRPr>
            </a:lvl3pPr>
            <a:lvl4pPr>
              <a:buNone/>
              <a:defRPr sz="2000">
                <a:solidFill>
                  <a:srgbClr val="000066"/>
                </a:solidFill>
                <a:latin typeface="+mj-lt"/>
                <a:cs typeface="Helvetica"/>
              </a:defRPr>
            </a:lvl4pPr>
            <a:lvl5pPr>
              <a:buNone/>
              <a:defRPr sz="2000">
                <a:solidFill>
                  <a:srgbClr val="000066"/>
                </a:solidFill>
                <a:latin typeface="+mj-lt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0"/>
            <a:r>
              <a:rPr lang="en-GB" dirty="0" smtClean="0"/>
              <a:t>Second level</a:t>
            </a:r>
          </a:p>
          <a:p>
            <a:pPr lvl="0"/>
            <a:r>
              <a:rPr lang="en-GB" dirty="0" smtClean="0"/>
              <a:t>Third level</a:t>
            </a:r>
          </a:p>
          <a:p>
            <a:pPr lvl="0"/>
            <a:r>
              <a:rPr lang="en-GB" dirty="0" smtClean="0"/>
              <a:t>Fourth level</a:t>
            </a:r>
          </a:p>
          <a:p>
            <a:pPr lvl="0"/>
            <a:r>
              <a:rPr lang="en-GB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with content NO IN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827088" y="1438275"/>
            <a:ext cx="7489825" cy="0"/>
          </a:xfrm>
          <a:prstGeom prst="line">
            <a:avLst/>
          </a:prstGeom>
          <a:ln w="285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8501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rgbClr val="000066"/>
                </a:solidFill>
                <a:latin typeface="+mj-lt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488832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Font typeface="Arial" pitchFamily="34" charset="0"/>
              <a:buNone/>
              <a:defRPr sz="2000">
                <a:solidFill>
                  <a:srgbClr val="000066"/>
                </a:solidFill>
                <a:latin typeface="+mj-lt"/>
                <a:cs typeface="Helvetica"/>
              </a:defRPr>
            </a:lvl1pPr>
            <a:lvl2pPr>
              <a:buNone/>
              <a:defRPr sz="2000">
                <a:solidFill>
                  <a:srgbClr val="000066"/>
                </a:solidFill>
                <a:latin typeface="+mj-lt"/>
                <a:cs typeface="Helvetica"/>
              </a:defRPr>
            </a:lvl2pPr>
            <a:lvl3pPr>
              <a:buNone/>
              <a:defRPr sz="2000">
                <a:solidFill>
                  <a:srgbClr val="000066"/>
                </a:solidFill>
                <a:latin typeface="+mj-lt"/>
                <a:cs typeface="Helvetica"/>
              </a:defRPr>
            </a:lvl3pPr>
            <a:lvl4pPr>
              <a:buNone/>
              <a:defRPr sz="2000">
                <a:solidFill>
                  <a:srgbClr val="000066"/>
                </a:solidFill>
                <a:latin typeface="+mj-lt"/>
                <a:cs typeface="Helvetica"/>
              </a:defRPr>
            </a:lvl4pPr>
            <a:lvl5pPr>
              <a:buNone/>
              <a:defRPr sz="2000">
                <a:solidFill>
                  <a:srgbClr val="000066"/>
                </a:solidFill>
                <a:latin typeface="+mj-lt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0"/>
            <a:r>
              <a:rPr lang="en-GB" dirty="0" smtClean="0"/>
              <a:t>Second level</a:t>
            </a:r>
          </a:p>
          <a:p>
            <a:pPr lvl="0"/>
            <a:r>
              <a:rPr lang="en-GB" dirty="0" smtClean="0"/>
              <a:t>Third level</a:t>
            </a:r>
          </a:p>
          <a:p>
            <a:pPr lvl="0"/>
            <a:r>
              <a:rPr lang="en-GB" dirty="0" smtClean="0"/>
              <a:t>Fourth level</a:t>
            </a:r>
          </a:p>
          <a:p>
            <a:pPr lvl="0"/>
            <a:r>
              <a:rPr lang="en-GB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83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ave-LS-doc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30" y="3209685"/>
            <a:ext cx="8729270" cy="1515459"/>
          </a:xfrm>
          <a:prstGeom prst="rect">
            <a:avLst/>
          </a:prstGeom>
        </p:spPr>
      </p:pic>
      <p:pic>
        <p:nvPicPr>
          <p:cNvPr id="8" name="Picture 7" descr="Server:Live Jobs:UKSBS:branding:online:UK_SBS_bold_RGB.png"/>
          <p:cNvPicPr preferRelativeResize="0"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471" y="5665172"/>
            <a:ext cx="1978025" cy="932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458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5" r:id="rId2"/>
    <p:sldLayoutId id="2147483682" r:id="rId3"/>
    <p:sldLayoutId id="2147483713" r:id="rId4"/>
  </p:sldLayoutIdLst>
  <p:txStyles>
    <p:titleStyle>
      <a:lvl1pPr algn="l" defTabSz="457200" rtl="0" eaLnBrk="1" latinLnBrk="0" hangingPunct="1">
        <a:spcBef>
          <a:spcPct val="0"/>
        </a:spcBef>
        <a:buNone/>
        <a:defRPr lang="en-GB" sz="2000" kern="1200" dirty="0" smtClean="0">
          <a:solidFill>
            <a:srgbClr val="000066"/>
          </a:solidFill>
          <a:latin typeface="+mn-lt"/>
          <a:ea typeface="+mn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00066-wave.png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34" b="39096"/>
          <a:stretch/>
        </p:blipFill>
        <p:spPr>
          <a:xfrm>
            <a:off x="0" y="6207844"/>
            <a:ext cx="9155112" cy="668288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827584" y="596578"/>
            <a:ext cx="7859216" cy="77809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000" dirty="0">
              <a:solidFill>
                <a:srgbClr val="000066"/>
              </a:solidFill>
              <a:latin typeface="Arial"/>
              <a:cs typeface="Arial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475656" y="1340768"/>
            <a:ext cx="6624736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66"/>
              </a:buClr>
            </a:pPr>
            <a:endParaRPr lang="en-US" sz="1800" dirty="0">
              <a:solidFill>
                <a:srgbClr val="00006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7350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3" r:id="rId2"/>
    <p:sldLayoutId id="2147483706" r:id="rId3"/>
    <p:sldLayoutId id="2147483707" r:id="rId4"/>
    <p:sldLayoutId id="2147483673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27584" y="596578"/>
            <a:ext cx="7859216" cy="77809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000" dirty="0">
              <a:solidFill>
                <a:srgbClr val="000066"/>
              </a:solidFill>
              <a:latin typeface="Arial"/>
              <a:cs typeface="Arial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475656" y="1340768"/>
            <a:ext cx="6624736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66"/>
              </a:buClr>
            </a:pPr>
            <a:endParaRPr lang="en-US" sz="1800" dirty="0">
              <a:solidFill>
                <a:srgbClr val="000066"/>
              </a:solidFill>
              <a:latin typeface="Arial"/>
              <a:cs typeface="Arial"/>
            </a:endParaRPr>
          </a:p>
        </p:txBody>
      </p:sp>
      <p:pic>
        <p:nvPicPr>
          <p:cNvPr id="9" name="Picture 8" descr="wave-footer-G.png"/>
          <p:cNvPicPr>
            <a:picLocks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6127300"/>
            <a:ext cx="8316416" cy="719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7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98" r:id="rId2"/>
    <p:sldLayoutId id="2147483699" r:id="rId3"/>
    <p:sldLayoutId id="2147483709" r:id="rId4"/>
    <p:sldLayoutId id="2147483708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se swoosh grad.png"/>
          <p:cNvPicPr>
            <a:picLocks noChangeAspect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0" y="6110288"/>
            <a:ext cx="9144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10" r:id="rId2"/>
    <p:sldLayoutId id="2147483702" r:id="rId3"/>
    <p:sldLayoutId id="2147483711" r:id="rId4"/>
    <p:sldLayoutId id="2147483704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4.jpeg"/><Relationship Id="rId5" Type="http://schemas.openxmlformats.org/officeDocument/2006/relationships/hyperlink" Target="https://intranet.uksbs.co.uk/" TargetMode="Externa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8.jpeg"/><Relationship Id="rId11" Type="http://schemas.openxmlformats.org/officeDocument/2006/relationships/image" Target="../media/image23.jpeg"/><Relationship Id="rId5" Type="http://schemas.openxmlformats.org/officeDocument/2006/relationships/image" Target="../media/image17.pn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896" y="562670"/>
            <a:ext cx="7509520" cy="1066130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/>
              <a:t>ICT Supplier Day- 16</a:t>
            </a:r>
            <a:r>
              <a:rPr lang="en-GB" b="1" baseline="30000" dirty="0" smtClean="0"/>
              <a:t>th</a:t>
            </a:r>
            <a:r>
              <a:rPr lang="en-GB" b="1" dirty="0" smtClean="0"/>
              <a:t> March 2017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628800"/>
            <a:ext cx="77768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spcBef>
                <a:spcPct val="20000"/>
              </a:spcBef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01456"/>
            <a:ext cx="5256584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946920"/>
            <a:ext cx="2304256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UK SBS logo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" y="562670"/>
            <a:ext cx="1209675" cy="7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255616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Agenda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1399978"/>
            <a:ext cx="7776864" cy="5706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Welcome &amp; Introductions</a:t>
            </a: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Background to the requirement- an overview of UK SBS &amp; the Research Councils</a:t>
            </a: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Current ISS resource challenges</a:t>
            </a: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Next steps</a:t>
            </a: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Q&amp;A</a:t>
            </a:r>
          </a:p>
          <a:p>
            <a:pPr lvl="0" defTabSz="914400">
              <a:spcBef>
                <a:spcPct val="20000"/>
              </a:spcBef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 of UK SBS &amp; Research Councils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416" y="1541002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bbsrc-img                                                                      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061" y="3229372"/>
            <a:ext cx="1647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0806" y="2276872"/>
            <a:ext cx="16478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ahrc-img                                                                        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4005064"/>
            <a:ext cx="1647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143" y="4771930"/>
            <a:ext cx="16478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mrc-img                                                                         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558" y="3229372"/>
            <a:ext cx="1647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nerc-img                                                                        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591" y="4528102"/>
            <a:ext cx="1647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sun-img                                                                         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07" y="2276872"/>
            <a:ext cx="1647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uksbs-img                                                                       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437" y="1541002"/>
            <a:ext cx="1647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179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Background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3488" y="1628800"/>
            <a:ext cx="9145016" cy="725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Supply of fixed term/permanent ICT roles across UKSBS &amp; Research Councils</a:t>
            </a:r>
            <a:endParaRPr lang="en-GB" sz="240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Recognised </a:t>
            </a: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need to partner with ICT experts</a:t>
            </a: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Roles managed by UK SBS Recruitment team- released on an individual basis to preferred suppliers </a:t>
            </a: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Critical hard to fill roles- across Network/Infrastructure/Testing /Programme Management. Sample roles: Oracle DBA’s, Functional Support Analysts, Technical Architects.</a:t>
            </a: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lvl="0" defTabSz="914400">
              <a:spcBef>
                <a:spcPct val="20000"/>
              </a:spcBef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89919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Background to ISS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3488" y="1628800"/>
            <a:ext cx="9145016" cy="356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3528" y="1628800"/>
            <a:ext cx="842493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2060"/>
                </a:solidFill>
              </a:rPr>
              <a:t>ISS is the IT Department within UK SBS. We provide IT shared services for both UK SBS, </a:t>
            </a:r>
            <a:r>
              <a:rPr lang="en-GB" sz="2400" dirty="0" err="1" smtClean="0">
                <a:solidFill>
                  <a:srgbClr val="002060"/>
                </a:solidFill>
              </a:rPr>
              <a:t>BEIS</a:t>
            </a:r>
            <a:r>
              <a:rPr lang="en-GB" sz="2400" dirty="0">
                <a:solidFill>
                  <a:srgbClr val="002060"/>
                </a:solidFill>
              </a:rPr>
              <a:t> </a:t>
            </a:r>
            <a:r>
              <a:rPr lang="en-GB" sz="2400" dirty="0" smtClean="0">
                <a:solidFill>
                  <a:srgbClr val="002060"/>
                </a:solidFill>
              </a:rPr>
              <a:t>and the Research Councils.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2060"/>
                </a:solidFill>
              </a:rPr>
              <a:t>The department is made up of both technical and non-technical roles and split into the following teams, all of which we will have recruitment requirements for: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2060"/>
                </a:solidFill>
              </a:rPr>
              <a:t>Architecture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2060"/>
                </a:solidFill>
              </a:rPr>
              <a:t>Infrastructure/Engineering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2060"/>
                </a:solidFill>
              </a:rPr>
              <a:t>Supplier/Service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2060"/>
                </a:solidFill>
              </a:rPr>
              <a:t>Test Team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2060"/>
                </a:solidFill>
              </a:rPr>
              <a:t>Application Development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2060"/>
                </a:solidFill>
              </a:rPr>
              <a:t>Project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2060"/>
                </a:solidFill>
              </a:rPr>
              <a:t>Oracle Support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58603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Current ISS Resource Challenges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3488" y="1628800"/>
            <a:ext cx="9145016" cy="201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We currently face issues in recruiting highly skilled individuals that we need to fulfil our roles.</a:t>
            </a: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We need to be able to find candidates with the following core skill sets and if they have a cross over in these skills that would be further beneficial to us: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3068" y="3914653"/>
            <a:ext cx="352839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  <a:cs typeface="Arial" pitchFamily="34" charset="0"/>
              </a:rPr>
              <a:t>Oracle</a:t>
            </a:r>
            <a:endParaRPr lang="en-GB" sz="20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  <a:cs typeface="Arial" pitchFamily="34" charset="0"/>
              </a:rPr>
              <a:t>Linux</a:t>
            </a:r>
            <a:endParaRPr lang="en-GB" sz="20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rgbClr val="002060"/>
                </a:solidFill>
              </a:rPr>
              <a:t>DBA’s</a:t>
            </a:r>
            <a:endParaRPr lang="en-GB" sz="20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</a:rPr>
              <a:t>Siebel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 smtClean="0">
                <a:solidFill>
                  <a:srgbClr val="002060"/>
                </a:solidFill>
              </a:rPr>
              <a:t>OBIEE</a:t>
            </a:r>
            <a:endParaRPr lang="en-GB" sz="2000" dirty="0" smtClean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rgbClr val="002060"/>
                </a:solidFill>
              </a:rPr>
              <a:t>Webcentre</a:t>
            </a:r>
            <a:endParaRPr lang="en-GB" sz="2000" dirty="0">
              <a:solidFill>
                <a:srgbClr val="002060"/>
              </a:solidFill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601460" y="3914653"/>
            <a:ext cx="43630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</a:rPr>
              <a:t>SQL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rgbClr val="002060"/>
                </a:solidFill>
              </a:rPr>
              <a:t>VB.Net</a:t>
            </a:r>
            <a:endParaRPr lang="en-GB" sz="20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rgbClr val="002060"/>
                </a:solidFill>
              </a:rPr>
              <a:t>ASP.Net</a:t>
            </a:r>
            <a:endParaRPr lang="en-GB" sz="20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</a:rPr>
              <a:t>Oracle Fusion Middleware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rgbClr val="002060"/>
                </a:solidFill>
              </a:rPr>
              <a:t>eBusiness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smtClean="0">
                <a:solidFill>
                  <a:srgbClr val="002060"/>
                </a:solidFill>
              </a:rPr>
              <a:t>Suite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002060"/>
                </a:solidFill>
              </a:rPr>
              <a:t>Experienced Project Managers</a:t>
            </a:r>
            <a:endParaRPr lang="en-GB" sz="2000" dirty="0">
              <a:solidFill>
                <a:srgbClr val="00206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581634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Specification and tender documentation to be finalised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Request for Proposal launched, it is anticipated to be routed via the Open OJEU process.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You will be required to access the Crown Commercial Services </a:t>
            </a:r>
            <a:r>
              <a:rPr lang="en-GB" sz="2400" dirty="0" err="1" smtClean="0"/>
              <a:t>eSourcing</a:t>
            </a:r>
            <a:r>
              <a:rPr lang="en-GB" sz="2400" dirty="0" smtClean="0"/>
              <a:t> tool to submit bids.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The tender documentation will include a full timetable of events during the tender process, instructions on how to access the system, specification, evaluation questions</a:t>
            </a:r>
            <a:r>
              <a:rPr lang="en-GB" sz="2400" dirty="0"/>
              <a:t> </a:t>
            </a:r>
            <a:r>
              <a:rPr lang="en-GB" sz="2400" dirty="0" smtClean="0"/>
              <a:t>and evaluation criteria.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29267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Questions and </a:t>
            </a:r>
            <a:r>
              <a:rPr lang="en-GB" dirty="0" smtClean="0"/>
              <a:t>Answers</a:t>
            </a:r>
            <a:endParaRPr lang="en-GB" dirty="0"/>
          </a:p>
        </p:txBody>
      </p:sp>
      <p:pic>
        <p:nvPicPr>
          <p:cNvPr id="1026" name="Picture 2" descr="C:\Users\asl1\AppData\Local\Microsoft\Windows\Temporary Internet Files\Content.IE5\3LDH9EM1\question_1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19" y="1600200"/>
            <a:ext cx="45259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072531"/>
      </p:ext>
    </p:extLst>
  </p:cSld>
  <p:clrMapOvr>
    <a:masterClrMapping/>
  </p:clrMapOvr>
</p:sld>
</file>

<file path=ppt/theme/theme1.xml><?xml version="1.0" encoding="utf-8"?>
<a:theme xmlns:a="http://schemas.openxmlformats.org/drawingml/2006/main" name="UK SBS Titles">
  <a:themeElements>
    <a:clrScheme name="UK SBS Set 1">
      <a:dk1>
        <a:srgbClr val="191919"/>
      </a:dk1>
      <a:lt1>
        <a:srgbClr val="FFFFFF"/>
      </a:lt1>
      <a:dk2>
        <a:srgbClr val="FFFFFF"/>
      </a:dk2>
      <a:lt2>
        <a:srgbClr val="FFFFFF"/>
      </a:lt2>
      <a:accent1>
        <a:srgbClr val="24246C"/>
      </a:accent1>
      <a:accent2>
        <a:srgbClr val="D0043C"/>
      </a:accent2>
      <a:accent3>
        <a:srgbClr val="999999"/>
      </a:accent3>
      <a:accent4>
        <a:srgbClr val="9999CC"/>
      </a:accent4>
      <a:accent5>
        <a:srgbClr val="FF6600"/>
      </a:accent5>
      <a:accent6>
        <a:srgbClr val="F79646"/>
      </a:accent6>
      <a:hlink>
        <a:srgbClr val="000066"/>
      </a:hlink>
      <a:folHlink>
        <a:srgbClr val="CC003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ue Swoosh">
  <a:themeElements>
    <a:clrScheme name="UK SBS Set 1">
      <a:dk1>
        <a:srgbClr val="191919"/>
      </a:dk1>
      <a:lt1>
        <a:srgbClr val="FFFFFF"/>
      </a:lt1>
      <a:dk2>
        <a:srgbClr val="FFFFFF"/>
      </a:dk2>
      <a:lt2>
        <a:srgbClr val="FFFFFF"/>
      </a:lt2>
      <a:accent1>
        <a:srgbClr val="24246C"/>
      </a:accent1>
      <a:accent2>
        <a:srgbClr val="D0043C"/>
      </a:accent2>
      <a:accent3>
        <a:srgbClr val="999999"/>
      </a:accent3>
      <a:accent4>
        <a:srgbClr val="9999CC"/>
      </a:accent4>
      <a:accent5>
        <a:srgbClr val="FF6600"/>
      </a:accent5>
      <a:accent6>
        <a:srgbClr val="F79646"/>
      </a:accent6>
      <a:hlink>
        <a:srgbClr val="000066"/>
      </a:hlink>
      <a:folHlink>
        <a:srgbClr val="CC003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>
        <a:normAutofit/>
      </a:bodyPr>
      <a:lstStyle>
        <a:defPPr algn="l">
          <a:defRPr sz="3000" dirty="0" smtClean="0">
            <a:solidFill>
              <a:srgbClr val="000066"/>
            </a:solidFill>
            <a:latin typeface="Arial"/>
            <a:cs typeface="Arial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Light (for visuals)">
  <a:themeElements>
    <a:clrScheme name="UK SBS Set 1">
      <a:dk1>
        <a:srgbClr val="191919"/>
      </a:dk1>
      <a:lt1>
        <a:srgbClr val="FFFFFF"/>
      </a:lt1>
      <a:dk2>
        <a:srgbClr val="FFFFFF"/>
      </a:dk2>
      <a:lt2>
        <a:srgbClr val="FFFFFF"/>
      </a:lt2>
      <a:accent1>
        <a:srgbClr val="24246C"/>
      </a:accent1>
      <a:accent2>
        <a:srgbClr val="D0043C"/>
      </a:accent2>
      <a:accent3>
        <a:srgbClr val="999999"/>
      </a:accent3>
      <a:accent4>
        <a:srgbClr val="9999CC"/>
      </a:accent4>
      <a:accent5>
        <a:srgbClr val="FF6600"/>
      </a:accent5>
      <a:accent6>
        <a:srgbClr val="F79646"/>
      </a:accent6>
      <a:hlink>
        <a:srgbClr val="000066"/>
      </a:hlink>
      <a:folHlink>
        <a:srgbClr val="CC003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olour swoosh">
  <a:themeElements>
    <a:clrScheme name="UK SBS Set 1">
      <a:dk1>
        <a:srgbClr val="191919"/>
      </a:dk1>
      <a:lt1>
        <a:srgbClr val="FFFFFF"/>
      </a:lt1>
      <a:dk2>
        <a:srgbClr val="FFFFFF"/>
      </a:dk2>
      <a:lt2>
        <a:srgbClr val="FFFFFF"/>
      </a:lt2>
      <a:accent1>
        <a:srgbClr val="24246C"/>
      </a:accent1>
      <a:accent2>
        <a:srgbClr val="D0043C"/>
      </a:accent2>
      <a:accent3>
        <a:srgbClr val="999999"/>
      </a:accent3>
      <a:accent4>
        <a:srgbClr val="9999CC"/>
      </a:accent4>
      <a:accent5>
        <a:srgbClr val="FF6600"/>
      </a:accent5>
      <a:accent6>
        <a:srgbClr val="F79646"/>
      </a:accent6>
      <a:hlink>
        <a:srgbClr val="000066"/>
      </a:hlink>
      <a:folHlink>
        <a:srgbClr val="CC003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UK SBS Set 1">
      <a:dk1>
        <a:srgbClr val="191919"/>
      </a:dk1>
      <a:lt1>
        <a:srgbClr val="FFFFFF"/>
      </a:lt1>
      <a:dk2>
        <a:srgbClr val="FFFFFF"/>
      </a:dk2>
      <a:lt2>
        <a:srgbClr val="FFFFFF"/>
      </a:lt2>
      <a:accent1>
        <a:srgbClr val="24246C"/>
      </a:accent1>
      <a:accent2>
        <a:srgbClr val="D0043C"/>
      </a:accent2>
      <a:accent3>
        <a:srgbClr val="999999"/>
      </a:accent3>
      <a:accent4>
        <a:srgbClr val="9999CC"/>
      </a:accent4>
      <a:accent5>
        <a:srgbClr val="FF6600"/>
      </a:accent5>
      <a:accent6>
        <a:srgbClr val="F79646"/>
      </a:accent6>
      <a:hlink>
        <a:srgbClr val="000066"/>
      </a:hlink>
      <a:folHlink>
        <a:srgbClr val="CC003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UK SBS Set 1">
      <a:dk1>
        <a:srgbClr val="191919"/>
      </a:dk1>
      <a:lt1>
        <a:srgbClr val="FFFFFF"/>
      </a:lt1>
      <a:dk2>
        <a:srgbClr val="FFFFFF"/>
      </a:dk2>
      <a:lt2>
        <a:srgbClr val="FFFFFF"/>
      </a:lt2>
      <a:accent1>
        <a:srgbClr val="24246C"/>
      </a:accent1>
      <a:accent2>
        <a:srgbClr val="D0043C"/>
      </a:accent2>
      <a:accent3>
        <a:srgbClr val="999999"/>
      </a:accent3>
      <a:accent4>
        <a:srgbClr val="9999CC"/>
      </a:accent4>
      <a:accent5>
        <a:srgbClr val="FF6600"/>
      </a:accent5>
      <a:accent6>
        <a:srgbClr val="F79646"/>
      </a:accent6>
      <a:hlink>
        <a:srgbClr val="000066"/>
      </a:hlink>
      <a:folHlink>
        <a:srgbClr val="CC003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57E9EE2AC1F843961C81768608366D" ma:contentTypeVersion="1" ma:contentTypeDescription="Create a new document." ma:contentTypeScope="" ma:versionID="a27305162f27afa4886178a39d32e6c4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e38c2a6852732fa2e35d970f008e309d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A6F25174-B89F-4BAB-8333-A26463ECC400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metadata/properties"/>
    <ds:schemaRef ds:uri="http://schemas.microsoft.com/sharepoint/v3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9E26F54-95E1-4C23-96FA-003598D9F7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2D31BC-1AF3-45E8-BDDE-7960D8101B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5420</TotalTime>
  <Words>451</Words>
  <Application>Microsoft Office PowerPoint</Application>
  <PresentationFormat>On-screen Show (4:3)</PresentationFormat>
  <Paragraphs>81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UK SBS Titles</vt:lpstr>
      <vt:lpstr>Blue Swoosh</vt:lpstr>
      <vt:lpstr>Light (for visuals)</vt:lpstr>
      <vt:lpstr>Colour swoosh</vt:lpstr>
      <vt:lpstr>ICT Supplier Day- 16th March 2017</vt:lpstr>
      <vt:lpstr> Agenda </vt:lpstr>
      <vt:lpstr>Overview of UK SBS &amp; Research Councils</vt:lpstr>
      <vt:lpstr> Background </vt:lpstr>
      <vt:lpstr> Background to ISS </vt:lpstr>
      <vt:lpstr> Current ISS Resource Challenges </vt:lpstr>
      <vt:lpstr>Next Steps</vt:lpstr>
      <vt:lpstr>Questions and Answers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 SBS Powerpoint Template V3</dc:title>
  <dc:subject>Templates</dc:subject>
  <dc:creator>Rachel Wilson (UK SBS)</dc:creator>
  <cp:lastModifiedBy>Alistair Staunton-Lambert (UK SBS)</cp:lastModifiedBy>
  <cp:revision>352</cp:revision>
  <dcterms:created xsi:type="dcterms:W3CDTF">2013-06-24T13:38:21Z</dcterms:created>
  <dcterms:modified xsi:type="dcterms:W3CDTF">2017-04-03T14:58:17Z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0x0101009257E9EE2AC1F843961C81768608366D</vt:lpwstr>
  </property>
</Properties>
</file>