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256" r:id="rId6"/>
    <p:sldId id="259" r:id="rId7"/>
    <p:sldId id="270" r:id="rId8"/>
    <p:sldId id="274" r:id="rId9"/>
    <p:sldId id="271" r:id="rId10"/>
    <p:sldId id="272" r:id="rId11"/>
    <p:sldId id="273" r:id="rId12"/>
    <p:sldId id="275" r:id="rId13"/>
    <p:sldId id="276"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1" d="100"/>
          <a:sy n="101" d="100"/>
        </p:scale>
        <p:origin x="1836"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A3E6E49B-7D67-44AC-8B23-BC0DBFD18772}" type="datetimeFigureOut">
              <a:rPr lang="en-GB" smtClean="0"/>
              <a:t>14/06/2018</a:t>
            </a:fld>
            <a:endParaRPr lang="en-GB" dirty="0"/>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DE5EA33-49D2-45AE-A8F5-5CD4D2FED276}" type="slidenum">
              <a:rPr lang="en-GB" smtClean="0"/>
              <a:t>‹#›</a:t>
            </a:fld>
            <a:endParaRPr lang="en-GB" dirty="0"/>
          </a:p>
        </p:txBody>
      </p:sp>
    </p:spTree>
    <p:extLst>
      <p:ext uri="{BB962C8B-B14F-4D97-AF65-F5344CB8AC3E}">
        <p14:creationId xmlns:p14="http://schemas.microsoft.com/office/powerpoint/2010/main" val="16122292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ABC3E6A-8FF1-4F8A-9E5F-1AEFD6C7CAA2}" type="datetimeFigureOut">
              <a:rPr lang="en-GB" smtClean="0"/>
              <a:t>14/06/2018</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B2C0896-2E52-40DB-A8F5-DDF0603E49D2}" type="slidenum">
              <a:rPr lang="en-GB" smtClean="0"/>
              <a:t>‹#›</a:t>
            </a:fld>
            <a:endParaRPr lang="en-GB" dirty="0"/>
          </a:p>
        </p:txBody>
      </p:sp>
    </p:spTree>
    <p:extLst>
      <p:ext uri="{BB962C8B-B14F-4D97-AF65-F5344CB8AC3E}">
        <p14:creationId xmlns:p14="http://schemas.microsoft.com/office/powerpoint/2010/main" val="1191070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CCGs</a:t>
            </a:r>
            <a:r>
              <a:rPr lang="en-GB" baseline="0" dirty="0"/>
              <a:t> will agree the</a:t>
            </a:r>
            <a:r>
              <a:rPr lang="en-GB" dirty="0"/>
              <a:t> number of providers on the framework and providers are requested</a:t>
            </a:r>
            <a:r>
              <a:rPr lang="en-GB" baseline="0" dirty="0"/>
              <a:t> to confirm which CCG areas and ‘lots’ they will be bidding in to deliver.</a:t>
            </a:r>
            <a:endParaRPr lang="en-GB" dirty="0"/>
          </a:p>
          <a:p>
            <a:r>
              <a:rPr lang="en-GB" dirty="0"/>
              <a:t>Extend contract pathway term from 3 to 4 years which includes on-going aftercare and equipment maintenance for 4 years after fitting via framework.</a:t>
            </a:r>
          </a:p>
          <a:p>
            <a:r>
              <a:rPr lang="en-GB" dirty="0"/>
              <a:t>Reduce tariff by 20%  </a:t>
            </a:r>
          </a:p>
          <a:p>
            <a:r>
              <a:rPr lang="en-GB" dirty="0"/>
              <a:t> </a:t>
            </a:r>
          </a:p>
        </p:txBody>
      </p:sp>
      <p:sp>
        <p:nvSpPr>
          <p:cNvPr id="4" name="Slide Number Placeholder 3"/>
          <p:cNvSpPr>
            <a:spLocks noGrp="1"/>
          </p:cNvSpPr>
          <p:nvPr>
            <p:ph type="sldNum" sz="quarter" idx="10"/>
          </p:nvPr>
        </p:nvSpPr>
        <p:spPr/>
        <p:txBody>
          <a:bodyPr/>
          <a:lstStyle/>
          <a:p>
            <a:fld id="{2B2C0896-2E52-40DB-A8F5-DDF0603E49D2}" type="slidenum">
              <a:rPr lang="en-GB" smtClean="0"/>
              <a:t>2</a:t>
            </a:fld>
            <a:endParaRPr lang="en-GB" dirty="0"/>
          </a:p>
        </p:txBody>
      </p:sp>
    </p:spTree>
    <p:extLst>
      <p:ext uri="{BB962C8B-B14F-4D97-AF65-F5344CB8AC3E}">
        <p14:creationId xmlns:p14="http://schemas.microsoft.com/office/powerpoint/2010/main" val="403163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3326992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2066735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3881760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3431046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1635536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1946522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1259398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2764261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2729515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3672181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B56096-863E-42AA-A06C-753234BB7EDC}" type="datetimeFigureOut">
              <a:rPr lang="en-GB" smtClean="0"/>
              <a:t>14/06/2018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7CF9C9BB-74B0-4CCD-8080-71AC94176AB9}" type="slidenum">
              <a:rPr lang="en-GB" smtClean="0"/>
              <a:t>‹#›</a:t>
            </a:fld>
            <a:endParaRPr lang="en-GB" dirty="0"/>
          </a:p>
        </p:txBody>
      </p:sp>
    </p:spTree>
    <p:extLst>
      <p:ext uri="{BB962C8B-B14F-4D97-AF65-F5344CB8AC3E}">
        <p14:creationId xmlns:p14="http://schemas.microsoft.com/office/powerpoint/2010/main" val="253619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56096-863E-42AA-A06C-753234BB7EDC}" type="datetimeFigureOut">
              <a:rPr lang="en-GB" smtClean="0"/>
              <a:t>14/06/2018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F9C9BB-74B0-4CCD-8080-71AC94176AB9}" type="slidenum">
              <a:rPr lang="en-GB" smtClean="0"/>
              <a:t>‹#›</a:t>
            </a:fld>
            <a:endParaRPr lang="en-GB" dirty="0"/>
          </a:p>
        </p:txBody>
      </p:sp>
    </p:spTree>
    <p:extLst>
      <p:ext uri="{BB962C8B-B14F-4D97-AF65-F5344CB8AC3E}">
        <p14:creationId xmlns:p14="http://schemas.microsoft.com/office/powerpoint/2010/main" val="4062447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1.jpg@01D2CFE6.CF016AD0"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cid:image001.jpg@01D2CFE6.CF016AD0"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92896"/>
            <a:ext cx="7774632" cy="1368152"/>
          </a:xfrm>
        </p:spPr>
        <p:txBody>
          <a:bodyPr>
            <a:normAutofit fontScale="90000"/>
          </a:bodyPr>
          <a:lstStyle/>
          <a:p>
            <a:br>
              <a:rPr lang="en-GB" sz="3600" dirty="0">
                <a:latin typeface="Arial" panose="020B0604020202020204" pitchFamily="34" charset="0"/>
                <a:cs typeface="Arial" panose="020B0604020202020204" pitchFamily="34" charset="0"/>
              </a:rPr>
            </a:br>
            <a:br>
              <a:rPr lang="en-GB" sz="3600" b="1" dirty="0">
                <a:latin typeface="Arial" panose="020B0604020202020204" pitchFamily="34" charset="0"/>
                <a:cs typeface="Arial" panose="020B0604020202020204" pitchFamily="34" charset="0"/>
              </a:rPr>
            </a:br>
            <a:r>
              <a:rPr lang="en-GB" sz="3600" b="1" dirty="0">
                <a:latin typeface="Arial" panose="020B0604020202020204" pitchFamily="34" charset="0"/>
                <a:cs typeface="Arial" panose="020B0604020202020204" pitchFamily="34" charset="0"/>
              </a:rPr>
              <a:t>Local Lots</a:t>
            </a:r>
            <a:br>
              <a:rPr lang="en-GB" sz="3600" b="1" dirty="0">
                <a:latin typeface="Arial" panose="020B0604020202020204" pitchFamily="34" charset="0"/>
                <a:cs typeface="Arial" panose="020B0604020202020204" pitchFamily="34" charset="0"/>
              </a:rPr>
            </a:br>
            <a:br>
              <a:rPr lang="en-GB" sz="3600" b="1" dirty="0">
                <a:latin typeface="Arial" panose="020B0604020202020204" pitchFamily="34" charset="0"/>
                <a:cs typeface="Arial" panose="020B0604020202020204" pitchFamily="34" charset="0"/>
              </a:rPr>
            </a:b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043608" y="4437112"/>
            <a:ext cx="6696744" cy="1584176"/>
          </a:xfrm>
        </p:spPr>
        <p:txBody>
          <a:bodyPr>
            <a:normAutofit fontScale="62500" lnSpcReduction="20000"/>
          </a:bodyPr>
          <a:lstStyle/>
          <a:p>
            <a:r>
              <a:rPr lang="en-GB" dirty="0">
                <a:solidFill>
                  <a:schemeClr val="tx2">
                    <a:lumMod val="60000"/>
                    <a:lumOff val="40000"/>
                  </a:schemeClr>
                </a:solidFill>
                <a:latin typeface="Arial" panose="020B0604020202020204" pitchFamily="34" charset="0"/>
                <a:cs typeface="Arial" panose="020B0604020202020204" pitchFamily="34" charset="0"/>
              </a:rPr>
              <a:t>Anne Greenwood, </a:t>
            </a:r>
          </a:p>
          <a:p>
            <a:r>
              <a:rPr lang="en-GB" dirty="0">
                <a:solidFill>
                  <a:schemeClr val="tx2">
                    <a:lumMod val="60000"/>
                    <a:lumOff val="40000"/>
                  </a:schemeClr>
                </a:solidFill>
                <a:latin typeface="Arial" panose="020B0604020202020204" pitchFamily="34" charset="0"/>
                <a:cs typeface="Arial" panose="020B0604020202020204" pitchFamily="34" charset="0"/>
              </a:rPr>
              <a:t>Service Transformation Manager</a:t>
            </a:r>
          </a:p>
          <a:p>
            <a:endParaRPr lang="en-GB" dirty="0">
              <a:solidFill>
                <a:schemeClr val="tx2">
                  <a:lumMod val="60000"/>
                  <a:lumOff val="40000"/>
                </a:schemeClr>
              </a:solidFill>
              <a:latin typeface="Arial" panose="020B0604020202020204" pitchFamily="34" charset="0"/>
              <a:cs typeface="Arial" panose="020B0604020202020204" pitchFamily="34" charset="0"/>
            </a:endParaRPr>
          </a:p>
          <a:p>
            <a:r>
              <a:rPr lang="en-GB" dirty="0">
                <a:solidFill>
                  <a:schemeClr val="tx2">
                    <a:lumMod val="60000"/>
                    <a:lumOff val="40000"/>
                  </a:schemeClr>
                </a:solidFill>
                <a:latin typeface="Arial" panose="020B0604020202020204" pitchFamily="34" charset="0"/>
                <a:cs typeface="Arial" panose="020B0604020202020204" pitchFamily="34" charset="0"/>
              </a:rPr>
              <a:t>Blackburn with Darwen CCG on behalf of Lancashire wide CCG’s</a:t>
            </a:r>
          </a:p>
        </p:txBody>
      </p:sp>
      <p:sp>
        <p:nvSpPr>
          <p:cNvPr id="6" name="Rectangle 5"/>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dirty="0"/>
          </a:p>
        </p:txBody>
      </p:sp>
      <p:pic>
        <p:nvPicPr>
          <p:cNvPr id="1028" name="Picture 4" descr="cid:image001.jpg@01D2CFE6.CF016AD0"/>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a:spLocks noChangeArrowheads="1"/>
          </p:cNvSpPr>
          <p:nvPr/>
        </p:nvSpPr>
        <p:spPr bwMode="auto">
          <a:xfrm>
            <a:off x="0" y="475392"/>
            <a:ext cx="3546164"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000" b="1" i="0" u="none" strike="noStrike" cap="none" normalizeH="0" baseline="0" dirty="0">
                <a:ln>
                  <a:noFill/>
                </a:ln>
                <a:solidFill>
                  <a:schemeClr val="tx1"/>
                </a:solidFill>
                <a:effectLst/>
                <a:latin typeface="Arial" pitchFamily="34" charset="0"/>
                <a:ea typeface="Calibri" pitchFamily="34" charset="0"/>
                <a:cs typeface="Arial" pitchFamily="34" charset="0"/>
              </a:rPr>
              <a:t>Working in partnership:</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ea typeface="Calibri" pitchFamily="34" charset="0"/>
                <a:cs typeface="Arial" pitchFamily="34" charset="0"/>
              </a:rPr>
              <a:t>NHS East Lancashire Clinical Commissioning Group</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ea typeface="Calibri" pitchFamily="34" charset="0"/>
                <a:cs typeface="Arial" pitchFamily="34" charset="0"/>
              </a:rPr>
              <a:t>NHS Blackburn with Darwen Clinical Commissioning Group</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Blackpool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Chorley &amp; South Ribble CCG</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Fylde &amp; Wyre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Greater Preston CCG</a:t>
            </a:r>
          </a:p>
          <a:p>
            <a:pPr marL="0" marR="0" lvl="0" indent="0" algn="l" defTabSz="914400" rtl="0" eaLnBrk="0" fontAlgn="base" latinLnBrk="0" hangingPunct="0">
              <a:lnSpc>
                <a:spcPct val="100000"/>
              </a:lnSpc>
              <a:spcBef>
                <a:spcPct val="0"/>
              </a:spcBef>
              <a:spcAft>
                <a:spcPct val="0"/>
              </a:spcAft>
              <a:buClrTx/>
              <a:buSzTx/>
              <a:buFontTx/>
              <a:buNone/>
              <a:tabLst/>
            </a:pPr>
            <a:r>
              <a:rPr lang="en-GB" altLang="en-US" sz="1000" dirty="0">
                <a:latin typeface="Arial" pitchFamily="34" charset="0"/>
                <a:cs typeface="Arial" pitchFamily="34" charset="0"/>
              </a:rPr>
              <a:t>NHS Morecambe Bay CCG</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000" b="0" i="0" u="none" strike="noStrike" cap="none" normalizeH="0" baseline="0" dirty="0">
                <a:ln>
                  <a:noFill/>
                </a:ln>
                <a:solidFill>
                  <a:schemeClr val="tx1"/>
                </a:solidFill>
                <a:effectLst/>
                <a:latin typeface="Arial" pitchFamily="34" charset="0"/>
                <a:cs typeface="Arial" pitchFamily="34" charset="0"/>
              </a:rPr>
              <a:t>NHS West</a:t>
            </a:r>
            <a:r>
              <a:rPr kumimoji="0" lang="en-GB" altLang="en-US" sz="1000" b="0" i="0" u="none" strike="noStrike" cap="none" normalizeH="0" dirty="0">
                <a:ln>
                  <a:noFill/>
                </a:ln>
                <a:solidFill>
                  <a:schemeClr val="tx1"/>
                </a:solidFill>
                <a:effectLst/>
                <a:latin typeface="Arial" pitchFamily="34" charset="0"/>
                <a:cs typeface="Arial" pitchFamily="34" charset="0"/>
              </a:rPr>
              <a:t> Lancashire CCG</a:t>
            </a:r>
            <a:endParaRPr kumimoji="0" lang="en-GB"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58928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1532"/>
            <a:ext cx="8229600" cy="946106"/>
          </a:xfrm>
        </p:spPr>
        <p:txBody>
          <a:bodyPr/>
          <a:lstStyle/>
          <a:p>
            <a:r>
              <a:rPr lang="en-GB" dirty="0"/>
              <a:t>Local Lots</a:t>
            </a:r>
          </a:p>
        </p:txBody>
      </p:sp>
      <p:sp>
        <p:nvSpPr>
          <p:cNvPr id="3" name="Content Placeholder 2"/>
          <p:cNvSpPr>
            <a:spLocks noGrp="1"/>
          </p:cNvSpPr>
          <p:nvPr>
            <p:ph idx="1"/>
          </p:nvPr>
        </p:nvSpPr>
        <p:spPr>
          <a:xfrm>
            <a:off x="457200" y="1268760"/>
            <a:ext cx="8229600" cy="4857403"/>
          </a:xfrm>
        </p:spPr>
        <p:txBody>
          <a:bodyPr>
            <a:normAutofit/>
          </a:bodyPr>
          <a:lstStyle/>
          <a:p>
            <a:r>
              <a:rPr lang="en-GB" dirty="0"/>
              <a:t>Core Service Specification</a:t>
            </a:r>
          </a:p>
          <a:p>
            <a:r>
              <a:rPr lang="en-GB" dirty="0"/>
              <a:t>Local variation relating to:</a:t>
            </a:r>
          </a:p>
          <a:p>
            <a:pPr marL="0" indent="0" algn="ctr">
              <a:buNone/>
            </a:pPr>
            <a:r>
              <a:rPr lang="en-GB" dirty="0"/>
              <a:t> Referral Processes</a:t>
            </a:r>
          </a:p>
          <a:p>
            <a:pPr marL="0" indent="0" algn="ctr">
              <a:buNone/>
            </a:pPr>
            <a:r>
              <a:rPr lang="en-GB" dirty="0"/>
              <a:t>Treatment Room Provision</a:t>
            </a:r>
          </a:p>
          <a:p>
            <a:pPr marL="0" indent="0" algn="ctr">
              <a:buNone/>
            </a:pPr>
            <a:r>
              <a:rPr lang="en-GB" dirty="0"/>
              <a:t>Pathways</a:t>
            </a:r>
          </a:p>
          <a:p>
            <a:r>
              <a:rPr lang="en-GB" dirty="0"/>
              <a:t>Local Lots provide the opportunity to reflect local nuances</a:t>
            </a:r>
          </a:p>
          <a:p>
            <a:endParaRPr lang="en-GB" dirty="0"/>
          </a:p>
          <a:p>
            <a:pPr marL="0" indent="0" algn="ctr">
              <a:buNone/>
            </a:pPr>
            <a:endParaRPr lang="en-GB" dirty="0"/>
          </a:p>
          <a:p>
            <a:pPr marL="0" indent="0">
              <a:buNone/>
            </a:pPr>
            <a:endParaRPr lang="en-GB" dirty="0"/>
          </a:p>
        </p:txBody>
      </p:sp>
      <p:pic>
        <p:nvPicPr>
          <p:cNvPr id="5" name="Picture 4" descr="cid:image001.jpg@01D2CFE6.CF016AD0"/>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812360" y="290557"/>
            <a:ext cx="895350" cy="361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8799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Morecambe Bay CCG</a:t>
            </a:r>
          </a:p>
        </p:txBody>
      </p:sp>
      <p:sp>
        <p:nvSpPr>
          <p:cNvPr id="6" name="Content Placeholder 5"/>
          <p:cNvSpPr>
            <a:spLocks noGrp="1"/>
          </p:cNvSpPr>
          <p:nvPr>
            <p:ph idx="1"/>
          </p:nvPr>
        </p:nvSpPr>
        <p:spPr/>
        <p:txBody>
          <a:bodyPr>
            <a:normAutofit/>
          </a:bodyPr>
          <a:lstStyle/>
          <a:p>
            <a:pPr marL="0" indent="0" algn="ctr">
              <a:buNone/>
            </a:pPr>
            <a:r>
              <a:rPr lang="en-GB" dirty="0"/>
              <a:t>345,690 Population </a:t>
            </a:r>
            <a:r>
              <a:rPr lang="en-GB" sz="2800" dirty="0"/>
              <a:t>(As at April 2018)</a:t>
            </a:r>
          </a:p>
          <a:p>
            <a:r>
              <a:rPr lang="en-GB" dirty="0"/>
              <a:t>The CCG consists of 36 GP Practices as part of 11 Integrated Care Communities (ICC’s) (number of practices per community as below):</a:t>
            </a:r>
          </a:p>
          <a:p>
            <a:pPr marL="0" indent="0">
              <a:buNone/>
            </a:pPr>
            <a:endParaRPr lang="en-GB" dirty="0"/>
          </a:p>
          <a:p>
            <a:endParaRPr lang="en-GB" dirty="0"/>
          </a:p>
          <a:p>
            <a:endParaRPr lang="en-GB" dirty="0"/>
          </a:p>
        </p:txBody>
      </p:sp>
      <p:graphicFrame>
        <p:nvGraphicFramePr>
          <p:cNvPr id="7" name="Table 6"/>
          <p:cNvGraphicFramePr>
            <a:graphicFrameLocks noGrp="1"/>
          </p:cNvGraphicFramePr>
          <p:nvPr>
            <p:extLst>
              <p:ext uri="{D42A27DB-BD31-4B8C-83A1-F6EECF244321}">
                <p14:modId xmlns:p14="http://schemas.microsoft.com/office/powerpoint/2010/main" val="3132394197"/>
              </p:ext>
            </p:extLst>
          </p:nvPr>
        </p:nvGraphicFramePr>
        <p:xfrm>
          <a:off x="1043608" y="4437112"/>
          <a:ext cx="7128791" cy="1728192"/>
        </p:xfrm>
        <a:graphic>
          <a:graphicData uri="http://schemas.openxmlformats.org/drawingml/2006/table">
            <a:tbl>
              <a:tblPr firstRow="1" firstCol="1" bandRow="1">
                <a:tableStyleId>{5C22544A-7EE6-4342-B048-85BDC9FD1C3A}</a:tableStyleId>
              </a:tblPr>
              <a:tblGrid>
                <a:gridCol w="1637504">
                  <a:extLst>
                    <a:ext uri="{9D8B030D-6E8A-4147-A177-3AD203B41FA5}">
                      <a16:colId xmlns:a16="http://schemas.microsoft.com/office/drawing/2014/main" val="20000"/>
                    </a:ext>
                  </a:extLst>
                </a:gridCol>
                <a:gridCol w="682881">
                  <a:extLst>
                    <a:ext uri="{9D8B030D-6E8A-4147-A177-3AD203B41FA5}">
                      <a16:colId xmlns:a16="http://schemas.microsoft.com/office/drawing/2014/main" val="20001"/>
                    </a:ext>
                  </a:extLst>
                </a:gridCol>
                <a:gridCol w="1573981">
                  <a:extLst>
                    <a:ext uri="{9D8B030D-6E8A-4147-A177-3AD203B41FA5}">
                      <a16:colId xmlns:a16="http://schemas.microsoft.com/office/drawing/2014/main" val="20002"/>
                    </a:ext>
                  </a:extLst>
                </a:gridCol>
                <a:gridCol w="975798">
                  <a:extLst>
                    <a:ext uri="{9D8B030D-6E8A-4147-A177-3AD203B41FA5}">
                      <a16:colId xmlns:a16="http://schemas.microsoft.com/office/drawing/2014/main" val="20003"/>
                    </a:ext>
                  </a:extLst>
                </a:gridCol>
                <a:gridCol w="1543101">
                  <a:extLst>
                    <a:ext uri="{9D8B030D-6E8A-4147-A177-3AD203B41FA5}">
                      <a16:colId xmlns:a16="http://schemas.microsoft.com/office/drawing/2014/main" val="20004"/>
                    </a:ext>
                  </a:extLst>
                </a:gridCol>
                <a:gridCol w="715526">
                  <a:extLst>
                    <a:ext uri="{9D8B030D-6E8A-4147-A177-3AD203B41FA5}">
                      <a16:colId xmlns:a16="http://schemas.microsoft.com/office/drawing/2014/main" val="20005"/>
                    </a:ext>
                  </a:extLst>
                </a:gridCol>
              </a:tblGrid>
              <a:tr h="1728192">
                <a:tc>
                  <a:txBody>
                    <a:bodyPr/>
                    <a:lstStyle/>
                    <a:p>
                      <a:pPr marL="342900" lvl="0" indent="-342900">
                        <a:lnSpc>
                          <a:spcPct val="107000"/>
                        </a:lnSpc>
                        <a:spcAft>
                          <a:spcPts val="0"/>
                        </a:spcAft>
                        <a:buFont typeface="Symbol"/>
                        <a:buChar char=""/>
                      </a:pPr>
                      <a:r>
                        <a:rPr lang="en-GB" sz="1100" dirty="0">
                          <a:effectLst/>
                        </a:rPr>
                        <a:t>Alfred Barrow (5)</a:t>
                      </a:r>
                    </a:p>
                    <a:p>
                      <a:pPr marL="342900" lvl="0" indent="-342900">
                        <a:lnSpc>
                          <a:spcPct val="107000"/>
                        </a:lnSpc>
                        <a:spcAft>
                          <a:spcPts val="0"/>
                        </a:spcAft>
                        <a:buFont typeface="Symbol"/>
                        <a:buChar char=""/>
                      </a:pPr>
                      <a:r>
                        <a:rPr lang="en-GB" sz="1100" dirty="0">
                          <a:effectLst/>
                        </a:rPr>
                        <a:t>Barrow Town (4)</a:t>
                      </a:r>
                    </a:p>
                    <a:p>
                      <a:pPr marL="342900" lvl="0" indent="-342900">
                        <a:lnSpc>
                          <a:spcPct val="107000"/>
                        </a:lnSpc>
                        <a:spcAft>
                          <a:spcPts val="0"/>
                        </a:spcAft>
                        <a:buFont typeface="Symbol"/>
                        <a:buChar char=""/>
                      </a:pPr>
                      <a:r>
                        <a:rPr lang="en-GB" sz="1100" dirty="0">
                          <a:effectLst/>
                        </a:rPr>
                        <a:t>Bay (1)</a:t>
                      </a:r>
                    </a:p>
                    <a:p>
                      <a:pPr marL="342900" lvl="0" indent="-342900">
                        <a:lnSpc>
                          <a:spcPct val="107000"/>
                        </a:lnSpc>
                        <a:spcAft>
                          <a:spcPts val="0"/>
                        </a:spcAft>
                        <a:buFont typeface="Symbol"/>
                        <a:buChar char=""/>
                      </a:pPr>
                      <a:r>
                        <a:rPr lang="en-GB" sz="1100" dirty="0">
                          <a:effectLst/>
                        </a:rPr>
                        <a:t>Carnforth (1)</a:t>
                      </a:r>
                      <a:endParaRPr lang="en-GB" sz="1100" dirty="0">
                        <a:effectLst/>
                        <a:latin typeface="Calibri"/>
                        <a:ea typeface="Calibri"/>
                        <a:cs typeface="Times New Roman"/>
                      </a:endParaRPr>
                    </a:p>
                  </a:txBody>
                  <a:tcPr marL="68580" marR="68580" marT="0" marB="0"/>
                </a:tc>
                <a:tc>
                  <a:txBody>
                    <a:bodyPr/>
                    <a:lstStyle/>
                    <a:p>
                      <a:pPr algn="r">
                        <a:lnSpc>
                          <a:spcPct val="107000"/>
                        </a:lnSpc>
                        <a:spcAft>
                          <a:spcPts val="0"/>
                        </a:spcAft>
                      </a:pPr>
                      <a:r>
                        <a:rPr lang="en-GB" sz="1100" dirty="0">
                          <a:effectLst/>
                        </a:rPr>
                        <a:t>26594</a:t>
                      </a:r>
                    </a:p>
                    <a:p>
                      <a:pPr algn="r">
                        <a:lnSpc>
                          <a:spcPct val="107000"/>
                        </a:lnSpc>
                        <a:spcAft>
                          <a:spcPts val="0"/>
                        </a:spcAft>
                      </a:pPr>
                      <a:r>
                        <a:rPr lang="en-GB" sz="1100" dirty="0">
                          <a:effectLst/>
                        </a:rPr>
                        <a:t>33729</a:t>
                      </a:r>
                    </a:p>
                    <a:p>
                      <a:pPr algn="r">
                        <a:lnSpc>
                          <a:spcPct val="107000"/>
                        </a:lnSpc>
                        <a:spcAft>
                          <a:spcPts val="0"/>
                        </a:spcAft>
                      </a:pPr>
                      <a:r>
                        <a:rPr lang="en-GB" sz="1100" dirty="0">
                          <a:effectLst/>
                        </a:rPr>
                        <a:t>60931</a:t>
                      </a:r>
                    </a:p>
                    <a:p>
                      <a:pPr algn="r">
                        <a:lnSpc>
                          <a:spcPct val="107000"/>
                        </a:lnSpc>
                        <a:spcAft>
                          <a:spcPts val="0"/>
                        </a:spcAft>
                      </a:pPr>
                      <a:r>
                        <a:rPr lang="en-GB" sz="1100" dirty="0">
                          <a:effectLst/>
                        </a:rPr>
                        <a:t>14984</a:t>
                      </a:r>
                      <a:endParaRPr lang="en-GB" sz="1100" dirty="0">
                        <a:effectLst/>
                        <a:latin typeface="Calibri"/>
                        <a:ea typeface="Calibri"/>
                        <a:cs typeface="Times New Roman"/>
                      </a:endParaRPr>
                    </a:p>
                  </a:txBody>
                  <a:tcPr marL="68580" marR="68580" marT="0" marB="0"/>
                </a:tc>
                <a:tc>
                  <a:txBody>
                    <a:bodyPr/>
                    <a:lstStyle/>
                    <a:p>
                      <a:pPr marL="342900" lvl="0" indent="-342900">
                        <a:lnSpc>
                          <a:spcPct val="107000"/>
                        </a:lnSpc>
                        <a:spcAft>
                          <a:spcPts val="0"/>
                        </a:spcAft>
                        <a:buFont typeface="Symbol"/>
                        <a:buChar char=""/>
                      </a:pPr>
                      <a:r>
                        <a:rPr lang="en-GB" sz="1100" dirty="0">
                          <a:effectLst/>
                        </a:rPr>
                        <a:t>East (6)</a:t>
                      </a:r>
                    </a:p>
                    <a:p>
                      <a:pPr marL="342900" lvl="0" indent="-342900">
                        <a:lnSpc>
                          <a:spcPct val="107000"/>
                        </a:lnSpc>
                        <a:spcAft>
                          <a:spcPts val="0"/>
                        </a:spcAft>
                        <a:buFont typeface="Symbol"/>
                        <a:buChar char=""/>
                      </a:pPr>
                      <a:r>
                        <a:rPr lang="en-GB" sz="1100" dirty="0">
                          <a:effectLst/>
                        </a:rPr>
                        <a:t>Grange &amp; Lakes (8)</a:t>
                      </a:r>
                    </a:p>
                    <a:p>
                      <a:pPr marL="342900" lvl="0" indent="-342900">
                        <a:lnSpc>
                          <a:spcPct val="107000"/>
                        </a:lnSpc>
                        <a:spcAft>
                          <a:spcPts val="0"/>
                        </a:spcAft>
                        <a:buFont typeface="Symbol"/>
                        <a:buChar char=""/>
                      </a:pPr>
                      <a:r>
                        <a:rPr lang="en-GB" sz="1100" dirty="0">
                          <a:effectLst/>
                        </a:rPr>
                        <a:t>Kendal (3)</a:t>
                      </a:r>
                    </a:p>
                    <a:p>
                      <a:pPr marL="342900" lvl="0" indent="-342900">
                        <a:lnSpc>
                          <a:spcPct val="107000"/>
                        </a:lnSpc>
                        <a:spcAft>
                          <a:spcPts val="0"/>
                        </a:spcAft>
                        <a:buFont typeface="Symbol"/>
                        <a:buChar char=""/>
                      </a:pPr>
                      <a:r>
                        <a:rPr lang="en-GB" sz="1100" dirty="0">
                          <a:effectLst/>
                        </a:rPr>
                        <a:t>Lancaster (1)</a:t>
                      </a:r>
                      <a:endParaRPr lang="en-GB" sz="11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100" dirty="0">
                          <a:effectLst/>
                        </a:rPr>
                        <a:t>32295</a:t>
                      </a:r>
                    </a:p>
                    <a:p>
                      <a:pPr algn="ctr">
                        <a:lnSpc>
                          <a:spcPct val="107000"/>
                        </a:lnSpc>
                        <a:spcAft>
                          <a:spcPts val="0"/>
                        </a:spcAft>
                      </a:pPr>
                      <a:r>
                        <a:rPr lang="en-GB" sz="1100" dirty="0">
                          <a:effectLst/>
                        </a:rPr>
                        <a:t>32493</a:t>
                      </a:r>
                    </a:p>
                    <a:p>
                      <a:pPr algn="ctr">
                        <a:lnSpc>
                          <a:spcPct val="107000"/>
                        </a:lnSpc>
                        <a:spcAft>
                          <a:spcPts val="0"/>
                        </a:spcAft>
                      </a:pPr>
                      <a:r>
                        <a:rPr lang="en-GB" sz="1100" dirty="0">
                          <a:effectLst/>
                        </a:rPr>
                        <a:t> </a:t>
                      </a:r>
                    </a:p>
                    <a:p>
                      <a:pPr algn="ctr">
                        <a:lnSpc>
                          <a:spcPct val="107000"/>
                        </a:lnSpc>
                        <a:spcAft>
                          <a:spcPts val="0"/>
                        </a:spcAft>
                      </a:pPr>
                      <a:r>
                        <a:rPr lang="en-GB" sz="1100" dirty="0">
                          <a:effectLst/>
                        </a:rPr>
                        <a:t>37525</a:t>
                      </a:r>
                    </a:p>
                    <a:p>
                      <a:pPr algn="ctr">
                        <a:lnSpc>
                          <a:spcPct val="107000"/>
                        </a:lnSpc>
                        <a:spcAft>
                          <a:spcPts val="0"/>
                        </a:spcAft>
                      </a:pPr>
                      <a:r>
                        <a:rPr lang="en-GB" sz="1100" dirty="0">
                          <a:effectLst/>
                        </a:rPr>
                        <a:t>55416</a:t>
                      </a:r>
                      <a:endParaRPr lang="en-GB" sz="1100" dirty="0">
                        <a:effectLst/>
                        <a:latin typeface="Calibri"/>
                        <a:ea typeface="Calibri"/>
                        <a:cs typeface="Times New Roman"/>
                      </a:endParaRPr>
                    </a:p>
                  </a:txBody>
                  <a:tcPr marL="68580" marR="68580" marT="0" marB="0"/>
                </a:tc>
                <a:tc>
                  <a:txBody>
                    <a:bodyPr/>
                    <a:lstStyle/>
                    <a:p>
                      <a:pPr marL="342900" lvl="0" indent="-342900">
                        <a:lnSpc>
                          <a:spcPct val="107000"/>
                        </a:lnSpc>
                        <a:spcAft>
                          <a:spcPts val="0"/>
                        </a:spcAft>
                        <a:buFont typeface="Symbol"/>
                        <a:buChar char=""/>
                      </a:pPr>
                      <a:r>
                        <a:rPr lang="en-GB" sz="1100" dirty="0">
                          <a:effectLst/>
                        </a:rPr>
                        <a:t>Millom (2)</a:t>
                      </a:r>
                    </a:p>
                    <a:p>
                      <a:pPr marL="342900" lvl="0" indent="-342900">
                        <a:lnSpc>
                          <a:spcPct val="107000"/>
                        </a:lnSpc>
                        <a:spcAft>
                          <a:spcPts val="0"/>
                        </a:spcAft>
                        <a:buFont typeface="Symbol"/>
                        <a:buChar char=""/>
                      </a:pPr>
                      <a:r>
                        <a:rPr lang="en-GB" sz="1100" dirty="0">
                          <a:effectLst/>
                        </a:rPr>
                        <a:t>Queens Square (1)</a:t>
                      </a:r>
                    </a:p>
                    <a:p>
                      <a:pPr marL="342900" lvl="0" indent="-342900">
                        <a:lnSpc>
                          <a:spcPct val="107000"/>
                        </a:lnSpc>
                        <a:spcAft>
                          <a:spcPts val="0"/>
                        </a:spcAft>
                        <a:buFont typeface="Symbol"/>
                        <a:buChar char=""/>
                      </a:pPr>
                      <a:r>
                        <a:rPr lang="en-GB" sz="1100" dirty="0">
                          <a:effectLst/>
                        </a:rPr>
                        <a:t>Ulverston &amp; Dalton (4)</a:t>
                      </a:r>
                    </a:p>
                    <a:p>
                      <a:pPr>
                        <a:lnSpc>
                          <a:spcPct val="107000"/>
                        </a:lnSpc>
                        <a:spcAft>
                          <a:spcPts val="0"/>
                        </a:spcAft>
                      </a:pPr>
                      <a:r>
                        <a:rPr lang="en-GB" sz="1100" dirty="0">
                          <a:effectLst/>
                        </a:rPr>
                        <a:t> </a:t>
                      </a:r>
                      <a:endParaRPr lang="en-GB" sz="1100" dirty="0">
                        <a:effectLst/>
                        <a:latin typeface="Calibri"/>
                        <a:ea typeface="Calibri"/>
                        <a:cs typeface="Times New Roman"/>
                      </a:endParaRPr>
                    </a:p>
                  </a:txBody>
                  <a:tcPr marL="68580" marR="68580" marT="0" marB="0"/>
                </a:tc>
                <a:tc>
                  <a:txBody>
                    <a:bodyPr/>
                    <a:lstStyle/>
                    <a:p>
                      <a:pPr algn="ctr">
                        <a:lnSpc>
                          <a:spcPct val="107000"/>
                        </a:lnSpc>
                        <a:spcAft>
                          <a:spcPts val="0"/>
                        </a:spcAft>
                      </a:pPr>
                      <a:r>
                        <a:rPr lang="en-GB" sz="1100" dirty="0">
                          <a:effectLst/>
                        </a:rPr>
                        <a:t>11616</a:t>
                      </a:r>
                    </a:p>
                    <a:p>
                      <a:pPr algn="ctr">
                        <a:lnSpc>
                          <a:spcPct val="107000"/>
                        </a:lnSpc>
                        <a:spcAft>
                          <a:spcPts val="0"/>
                        </a:spcAft>
                      </a:pPr>
                      <a:r>
                        <a:rPr lang="en-GB" sz="1100" dirty="0">
                          <a:effectLst/>
                        </a:rPr>
                        <a:t>14313</a:t>
                      </a:r>
                    </a:p>
                    <a:p>
                      <a:pPr algn="ctr">
                        <a:lnSpc>
                          <a:spcPct val="107000"/>
                        </a:lnSpc>
                        <a:spcAft>
                          <a:spcPts val="0"/>
                        </a:spcAft>
                      </a:pPr>
                      <a:r>
                        <a:rPr lang="en-GB" sz="1100" dirty="0">
                          <a:effectLst/>
                        </a:rPr>
                        <a:t> </a:t>
                      </a:r>
                    </a:p>
                    <a:p>
                      <a:pPr algn="ctr">
                        <a:lnSpc>
                          <a:spcPct val="107000"/>
                        </a:lnSpc>
                        <a:spcAft>
                          <a:spcPts val="0"/>
                        </a:spcAft>
                      </a:pPr>
                      <a:r>
                        <a:rPr lang="en-GB" sz="1100" dirty="0">
                          <a:effectLst/>
                        </a:rPr>
                        <a:t>25434</a:t>
                      </a:r>
                      <a:endParaRPr lang="en-GB" sz="1100" dirty="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4782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Morecambe Bay CCG cont.</a:t>
            </a:r>
          </a:p>
        </p:txBody>
      </p:sp>
      <p:sp>
        <p:nvSpPr>
          <p:cNvPr id="3" name="Content Placeholder 2"/>
          <p:cNvSpPr>
            <a:spLocks noGrp="1"/>
          </p:cNvSpPr>
          <p:nvPr>
            <p:ph idx="1"/>
          </p:nvPr>
        </p:nvSpPr>
        <p:spPr/>
        <p:txBody>
          <a:bodyPr>
            <a:normAutofit fontScale="77500" lnSpcReduction="20000"/>
          </a:bodyPr>
          <a:lstStyle/>
          <a:p>
            <a:r>
              <a:rPr lang="en-GB" dirty="0"/>
              <a:t>ENT services provided by University Hospitals of Morecambe Bay NHS Foundation Trust (UHMBFT), across 3 localities (Lancaster and Morecambe, South Lakes and Furness)</a:t>
            </a:r>
          </a:p>
          <a:p>
            <a:r>
              <a:rPr lang="en-GB" dirty="0"/>
              <a:t>Local Earwax Removal Pathway – managed in primary care.</a:t>
            </a:r>
          </a:p>
          <a:p>
            <a:r>
              <a:rPr lang="en-GB" dirty="0"/>
              <a:t>Micro-suction currently provided via UHMBFT ENT dept., The James Cochrane Practice GPwSI ENT service and the Alfred Barrow ICC.</a:t>
            </a:r>
          </a:p>
          <a:p>
            <a:r>
              <a:rPr lang="en-GB" dirty="0"/>
              <a:t>Due to the geography of the Morecambe Bay CCG, we are aiming to bring services closer to home</a:t>
            </a:r>
          </a:p>
          <a:p>
            <a:r>
              <a:rPr lang="en-GB" dirty="0"/>
              <a:t>The South Cumbria &amp; Furness localities do not currently have access to the existing age related audiology provision as part of the existing AQP contracts</a:t>
            </a:r>
          </a:p>
          <a:p>
            <a:endParaRPr lang="en-GB" dirty="0"/>
          </a:p>
        </p:txBody>
      </p:sp>
    </p:spTree>
    <p:extLst>
      <p:ext uri="{BB962C8B-B14F-4D97-AF65-F5344CB8AC3E}">
        <p14:creationId xmlns:p14="http://schemas.microsoft.com/office/powerpoint/2010/main" val="783592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East Lancashire CCG</a:t>
            </a:r>
          </a:p>
        </p:txBody>
      </p:sp>
      <p:sp>
        <p:nvSpPr>
          <p:cNvPr id="3" name="Content Placeholder 2"/>
          <p:cNvSpPr>
            <a:spLocks noGrp="1"/>
          </p:cNvSpPr>
          <p:nvPr>
            <p:ph idx="1"/>
          </p:nvPr>
        </p:nvSpPr>
        <p:spPr/>
        <p:txBody>
          <a:bodyPr>
            <a:normAutofit fontScale="55000" lnSpcReduction="20000"/>
          </a:bodyPr>
          <a:lstStyle/>
          <a:p>
            <a:pPr marL="0" indent="0" algn="ctr">
              <a:buNone/>
            </a:pPr>
            <a:r>
              <a:rPr lang="en-GB" sz="3500" dirty="0"/>
              <a:t>371,44 Population</a:t>
            </a:r>
          </a:p>
          <a:p>
            <a:pPr marL="0" indent="0" algn="ctr">
              <a:buNone/>
            </a:pPr>
            <a:r>
              <a:rPr lang="en-GB" sz="3500" dirty="0"/>
              <a:t>Population over 50 years</a:t>
            </a:r>
          </a:p>
          <a:p>
            <a:pPr marL="0" indent="0" algn="ctr">
              <a:buNone/>
            </a:pPr>
            <a:r>
              <a:rPr lang="en-GB" sz="3500" dirty="0"/>
              <a:t>Burnley – 32,501     Pendle – 33,157     Rossendale – 26,777 </a:t>
            </a:r>
          </a:p>
          <a:p>
            <a:pPr marL="0" indent="0" algn="ctr">
              <a:buNone/>
            </a:pPr>
            <a:r>
              <a:rPr lang="en-GB" sz="3500" dirty="0"/>
              <a:t>Hyndburn – 29,350     Ribble Valley -26,719</a:t>
            </a:r>
          </a:p>
          <a:p>
            <a:pPr marL="0" indent="0" algn="ctr">
              <a:buNone/>
            </a:pPr>
            <a:endParaRPr lang="en-GB" sz="3500" dirty="0"/>
          </a:p>
          <a:p>
            <a:r>
              <a:rPr lang="en-GB" sz="3500" dirty="0"/>
              <a:t>54 GP Practices</a:t>
            </a:r>
          </a:p>
          <a:p>
            <a:r>
              <a:rPr lang="en-GB" sz="3500" dirty="0"/>
              <a:t>Wax removal is available via Treatment room as self-referral. Treatment room services are provided by East Lancashire Hospitals Trust </a:t>
            </a:r>
          </a:p>
          <a:p>
            <a:r>
              <a:rPr lang="en-GB" sz="3500" dirty="0"/>
              <a:t>Currently ENT referral is only available via GP e-RS referral</a:t>
            </a:r>
          </a:p>
          <a:p>
            <a:r>
              <a:rPr lang="en-GB" sz="3500" dirty="0"/>
              <a:t>Provider should have a willingness to work towards a direct ENT ‘step up’ referral to secondary care should this be required following an initial assessment</a:t>
            </a:r>
          </a:p>
          <a:p>
            <a:r>
              <a:rPr lang="en-GB" sz="3500" dirty="0"/>
              <a:t>ELCCG will only be looking to accept two providers under the new contract providing there is sufficient service provision within each locality. Should the two top scoring providers not be able to offer this a third provider maybe considered at the discretion of the panel/ELCCG commissioners.</a:t>
            </a:r>
          </a:p>
          <a:p>
            <a:endParaRPr lang="en-GB" sz="2900" dirty="0"/>
          </a:p>
          <a:p>
            <a:endParaRPr lang="en-GB" dirty="0"/>
          </a:p>
        </p:txBody>
      </p:sp>
    </p:spTree>
    <p:extLst>
      <p:ext uri="{BB962C8B-B14F-4D97-AF65-F5344CB8AC3E}">
        <p14:creationId xmlns:p14="http://schemas.microsoft.com/office/powerpoint/2010/main" val="3364108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Blackburn with Darwen CCG</a:t>
            </a:r>
          </a:p>
        </p:txBody>
      </p:sp>
      <p:sp>
        <p:nvSpPr>
          <p:cNvPr id="3" name="Content Placeholder 2"/>
          <p:cNvSpPr>
            <a:spLocks noGrp="1"/>
          </p:cNvSpPr>
          <p:nvPr>
            <p:ph idx="1"/>
          </p:nvPr>
        </p:nvSpPr>
        <p:spPr/>
        <p:txBody>
          <a:bodyPr>
            <a:normAutofit fontScale="55000" lnSpcReduction="20000"/>
          </a:bodyPr>
          <a:lstStyle/>
          <a:p>
            <a:pPr marL="0" indent="0" algn="ctr">
              <a:buNone/>
            </a:pPr>
            <a:r>
              <a:rPr lang="en-GB" dirty="0"/>
              <a:t>174,896 Population </a:t>
            </a:r>
            <a:r>
              <a:rPr lang="en-GB" sz="2400" dirty="0"/>
              <a:t>(As at 31</a:t>
            </a:r>
            <a:r>
              <a:rPr lang="en-GB" sz="2400" baseline="30000" dirty="0"/>
              <a:t>st</a:t>
            </a:r>
            <a:r>
              <a:rPr lang="en-GB" sz="2400" dirty="0"/>
              <a:t> March 2017)</a:t>
            </a:r>
          </a:p>
          <a:p>
            <a:pPr marL="0" indent="0" algn="ctr">
              <a:buNone/>
            </a:pPr>
            <a:r>
              <a:rPr lang="en-GB" dirty="0"/>
              <a:t>55,721 Over 50 Population </a:t>
            </a:r>
            <a:r>
              <a:rPr lang="en-GB" sz="2400" dirty="0"/>
              <a:t>(As at 31st March 2017)</a:t>
            </a:r>
          </a:p>
          <a:p>
            <a:r>
              <a:rPr lang="en-GB" dirty="0"/>
              <a:t>26 GP Practices</a:t>
            </a:r>
          </a:p>
          <a:p>
            <a:r>
              <a:rPr lang="en-GB" dirty="0"/>
              <a:t>Specialist ear care service operates within the LCFT community contract offering at Darwen and Barbara Castle Way Health Centre Treatment Rooms via GP referral the following:</a:t>
            </a:r>
          </a:p>
          <a:p>
            <a:pPr marL="0" indent="0" algn="ctr">
              <a:buNone/>
            </a:pPr>
            <a:r>
              <a:rPr lang="en-GB" dirty="0"/>
              <a:t>Micro-suction wax removal</a:t>
            </a:r>
          </a:p>
          <a:p>
            <a:pPr marL="0" indent="0" algn="ctr">
              <a:buNone/>
            </a:pPr>
            <a:r>
              <a:rPr lang="en-GB" dirty="0"/>
              <a:t>Aural treatment/dressings</a:t>
            </a:r>
          </a:p>
          <a:p>
            <a:pPr marL="0" indent="0" algn="ctr">
              <a:buNone/>
            </a:pPr>
            <a:r>
              <a:rPr lang="en-GB" dirty="0"/>
              <a:t>Clearance of the Mastoid Cavity</a:t>
            </a:r>
          </a:p>
          <a:p>
            <a:pPr marL="0" indent="0" algn="ctr">
              <a:buNone/>
            </a:pPr>
            <a:r>
              <a:rPr lang="en-GB" dirty="0"/>
              <a:t>Removal of foreign bodies</a:t>
            </a:r>
          </a:p>
          <a:p>
            <a:pPr marL="0" indent="0">
              <a:buNone/>
            </a:pPr>
            <a:endParaRPr lang="en-GB" dirty="0"/>
          </a:p>
          <a:p>
            <a:r>
              <a:rPr lang="en-GB" dirty="0"/>
              <a:t>Ear syringing takes place within all BwD treatment rooms-via self-referral and or GP referral</a:t>
            </a:r>
          </a:p>
          <a:p>
            <a:r>
              <a:rPr lang="en-GB" dirty="0"/>
              <a:t>Currently ENT referrals are made via the individual patient’s GP via e-RS</a:t>
            </a:r>
          </a:p>
          <a:p>
            <a:r>
              <a:rPr lang="en-GB" dirty="0"/>
              <a:t>Provider should have a willingness to work towards a direct ENT ‘step up’ referral to secondary care should this be required following an initial assessment</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9189471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a:latin typeface="+mn-lt"/>
              </a:rPr>
              <a:t>Chorley &amp; South Ribble CCG (CSRCCG)</a:t>
            </a:r>
            <a:br>
              <a:rPr lang="en-GB" sz="3600" dirty="0">
                <a:latin typeface="+mn-lt"/>
              </a:rPr>
            </a:br>
            <a:r>
              <a:rPr lang="en-GB" sz="3600" dirty="0">
                <a:latin typeface="+mn-lt"/>
              </a:rPr>
              <a:t>Greater Preston CCG (GPCCG)</a:t>
            </a:r>
            <a:br>
              <a:rPr lang="en-GB" dirty="0"/>
            </a:br>
            <a:endParaRPr lang="en-GB" dirty="0"/>
          </a:p>
        </p:txBody>
      </p:sp>
      <p:sp>
        <p:nvSpPr>
          <p:cNvPr id="3" name="Content Placeholder 2"/>
          <p:cNvSpPr>
            <a:spLocks noGrp="1"/>
          </p:cNvSpPr>
          <p:nvPr>
            <p:ph idx="1"/>
          </p:nvPr>
        </p:nvSpPr>
        <p:spPr/>
        <p:txBody>
          <a:bodyPr>
            <a:normAutofit fontScale="55000" lnSpcReduction="20000"/>
          </a:bodyPr>
          <a:lstStyle/>
          <a:p>
            <a:pPr marL="0" indent="0" algn="ctr">
              <a:buNone/>
            </a:pPr>
            <a:r>
              <a:rPr lang="en-GB" dirty="0"/>
              <a:t>CSRCCG – Population approximately 179,000</a:t>
            </a:r>
          </a:p>
          <a:p>
            <a:pPr marL="0" indent="0" algn="ctr">
              <a:buNone/>
            </a:pPr>
            <a:r>
              <a:rPr lang="en-GB" dirty="0"/>
              <a:t>GPCCG – Population </a:t>
            </a:r>
            <a:r>
              <a:rPr lang="en-GB"/>
              <a:t>approximately 213,000</a:t>
            </a:r>
          </a:p>
          <a:p>
            <a:pPr marL="0" indent="0" algn="ctr">
              <a:buNone/>
            </a:pPr>
            <a:endParaRPr lang="en-GB" dirty="0"/>
          </a:p>
          <a:p>
            <a:r>
              <a:rPr lang="en-GB" dirty="0"/>
              <a:t>28 GP Practices – Greater Preston</a:t>
            </a:r>
          </a:p>
          <a:p>
            <a:r>
              <a:rPr lang="en-GB" dirty="0"/>
              <a:t>30 GP Practices – Chorley &amp; South Ribble</a:t>
            </a:r>
          </a:p>
          <a:p>
            <a:r>
              <a:rPr lang="en-GB" dirty="0"/>
              <a:t>Community ENT service (currently provided by Beacon Medical Services)</a:t>
            </a:r>
          </a:p>
          <a:p>
            <a:r>
              <a:rPr lang="en-GB" dirty="0"/>
              <a:t>Treatment Room Services provide ear syringing (currently provided by Lancashire Care Foundation Trust)</a:t>
            </a:r>
          </a:p>
          <a:p>
            <a:r>
              <a:rPr lang="en-GB" dirty="0"/>
              <a:t>Referral Management Centre (RMC) manages all referrals</a:t>
            </a:r>
          </a:p>
          <a:p>
            <a:r>
              <a:rPr lang="en-GB" dirty="0"/>
              <a:t>Provider will be required to accept referrals from Beacon Medical Services.</a:t>
            </a:r>
          </a:p>
          <a:p>
            <a:r>
              <a:rPr lang="en-GB" dirty="0"/>
              <a:t>The treatment rooms do not provide micro suction to patients; such patients will be referred to secondary care.</a:t>
            </a:r>
          </a:p>
          <a:p>
            <a:r>
              <a:rPr lang="en-GB" dirty="0"/>
              <a:t>The service is expected to provide care ‘closer to home’ for the Greater Preston and Chorley &amp; South Ribble registered populations. </a:t>
            </a:r>
          </a:p>
          <a:p>
            <a:r>
              <a:rPr lang="en-GB" dirty="0"/>
              <a:t>The service must be provided from a minimum of 3 locations - one in each of the CCG areas of Greater Preston, Chorley and South Ribble, and ideally outside of an acute setting.</a:t>
            </a:r>
          </a:p>
          <a:p>
            <a:endParaRPr lang="en-GB" dirty="0"/>
          </a:p>
          <a:p>
            <a:endParaRPr lang="en-GB" dirty="0"/>
          </a:p>
        </p:txBody>
      </p:sp>
    </p:spTree>
    <p:extLst>
      <p:ext uri="{BB962C8B-B14F-4D97-AF65-F5344CB8AC3E}">
        <p14:creationId xmlns:p14="http://schemas.microsoft.com/office/powerpoint/2010/main" val="4270229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West Lancashire CCG</a:t>
            </a:r>
          </a:p>
        </p:txBody>
      </p:sp>
      <p:sp>
        <p:nvSpPr>
          <p:cNvPr id="3" name="Content Placeholder 2"/>
          <p:cNvSpPr>
            <a:spLocks noGrp="1"/>
          </p:cNvSpPr>
          <p:nvPr>
            <p:ph idx="1"/>
          </p:nvPr>
        </p:nvSpPr>
        <p:spPr/>
        <p:txBody>
          <a:bodyPr>
            <a:normAutofit fontScale="77500" lnSpcReduction="20000"/>
          </a:bodyPr>
          <a:lstStyle/>
          <a:p>
            <a:pPr marL="0" indent="0" algn="ctr">
              <a:buNone/>
            </a:pPr>
            <a:r>
              <a:rPr lang="en-GB" dirty="0"/>
              <a:t>112,000 Approximate Population</a:t>
            </a:r>
          </a:p>
          <a:p>
            <a:pPr marL="0" indent="0" algn="ctr">
              <a:buNone/>
            </a:pPr>
            <a:r>
              <a:rPr lang="en-GB" dirty="0"/>
              <a:t>Ormskirk, Skelmersdale and  surrounding communities</a:t>
            </a:r>
          </a:p>
          <a:p>
            <a:r>
              <a:rPr lang="en-GB" dirty="0"/>
              <a:t>18 GP Practices</a:t>
            </a:r>
          </a:p>
          <a:p>
            <a:r>
              <a:rPr lang="en-GB" dirty="0"/>
              <a:t>Treatment Room Service provides ear syringing (currently provided by Virgin Care Services Ltd and through Practices own treatment room service)</a:t>
            </a:r>
          </a:p>
          <a:p>
            <a:r>
              <a:rPr lang="en-GB" dirty="0"/>
              <a:t>Referral from GP practices in West Lancashire are via e-Referrals </a:t>
            </a:r>
          </a:p>
          <a:p>
            <a:r>
              <a:rPr lang="en-GB" dirty="0"/>
              <a:t>Provider will need to refer via the e-referrals system.</a:t>
            </a:r>
          </a:p>
          <a:p>
            <a:r>
              <a:rPr lang="en-GB" dirty="0"/>
              <a:t>No community ENT service in the area therefore this is currently all within secondary care</a:t>
            </a:r>
          </a:p>
          <a:p>
            <a:r>
              <a:rPr lang="en-GB" dirty="0"/>
              <a:t>West Lancashire CCG will be looking for 1 provider</a:t>
            </a:r>
          </a:p>
          <a:p>
            <a:endParaRPr lang="en-GB" dirty="0"/>
          </a:p>
          <a:p>
            <a:endParaRPr lang="en-GB" dirty="0"/>
          </a:p>
        </p:txBody>
      </p:sp>
    </p:spTree>
    <p:extLst>
      <p:ext uri="{BB962C8B-B14F-4D97-AF65-F5344CB8AC3E}">
        <p14:creationId xmlns:p14="http://schemas.microsoft.com/office/powerpoint/2010/main" val="20088112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Fylde and Wyre CCG</a:t>
            </a:r>
          </a:p>
        </p:txBody>
      </p:sp>
      <p:sp>
        <p:nvSpPr>
          <p:cNvPr id="3" name="Content Placeholder 2"/>
          <p:cNvSpPr>
            <a:spLocks noGrp="1"/>
          </p:cNvSpPr>
          <p:nvPr>
            <p:ph idx="1"/>
          </p:nvPr>
        </p:nvSpPr>
        <p:spPr/>
        <p:txBody>
          <a:bodyPr/>
          <a:lstStyle/>
          <a:p>
            <a:r>
              <a:rPr lang="en-GB" dirty="0"/>
              <a:t>Population – 173,000</a:t>
            </a:r>
          </a:p>
          <a:p>
            <a:endParaRPr lang="en-GB" dirty="0"/>
          </a:p>
          <a:p>
            <a:r>
              <a:rPr lang="en-GB" dirty="0"/>
              <a:t>We currently have a </a:t>
            </a:r>
            <a:r>
              <a:rPr lang="en-GB" dirty="0" err="1"/>
              <a:t>microsuction</a:t>
            </a:r>
            <a:r>
              <a:rPr lang="en-GB" dirty="0"/>
              <a:t> service in St </a:t>
            </a:r>
            <a:r>
              <a:rPr lang="en-GB" dirty="0" err="1"/>
              <a:t>Annes</a:t>
            </a:r>
            <a:r>
              <a:rPr lang="en-GB" dirty="0"/>
              <a:t> carried out by a GP.  All our practices can refer into this service. </a:t>
            </a:r>
            <a:r>
              <a:rPr lang="en-GB"/>
              <a:t>We have an ear syringing service at the Same Day Health Centre in Fleetwood where practices  can also refer into.</a:t>
            </a:r>
          </a:p>
        </p:txBody>
      </p:sp>
    </p:spTree>
    <p:extLst>
      <p:ext uri="{BB962C8B-B14F-4D97-AF65-F5344CB8AC3E}">
        <p14:creationId xmlns:p14="http://schemas.microsoft.com/office/powerpoint/2010/main" val="8201317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2819eb2-9bf4-42fd-bb60-dc9256fca03b">PROC-2118199807-72694</_dlc_DocId>
    <_dlc_DocIdUrl xmlns="12819eb2-9bf4-42fd-bb60-dc9256fca03b">
      <Url>https://csucloudservices.sharepoint.com/teams/proc/_layouts/15/DocIdRedir.aspx?ID=PROC-2118199807-72694</Url>
      <Description>PROC-2118199807-72694</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AE99ACE661E8E24A9A7DCF3FDACBFEC3" ma:contentTypeVersion="42" ma:contentTypeDescription="Create a new document." ma:contentTypeScope="" ma:versionID="ade9e9c6a1c40738efaf686cf7068f80">
  <xsd:schema xmlns:xsd="http://www.w3.org/2001/XMLSchema" xmlns:xs="http://www.w3.org/2001/XMLSchema" xmlns:p="http://schemas.microsoft.com/office/2006/metadata/properties" xmlns:ns2="12819eb2-9bf4-42fd-bb60-dc9256fca03b" xmlns:ns3="2d7974c0-6896-4262-a8a4-c38e3b4b8c1f" targetNamespace="http://schemas.microsoft.com/office/2006/metadata/properties" ma:root="true" ma:fieldsID="3f75c2710fb24d7dca8387837c1b7dd9" ns2:_="" ns3:_="">
    <xsd:import namespace="12819eb2-9bf4-42fd-bb60-dc9256fca03b"/>
    <xsd:import namespace="2d7974c0-6896-4262-a8a4-c38e3b4b8c1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d7974c0-6896-4262-a8a4-c38e3b4b8c1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BAD2D1E-095D-4F04-B481-BEA5DC8A9543}">
  <ds:schemaRefs>
    <ds:schemaRef ds:uri="http://purl.org/dc/dcmitype/"/>
    <ds:schemaRef ds:uri="http://schemas.openxmlformats.org/package/2006/metadata/core-properties"/>
    <ds:schemaRef ds:uri="http://schemas.microsoft.com/office/2006/metadata/properties"/>
    <ds:schemaRef ds:uri="http://purl.org/dc/terms/"/>
    <ds:schemaRef ds:uri="http://purl.org/dc/elements/1.1/"/>
    <ds:schemaRef ds:uri="http://schemas.microsoft.com/office/2006/documentManagement/types"/>
    <ds:schemaRef ds:uri="http://www.w3.org/XML/1998/namespace"/>
    <ds:schemaRef ds:uri="http://schemas.microsoft.com/office/infopath/2007/PartnerControls"/>
    <ds:schemaRef ds:uri="2d7974c0-6896-4262-a8a4-c38e3b4b8c1f"/>
    <ds:schemaRef ds:uri="12819eb2-9bf4-42fd-bb60-dc9256fca03b"/>
  </ds:schemaRefs>
</ds:datastoreItem>
</file>

<file path=customXml/itemProps2.xml><?xml version="1.0" encoding="utf-8"?>
<ds:datastoreItem xmlns:ds="http://schemas.openxmlformats.org/officeDocument/2006/customXml" ds:itemID="{9D1BBF94-FC24-4934-9058-86E407F38A29}">
  <ds:schemaRefs>
    <ds:schemaRef ds:uri="http://schemas.microsoft.com/sharepoint/v3/contenttype/forms"/>
  </ds:schemaRefs>
</ds:datastoreItem>
</file>

<file path=customXml/itemProps3.xml><?xml version="1.0" encoding="utf-8"?>
<ds:datastoreItem xmlns:ds="http://schemas.openxmlformats.org/officeDocument/2006/customXml" ds:itemID="{E9E55CBD-4AF4-4427-B855-DAD95A6816E9}">
  <ds:schemaRefs>
    <ds:schemaRef ds:uri="http://schemas.microsoft.com/sharepoint/events"/>
  </ds:schemaRefs>
</ds:datastoreItem>
</file>

<file path=customXml/itemProps4.xml><?xml version="1.0" encoding="utf-8"?>
<ds:datastoreItem xmlns:ds="http://schemas.openxmlformats.org/officeDocument/2006/customXml" ds:itemID="{C8E55165-CB40-4CFD-B5CC-8E6C0A5BA0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2d7974c0-6896-4262-a8a4-c38e3b4b8c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785</TotalTime>
  <Words>814</Words>
  <Application>Microsoft Office PowerPoint</Application>
  <PresentationFormat>On-screen Show (4:3)</PresentationFormat>
  <Paragraphs>114</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Symbol</vt:lpstr>
      <vt:lpstr>Times New Roman</vt:lpstr>
      <vt:lpstr>Office Theme</vt:lpstr>
      <vt:lpstr>  Local Lots   </vt:lpstr>
      <vt:lpstr>Local Lots</vt:lpstr>
      <vt:lpstr>Morecambe Bay CCG</vt:lpstr>
      <vt:lpstr>Morecambe Bay CCG cont.</vt:lpstr>
      <vt:lpstr>East Lancashire CCG</vt:lpstr>
      <vt:lpstr>Blackburn with Darwen CCG</vt:lpstr>
      <vt:lpstr>Chorley &amp; South Ribble CCG (CSRCCG) Greater Preston CCG (GPCCG) </vt:lpstr>
      <vt:lpstr>West Lancashire CCG</vt:lpstr>
      <vt:lpstr>Fylde and Wyre CCG</vt:lpstr>
    </vt:vector>
  </TitlesOfParts>
  <Company>NHS Central Lancashire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NHS Central Lancashire</dc:creator>
  <cp:lastModifiedBy>Rachel Roocroft (MLCSU)</cp:lastModifiedBy>
  <cp:revision>78</cp:revision>
  <cp:lastPrinted>2018-06-07T11:28:55Z</cp:lastPrinted>
  <dcterms:created xsi:type="dcterms:W3CDTF">2017-06-05T14:28:45Z</dcterms:created>
  <dcterms:modified xsi:type="dcterms:W3CDTF">2018-06-14T13:01:41Z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0x010100AE99ACE661E8E24A9A7DCF3FDACBFEC3</vt:lpwstr>
  </property>
  <property fmtid="{D5CDD505-2E9C-101B-9397-08002B2CF9AE}" pid="3" name="Order">
    <vt:r8>100</vt:r8>
  </property>
  <property fmtid="{D5CDD505-2E9C-101B-9397-08002B2CF9AE}" pid="4" name="_dlc_DocIdItemGuid">
    <vt:lpwstr>2af8544b-88c3-40f1-ab8e-99cec78b6a0f</vt:lpwstr>
  </property>
</Properties>
</file>