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7" r:id="rId4"/>
    <p:sldId id="259" r:id="rId5"/>
    <p:sldId id="281" r:id="rId6"/>
    <p:sldId id="280" r:id="rId7"/>
    <p:sldId id="283" r:id="rId8"/>
    <p:sldId id="261" r:id="rId9"/>
    <p:sldId id="279" r:id="rId10"/>
    <p:sldId id="270" r:id="rId11"/>
    <p:sldId id="282" r:id="rId12"/>
    <p:sldId id="272" r:id="rId13"/>
    <p:sldId id="284" r:id="rId14"/>
    <p:sldId id="276" r:id="rId15"/>
    <p:sldId id="264" r:id="rId16"/>
    <p:sldId id="287" r:id="rId17"/>
    <p:sldId id="286" r:id="rId18"/>
    <p:sldId id="285" r:id="rId19"/>
    <p:sldId id="288" r:id="rId20"/>
    <p:sldId id="290" r:id="rId21"/>
    <p:sldId id="289" r:id="rId22"/>
    <p:sldId id="268" r:id="rId23"/>
    <p:sldId id="269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er Amanda (B&amp;H CCG)" initials="WA(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CCFF"/>
    <a:srgbClr val="0099CC"/>
    <a:srgbClr val="33CCCC"/>
    <a:srgbClr val="050DB3"/>
    <a:srgbClr val="005EB8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32" autoAdjust="0"/>
    <p:restoredTop sz="94559" autoAdjust="0"/>
  </p:normalViewPr>
  <p:slideViewPr>
    <p:cSldViewPr>
      <p:cViewPr>
        <p:scale>
          <a:sx n="50" d="100"/>
          <a:sy n="50" d="100"/>
        </p:scale>
        <p:origin x="-1512" y="-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38"/>
    </p:cViewPr>
  </p:sorterViewPr>
  <p:notesViewPr>
    <p:cSldViewPr>
      <p:cViewPr varScale="1">
        <p:scale>
          <a:sx n="41" d="100"/>
          <a:sy n="41" d="100"/>
        </p:scale>
        <p:origin x="-1493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8-03-09T16:05:45.920" idx="1">
    <p:pos x="5019" y="2021"/>
    <p:text>Navigator role needs work closely with Peer Support groups
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73EEB-0FEF-4272-9319-A2CA1EABCDF6}" type="doc">
      <dgm:prSet loTypeId="urn:microsoft.com/office/officeart/2005/8/layout/venn3" loCatId="relationship" qsTypeId="urn:microsoft.com/office/officeart/2005/8/quickstyle/3d4" qsCatId="3D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1ABA6D30-DBB8-4B2F-AADB-4D004E99B59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sz="1600" b="1" dirty="0" smtClean="0">
              <a:latin typeface="+mj-lt"/>
            </a:rPr>
            <a:t>Primary MH support </a:t>
          </a:r>
          <a:r>
            <a:rPr lang="en-GB" sz="1600" b="1" dirty="0">
              <a:latin typeface="+mj-lt"/>
            </a:rPr>
            <a:t>services</a:t>
          </a:r>
          <a:endParaRPr lang="en-GB" sz="1800" b="1" dirty="0">
            <a:latin typeface="+mj-lt"/>
          </a:endParaRPr>
        </a:p>
      </dgm:t>
    </dgm:pt>
    <dgm:pt modelId="{2C1E8256-067C-4240-AE40-738EA4CA08B0}" type="parTrans" cxnId="{DAA5CADC-615C-4AA3-9EA2-B7AA04DD6409}">
      <dgm:prSet/>
      <dgm:spPr/>
      <dgm:t>
        <a:bodyPr/>
        <a:lstStyle/>
        <a:p>
          <a:endParaRPr lang="en-GB"/>
        </a:p>
      </dgm:t>
    </dgm:pt>
    <dgm:pt modelId="{BAAB2FFB-5875-4511-8840-BA941422B93C}" type="sibTrans" cxnId="{DAA5CADC-615C-4AA3-9EA2-B7AA04DD6409}">
      <dgm:prSet/>
      <dgm:spPr/>
      <dgm:t>
        <a:bodyPr/>
        <a:lstStyle/>
        <a:p>
          <a:endParaRPr lang="en-GB"/>
        </a:p>
      </dgm:t>
    </dgm:pt>
    <dgm:pt modelId="{81A7969E-0393-4AEB-AEB5-B7156623DDFA}">
      <dgm:prSet phldrT="[Text]" custT="1"/>
      <dgm:spPr>
        <a:solidFill>
          <a:schemeClr val="accent3">
            <a:lumMod val="75000"/>
            <a:alpha val="49804"/>
          </a:schemeClr>
        </a:solidFill>
      </dgm:spPr>
      <dgm:t>
        <a:bodyPr/>
        <a:lstStyle/>
        <a:p>
          <a:r>
            <a:rPr lang="en-GB" sz="1400" b="1" dirty="0" smtClean="0">
              <a:latin typeface="+mj-lt"/>
            </a:rPr>
            <a:t>Secondary </a:t>
          </a:r>
          <a:r>
            <a:rPr lang="en-GB" sz="1400" b="1" dirty="0">
              <a:latin typeface="+mj-lt"/>
            </a:rPr>
            <a:t>MH services</a:t>
          </a:r>
        </a:p>
      </dgm:t>
    </dgm:pt>
    <dgm:pt modelId="{E0FD08FD-D549-4195-97F3-437CD425515F}" type="parTrans" cxnId="{976711F6-EE1D-47DD-B689-F7E4AF802852}">
      <dgm:prSet/>
      <dgm:spPr/>
      <dgm:t>
        <a:bodyPr/>
        <a:lstStyle/>
        <a:p>
          <a:endParaRPr lang="en-GB"/>
        </a:p>
      </dgm:t>
    </dgm:pt>
    <dgm:pt modelId="{14BE0B13-E390-46B3-A505-9F39488A61C7}" type="sibTrans" cxnId="{976711F6-EE1D-47DD-B689-F7E4AF802852}">
      <dgm:prSet/>
      <dgm:spPr/>
      <dgm:t>
        <a:bodyPr/>
        <a:lstStyle/>
        <a:p>
          <a:endParaRPr lang="en-GB"/>
        </a:p>
      </dgm:t>
    </dgm:pt>
    <dgm:pt modelId="{518AC39C-B325-3B44-91D7-2E33F27B86A8}">
      <dgm:prSet custT="1"/>
      <dgm:spPr>
        <a:solidFill>
          <a:schemeClr val="accent3">
            <a:lumMod val="50000"/>
            <a:alpha val="44706"/>
          </a:schemeClr>
        </a:solidFill>
      </dgm:spPr>
      <dgm:t>
        <a:bodyPr/>
        <a:lstStyle/>
        <a:p>
          <a:r>
            <a:rPr lang="en-US" sz="1000" b="1" dirty="0" smtClean="0">
              <a:latin typeface="+mj-lt"/>
            </a:rPr>
            <a:t>MH </a:t>
          </a:r>
          <a:r>
            <a:rPr lang="en-US" sz="1000" b="1" dirty="0">
              <a:latin typeface="+mj-lt"/>
            </a:rPr>
            <a:t>Inpatient Services</a:t>
          </a:r>
        </a:p>
      </dgm:t>
    </dgm:pt>
    <dgm:pt modelId="{53E206E1-475F-A34F-9D71-C9454E7F7D06}" type="parTrans" cxnId="{1FE423C1-DF88-6546-89AD-E058CE1877FB}">
      <dgm:prSet/>
      <dgm:spPr/>
      <dgm:t>
        <a:bodyPr/>
        <a:lstStyle/>
        <a:p>
          <a:endParaRPr lang="en-US"/>
        </a:p>
      </dgm:t>
    </dgm:pt>
    <dgm:pt modelId="{C036D710-50BA-A544-8A10-F5D4298D65C8}" type="sibTrans" cxnId="{1FE423C1-DF88-6546-89AD-E058CE1877FB}">
      <dgm:prSet/>
      <dgm:spPr/>
      <dgm:t>
        <a:bodyPr/>
        <a:lstStyle/>
        <a:p>
          <a:endParaRPr lang="en-US"/>
        </a:p>
      </dgm:t>
    </dgm:pt>
    <dgm:pt modelId="{FE94E0EC-4DB1-4E53-8777-0B53CA6EE8F0}">
      <dgm:prSet phldrT="[Text]" custT="1"/>
      <dgm:spPr>
        <a:solidFill>
          <a:schemeClr val="accent4">
            <a:lumMod val="60000"/>
            <a:lumOff val="40000"/>
            <a:alpha val="49804"/>
          </a:schemeClr>
        </a:solidFill>
      </dgm:spPr>
      <dgm:t>
        <a:bodyPr/>
        <a:lstStyle/>
        <a:p>
          <a:pPr algn="l"/>
          <a:r>
            <a:rPr lang="en-GB" sz="1600" b="1" dirty="0" smtClean="0">
              <a:latin typeface="+mj-lt"/>
            </a:rPr>
            <a:t>Universal </a:t>
          </a:r>
          <a:r>
            <a:rPr lang="en-GB" sz="1600" b="1" dirty="0">
              <a:latin typeface="+mj-lt"/>
            </a:rPr>
            <a:t>Health and Wellbeing services</a:t>
          </a:r>
        </a:p>
      </dgm:t>
    </dgm:pt>
    <dgm:pt modelId="{B2DEEBD9-C228-4819-AFBF-23E8FABE9DBE}" type="sibTrans" cxnId="{B11DA397-37DE-482B-B25F-F7D5362171C6}">
      <dgm:prSet/>
      <dgm:spPr/>
      <dgm:t>
        <a:bodyPr/>
        <a:lstStyle/>
        <a:p>
          <a:endParaRPr lang="en-GB"/>
        </a:p>
      </dgm:t>
    </dgm:pt>
    <dgm:pt modelId="{CD5332CE-1E50-4007-82C0-B066AEE4AC21}" type="parTrans" cxnId="{B11DA397-37DE-482B-B25F-F7D5362171C6}">
      <dgm:prSet/>
      <dgm:spPr/>
      <dgm:t>
        <a:bodyPr/>
        <a:lstStyle/>
        <a:p>
          <a:endParaRPr lang="en-GB"/>
        </a:p>
      </dgm:t>
    </dgm:pt>
    <dgm:pt modelId="{8E9BDBF9-A08C-4448-86E9-EC5B94E126C1}" type="pres">
      <dgm:prSet presAssocID="{1E773EEB-0FEF-4272-9319-A2CA1EABCDF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6A1C464-8BFB-4430-B124-F060DE9D4904}" type="pres">
      <dgm:prSet presAssocID="{FE94E0EC-4DB1-4E53-8777-0B53CA6EE8F0}" presName="Name5" presStyleLbl="vennNode1" presStyleIdx="0" presStyleCnt="4" custScaleX="99595" custScaleY="101683" custLinFactX="-3542" custLinFactNeighborX="-100000" custLinFactNeighborY="-2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6A1D59-53EE-473D-BB55-BA9A2EA3C747}" type="pres">
      <dgm:prSet presAssocID="{B2DEEBD9-C228-4819-AFBF-23E8FABE9DBE}" presName="space" presStyleCnt="0"/>
      <dgm:spPr/>
      <dgm:t>
        <a:bodyPr/>
        <a:lstStyle/>
        <a:p>
          <a:endParaRPr lang="en-US"/>
        </a:p>
      </dgm:t>
    </dgm:pt>
    <dgm:pt modelId="{698DD295-B1FB-4B83-97E7-CB7C1FED992F}" type="pres">
      <dgm:prSet presAssocID="{1ABA6D30-DBB8-4B2F-AADB-4D004E99B599}" presName="Name5" presStyleLbl="vennNode1" presStyleIdx="1" presStyleCnt="4" custScaleX="65403" custScaleY="65804" custLinFactNeighborX="-89221" custLinFactNeighborY="238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699003-9E10-4D59-B644-D29735601EA5}" type="pres">
      <dgm:prSet presAssocID="{BAAB2FFB-5875-4511-8840-BA941422B93C}" presName="space" presStyleCnt="0"/>
      <dgm:spPr/>
      <dgm:t>
        <a:bodyPr/>
        <a:lstStyle/>
        <a:p>
          <a:endParaRPr lang="en-US"/>
        </a:p>
      </dgm:t>
    </dgm:pt>
    <dgm:pt modelId="{5E6CA07A-042B-4D82-B644-B76A5AEF3E2B}" type="pres">
      <dgm:prSet presAssocID="{81A7969E-0393-4AEB-AEB5-B7156623DDFA}" presName="Name5" presStyleLbl="vennNode1" presStyleIdx="2" presStyleCnt="4" custScaleX="48516" custScaleY="47111" custLinFactNeighborX="-54825" custLinFactNeighborY="159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108441-CFD6-C949-801F-A426ADA93A37}" type="pres">
      <dgm:prSet presAssocID="{14BE0B13-E390-46B3-A505-9F39488A61C7}" presName="space" presStyleCnt="0"/>
      <dgm:spPr/>
      <dgm:t>
        <a:bodyPr/>
        <a:lstStyle/>
        <a:p>
          <a:endParaRPr lang="en-US"/>
        </a:p>
      </dgm:t>
    </dgm:pt>
    <dgm:pt modelId="{A9906CD0-EE9D-CF42-94CE-4FAEC61B4E63}" type="pres">
      <dgm:prSet presAssocID="{518AC39C-B325-3B44-91D7-2E33F27B86A8}" presName="Name5" presStyleLbl="vennNode1" presStyleIdx="3" presStyleCnt="4" custScaleX="38732" custScaleY="36412" custLinFactNeighborX="2992" custLinFactNeighborY="35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FDA3BD-F595-4EFA-A80B-7EA4BE1A9A7A}" type="presOf" srcId="{518AC39C-B325-3B44-91D7-2E33F27B86A8}" destId="{A9906CD0-EE9D-CF42-94CE-4FAEC61B4E63}" srcOrd="0" destOrd="0" presId="urn:microsoft.com/office/officeart/2005/8/layout/venn3"/>
    <dgm:cxn modelId="{B11DA397-37DE-482B-B25F-F7D5362171C6}" srcId="{1E773EEB-0FEF-4272-9319-A2CA1EABCDF6}" destId="{FE94E0EC-4DB1-4E53-8777-0B53CA6EE8F0}" srcOrd="0" destOrd="0" parTransId="{CD5332CE-1E50-4007-82C0-B066AEE4AC21}" sibTransId="{B2DEEBD9-C228-4819-AFBF-23E8FABE9DBE}"/>
    <dgm:cxn modelId="{DAA5CADC-615C-4AA3-9EA2-B7AA04DD6409}" srcId="{1E773EEB-0FEF-4272-9319-A2CA1EABCDF6}" destId="{1ABA6D30-DBB8-4B2F-AADB-4D004E99B599}" srcOrd="1" destOrd="0" parTransId="{2C1E8256-067C-4240-AE40-738EA4CA08B0}" sibTransId="{BAAB2FFB-5875-4511-8840-BA941422B93C}"/>
    <dgm:cxn modelId="{976711F6-EE1D-47DD-B689-F7E4AF802852}" srcId="{1E773EEB-0FEF-4272-9319-A2CA1EABCDF6}" destId="{81A7969E-0393-4AEB-AEB5-B7156623DDFA}" srcOrd="2" destOrd="0" parTransId="{E0FD08FD-D549-4195-97F3-437CD425515F}" sibTransId="{14BE0B13-E390-46B3-A505-9F39488A61C7}"/>
    <dgm:cxn modelId="{1FE423C1-DF88-6546-89AD-E058CE1877FB}" srcId="{1E773EEB-0FEF-4272-9319-A2CA1EABCDF6}" destId="{518AC39C-B325-3B44-91D7-2E33F27B86A8}" srcOrd="3" destOrd="0" parTransId="{53E206E1-475F-A34F-9D71-C9454E7F7D06}" sibTransId="{C036D710-50BA-A544-8A10-F5D4298D65C8}"/>
    <dgm:cxn modelId="{CD45377A-FA95-4E21-A19B-692EB2C712B4}" type="presOf" srcId="{81A7969E-0393-4AEB-AEB5-B7156623DDFA}" destId="{5E6CA07A-042B-4D82-B644-B76A5AEF3E2B}" srcOrd="0" destOrd="0" presId="urn:microsoft.com/office/officeart/2005/8/layout/venn3"/>
    <dgm:cxn modelId="{8CAF1D7D-C67E-4C7D-87FD-226B9A3F15AD}" type="presOf" srcId="{1ABA6D30-DBB8-4B2F-AADB-4D004E99B599}" destId="{698DD295-B1FB-4B83-97E7-CB7C1FED992F}" srcOrd="0" destOrd="0" presId="urn:microsoft.com/office/officeart/2005/8/layout/venn3"/>
    <dgm:cxn modelId="{633ED6E7-F30D-4E1F-AA62-8829AF64F2B5}" type="presOf" srcId="{1E773EEB-0FEF-4272-9319-A2CA1EABCDF6}" destId="{8E9BDBF9-A08C-4448-86E9-EC5B94E126C1}" srcOrd="0" destOrd="0" presId="urn:microsoft.com/office/officeart/2005/8/layout/venn3"/>
    <dgm:cxn modelId="{46B6BA35-8663-4D8B-8D43-5CA0ED90E9F7}" type="presOf" srcId="{FE94E0EC-4DB1-4E53-8777-0B53CA6EE8F0}" destId="{C6A1C464-8BFB-4430-B124-F060DE9D4904}" srcOrd="0" destOrd="0" presId="urn:microsoft.com/office/officeart/2005/8/layout/venn3"/>
    <dgm:cxn modelId="{E5D5B4FC-D29B-43B9-9496-BC291C8B91B9}" type="presParOf" srcId="{8E9BDBF9-A08C-4448-86E9-EC5B94E126C1}" destId="{C6A1C464-8BFB-4430-B124-F060DE9D4904}" srcOrd="0" destOrd="0" presId="urn:microsoft.com/office/officeart/2005/8/layout/venn3"/>
    <dgm:cxn modelId="{24A1F0F9-1586-43A2-B365-5C06470B2AF2}" type="presParOf" srcId="{8E9BDBF9-A08C-4448-86E9-EC5B94E126C1}" destId="{D36A1D59-53EE-473D-BB55-BA9A2EA3C747}" srcOrd="1" destOrd="0" presId="urn:microsoft.com/office/officeart/2005/8/layout/venn3"/>
    <dgm:cxn modelId="{43475D69-34A1-484E-9D63-2FF1309D9233}" type="presParOf" srcId="{8E9BDBF9-A08C-4448-86E9-EC5B94E126C1}" destId="{698DD295-B1FB-4B83-97E7-CB7C1FED992F}" srcOrd="2" destOrd="0" presId="urn:microsoft.com/office/officeart/2005/8/layout/venn3"/>
    <dgm:cxn modelId="{6A91C1A1-2125-4F8C-8922-539B9AB50C4B}" type="presParOf" srcId="{8E9BDBF9-A08C-4448-86E9-EC5B94E126C1}" destId="{6F699003-9E10-4D59-B644-D29735601EA5}" srcOrd="3" destOrd="0" presId="urn:microsoft.com/office/officeart/2005/8/layout/venn3"/>
    <dgm:cxn modelId="{079B9DBB-81AC-4C86-830F-9AEC37BA131C}" type="presParOf" srcId="{8E9BDBF9-A08C-4448-86E9-EC5B94E126C1}" destId="{5E6CA07A-042B-4D82-B644-B76A5AEF3E2B}" srcOrd="4" destOrd="0" presId="urn:microsoft.com/office/officeart/2005/8/layout/venn3"/>
    <dgm:cxn modelId="{5561894C-EEF9-4104-9670-9EB071EA8B91}" type="presParOf" srcId="{8E9BDBF9-A08C-4448-86E9-EC5B94E126C1}" destId="{27108441-CFD6-C949-801F-A426ADA93A37}" srcOrd="5" destOrd="0" presId="urn:microsoft.com/office/officeart/2005/8/layout/venn3"/>
    <dgm:cxn modelId="{9358BE44-11D2-47DC-90E6-8863C5C0F79E}" type="presParOf" srcId="{8E9BDBF9-A08C-4448-86E9-EC5B94E126C1}" destId="{A9906CD0-EE9D-CF42-94CE-4FAEC61B4E63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A1C464-8BFB-4430-B124-F060DE9D4904}">
      <dsp:nvSpPr>
        <dsp:cNvPr id="0" name=""/>
        <dsp:cNvSpPr/>
      </dsp:nvSpPr>
      <dsp:spPr>
        <a:xfrm>
          <a:off x="0" y="368906"/>
          <a:ext cx="4103830" cy="4189867"/>
        </a:xfrm>
        <a:prstGeom prst="ellipse">
          <a:avLst/>
        </a:prstGeom>
        <a:solidFill>
          <a:schemeClr val="accent4">
            <a:lumMod val="60000"/>
            <a:lumOff val="40000"/>
            <a:alpha val="49804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6766" tIns="20320" rIns="226766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+mj-lt"/>
            </a:rPr>
            <a:t>Universal </a:t>
          </a:r>
          <a:r>
            <a:rPr lang="en-GB" sz="1600" b="1" kern="1200" dirty="0">
              <a:latin typeface="+mj-lt"/>
            </a:rPr>
            <a:t>Health and Wellbeing services</a:t>
          </a:r>
        </a:p>
      </dsp:txBody>
      <dsp:txXfrm>
        <a:off x="600992" y="982498"/>
        <a:ext cx="2901846" cy="2962683"/>
      </dsp:txXfrm>
    </dsp:sp>
    <dsp:sp modelId="{698DD295-B1FB-4B83-97E7-CB7C1FED992F}">
      <dsp:nvSpPr>
        <dsp:cNvPr id="0" name=""/>
        <dsp:cNvSpPr/>
      </dsp:nvSpPr>
      <dsp:spPr>
        <a:xfrm>
          <a:off x="2549299" y="1207329"/>
          <a:ext cx="2694942" cy="2711466"/>
        </a:xfrm>
        <a:prstGeom prst="ellipse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6766" tIns="20320" rIns="226766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+mj-lt"/>
            </a:rPr>
            <a:t>Primary MH support </a:t>
          </a:r>
          <a:r>
            <a:rPr lang="en-GB" sz="1600" b="1" kern="1200" dirty="0">
              <a:latin typeface="+mj-lt"/>
            </a:rPr>
            <a:t>services</a:t>
          </a:r>
          <a:endParaRPr lang="en-GB" sz="1800" b="1" kern="1200" dirty="0">
            <a:latin typeface="+mj-lt"/>
          </a:endParaRPr>
        </a:p>
      </dsp:txBody>
      <dsp:txXfrm>
        <a:off x="2943964" y="1604414"/>
        <a:ext cx="1905612" cy="1917296"/>
      </dsp:txXfrm>
    </dsp:sp>
    <dsp:sp modelId="{5E6CA07A-042B-4D82-B644-B76A5AEF3E2B}">
      <dsp:nvSpPr>
        <dsp:cNvPr id="0" name=""/>
        <dsp:cNvSpPr/>
      </dsp:nvSpPr>
      <dsp:spPr>
        <a:xfrm>
          <a:off x="4703596" y="1559818"/>
          <a:ext cx="1999110" cy="1941217"/>
        </a:xfrm>
        <a:prstGeom prst="ellipse">
          <a:avLst/>
        </a:prstGeom>
        <a:solidFill>
          <a:schemeClr val="accent3">
            <a:lumMod val="75000"/>
            <a:alpha val="49804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6766" tIns="17780" rIns="226766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+mj-lt"/>
            </a:rPr>
            <a:t>Secondary </a:t>
          </a:r>
          <a:r>
            <a:rPr lang="en-GB" sz="1400" b="1" kern="1200" dirty="0">
              <a:latin typeface="+mj-lt"/>
            </a:rPr>
            <a:t>MH services</a:t>
          </a:r>
        </a:p>
      </dsp:txBody>
      <dsp:txXfrm>
        <a:off x="4996359" y="1844103"/>
        <a:ext cx="1413584" cy="1372647"/>
      </dsp:txXfrm>
    </dsp:sp>
    <dsp:sp modelId="{A9906CD0-EE9D-CF42-94CE-4FAEC61B4E63}">
      <dsp:nvSpPr>
        <dsp:cNvPr id="0" name=""/>
        <dsp:cNvSpPr/>
      </dsp:nvSpPr>
      <dsp:spPr>
        <a:xfrm>
          <a:off x="6335264" y="1861420"/>
          <a:ext cx="1595959" cy="1500363"/>
        </a:xfrm>
        <a:prstGeom prst="ellipse">
          <a:avLst/>
        </a:prstGeom>
        <a:solidFill>
          <a:schemeClr val="accent3">
            <a:lumMod val="50000"/>
            <a:alpha val="44706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6766" tIns="12700" rIns="226766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j-lt"/>
            </a:rPr>
            <a:t>MH </a:t>
          </a:r>
          <a:r>
            <a:rPr lang="en-US" sz="1000" b="1" kern="1200" dirty="0">
              <a:latin typeface="+mj-lt"/>
            </a:rPr>
            <a:t>Inpatient Services</a:t>
          </a:r>
        </a:p>
      </dsp:txBody>
      <dsp:txXfrm>
        <a:off x="6568987" y="2081143"/>
        <a:ext cx="1128513" cy="1060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44540-4C6F-442D-8A94-7185914F7F3B}" type="datetimeFigureOut">
              <a:rPr lang="en-GB" smtClean="0"/>
              <a:pPr/>
              <a:t>09/03/2018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67F18-3153-48BC-A6DF-B3E0CC7E6CD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78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2E755-6C58-4390-814A-0FACF3A32D0D}" type="datetimeFigureOut">
              <a:rPr lang="en-GB" smtClean="0"/>
              <a:pPr/>
              <a:t>09/03/2018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E4D8D-9815-4ACD-BB4A-68CEAE8A536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83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6125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2047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6114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3217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0" fontAlgn="base" hangingPunct="0"/>
            <a:endParaRPr lang="en-GB" b="1" dirty="0" smtClean="0"/>
          </a:p>
          <a:p>
            <a:pPr algn="ctr" eaLnBrk="0" fontAlgn="base" hangingPunct="0"/>
            <a:r>
              <a:rPr lang="en-GB" b="1" u="sng" dirty="0" smtClean="0"/>
              <a:t>RISK GROUPS </a:t>
            </a:r>
          </a:p>
          <a:p>
            <a:pPr lvl="0" eaLnBrk="0" fontAlgn="base" hangingPunct="0"/>
            <a:r>
              <a:rPr lang="en-GB" dirty="0" smtClean="0"/>
              <a:t>_________________________________________________________________</a:t>
            </a:r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Adversity in childhood including abuse, bullying, being in care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Social disadvantage including debt, unemployment, low education, fuel poverty, homelessness or insecure housing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Living alone, separation/divorce, loneliness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Physical ill-health or disability or learning disability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Drug &amp; alcohol misuse 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Stressful life events including bereavement, imprisonment, refugee status, gender transition, abuse or violence, military service, becoming a parent, terminal illness, unpaid major caring responsibility.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Some LGBT and BAME groups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‘Loss, threat and uncertainty…are established risk factors for anxiety and depression’ CMO</a:t>
            </a:r>
            <a:endParaRPr lang="en-GB" dirty="0"/>
          </a:p>
          <a:p>
            <a:endParaRPr lang="en-GB" dirty="0"/>
          </a:p>
          <a:p>
            <a:pPr eaLnBrk="0" fontAlgn="base" hangingPunct="0"/>
            <a:r>
              <a:rPr lang="en-GB" b="1" dirty="0" smtClean="0"/>
              <a:t>We have more in these groups in Brighton &amp; Hove than the national average:</a:t>
            </a:r>
            <a:endParaRPr lang="en-GB" dirty="0" smtClean="0"/>
          </a:p>
          <a:p>
            <a:pPr lvl="0" eaLnBrk="0" fontAlgn="base" hangingPunct="0"/>
            <a:r>
              <a:rPr lang="en-GB" b="1" dirty="0" smtClean="0"/>
              <a:t>Care leavers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who are homeless or insecurely housed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in relative deprivation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alone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439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0" fontAlgn="base" hangingPunct="0"/>
            <a:endParaRPr lang="en-GB" b="1" dirty="0" smtClean="0"/>
          </a:p>
          <a:p>
            <a:pPr algn="ctr" eaLnBrk="0" fontAlgn="base" hangingPunct="0"/>
            <a:r>
              <a:rPr lang="en-GB" b="1" u="sng" dirty="0" smtClean="0"/>
              <a:t>RISK GROUPS </a:t>
            </a:r>
          </a:p>
          <a:p>
            <a:pPr lvl="0" eaLnBrk="0" fontAlgn="base" hangingPunct="0"/>
            <a:r>
              <a:rPr lang="en-GB" dirty="0" smtClean="0"/>
              <a:t>_________________________________________________________________</a:t>
            </a:r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Adversity in childhood including abuse, bullying, being in care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Social disadvantage including debt, unemployment, low education, fuel poverty, homelessness or insecure housing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Living alone, separation/divorce, loneliness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Physical ill-health or disability or learning disability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Drug &amp; alcohol misuse 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Stressful life events including bereavement, imprisonment, refugee status, gender transition, abuse or violence, military service, becoming a parent, terminal illness, unpaid major caring responsibility.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Some LGBT and BAME groups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‘Loss, threat and uncertainty…are established risk factors for anxiety and depression’ CMO</a:t>
            </a:r>
            <a:endParaRPr lang="en-GB" dirty="0"/>
          </a:p>
          <a:p>
            <a:endParaRPr lang="en-GB" dirty="0"/>
          </a:p>
          <a:p>
            <a:pPr eaLnBrk="0" fontAlgn="base" hangingPunct="0"/>
            <a:r>
              <a:rPr lang="en-GB" b="1" dirty="0" smtClean="0"/>
              <a:t>We have more in these groups in Brighton &amp; Hove than the national average:</a:t>
            </a:r>
            <a:endParaRPr lang="en-GB" dirty="0" smtClean="0"/>
          </a:p>
          <a:p>
            <a:pPr lvl="0" eaLnBrk="0" fontAlgn="base" hangingPunct="0"/>
            <a:r>
              <a:rPr lang="en-GB" b="1" dirty="0" smtClean="0"/>
              <a:t>Care leavers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who are homeless or insecurely housed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in relative deprivation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alone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439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0" fontAlgn="base" hangingPunct="0"/>
            <a:endParaRPr lang="en-GB" b="1" dirty="0" smtClean="0"/>
          </a:p>
          <a:p>
            <a:pPr algn="ctr" eaLnBrk="0" fontAlgn="base" hangingPunct="0"/>
            <a:r>
              <a:rPr lang="en-GB" b="1" u="sng" dirty="0" smtClean="0"/>
              <a:t>RISK GROUPS </a:t>
            </a:r>
          </a:p>
          <a:p>
            <a:pPr lvl="0" eaLnBrk="0" fontAlgn="base" hangingPunct="0"/>
            <a:r>
              <a:rPr lang="en-GB" dirty="0" smtClean="0"/>
              <a:t>_________________________________________________________________</a:t>
            </a:r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Adversity in childhood including abuse, bullying, being in care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Social disadvantage including debt, unemployment, low education, fuel poverty, homelessness or insecure housing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Living alone, separation/divorce, loneliness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Physical ill-health or disability or learning disability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Drug &amp; alcohol misuse 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Stressful life events including bereavement, imprisonment, refugee status, gender transition, abuse or violence, military service, becoming a parent, terminal illness, unpaid major caring responsibility.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Some LGBT and BAME groups</a:t>
            </a:r>
            <a:endParaRPr lang="en-GB" dirty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/>
              <a:t>‘Loss, threat and uncertainty…are established risk factors for anxiety and depression’ CMO</a:t>
            </a:r>
            <a:endParaRPr lang="en-GB" dirty="0"/>
          </a:p>
          <a:p>
            <a:endParaRPr lang="en-GB" dirty="0"/>
          </a:p>
          <a:p>
            <a:pPr eaLnBrk="0" fontAlgn="base" hangingPunct="0"/>
            <a:r>
              <a:rPr lang="en-GB" b="1" dirty="0" smtClean="0"/>
              <a:t>We have more in these groups in Brighton &amp; Hove than the national average:</a:t>
            </a:r>
            <a:endParaRPr lang="en-GB" dirty="0" smtClean="0"/>
          </a:p>
          <a:p>
            <a:pPr lvl="0" eaLnBrk="0" fontAlgn="base" hangingPunct="0"/>
            <a:r>
              <a:rPr lang="en-GB" b="1" dirty="0" smtClean="0"/>
              <a:t>Care leavers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who are homeless or insecurely housed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in relative deprivation</a:t>
            </a:r>
            <a:endParaRPr lang="en-GB" dirty="0" smtClean="0"/>
          </a:p>
          <a:p>
            <a:pPr marL="171450" lvl="0" indent="-171450" eaLnBrk="0" fontAlgn="base" hangingPunct="0">
              <a:buFont typeface="Arial" panose="020B0604020202020204" pitchFamily="34" charset="0"/>
              <a:buChar char="•"/>
            </a:pPr>
            <a:r>
              <a:rPr lang="en-GB" b="1" dirty="0" smtClean="0"/>
              <a:t>People living alone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4439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Range of services</a:t>
            </a:r>
          </a:p>
          <a:p>
            <a:r>
              <a:rPr lang="en-GB" dirty="0" smtClean="0"/>
              <a:t>Significant service redesign</a:t>
            </a:r>
          </a:p>
          <a:p>
            <a:r>
              <a:rPr lang="en-GB" dirty="0" smtClean="0"/>
              <a:t>Centres of excellence</a:t>
            </a:r>
          </a:p>
          <a:p>
            <a:r>
              <a:rPr lang="en-GB" dirty="0" smtClean="0"/>
              <a:t>Joint working development – embedded with clinical service, pathway development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6615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135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80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E4D8D-9815-4ACD-BB4A-68CEAE8A536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3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81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1159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00928" cy="6858000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2656"/>
            <a:ext cx="1673860" cy="1148080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0" y="6444000"/>
            <a:ext cx="8964488" cy="1751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188640"/>
            <a:ext cx="3602743" cy="288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4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6" y="6381328"/>
            <a:ext cx="8964488" cy="392713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0" y="1268760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8640"/>
            <a:ext cx="1104170" cy="88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184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Rebecca.jarvis@nhs.net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lare.Mitchison@brighton-hove.gov.uk" TargetMode="External"/><Relationship Id="rId4" Type="http://schemas.openxmlformats.org/officeDocument/2006/relationships/hyperlink" Target="mailto:linda.harrington@nhs.ne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323528" y="2924944"/>
            <a:ext cx="914501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Mental Health Network Workshop </a:t>
            </a:r>
          </a:p>
          <a:p>
            <a:pPr algn="l"/>
            <a:r>
              <a:rPr lang="en-US" altLang="en-US" sz="3600" b="1" dirty="0">
                <a:solidFill>
                  <a:srgbClr val="005EB8"/>
                </a:solidFill>
                <a:cs typeface="Tahoma" pitchFamily="34" charset="0"/>
              </a:rPr>
              <a:t>3</a:t>
            </a:r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0</a:t>
            </a:r>
            <a:r>
              <a:rPr lang="en-US" altLang="en-US" sz="3600" b="1" baseline="30000" dirty="0" smtClean="0">
                <a:solidFill>
                  <a:srgbClr val="005EB8"/>
                </a:solidFill>
                <a:cs typeface="Tahoma" pitchFamily="34" charset="0"/>
              </a:rPr>
              <a:t>th</a:t>
            </a:r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  </a:t>
            </a:r>
            <a:r>
              <a:rPr lang="en-US" altLang="en-US" sz="3600" b="1" dirty="0">
                <a:solidFill>
                  <a:srgbClr val="005EB8"/>
                </a:solidFill>
                <a:cs typeface="Tahoma" pitchFamily="34" charset="0"/>
              </a:rPr>
              <a:t>January </a:t>
            </a:r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2018, Brighthelm</a:t>
            </a:r>
          </a:p>
          <a:p>
            <a:pPr algn="l"/>
            <a:endParaRPr lang="en-US" altLang="en-US" sz="3600" b="1" dirty="0" smtClean="0">
              <a:solidFill>
                <a:srgbClr val="005EB8"/>
              </a:solidFill>
              <a:cs typeface="Tahoma" pitchFamily="34" charset="0"/>
            </a:endParaRPr>
          </a:p>
          <a:p>
            <a:pPr algn="l"/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Linda Harrington </a:t>
            </a:r>
            <a:r>
              <a:rPr lang="en-US" altLang="en-US" sz="2400" b="1" dirty="0" smtClean="0">
                <a:solidFill>
                  <a:srgbClr val="005EB8"/>
                </a:solidFill>
                <a:cs typeface="Tahoma" pitchFamily="34" charset="0"/>
              </a:rPr>
              <a:t>(BHCCG), </a:t>
            </a:r>
            <a:r>
              <a:rPr lang="en-US" altLang="en-US" sz="3600" b="1" dirty="0" smtClean="0">
                <a:solidFill>
                  <a:srgbClr val="005EB8"/>
                </a:solidFill>
                <a:cs typeface="Tahoma" pitchFamily="34" charset="0"/>
              </a:rPr>
              <a:t>Clare Mitchison </a:t>
            </a:r>
            <a:r>
              <a:rPr lang="en-US" altLang="en-US" sz="2400" b="1" dirty="0" smtClean="0">
                <a:solidFill>
                  <a:srgbClr val="005EB8"/>
                </a:solidFill>
                <a:cs typeface="Tahoma" pitchFamily="34" charset="0"/>
              </a:rPr>
              <a:t>(BHCC)</a:t>
            </a:r>
            <a:r>
              <a:rPr lang="en-US" altLang="en-US" sz="2400" b="1" dirty="0">
                <a:solidFill>
                  <a:srgbClr val="005EB8"/>
                </a:solidFill>
                <a:cs typeface="Tahoma" pitchFamily="34" charset="0"/>
              </a:rPr>
              <a:t/>
            </a:r>
            <a:br>
              <a:rPr lang="en-US" altLang="en-US" sz="2400" b="1" dirty="0">
                <a:solidFill>
                  <a:srgbClr val="005EB8"/>
                </a:solidFill>
                <a:cs typeface="Tahoma" pitchFamily="34" charset="0"/>
              </a:rPr>
            </a:br>
            <a:endParaRPr lang="en-US" altLang="en-US" sz="2400" b="1" dirty="0" smtClean="0">
              <a:solidFill>
                <a:srgbClr val="005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5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533546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0">
              <a:buNone/>
              <a:defRPr/>
            </a:pPr>
            <a:r>
              <a:rPr lang="en-GB" altLang="en-US" sz="2000" b="1" dirty="0">
                <a:solidFill>
                  <a:srgbClr val="002060"/>
                </a:solidFill>
              </a:rPr>
              <a:t>Caring Together </a:t>
            </a:r>
          </a:p>
          <a:p>
            <a:pPr marL="342900" lvl="1" indent="-342900">
              <a:buClrTx/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2060"/>
                </a:solidFill>
              </a:rPr>
              <a:t>Early local support </a:t>
            </a:r>
          </a:p>
          <a:p>
            <a:pPr marL="342900" lvl="1" indent="-342900">
              <a:buClrTx/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2060"/>
                </a:solidFill>
              </a:rPr>
              <a:t>Strengthened primary and community services</a:t>
            </a:r>
          </a:p>
          <a:p>
            <a:pPr marL="342900" lvl="1" indent="-342900">
              <a:buClrTx/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rgbClr val="002060"/>
                </a:solidFill>
              </a:rPr>
              <a:t>Integration </a:t>
            </a:r>
            <a:r>
              <a:rPr lang="en-GB" sz="2000" dirty="0">
                <a:solidFill>
                  <a:srgbClr val="002060"/>
                </a:solidFill>
              </a:rPr>
              <a:t>between health and social care and the voluntary sector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3872" y="53370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3200" b="1" u="sng" dirty="0">
                <a:solidFill>
                  <a:srgbClr val="0070C0"/>
                </a:solidFill>
              </a:rPr>
              <a:t>Drivers for </a:t>
            </a:r>
            <a:r>
              <a:rPr lang="en-GB" sz="3200" b="1" u="sng" dirty="0" smtClean="0">
                <a:solidFill>
                  <a:srgbClr val="0070C0"/>
                </a:solidFill>
              </a:rPr>
              <a:t>change continued</a:t>
            </a:r>
            <a:endParaRPr lang="en-GB" sz="32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1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179513" y="1412776"/>
            <a:ext cx="8424936" cy="49685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smtClean="0">
                <a:solidFill>
                  <a:srgbClr val="002060"/>
                </a:solidFill>
              </a:rPr>
              <a:t>Information</a:t>
            </a:r>
            <a:r>
              <a:rPr lang="en-GB" sz="2400" dirty="0" smtClean="0">
                <a:solidFill>
                  <a:srgbClr val="002060"/>
                </a:solidFill>
              </a:rPr>
              <a:t> – services not </a:t>
            </a:r>
            <a:r>
              <a:rPr lang="en-GB" sz="2400" dirty="0">
                <a:solidFill>
                  <a:srgbClr val="002060"/>
                </a:solidFill>
              </a:rPr>
              <a:t>well known </a:t>
            </a:r>
            <a:r>
              <a:rPr lang="en-GB" sz="2400" dirty="0" smtClean="0">
                <a:solidFill>
                  <a:srgbClr val="002060"/>
                </a:solidFill>
              </a:rPr>
              <a:t>&amp; difficult to navigate</a:t>
            </a:r>
          </a:p>
          <a:p>
            <a:r>
              <a:rPr lang="en-GB" altLang="en-US" sz="2400" b="1" dirty="0" smtClean="0">
                <a:solidFill>
                  <a:srgbClr val="002060"/>
                </a:solidFill>
              </a:rPr>
              <a:t>Prevention</a:t>
            </a:r>
            <a:r>
              <a:rPr lang="en-GB" altLang="en-US" sz="2400" dirty="0" smtClean="0">
                <a:solidFill>
                  <a:srgbClr val="002060"/>
                </a:solidFill>
              </a:rPr>
              <a:t> – need for earlier support </a:t>
            </a:r>
          </a:p>
          <a:p>
            <a:r>
              <a:rPr lang="en-GB" sz="2400" b="1" dirty="0">
                <a:solidFill>
                  <a:srgbClr val="002060"/>
                </a:solidFill>
              </a:rPr>
              <a:t>C</a:t>
            </a:r>
            <a:r>
              <a:rPr lang="en-GB" sz="2400" b="1" dirty="0" smtClean="0">
                <a:solidFill>
                  <a:srgbClr val="002060"/>
                </a:solidFill>
              </a:rPr>
              <a:t>omplex and multiple needs </a:t>
            </a:r>
            <a:r>
              <a:rPr lang="en-GB" sz="2400" dirty="0" smtClean="0">
                <a:solidFill>
                  <a:srgbClr val="002060"/>
                </a:solidFill>
              </a:rPr>
              <a:t>– need for more responsive services </a:t>
            </a:r>
          </a:p>
          <a:p>
            <a:r>
              <a:rPr lang="en-GB" sz="2400" b="1" dirty="0" smtClean="0">
                <a:solidFill>
                  <a:srgbClr val="002060"/>
                </a:solidFill>
              </a:rPr>
              <a:t>Safe space - </a:t>
            </a:r>
            <a:r>
              <a:rPr lang="en-GB" sz="2400" dirty="0" smtClean="0">
                <a:solidFill>
                  <a:srgbClr val="002060"/>
                </a:solidFill>
              </a:rPr>
              <a:t>Nowhere to go that is safe – A&amp;E alternatives</a:t>
            </a:r>
          </a:p>
          <a:p>
            <a:r>
              <a:rPr lang="en-GB" sz="2400" b="1" dirty="0" smtClean="0">
                <a:solidFill>
                  <a:srgbClr val="002060"/>
                </a:solidFill>
              </a:rPr>
              <a:t>Coordinated service delivery </a:t>
            </a:r>
            <a:r>
              <a:rPr lang="en-GB" sz="2400" dirty="0" smtClean="0">
                <a:solidFill>
                  <a:srgbClr val="002060"/>
                </a:solidFill>
              </a:rPr>
              <a:t>- Links </a:t>
            </a:r>
            <a:r>
              <a:rPr lang="en-GB" sz="2400" dirty="0">
                <a:solidFill>
                  <a:srgbClr val="002060"/>
                </a:solidFill>
              </a:rPr>
              <a:t>between physical and mental wellbeing services should be stronger</a:t>
            </a:r>
          </a:p>
          <a:p>
            <a:r>
              <a:rPr lang="en-GB" sz="2400" dirty="0" smtClean="0">
                <a:solidFill>
                  <a:srgbClr val="002060"/>
                </a:solidFill>
              </a:rPr>
              <a:t>Services </a:t>
            </a:r>
            <a:r>
              <a:rPr lang="en-GB" sz="2400" dirty="0">
                <a:solidFill>
                  <a:srgbClr val="002060"/>
                </a:solidFill>
              </a:rPr>
              <a:t>don’t always work well together and some duplication in support </a:t>
            </a:r>
          </a:p>
          <a:p>
            <a:r>
              <a:rPr lang="en-GB" sz="2400" b="1" dirty="0" smtClean="0">
                <a:solidFill>
                  <a:srgbClr val="002060"/>
                </a:solidFill>
              </a:rPr>
              <a:t>Transition </a:t>
            </a:r>
            <a:r>
              <a:rPr lang="en-GB" sz="2400" dirty="0" smtClean="0">
                <a:solidFill>
                  <a:srgbClr val="002060"/>
                </a:solidFill>
              </a:rPr>
              <a:t>- need for continuity and longer term support</a:t>
            </a:r>
            <a:endParaRPr lang="en-GB" sz="2400" dirty="0">
              <a:solidFill>
                <a:srgbClr val="002060"/>
              </a:solidFill>
            </a:endParaRPr>
          </a:p>
          <a:p>
            <a:r>
              <a:rPr lang="en-GB" altLang="en-US" sz="2400" dirty="0">
                <a:solidFill>
                  <a:srgbClr val="002060"/>
                </a:solidFill>
              </a:rPr>
              <a:t>Need more supported accommodation</a:t>
            </a:r>
          </a:p>
          <a:p>
            <a:endParaRPr lang="en-GB" sz="2400" dirty="0" smtClean="0"/>
          </a:p>
          <a:p>
            <a:endParaRPr lang="en-GB" altLang="en-US" sz="2000" dirty="0" smtClean="0">
              <a:solidFill>
                <a:srgbClr val="002060"/>
              </a:solidFill>
            </a:endParaRPr>
          </a:p>
          <a:p>
            <a:endParaRPr lang="en-GB" altLang="en-US" sz="2000" dirty="0">
              <a:solidFill>
                <a:srgbClr val="002060"/>
              </a:solidFill>
            </a:endParaRPr>
          </a:p>
          <a:p>
            <a:endParaRPr lang="en-GB" altLang="en-US" sz="2800" dirty="0">
              <a:solidFill>
                <a:srgbClr val="002060"/>
              </a:solidFill>
            </a:endParaRP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195620"/>
            <a:ext cx="6759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What people have told us </a:t>
            </a:r>
            <a:endParaRPr lang="en-GB" sz="32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8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90807"/>
              </p:ext>
            </p:extLst>
          </p:nvPr>
        </p:nvGraphicFramePr>
        <p:xfrm>
          <a:off x="1520031" y="404664"/>
          <a:ext cx="6103938" cy="7063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Visio" r:id="rId4" imgW="6755860" imgH="8525483" progId="Visio.Drawing.11">
                  <p:embed/>
                </p:oleObj>
              </mc:Choice>
              <mc:Fallback>
                <p:oleObj name="Visio" r:id="rId4" imgW="6755860" imgH="852548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031" y="404664"/>
                        <a:ext cx="6103938" cy="706345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0424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6399" y="487953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 smtClean="0">
                <a:solidFill>
                  <a:srgbClr val="005EB8"/>
                </a:solidFill>
                <a:latin typeface="Tahoma (Headings)"/>
              </a:rPr>
              <a:t>Key Elements </a:t>
            </a:r>
            <a:endParaRPr lang="en-GB" sz="28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340768"/>
            <a:ext cx="90364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Early help and clear access to support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E</a:t>
            </a:r>
            <a:r>
              <a:rPr lang="en-GB" dirty="0" smtClean="0">
                <a:solidFill>
                  <a:srgbClr val="002060"/>
                </a:solidFill>
              </a:rPr>
              <a:t>nhanced navigation – supportive of those with complex needs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Range of support – from wellbeing to recovery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Greater coordination between services, with improved links between GP clusters (x6) and secondary mental health services and non clinical support services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Clinical support when needed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Embedded peer support throughout the pathway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Housing and employment support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Activities such as arts and outdoor projects, day activities with some building based support and community outreach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Training for frontline staff and volunteers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Links and access to 24/7 crisis support </a:t>
            </a:r>
          </a:p>
        </p:txBody>
      </p:sp>
    </p:spTree>
    <p:extLst>
      <p:ext uri="{BB962C8B-B14F-4D97-AF65-F5344CB8AC3E}">
        <p14:creationId xmlns:p14="http://schemas.microsoft.com/office/powerpoint/2010/main" val="16594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1.    </a:t>
            </a:r>
            <a:r>
              <a:rPr lang="en-US" sz="2000" b="1" u="sng" dirty="0" smtClean="0">
                <a:solidFill>
                  <a:srgbClr val="002060"/>
                </a:solidFill>
              </a:rPr>
              <a:t>Access and enhanced navigation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2.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to ensure access to early help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3.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might services work differently 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4.   </a:t>
            </a:r>
            <a:r>
              <a:rPr lang="en-US" sz="2000" b="1" u="sng" dirty="0" smtClean="0">
                <a:solidFill>
                  <a:srgbClr val="002060"/>
                </a:solidFill>
              </a:rPr>
              <a:t>Future model </a:t>
            </a: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99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1.    </a:t>
            </a:r>
            <a:r>
              <a:rPr lang="en-US" sz="2000" b="1" u="sng" dirty="0" smtClean="0">
                <a:solidFill>
                  <a:srgbClr val="002060"/>
                </a:solidFill>
              </a:rPr>
              <a:t>Access and enhanced navigation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How could access to Information be improved?</a:t>
            </a: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What is required to improve access and encourage engagement with   mental health services and support e.g. do we need a </a:t>
            </a:r>
            <a:r>
              <a:rPr lang="en-US" sz="2000" i="1" dirty="0">
                <a:solidFill>
                  <a:srgbClr val="002060"/>
                </a:solidFill>
              </a:rPr>
              <a:t>s</a:t>
            </a:r>
            <a:r>
              <a:rPr lang="en-US" sz="2000" i="1" dirty="0" smtClean="0">
                <a:solidFill>
                  <a:srgbClr val="002060"/>
                </a:solidFill>
              </a:rPr>
              <a:t>ingle point of access?</a:t>
            </a: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2.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to ensure access to early help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What approaches can prevent people becoming unwell and what support is available to maintain wellbeing? </a:t>
            </a: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3.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might services work differently </a:t>
            </a:r>
            <a:endParaRPr lang="en-US" sz="2000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How can services work together to deliver integrated care?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4.   </a:t>
            </a:r>
            <a:r>
              <a:rPr lang="en-US" sz="2000" b="1" u="sng" dirty="0" smtClean="0">
                <a:solidFill>
                  <a:srgbClr val="002060"/>
                </a:solidFill>
              </a:rPr>
              <a:t>Future model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What's currently working well and working not so well ?</a:t>
            </a: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r>
              <a:rPr lang="en-US" sz="2000" i="1" dirty="0" smtClean="0">
                <a:solidFill>
                  <a:srgbClr val="002060"/>
                </a:solidFill>
              </a:rPr>
              <a:t>What do you like and what's missing from the Circle of Support model ?</a:t>
            </a:r>
            <a:endParaRPr lang="en-US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49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6588" lvl="1" indent="-457200">
              <a:buAutoNum type="arabicPeriod"/>
              <a:defRPr/>
            </a:pPr>
            <a:r>
              <a:rPr lang="en-US" sz="2000" b="1" u="sng" dirty="0" smtClean="0">
                <a:solidFill>
                  <a:srgbClr val="002060"/>
                </a:solidFill>
              </a:rPr>
              <a:t>Access </a:t>
            </a:r>
            <a:r>
              <a:rPr lang="en-US" sz="2000" b="1" u="sng" dirty="0" smtClean="0">
                <a:solidFill>
                  <a:srgbClr val="002060"/>
                </a:solidFill>
              </a:rPr>
              <a:t>and enhanced navigation </a:t>
            </a:r>
            <a:endParaRPr lang="en-US" sz="2000" b="1" u="sng" dirty="0" smtClean="0">
              <a:solidFill>
                <a:srgbClr val="002060"/>
              </a:solidFill>
            </a:endParaRPr>
          </a:p>
          <a:p>
            <a:pPr marL="636588" lvl="1" indent="-4572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2060"/>
                </a:solidFill>
              </a:rPr>
              <a:t>On line directory </a:t>
            </a:r>
            <a:r>
              <a:rPr lang="en-US" sz="2000" b="1" dirty="0" smtClean="0">
                <a:solidFill>
                  <a:srgbClr val="002060"/>
                </a:solidFill>
              </a:rPr>
              <a:t>- e.g</a:t>
            </a:r>
            <a:r>
              <a:rPr lang="en-US" sz="2000" b="1" dirty="0">
                <a:solidFill>
                  <a:srgbClr val="002060"/>
                </a:solidFill>
              </a:rPr>
              <a:t>. </a:t>
            </a:r>
            <a:r>
              <a:rPr lang="en-US" sz="2000" b="1" dirty="0" smtClean="0">
                <a:solidFill>
                  <a:srgbClr val="002060"/>
                </a:solidFill>
              </a:rPr>
              <a:t>can we update My Life? &amp; ask services to update the links to their own services?</a:t>
            </a: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2060"/>
                </a:solidFill>
              </a:rPr>
              <a:t>Navigator  to support people to find services 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2060"/>
                </a:solidFill>
              </a:rPr>
              <a:t>Peer Support – support people to find appropriate service for them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Recovery </a:t>
            </a:r>
            <a:r>
              <a:rPr lang="en-US" sz="2000" b="1" dirty="0">
                <a:solidFill>
                  <a:srgbClr val="002060"/>
                </a:solidFill>
              </a:rPr>
              <a:t>College – ‘Navigating Mental Health Services’ is really </a:t>
            </a:r>
            <a:r>
              <a:rPr lang="en-US" sz="2000" b="1" dirty="0" smtClean="0">
                <a:solidFill>
                  <a:srgbClr val="002060"/>
                </a:solidFill>
              </a:rPr>
              <a:t>popular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Single </a:t>
            </a:r>
            <a:r>
              <a:rPr lang="en-US" sz="2000" b="1" dirty="0">
                <a:solidFill>
                  <a:srgbClr val="002060"/>
                </a:solidFill>
              </a:rPr>
              <a:t>point of access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GPs </a:t>
            </a:r>
            <a:r>
              <a:rPr lang="en-US" sz="2000" b="1" dirty="0">
                <a:solidFill>
                  <a:srgbClr val="002060"/>
                </a:solidFill>
              </a:rPr>
              <a:t>need to know about Mental Health Services that are </a:t>
            </a:r>
            <a:r>
              <a:rPr lang="en-US" sz="2000" b="1" dirty="0" smtClean="0">
                <a:solidFill>
                  <a:srgbClr val="002060"/>
                </a:solidFill>
              </a:rPr>
              <a:t>available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3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>
                <a:solidFill>
                  <a:srgbClr val="002060"/>
                </a:solidFill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</a:rPr>
              <a:t>. 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</a:t>
            </a:r>
            <a:r>
              <a:rPr lang="en-US" sz="2000" b="1" u="sng" dirty="0" smtClean="0">
                <a:solidFill>
                  <a:srgbClr val="002060"/>
                </a:solidFill>
              </a:rPr>
              <a:t>to ensure access to early help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Target younger people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Outreach to encourage people to access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Community services e.g. Food Banks, Garden Groups, Public Health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Offer clinical as well as non clinical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Online web chat,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Single point of access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Safe place to calm down to avoid crisis points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Appropriate Training for all levels of people working with people with mental health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Peer Support groups, Buddying, Befriending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Clear pathways between clinical and non clinical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Specialist Advocacy needs to be outside statutory services so that people can access this independently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1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3</a:t>
            </a:r>
            <a:r>
              <a:rPr lang="en-US" sz="2000" b="1" dirty="0" smtClean="0">
                <a:solidFill>
                  <a:srgbClr val="002060"/>
                </a:solidFill>
              </a:rPr>
              <a:t>. 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might services work differently?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Partnership working, clear pathways of services, better links between clinical and non clinical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Need information sharing protocols/IT so that clinical and non clinical services can work together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No wrong door, single point of access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Clinical and non clinical staff attend each other key Board/strategic meetings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Clinical and non clinical services share referral criteria – stop duplication and gaps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21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3</a:t>
            </a:r>
            <a:r>
              <a:rPr lang="en-US" sz="2000" b="1" dirty="0" smtClean="0">
                <a:solidFill>
                  <a:srgbClr val="002060"/>
                </a:solidFill>
              </a:rPr>
              <a:t>.    </a:t>
            </a:r>
            <a:r>
              <a:rPr lang="en-US" sz="2000" b="1" u="sng" dirty="0" smtClean="0">
                <a:solidFill>
                  <a:srgbClr val="002060"/>
                </a:solidFill>
              </a:rPr>
              <a:t>Future Model </a:t>
            </a:r>
            <a:endParaRPr lang="en-US" sz="2000" b="1" u="sng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Offer whole family services (holistic support not just the person but also the family and the </a:t>
            </a:r>
            <a:r>
              <a:rPr lang="en-US" sz="2000" b="1" dirty="0" err="1" smtClean="0">
                <a:solidFill>
                  <a:srgbClr val="002060"/>
                </a:solidFill>
              </a:rPr>
              <a:t>carers</a:t>
            </a:r>
            <a:r>
              <a:rPr lang="en-US" sz="2000" b="1" dirty="0" smtClean="0">
                <a:solidFill>
                  <a:srgbClr val="002060"/>
                </a:solidFill>
              </a:rPr>
              <a:t>)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Somewhere safe for people to go when in crisis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Recovery College is  a good model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Outreach models need to link and work together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Embed Navigators into GP surgeries and support them </a:t>
            </a:r>
            <a:r>
              <a:rPr lang="en-US" sz="2000" b="1" smtClean="0">
                <a:solidFill>
                  <a:srgbClr val="002060"/>
                </a:solidFill>
              </a:rPr>
              <a:t>to develop close </a:t>
            </a:r>
            <a:r>
              <a:rPr lang="en-US" sz="2000" b="1" dirty="0" smtClean="0">
                <a:solidFill>
                  <a:srgbClr val="002060"/>
                </a:solidFill>
              </a:rPr>
              <a:t>links with MH clinical and non clinical services.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53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251520" y="260595"/>
            <a:ext cx="468052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u="sng" dirty="0" smtClean="0">
                <a:solidFill>
                  <a:srgbClr val="0070C0"/>
                </a:solidFill>
                <a:latin typeface="Tahoma (Headings)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5" name="Content Placeholder 16"/>
          <p:cNvSpPr txBox="1">
            <a:spLocks/>
          </p:cNvSpPr>
          <p:nvPr/>
        </p:nvSpPr>
        <p:spPr>
          <a:xfrm>
            <a:off x="179512" y="1279872"/>
            <a:ext cx="8856984" cy="502944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1      Introduction (5mins)				2.30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2.    Local needs  (10mins) CM			2.35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3.    Current services (10mins) LH			2.45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4.    Drivers for change  (10 mins) 			2.55</a:t>
            </a:r>
          </a:p>
          <a:p>
            <a:pPr marL="1085850" lvl="2" indent="-285750">
              <a:spcBef>
                <a:spcPts val="0"/>
              </a:spcBef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National and local context</a:t>
            </a:r>
          </a:p>
          <a:p>
            <a:pPr marL="1085850" lvl="2" indent="-285750">
              <a:spcBef>
                <a:spcPts val="0"/>
              </a:spcBef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Consultation and service user voice</a:t>
            </a:r>
          </a:p>
          <a:p>
            <a:pPr marL="1085850" lvl="2" indent="-285750">
              <a:spcBef>
                <a:spcPts val="0"/>
              </a:spcBef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Future service model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5.   Break  </a:t>
            </a:r>
            <a:r>
              <a:rPr lang="en-GB" sz="1800" dirty="0">
                <a:solidFill>
                  <a:srgbClr val="002060"/>
                </a:solidFill>
              </a:rPr>
              <a:t>(</a:t>
            </a:r>
            <a:r>
              <a:rPr lang="en-GB" sz="1800" dirty="0" smtClean="0">
                <a:solidFill>
                  <a:srgbClr val="002060"/>
                </a:solidFill>
              </a:rPr>
              <a:t>10 mins</a:t>
            </a:r>
            <a:r>
              <a:rPr lang="en-GB" sz="1800" dirty="0">
                <a:solidFill>
                  <a:srgbClr val="002060"/>
                </a:solidFill>
              </a:rPr>
              <a:t>) </a:t>
            </a:r>
            <a:r>
              <a:rPr lang="en-GB" sz="1800" dirty="0" smtClean="0">
                <a:solidFill>
                  <a:srgbClr val="002060"/>
                </a:solidFill>
              </a:rPr>
              <a:t>				3.05</a:t>
            </a:r>
            <a:endParaRPr lang="en-GB" sz="18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6.   Discussion Groups (45mins) 			3.15</a:t>
            </a:r>
          </a:p>
          <a:p>
            <a:pPr marL="800100" lvl="2" indent="0">
              <a:spcBef>
                <a:spcPts val="0"/>
              </a:spcBef>
              <a:buNone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 		</a:t>
            </a:r>
          </a:p>
          <a:p>
            <a:pPr>
              <a:spcBef>
                <a:spcPts val="0"/>
              </a:spcBef>
              <a:buAutoNum type="arabicPeriod" startAt="7"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Feedback from groups (15mins) </a:t>
            </a:r>
            <a:r>
              <a:rPr lang="en-GB" sz="1800" dirty="0">
                <a:solidFill>
                  <a:srgbClr val="002060"/>
                </a:solidFill>
              </a:rPr>
              <a:t>	</a:t>
            </a:r>
            <a:r>
              <a:rPr lang="en-GB" sz="1800" dirty="0" smtClean="0">
                <a:solidFill>
                  <a:srgbClr val="002060"/>
                </a:solidFill>
              </a:rPr>
              <a:t>		4.00</a:t>
            </a:r>
          </a:p>
          <a:p>
            <a:pPr>
              <a:spcBef>
                <a:spcPts val="0"/>
              </a:spcBef>
              <a:buAutoNum type="arabicPeriod" startAt="7"/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AutoNum type="arabicPeriod" startAt="7"/>
              <a:defRPr/>
            </a:pPr>
            <a:r>
              <a:rPr lang="en-GB" sz="1800" dirty="0" smtClean="0">
                <a:solidFill>
                  <a:srgbClr val="002060"/>
                </a:solidFill>
              </a:rPr>
              <a:t>Next steps &amp; Close				4.15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536575" lvl="2" indent="-274638">
              <a:defRPr/>
            </a:pPr>
            <a:endParaRPr lang="en-US" altLang="en-US" dirty="0" smtClean="0"/>
          </a:p>
          <a:p>
            <a:pPr>
              <a:buFont typeface="Arial" panose="020B0604020202020204" pitchFamily="34" charset="0"/>
              <a:buNone/>
              <a:defRPr/>
            </a:pP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376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68431"/>
            <a:ext cx="70980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K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ey Themes from </a:t>
            </a:r>
          </a:p>
          <a:p>
            <a:pPr marL="457200" indent="-457200" algn="ctr">
              <a:buFont typeface="Arial" pitchFamily="34" charset="0"/>
              <a:buNone/>
              <a:defRPr/>
            </a:pPr>
            <a:r>
              <a:rPr lang="en-GB" sz="3200" b="1" dirty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dirty="0" smtClean="0">
                <a:solidFill>
                  <a:srgbClr val="005EB8"/>
                </a:solidFill>
                <a:latin typeface="Tahoma (Headings)"/>
              </a:rPr>
              <a:t>       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Discussion </a:t>
            </a: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Questions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1">
              <a:defRPr/>
            </a:pPr>
            <a:r>
              <a:rPr lang="en-US" sz="2000" b="1" dirty="0">
                <a:solidFill>
                  <a:srgbClr val="002060"/>
                </a:solidFill>
              </a:rPr>
              <a:t>2</a:t>
            </a:r>
            <a:r>
              <a:rPr lang="en-US" sz="2000" b="1" dirty="0" smtClean="0">
                <a:solidFill>
                  <a:srgbClr val="002060"/>
                </a:solidFill>
              </a:rPr>
              <a:t>.    </a:t>
            </a:r>
            <a:r>
              <a:rPr lang="en-US" sz="2000" b="1" u="sng" dirty="0" smtClean="0">
                <a:solidFill>
                  <a:srgbClr val="002060"/>
                </a:solidFill>
              </a:rPr>
              <a:t>How </a:t>
            </a:r>
            <a:r>
              <a:rPr lang="en-US" sz="2000" b="1" u="sng" dirty="0" smtClean="0">
                <a:solidFill>
                  <a:srgbClr val="002060"/>
                </a:solidFill>
              </a:rPr>
              <a:t>to ensure access to early help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pPr marL="522288" lvl="1" indent="-342900">
              <a:buFont typeface="Wingdings" panose="05000000000000000000" pitchFamily="2" charset="2"/>
              <a:buChar char="Ø"/>
              <a:defRPr/>
            </a:pPr>
            <a:endParaRPr lang="en-US" sz="2000" i="1" dirty="0">
              <a:solidFill>
                <a:srgbClr val="002060"/>
              </a:solidFill>
            </a:endParaRP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Target younger people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Outreach to encourage people to access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Community services e.g. Food Banks, Garden Groups, Public Health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Offer clinical as well as non clinical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Online web chat, 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Single point of access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Safe place to calm down to avoid crisis points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Appropriate Training for all levels of people working with people with mental health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Peer Support groups, Buddying, Befriending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2060"/>
                </a:solidFill>
              </a:rPr>
              <a:t>Clear pathways between clinical and non clinical services</a:t>
            </a:r>
          </a:p>
          <a:p>
            <a:pPr marL="522288" lvl="1" indent="-342900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marL="179388" lvl="1">
              <a:defRPr/>
            </a:pPr>
            <a:endParaRPr lang="en-US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21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340768"/>
            <a:ext cx="82809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Prior Information Notice (PIN 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Re-procurement timetable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Planning and development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Tender during summer 17/18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Start of services 1</a:t>
            </a:r>
            <a:r>
              <a:rPr lang="en-GB" altLang="en-US" sz="2800" baseline="30000" dirty="0" smtClean="0">
                <a:solidFill>
                  <a:srgbClr val="002060"/>
                </a:solidFill>
              </a:rPr>
              <a:t>st</a:t>
            </a:r>
            <a:r>
              <a:rPr lang="en-GB" altLang="en-US" sz="2800" dirty="0" smtClean="0">
                <a:solidFill>
                  <a:srgbClr val="002060"/>
                </a:solidFill>
              </a:rPr>
              <a:t> April 2019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Engagement Framework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800" dirty="0" smtClean="0">
                <a:solidFill>
                  <a:srgbClr val="002060"/>
                </a:solidFill>
              </a:rPr>
              <a:t>Feedback Form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altLang="en-US" sz="24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9712" y="119534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None/>
              <a:defRPr/>
            </a:pP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Next Steps  </a:t>
            </a:r>
            <a:endParaRPr lang="en-GB" sz="3200" b="1" u="sng" dirty="0">
              <a:solidFill>
                <a:srgbClr val="005EB8"/>
              </a:solidFill>
              <a:latin typeface="Tahoma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65204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271657"/>
            <a:ext cx="90364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dirty="0" smtClean="0">
                <a:solidFill>
                  <a:srgbClr val="002060"/>
                </a:solidFill>
              </a:rPr>
              <a:t>Thank </a:t>
            </a:r>
            <a:r>
              <a:rPr lang="en-US" altLang="en-US" sz="2400" dirty="0">
                <a:solidFill>
                  <a:srgbClr val="002060"/>
                </a:solidFill>
              </a:rPr>
              <a:t>you for taking part </a:t>
            </a:r>
            <a:r>
              <a:rPr lang="en-US" altLang="en-US" sz="2400" dirty="0" smtClean="0">
                <a:solidFill>
                  <a:srgbClr val="002060"/>
                </a:solidFill>
              </a:rPr>
              <a:t>today, we </a:t>
            </a:r>
            <a:r>
              <a:rPr lang="en-US" altLang="en-US" sz="2400" dirty="0">
                <a:solidFill>
                  <a:srgbClr val="002060"/>
                </a:solidFill>
              </a:rPr>
              <a:t>appreciate your time </a:t>
            </a:r>
            <a:r>
              <a:rPr lang="en-US" altLang="en-US" sz="2400" dirty="0" smtClean="0">
                <a:solidFill>
                  <a:srgbClr val="002060"/>
                </a:solidFill>
              </a:rPr>
              <a:t>and support </a:t>
            </a:r>
            <a:endParaRPr lang="en-US" altLang="en-US" sz="2400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en-US" altLang="en-US" sz="2400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altLang="en-US" sz="2400" dirty="0" smtClean="0">
                <a:solidFill>
                  <a:srgbClr val="002060"/>
                </a:solidFill>
              </a:rPr>
              <a:t>Becky Jarvis </a:t>
            </a:r>
          </a:p>
          <a:p>
            <a:pPr algn="ctr">
              <a:defRPr/>
            </a:pPr>
            <a:r>
              <a:rPr lang="en-US" altLang="en-US" sz="2400" dirty="0" smtClean="0">
                <a:solidFill>
                  <a:srgbClr val="002060"/>
                </a:solidFill>
              </a:rPr>
              <a:t>GP and Mental Health Clinical Lead </a:t>
            </a:r>
          </a:p>
          <a:p>
            <a:pPr algn="ctr">
              <a:defRPr/>
            </a:pPr>
            <a:r>
              <a:rPr lang="en-US" altLang="en-US" sz="2400" dirty="0" smtClean="0">
                <a:solidFill>
                  <a:srgbClr val="002060"/>
                </a:solidFill>
                <a:hlinkClick r:id="rId3"/>
              </a:rPr>
              <a:t>Rebecca.jarvis@nhs.net</a:t>
            </a:r>
            <a:endParaRPr lang="en-US" altLang="en-US" sz="24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endParaRPr lang="en-US" altLang="en-US" sz="24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altLang="en-US" sz="2400" dirty="0" smtClean="0">
                <a:solidFill>
                  <a:srgbClr val="002060"/>
                </a:solidFill>
              </a:rPr>
              <a:t>Linda </a:t>
            </a:r>
            <a:r>
              <a:rPr lang="en-US" altLang="en-US" sz="2400" dirty="0">
                <a:solidFill>
                  <a:srgbClr val="002060"/>
                </a:solidFill>
              </a:rPr>
              <a:t>Harrington</a:t>
            </a:r>
          </a:p>
          <a:p>
            <a:pPr algn="ctr">
              <a:defRPr/>
            </a:pPr>
            <a:r>
              <a:rPr lang="en-US" altLang="en-US" sz="2400" dirty="0">
                <a:solidFill>
                  <a:srgbClr val="002060"/>
                </a:solidFill>
              </a:rPr>
              <a:t>Mental Health Commissioner – </a:t>
            </a:r>
            <a:endParaRPr lang="en-US" altLang="en-US" sz="24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altLang="en-US" sz="2400" dirty="0" smtClean="0">
                <a:solidFill>
                  <a:srgbClr val="050DB3"/>
                </a:solidFill>
                <a:hlinkClick r:id="rId4"/>
              </a:rPr>
              <a:t>linda.harrington@nhs.net</a:t>
            </a:r>
            <a:endParaRPr lang="en-US" altLang="en-US" sz="2400" dirty="0">
              <a:solidFill>
                <a:srgbClr val="050DB3"/>
              </a:solidFill>
            </a:endParaRPr>
          </a:p>
          <a:p>
            <a:pPr algn="ctr">
              <a:defRPr/>
            </a:pPr>
            <a:endParaRPr lang="en-US" altLang="en-US" sz="2400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altLang="en-US" sz="2400" dirty="0">
                <a:solidFill>
                  <a:srgbClr val="002060"/>
                </a:solidFill>
              </a:rPr>
              <a:t>Clare Mitchison – Public Health Specialist – </a:t>
            </a:r>
            <a:endParaRPr lang="en-US" altLang="en-US" sz="2400" dirty="0" smtClean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altLang="en-US" sz="2400" u="sng" dirty="0" smtClean="0">
                <a:solidFill>
                  <a:srgbClr val="002060"/>
                </a:solidFill>
                <a:hlinkClick r:id="rId5"/>
              </a:rPr>
              <a:t>C</a:t>
            </a:r>
            <a:r>
              <a:rPr lang="en-US" sz="2400" u="sng" dirty="0" smtClean="0">
                <a:solidFill>
                  <a:schemeClr val="tx2">
                    <a:lumMod val="75000"/>
                  </a:schemeClr>
                </a:solidFill>
                <a:hlinkClick r:id="rId5"/>
              </a:rPr>
              <a:t>lare.Mitchison@brighton-hove.gov.uk</a:t>
            </a:r>
            <a:endParaRPr lang="en-US" sz="2400" u="sng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altLang="en-US" sz="2400" u="sng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322397"/>
            <a:ext cx="61206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None/>
              <a:defRPr/>
            </a:pPr>
            <a:r>
              <a:rPr lang="en-GB" sz="3200" b="1" u="sng" dirty="0" smtClean="0">
                <a:solidFill>
                  <a:srgbClr val="005EB8"/>
                </a:solidFill>
                <a:latin typeface="Tahoma (Headings)"/>
              </a:rPr>
              <a:t>Thank you for attending today  </a:t>
            </a:r>
            <a:endParaRPr lang="en-GB" sz="3200" b="1" u="sng" dirty="0">
              <a:solidFill>
                <a:srgbClr val="005EB8"/>
              </a:solidFill>
              <a:latin typeface="Tahoma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74531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67544" y="44624"/>
            <a:ext cx="7200800" cy="115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u="sng" dirty="0" smtClean="0">
                <a:solidFill>
                  <a:srgbClr val="005EB8"/>
                </a:solidFill>
                <a:latin typeface="Tahoma (Headings)"/>
                <a:cs typeface="Arial" panose="020B0604020202020204" pitchFamily="34" charset="0"/>
              </a:rPr>
              <a:t>Mental health needs of people </a:t>
            </a:r>
            <a:r>
              <a:rPr lang="en-GB" sz="2800" b="1" u="sng" dirty="0">
                <a:solidFill>
                  <a:srgbClr val="005EB8"/>
                </a:solidFill>
                <a:latin typeface="Tahoma (Headings)"/>
                <a:cs typeface="Arial" panose="020B0604020202020204" pitchFamily="34" charset="0"/>
              </a:rPr>
              <a:t>living in Brighton &amp; </a:t>
            </a:r>
            <a:r>
              <a:rPr lang="en-GB" sz="2800" b="1" u="sng" dirty="0" smtClean="0">
                <a:solidFill>
                  <a:srgbClr val="005EB8"/>
                </a:solidFill>
                <a:latin typeface="Tahoma (Headings)"/>
                <a:cs typeface="Arial" panose="020B0604020202020204" pitchFamily="34" charset="0"/>
              </a:rPr>
              <a:t>Hove </a:t>
            </a:r>
            <a:endParaRPr lang="en-US" altLang="en-US" sz="2800" b="1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6"/>
          <p:cNvSpPr txBox="1">
            <a:spLocks/>
          </p:cNvSpPr>
          <p:nvPr/>
        </p:nvSpPr>
        <p:spPr>
          <a:xfrm>
            <a:off x="251520" y="1268761"/>
            <a:ext cx="8352928" cy="5040559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US" altLang="en-US" sz="2800" dirty="0" smtClean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altLang="en-US" sz="2800" dirty="0" smtClean="0">
                <a:solidFill>
                  <a:srgbClr val="002060"/>
                </a:solidFill>
              </a:rPr>
              <a:t>More </a:t>
            </a:r>
            <a:r>
              <a:rPr lang="en-US" altLang="en-US" sz="2800" dirty="0">
                <a:solidFill>
                  <a:srgbClr val="002060"/>
                </a:solidFill>
              </a:rPr>
              <a:t>people </a:t>
            </a:r>
            <a:r>
              <a:rPr lang="en-US" altLang="en-US" sz="2800" dirty="0" smtClean="0">
                <a:solidFill>
                  <a:srgbClr val="002060"/>
                </a:solidFill>
              </a:rPr>
              <a:t>in Brighton and Hove have </a:t>
            </a:r>
            <a:r>
              <a:rPr lang="en-US" altLang="en-US" sz="2800" dirty="0">
                <a:solidFill>
                  <a:srgbClr val="002060"/>
                </a:solidFill>
              </a:rPr>
              <a:t>mental health </a:t>
            </a:r>
            <a:r>
              <a:rPr lang="en-US" altLang="en-US" sz="2800" dirty="0" smtClean="0">
                <a:solidFill>
                  <a:srgbClr val="002060"/>
                </a:solidFill>
              </a:rPr>
              <a:t>problems compared with the England national average:-</a:t>
            </a:r>
          </a:p>
          <a:p>
            <a:pPr marL="536575" lvl="3" indent="-247650">
              <a:buFont typeface="Arial" pitchFamily="34" charset="0"/>
              <a:buChar char="•"/>
              <a:tabLst>
                <a:tab pos="1878013" algn="l"/>
              </a:tabLst>
              <a:defRPr/>
            </a:pPr>
            <a:r>
              <a:rPr lang="en-US" altLang="en-US" sz="2800" dirty="0" smtClean="0">
                <a:solidFill>
                  <a:srgbClr val="002060"/>
                </a:solidFill>
              </a:rPr>
              <a:t>Higher </a:t>
            </a:r>
            <a:r>
              <a:rPr lang="en-US" altLang="en-US" sz="2800" dirty="0">
                <a:solidFill>
                  <a:srgbClr val="002060"/>
                </a:solidFill>
              </a:rPr>
              <a:t>proportions of people with a GP record of a </a:t>
            </a:r>
            <a:r>
              <a:rPr lang="en-US" altLang="en-US" sz="2800" dirty="0" smtClean="0">
                <a:solidFill>
                  <a:srgbClr val="002060"/>
                </a:solidFill>
              </a:rPr>
              <a:t>SMI </a:t>
            </a:r>
            <a:r>
              <a:rPr lang="en-US" altLang="en-US" sz="2800" dirty="0">
                <a:solidFill>
                  <a:srgbClr val="002060"/>
                </a:solidFill>
              </a:rPr>
              <a:t>or of depression </a:t>
            </a:r>
            <a:r>
              <a:rPr lang="en-US" altLang="en-US" sz="2800" dirty="0" smtClean="0">
                <a:solidFill>
                  <a:srgbClr val="002060"/>
                </a:solidFill>
              </a:rPr>
              <a:t> </a:t>
            </a:r>
          </a:p>
          <a:p>
            <a:pPr marL="536575" lvl="3" indent="-247650">
              <a:buFont typeface="Arial" pitchFamily="34" charset="0"/>
              <a:buChar char="•"/>
              <a:tabLst>
                <a:tab pos="1878013" algn="l"/>
              </a:tabLst>
              <a:defRPr/>
            </a:pPr>
            <a:r>
              <a:rPr lang="en-US" altLang="en-US" sz="2800" dirty="0" smtClean="0">
                <a:solidFill>
                  <a:srgbClr val="002060"/>
                </a:solidFill>
              </a:rPr>
              <a:t>Higher </a:t>
            </a:r>
            <a:r>
              <a:rPr lang="en-US" altLang="en-US" sz="2800" dirty="0">
                <a:solidFill>
                  <a:srgbClr val="002060"/>
                </a:solidFill>
              </a:rPr>
              <a:t>rates of </a:t>
            </a:r>
            <a:r>
              <a:rPr lang="en-US" altLang="en-US" sz="2800" dirty="0" smtClean="0">
                <a:solidFill>
                  <a:srgbClr val="002060"/>
                </a:solidFill>
              </a:rPr>
              <a:t>suicide and of hospital </a:t>
            </a:r>
            <a:r>
              <a:rPr lang="en-US" altLang="en-US" sz="2800" dirty="0">
                <a:solidFill>
                  <a:srgbClr val="002060"/>
                </a:solidFill>
              </a:rPr>
              <a:t>admission for </a:t>
            </a:r>
            <a:r>
              <a:rPr lang="en-US" altLang="en-US" sz="2800" dirty="0" smtClean="0">
                <a:solidFill>
                  <a:srgbClr val="002060"/>
                </a:solidFill>
              </a:rPr>
              <a:t>self-harm</a:t>
            </a:r>
          </a:p>
          <a:p>
            <a:pPr marL="536575" lvl="3" indent="-247650">
              <a:buFont typeface="Arial" pitchFamily="34" charset="0"/>
              <a:buChar char="•"/>
              <a:tabLst>
                <a:tab pos="1878013" algn="l"/>
              </a:tabLst>
              <a:defRPr/>
            </a:pPr>
            <a:r>
              <a:rPr lang="en-US" altLang="en-US" sz="2800" dirty="0" smtClean="0">
                <a:solidFill>
                  <a:srgbClr val="002060"/>
                </a:solidFill>
              </a:rPr>
              <a:t>Self-reported </a:t>
            </a:r>
            <a:r>
              <a:rPr lang="en-US" altLang="en-US" sz="2800" dirty="0">
                <a:solidFill>
                  <a:srgbClr val="002060"/>
                </a:solidFill>
              </a:rPr>
              <a:t>anxiety is higher than </a:t>
            </a:r>
            <a:r>
              <a:rPr lang="en-US" altLang="en-US" sz="2800" dirty="0" smtClean="0">
                <a:solidFill>
                  <a:srgbClr val="002060"/>
                </a:solidFill>
              </a:rPr>
              <a:t>England average </a:t>
            </a:r>
          </a:p>
          <a:p>
            <a:pPr marL="746125" lvl="4" indent="0">
              <a:buNone/>
              <a:tabLst>
                <a:tab pos="1878013" algn="l"/>
              </a:tabLst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746125" lvl="4" indent="0">
              <a:buNone/>
              <a:tabLst>
                <a:tab pos="1878013" algn="l"/>
              </a:tabLst>
              <a:defRPr/>
            </a:pPr>
            <a:endParaRPr lang="en-GB" sz="1800" dirty="0">
              <a:solidFill>
                <a:srgbClr val="002060"/>
              </a:solidFill>
            </a:endParaRPr>
          </a:p>
          <a:p>
            <a:pPr marL="746125" lvl="4" indent="0">
              <a:buNone/>
              <a:tabLst>
                <a:tab pos="1878013" algn="l"/>
              </a:tabLst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746125" lvl="4" indent="0">
              <a:buNone/>
              <a:tabLst>
                <a:tab pos="1878013" algn="l"/>
              </a:tabLst>
              <a:defRPr/>
            </a:pPr>
            <a:endParaRPr lang="en-GB" sz="1800" dirty="0" smtClean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GB" sz="1200" b="1" i="1" u="sng" dirty="0" smtClean="0">
                <a:solidFill>
                  <a:srgbClr val="050DB3"/>
                </a:solidFill>
              </a:rPr>
              <a:t>Reference - https://fingertips.phe.org.uk/profile-group/mental-health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GB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340446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67544" y="44624"/>
            <a:ext cx="7200800" cy="115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800" b="1" u="sng" dirty="0" smtClean="0">
                <a:solidFill>
                  <a:srgbClr val="005EB8"/>
                </a:solidFill>
                <a:latin typeface="Tahoma (Headings)"/>
                <a:cs typeface="Arial" panose="020B0604020202020204" pitchFamily="34" charset="0"/>
              </a:rPr>
              <a:t>Why might there be more mental health problems in Brighton &amp; Hove?</a:t>
            </a:r>
            <a:endParaRPr lang="en-US" altLang="en-US" sz="2800" b="1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6"/>
          <p:cNvSpPr txBox="1">
            <a:spLocks/>
          </p:cNvSpPr>
          <p:nvPr/>
        </p:nvSpPr>
        <p:spPr>
          <a:xfrm>
            <a:off x="251520" y="1268761"/>
            <a:ext cx="8352928" cy="5040559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GB" sz="2800" dirty="0" smtClean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Brighton &amp; Hove has:-</a:t>
            </a:r>
          </a:p>
          <a:p>
            <a:pPr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Higher rates of homelessness </a:t>
            </a:r>
          </a:p>
          <a:p>
            <a:pPr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Higher levels of deprivation</a:t>
            </a:r>
          </a:p>
          <a:p>
            <a:pPr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More care leavers</a:t>
            </a:r>
          </a:p>
          <a:p>
            <a:pPr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More people living alone</a:t>
            </a:r>
          </a:p>
          <a:p>
            <a:pPr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More violent crime</a:t>
            </a:r>
          </a:p>
          <a:p>
            <a:pPr marL="0" indent="0">
              <a:buNone/>
              <a:defRPr/>
            </a:pPr>
            <a:endParaRPr lang="en-GB" sz="28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rgbClr val="002060"/>
                </a:solidFill>
              </a:rPr>
              <a:t>Cause and effect are hard to untangle</a:t>
            </a:r>
          </a:p>
          <a:p>
            <a:pPr marL="0" indent="0">
              <a:buNone/>
              <a:defRPr/>
            </a:pPr>
            <a:endParaRPr lang="en-GB" sz="1200" i="1" dirty="0" smtClean="0">
              <a:solidFill>
                <a:srgbClr val="050DB3"/>
              </a:solidFill>
            </a:endParaRPr>
          </a:p>
          <a:p>
            <a:pPr marL="0" indent="0">
              <a:buNone/>
              <a:defRPr/>
            </a:pPr>
            <a:endParaRPr lang="en-GB" sz="1200" i="1" dirty="0" smtClean="0">
              <a:solidFill>
                <a:srgbClr val="050DB3"/>
              </a:solidFill>
            </a:endParaRPr>
          </a:p>
          <a:p>
            <a:pPr marL="0" indent="0">
              <a:buNone/>
              <a:defRPr/>
            </a:pPr>
            <a:endParaRPr lang="en-GB" sz="1200" i="1" dirty="0">
              <a:solidFill>
                <a:srgbClr val="050DB3"/>
              </a:solidFill>
            </a:endParaRPr>
          </a:p>
          <a:p>
            <a:pPr marL="0" indent="0">
              <a:buNone/>
              <a:defRPr/>
            </a:pPr>
            <a:r>
              <a:rPr lang="en-GB" sz="1200" b="1" i="1" u="sng" dirty="0" smtClean="0">
                <a:solidFill>
                  <a:srgbClr val="050DB3"/>
                </a:solidFill>
              </a:rPr>
              <a:t>Reference - https://fingertips.phe.org.uk/profile-group/mental-health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GB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89148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67544" y="44624"/>
            <a:ext cx="7200800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2800" b="1" u="sng" dirty="0" smtClean="0">
                <a:solidFill>
                  <a:srgbClr val="005EB8"/>
                </a:solidFill>
                <a:latin typeface="Tahoma (Headings)"/>
                <a:cs typeface="Arial" panose="020B0604020202020204" pitchFamily="34" charset="0"/>
              </a:rPr>
              <a:t>Self reported mental wellbeing is average (happiness, life satisfaction, worthwhile)</a:t>
            </a:r>
            <a:endParaRPr lang="en-US" altLang="en-US" sz="2800" b="1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16"/>
          <p:cNvSpPr txBox="1">
            <a:spLocks/>
          </p:cNvSpPr>
          <p:nvPr/>
        </p:nvSpPr>
        <p:spPr>
          <a:xfrm>
            <a:off x="251520" y="1412776"/>
            <a:ext cx="8352928" cy="5040559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Arial" panose="020B0604020202020204" pitchFamily="34" charset="0"/>
              <a:buNone/>
              <a:defRPr/>
            </a:pPr>
            <a:endParaRPr lang="en-GB" sz="1800" i="1" dirty="0" smtClean="0"/>
          </a:p>
        </p:txBody>
      </p:sp>
      <p:pic>
        <p:nvPicPr>
          <p:cNvPr id="2050" name="Picture 2" descr="S:\Public Health\Health Improvement\Mental Health - adult\Contract Monitoring &amp; Service Specs\recommission for April 2019\consultation\wellbeing illness grap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6792"/>
            <a:ext cx="6630935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44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636" y="323945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Mental health support services </a:t>
            </a:r>
            <a:endParaRPr lang="en-GB" sz="3200" b="1" u="sng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1132496"/>
              </p:ext>
            </p:extLst>
          </p:nvPr>
        </p:nvGraphicFramePr>
        <p:xfrm>
          <a:off x="457200" y="1019869"/>
          <a:ext cx="7931224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Left-Right Arrow 16"/>
          <p:cNvSpPr/>
          <p:nvPr/>
        </p:nvSpPr>
        <p:spPr>
          <a:xfrm>
            <a:off x="755576" y="5661248"/>
            <a:ext cx="7632848" cy="216024"/>
          </a:xfrm>
          <a:prstGeom prst="leftRightArrow">
            <a:avLst/>
          </a:prstGeom>
          <a:solidFill>
            <a:srgbClr val="0070C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411760" y="580526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Targeted Mental Health Support Services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52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3568" y="332655"/>
            <a:ext cx="64684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3200" b="1" u="sng" dirty="0">
                <a:solidFill>
                  <a:srgbClr val="005EB8"/>
                </a:solidFill>
                <a:latin typeface="Tahoma (Headings)" charset="0"/>
                <a:cs typeface="Tahoma (Headings)" charset="0"/>
              </a:rPr>
              <a:t>Current </a:t>
            </a:r>
            <a:r>
              <a:rPr lang="en-GB" altLang="en-US" sz="3200" b="1" u="sng" dirty="0" smtClean="0">
                <a:solidFill>
                  <a:srgbClr val="005EB8"/>
                </a:solidFill>
                <a:latin typeface="Tahoma (Headings)" charset="0"/>
                <a:cs typeface="Tahoma (Headings)" charset="0"/>
              </a:rPr>
              <a:t>Mental Health Support </a:t>
            </a:r>
            <a:endParaRPr lang="en-GB" sz="3200" b="1" u="sng" dirty="0">
              <a:solidFill>
                <a:srgbClr val="005EB8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1268760"/>
            <a:ext cx="806489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GB" altLang="en-US" u="sng" dirty="0" smtClean="0">
              <a:solidFill>
                <a:srgbClr val="002060"/>
              </a:solidFill>
            </a:endParaRPr>
          </a:p>
          <a:p>
            <a:pPr>
              <a:defRPr/>
            </a:pPr>
            <a:endParaRPr lang="en-GB" altLang="en-US" u="sng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GB" altLang="en-US" sz="2000" u="sng" dirty="0" smtClean="0">
                <a:solidFill>
                  <a:srgbClr val="002060"/>
                </a:solidFill>
              </a:rPr>
              <a:t>Public </a:t>
            </a:r>
            <a:r>
              <a:rPr lang="en-GB" altLang="en-US" sz="2000" u="sng" dirty="0">
                <a:solidFill>
                  <a:srgbClr val="002060"/>
                </a:solidFill>
              </a:rPr>
              <a:t>Health Contracts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Mental health promotion messages for all – Five Ways to Wellbeing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Training in mental health and suicide awareness for frontline staff and </a:t>
            </a:r>
            <a:r>
              <a:rPr lang="en-GB" altLang="en-US" sz="2000" dirty="0" smtClean="0">
                <a:solidFill>
                  <a:srgbClr val="002060"/>
                </a:solidFill>
              </a:rPr>
              <a:t>volunteers for groups that may be vulnerable to mental health problems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Suicide </a:t>
            </a:r>
            <a:r>
              <a:rPr lang="en-GB" altLang="en-US" sz="2000" dirty="0">
                <a:solidFill>
                  <a:srgbClr val="002060"/>
                </a:solidFill>
              </a:rPr>
              <a:t>prevention</a:t>
            </a:r>
          </a:p>
          <a:p>
            <a:pPr>
              <a:defRPr/>
            </a:pPr>
            <a:endParaRPr lang="en-GB" alt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GB" altLang="en-US" sz="2000" u="sng" dirty="0">
                <a:solidFill>
                  <a:srgbClr val="002060"/>
                </a:solidFill>
              </a:rPr>
              <a:t>Mental health support contracts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Day services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Employment services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Services to support our more vulnerable people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Supported </a:t>
            </a:r>
            <a:r>
              <a:rPr lang="en-GB" altLang="en-US" sz="2000" dirty="0" smtClean="0">
                <a:solidFill>
                  <a:srgbClr val="002060"/>
                </a:solidFill>
              </a:rPr>
              <a:t>accommodation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GB" altLang="en-US" sz="2000" dirty="0" smtClean="0">
              <a:solidFill>
                <a:srgbClr val="002060"/>
              </a:solidFill>
            </a:endParaRPr>
          </a:p>
          <a:p>
            <a:pPr>
              <a:buFont typeface="Tahoma" pitchFamily="34" charset="0"/>
              <a:buAutoNum type="arabicPeriod"/>
              <a:defRPr/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138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55985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solidFill>
                  <a:srgbClr val="0070C0"/>
                </a:solidFill>
              </a:rPr>
              <a:t>Current services continued</a:t>
            </a:r>
            <a:endParaRPr lang="en-GB" sz="3200" b="1" u="sng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2718212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Advocacy: Independent Mental Health Advocate, Independent </a:t>
            </a:r>
            <a:r>
              <a:rPr lang="en-GB" altLang="en-US" sz="2000" dirty="0" smtClean="0">
                <a:solidFill>
                  <a:srgbClr val="002060"/>
                </a:solidFill>
              </a:rPr>
              <a:t>Mental </a:t>
            </a:r>
            <a:r>
              <a:rPr lang="en-GB" altLang="en-US" sz="2000" dirty="0">
                <a:solidFill>
                  <a:srgbClr val="002060"/>
                </a:solidFill>
              </a:rPr>
              <a:t>Capacity Advocate, Care Act and Community </a:t>
            </a:r>
            <a:r>
              <a:rPr lang="en-GB" altLang="en-US" sz="2000" dirty="0" smtClean="0">
                <a:solidFill>
                  <a:srgbClr val="002060"/>
                </a:solidFill>
              </a:rPr>
              <a:t>Advocates</a:t>
            </a:r>
          </a:p>
          <a:p>
            <a:pPr>
              <a:defRPr/>
            </a:pPr>
            <a:endParaRPr lang="en-GB" altLang="en-US" sz="20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Services to support people who are survivors and victims of </a:t>
            </a:r>
            <a:r>
              <a:rPr lang="en-US" sz="2000" dirty="0" smtClean="0">
                <a:solidFill>
                  <a:srgbClr val="002060"/>
                </a:solidFill>
              </a:rPr>
              <a:t>trauma</a:t>
            </a:r>
          </a:p>
          <a:p>
            <a:pPr>
              <a:defRPr/>
            </a:pPr>
            <a:endParaRPr lang="en-GB" alt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1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6"/>
          <p:cNvSpPr txBox="1">
            <a:spLocks/>
          </p:cNvSpPr>
          <p:nvPr/>
        </p:nvSpPr>
        <p:spPr>
          <a:xfrm>
            <a:off x="179388" y="1268760"/>
            <a:ext cx="8640762" cy="5040560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endParaRPr lang="en-GB" sz="2000" u="sng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2000" b="1" dirty="0" smtClean="0">
                <a:solidFill>
                  <a:srgbClr val="002060"/>
                </a:solidFill>
              </a:rPr>
              <a:t>Prevention Concordat for Better Mental Health</a:t>
            </a:r>
            <a:endParaRPr lang="en-GB" sz="2000" dirty="0" smtClean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joint cross-sectoral action to deliver an increased focus on the prevention of mental health problems and the promotion of good mental health at local level.</a:t>
            </a:r>
            <a:endParaRPr lang="en-GB" sz="2000" dirty="0" smtClean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endParaRPr lang="en-GB" altLang="en-US" sz="2000" b="1" dirty="0" smtClean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GB" altLang="en-US" sz="2000" b="1" dirty="0" smtClean="0">
                <a:solidFill>
                  <a:srgbClr val="002060"/>
                </a:solidFill>
              </a:rPr>
              <a:t>Five </a:t>
            </a:r>
            <a:r>
              <a:rPr lang="en-GB" altLang="en-US" sz="2000" b="1" dirty="0">
                <a:solidFill>
                  <a:srgbClr val="002060"/>
                </a:solidFill>
              </a:rPr>
              <a:t>Year Forward View For Mental Health </a:t>
            </a: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Improved access to treatment for children and young people </a:t>
            </a: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Increased </a:t>
            </a:r>
            <a:r>
              <a:rPr lang="en-GB" altLang="en-US" sz="2000" dirty="0">
                <a:solidFill>
                  <a:srgbClr val="002060"/>
                </a:solidFill>
              </a:rPr>
              <a:t>access to talking therapies </a:t>
            </a:r>
            <a:r>
              <a:rPr lang="en-GB" altLang="en-US" sz="2000" dirty="0" smtClean="0">
                <a:solidFill>
                  <a:srgbClr val="002060"/>
                </a:solidFill>
              </a:rPr>
              <a:t>IAPT and recovery rates</a:t>
            </a: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Perinatal mental health </a:t>
            </a:r>
            <a:endParaRPr lang="en-GB" altLang="en-US" sz="2000" dirty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Physical and mental health </a:t>
            </a: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24/7 </a:t>
            </a:r>
            <a:r>
              <a:rPr lang="en-GB" altLang="en-US" sz="2000" dirty="0">
                <a:solidFill>
                  <a:srgbClr val="002060"/>
                </a:solidFill>
              </a:rPr>
              <a:t>community crisis </a:t>
            </a:r>
            <a:r>
              <a:rPr lang="en-GB" altLang="en-US" sz="2000" dirty="0" smtClean="0">
                <a:solidFill>
                  <a:srgbClr val="002060"/>
                </a:solidFill>
              </a:rPr>
              <a:t>response </a:t>
            </a:r>
          </a:p>
          <a:p>
            <a:pPr lvl="1">
              <a:defRPr/>
            </a:pPr>
            <a:r>
              <a:rPr lang="en-GB" altLang="en-US" sz="2000" dirty="0">
                <a:solidFill>
                  <a:srgbClr val="002060"/>
                </a:solidFill>
              </a:rPr>
              <a:t>Increased access to employment support </a:t>
            </a:r>
            <a:endParaRPr lang="en-GB" altLang="en-US" sz="2000" dirty="0" smtClean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en-GB" altLang="en-US" sz="2000" dirty="0" smtClean="0">
                <a:solidFill>
                  <a:srgbClr val="002060"/>
                </a:solidFill>
              </a:rPr>
              <a:t>Reduction in suicide rate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323528" y="260595"/>
            <a:ext cx="6624736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defRPr/>
            </a:pPr>
            <a:r>
              <a:rPr lang="en-GB" sz="3200" b="1" u="sng" dirty="0" smtClean="0">
                <a:solidFill>
                  <a:srgbClr val="0070C0"/>
                </a:solidFill>
              </a:rPr>
              <a:t>Drivers for change</a:t>
            </a:r>
            <a:endParaRPr lang="en-GB" sz="32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5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1624</Words>
  <Application>Microsoft Office PowerPoint</Application>
  <PresentationFormat>On-screen Show (4:3)</PresentationFormat>
  <Paragraphs>315</Paragraphs>
  <Slides>22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1_Office Theme</vt:lpstr>
      <vt:lpstr>Visio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Sussex Community Health NHS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NHS</dc:creator>
  <cp:lastModifiedBy>Waller Amanda (B&amp;H CCG)</cp:lastModifiedBy>
  <cp:revision>119</cp:revision>
  <cp:lastPrinted>2018-01-30T12:24:03Z</cp:lastPrinted>
  <dcterms:created xsi:type="dcterms:W3CDTF">2017-12-27T15:00:47Z</dcterms:created>
  <dcterms:modified xsi:type="dcterms:W3CDTF">2018-03-09T16:19:25Z</dcterms:modified>
</cp:coreProperties>
</file>