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21.xml" ContentType="application/vnd.openxmlformats-officedocument.presentationml.slide+xml"/>
  <Override PartName="/ppt/presentation.xml" ContentType="application/vnd.openxmlformats-officedocument.presentationml.presentation.main+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8" r:id="rId3"/>
    <p:sldMasterId id="2147483670" r:id="rId4"/>
  </p:sldMasterIdLst>
  <p:sldIdLst>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AE51"/>
    <a:srgbClr val="115B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4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ustomXml" Target="../customXml/item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12861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1pPr marL="0" indent="0">
              <a:buNone/>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33130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Two column layout</a:t>
            </a:r>
            <a:endParaRPr lang="en-US" dirty="0"/>
          </a:p>
        </p:txBody>
      </p:sp>
      <p:sp>
        <p:nvSpPr>
          <p:cNvPr id="3" name="Content Placeholder 2"/>
          <p:cNvSpPr>
            <a:spLocks noGrp="1"/>
          </p:cNvSpPr>
          <p:nvPr>
            <p:ph sz="half" idx="1"/>
          </p:nvPr>
        </p:nvSpPr>
        <p:spPr>
          <a:xfrm>
            <a:off x="457200" y="1600200"/>
            <a:ext cx="4038600" cy="42512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600200"/>
            <a:ext cx="4038600" cy="42512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8237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75257"/>
            <a:ext cx="7049911" cy="873066"/>
          </a:xfrm>
          <a:prstGeom prst="rect">
            <a:avLst/>
          </a:prstGeom>
        </p:spPr>
        <p:txBody>
          <a:bodyPr vert="horz" lIns="91440" tIns="45720" rIns="91440" bIns="45720" rtlCol="0" anchor="ctr">
            <a:normAutofit/>
          </a:bodyPr>
          <a:lstStyle/>
          <a:p>
            <a:r>
              <a:rPr lang="en-GB" dirty="0"/>
              <a:t>Slide title</a:t>
            </a:r>
            <a:endParaRPr lang="en-US" dirty="0"/>
          </a:p>
        </p:txBody>
      </p:sp>
    </p:spTree>
    <p:extLst>
      <p:ext uri="{BB962C8B-B14F-4D97-AF65-F5344CB8AC3E}">
        <p14:creationId xmlns:p14="http://schemas.microsoft.com/office/powerpoint/2010/main" val="2068800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75257"/>
            <a:ext cx="7049911" cy="873066"/>
          </a:xfrm>
          <a:prstGeom prst="rect">
            <a:avLst/>
          </a:prstGeom>
        </p:spPr>
        <p:txBody>
          <a:bodyPr vert="horz" lIns="91440" tIns="45720" rIns="91440" bIns="45720" rtlCol="0" anchor="ctr">
            <a:normAutofit/>
          </a:bodyPr>
          <a:lstStyle>
            <a:lvl1pPr algn="l">
              <a:defRPr sz="4000">
                <a:solidFill>
                  <a:srgbClr val="FFFFFF"/>
                </a:solidFill>
              </a:defRPr>
            </a:lvl1pPr>
          </a:lstStyle>
          <a:p>
            <a:r>
              <a:rPr lang="en-GB" dirty="0"/>
              <a:t>Slide title</a:t>
            </a:r>
            <a:endParaRPr lang="en-US" dirty="0"/>
          </a:p>
        </p:txBody>
      </p:sp>
    </p:spTree>
    <p:extLst>
      <p:ext uri="{BB962C8B-B14F-4D97-AF65-F5344CB8AC3E}">
        <p14:creationId xmlns:p14="http://schemas.microsoft.com/office/powerpoint/2010/main" val="2096840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ttain-powerpoint-artwork-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199" y="1450513"/>
            <a:ext cx="6476059" cy="1143000"/>
          </a:xfrm>
          <a:prstGeom prst="rect">
            <a:avLst/>
          </a:prstGeom>
        </p:spPr>
        <p:txBody>
          <a:bodyPr vert="horz" lIns="91440" tIns="45720" rIns="91440" bIns="45720" rtlCol="0" anchor="ctr">
            <a:normAutofit/>
          </a:bodyPr>
          <a:lstStyle/>
          <a:p>
            <a:r>
              <a:rPr lang="en-GB" dirty="0"/>
              <a:t>Attain presentation</a:t>
            </a:r>
            <a:br>
              <a:rPr lang="en-GB" dirty="0"/>
            </a:br>
            <a:r>
              <a:rPr lang="en-GB" dirty="0"/>
              <a:t>title</a:t>
            </a:r>
            <a:endParaRPr lang="en-US" dirty="0"/>
          </a:p>
        </p:txBody>
      </p:sp>
      <p:sp>
        <p:nvSpPr>
          <p:cNvPr id="3" name="Text Placeholder 2"/>
          <p:cNvSpPr>
            <a:spLocks noGrp="1"/>
          </p:cNvSpPr>
          <p:nvPr>
            <p:ph type="body" idx="1"/>
          </p:nvPr>
        </p:nvSpPr>
        <p:spPr>
          <a:xfrm>
            <a:off x="457200" y="3678295"/>
            <a:ext cx="8229600" cy="1467557"/>
          </a:xfrm>
          <a:prstGeom prst="rect">
            <a:avLst/>
          </a:prstGeom>
        </p:spPr>
        <p:txBody>
          <a:bodyPr vert="horz" lIns="91440" tIns="45720" rIns="91440" bIns="45720" rtlCol="0">
            <a:normAutofit/>
          </a:bodyPr>
          <a:lstStyle/>
          <a:p>
            <a:pPr lvl="0"/>
            <a:r>
              <a:rPr lang="en-GB" dirty="0"/>
              <a:t>Subtitle</a:t>
            </a:r>
          </a:p>
        </p:txBody>
      </p:sp>
    </p:spTree>
    <p:extLst>
      <p:ext uri="{BB962C8B-B14F-4D97-AF65-F5344CB8AC3E}">
        <p14:creationId xmlns:p14="http://schemas.microsoft.com/office/powerpoint/2010/main" val="478363115"/>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457200" rtl="0" eaLnBrk="1" latinLnBrk="0" hangingPunct="1">
        <a:spcBef>
          <a:spcPct val="0"/>
        </a:spcBef>
        <a:buNone/>
        <a:defRPr sz="4000" b="1" kern="1200">
          <a:solidFill>
            <a:schemeClr val="tx1">
              <a:lumMod val="65000"/>
              <a:lumOff val="35000"/>
            </a:schemeClr>
          </a:solidFill>
          <a:latin typeface="Arial"/>
          <a:ea typeface="+mj-ea"/>
          <a:cs typeface="Arial"/>
        </a:defRPr>
      </a:lvl1pPr>
    </p:titleStyle>
    <p:bodyStyle>
      <a:lvl1pPr marL="0" indent="0" algn="l" defTabSz="457200" rtl="0" eaLnBrk="1" latinLnBrk="0" hangingPunct="1">
        <a:spcBef>
          <a:spcPct val="20000"/>
        </a:spcBef>
        <a:buFont typeface="Arial"/>
        <a:buNone/>
        <a:defRPr sz="32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ttain_branded_docs-05.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Placeholder 1"/>
          <p:cNvSpPr>
            <a:spLocks noGrp="1"/>
          </p:cNvSpPr>
          <p:nvPr>
            <p:ph type="title"/>
          </p:nvPr>
        </p:nvSpPr>
        <p:spPr>
          <a:xfrm>
            <a:off x="457200" y="528627"/>
            <a:ext cx="7049911" cy="873066"/>
          </a:xfrm>
          <a:prstGeom prst="rect">
            <a:avLst/>
          </a:prstGeom>
        </p:spPr>
        <p:txBody>
          <a:bodyPr vert="horz" lIns="91440" tIns="45720" rIns="91440" bIns="45720" rtlCol="0" anchor="ctr">
            <a:normAutofit/>
          </a:bodyPr>
          <a:lstStyle/>
          <a:p>
            <a:r>
              <a:rPr lang="en-GB" dirty="0"/>
              <a:t>Slide title</a:t>
            </a:r>
            <a:endParaRPr lang="en-US" dirty="0"/>
          </a:p>
        </p:txBody>
      </p:sp>
      <p:sp>
        <p:nvSpPr>
          <p:cNvPr id="3" name="Text Placeholder 2"/>
          <p:cNvSpPr>
            <a:spLocks noGrp="1"/>
          </p:cNvSpPr>
          <p:nvPr>
            <p:ph type="body" idx="1"/>
          </p:nvPr>
        </p:nvSpPr>
        <p:spPr>
          <a:xfrm>
            <a:off x="457200" y="1636889"/>
            <a:ext cx="8229600" cy="419570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909148799"/>
      </p:ext>
    </p:extLst>
  </p:cSld>
  <p:clrMap bg1="lt1" tx1="dk1" bg2="lt2" tx2="dk2" accent1="accent1" accent2="accent2" accent3="accent3" accent4="accent4" accent5="accent5" accent6="accent6" hlink="hlink" folHlink="folHlink"/>
  <p:sldLayoutIdLst>
    <p:sldLayoutId id="2147483662" r:id="rId1"/>
    <p:sldLayoutId id="2147483664" r:id="rId2"/>
  </p:sldLayoutIdLst>
  <p:txStyles>
    <p:titleStyle>
      <a:lvl1pPr algn="l" defTabSz="457200" rtl="0" eaLnBrk="1" latinLnBrk="0" hangingPunct="1">
        <a:spcBef>
          <a:spcPct val="0"/>
        </a:spcBef>
        <a:buNone/>
        <a:defRPr sz="4000" b="1" kern="1200">
          <a:solidFill>
            <a:schemeClr val="tx1">
              <a:lumMod val="65000"/>
              <a:lumOff val="35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ttain_branded_docs-16.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8" name="Title Placeholder 1"/>
          <p:cNvSpPr txBox="1">
            <a:spLocks/>
          </p:cNvSpPr>
          <p:nvPr userDrawn="1"/>
        </p:nvSpPr>
        <p:spPr>
          <a:xfrm>
            <a:off x="457199" y="1450513"/>
            <a:ext cx="647605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000" b="1" dirty="0">
              <a:solidFill>
                <a:srgbClr val="FFFFFF"/>
              </a:solidFill>
            </a:endParaRPr>
          </a:p>
        </p:txBody>
      </p:sp>
      <p:sp>
        <p:nvSpPr>
          <p:cNvPr id="11" name="Title Placeholder 1"/>
          <p:cNvSpPr>
            <a:spLocks noGrp="1"/>
          </p:cNvSpPr>
          <p:nvPr>
            <p:ph type="title"/>
          </p:nvPr>
        </p:nvSpPr>
        <p:spPr>
          <a:xfrm>
            <a:off x="457200" y="1375257"/>
            <a:ext cx="7049911" cy="873066"/>
          </a:xfrm>
          <a:prstGeom prst="rect">
            <a:avLst/>
          </a:prstGeom>
        </p:spPr>
        <p:txBody>
          <a:bodyPr vert="horz" lIns="91440" tIns="45720" rIns="91440" bIns="45720" rtlCol="0" anchor="ctr">
            <a:normAutofit/>
          </a:bodyPr>
          <a:lstStyle/>
          <a:p>
            <a:r>
              <a:rPr lang="en-GB" dirty="0"/>
              <a:t>Slide title</a:t>
            </a:r>
            <a:endParaRPr lang="en-US" dirty="0"/>
          </a:p>
        </p:txBody>
      </p:sp>
    </p:spTree>
    <p:extLst>
      <p:ext uri="{BB962C8B-B14F-4D97-AF65-F5344CB8AC3E}">
        <p14:creationId xmlns:p14="http://schemas.microsoft.com/office/powerpoint/2010/main" val="1358606015"/>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457200" rtl="0" eaLnBrk="1" latinLnBrk="0" hangingPunct="1">
        <a:spcBef>
          <a:spcPct val="0"/>
        </a:spcBef>
        <a:buNone/>
        <a:defRPr sz="4000" kern="1200">
          <a:solidFill>
            <a:srgbClr val="FFFFFF"/>
          </a:solidFill>
          <a:latin typeface="Arial"/>
          <a:ea typeface="+mj-ea"/>
          <a:cs typeface="Arial"/>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ttain_branded_docs-1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9" name="Title Placeholder 1"/>
          <p:cNvSpPr>
            <a:spLocks noGrp="1"/>
          </p:cNvSpPr>
          <p:nvPr>
            <p:ph type="title"/>
          </p:nvPr>
        </p:nvSpPr>
        <p:spPr>
          <a:xfrm>
            <a:off x="457200" y="1375257"/>
            <a:ext cx="7049911" cy="873066"/>
          </a:xfrm>
          <a:prstGeom prst="rect">
            <a:avLst/>
          </a:prstGeom>
        </p:spPr>
        <p:txBody>
          <a:bodyPr vert="horz" lIns="91440" tIns="45720" rIns="91440" bIns="45720" rtlCol="0" anchor="ctr">
            <a:normAutofit/>
          </a:bodyPr>
          <a:lstStyle/>
          <a:p>
            <a:r>
              <a:rPr lang="en-GB" dirty="0"/>
              <a:t>Slide title</a:t>
            </a:r>
            <a:endParaRPr lang="en-US" dirty="0"/>
          </a:p>
        </p:txBody>
      </p:sp>
    </p:spTree>
    <p:extLst>
      <p:ext uri="{BB962C8B-B14F-4D97-AF65-F5344CB8AC3E}">
        <p14:creationId xmlns:p14="http://schemas.microsoft.com/office/powerpoint/2010/main" val="194447907"/>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40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help@bravosolution.co.uk" TargetMode="External"/><Relationship Id="rId2" Type="http://schemas.openxmlformats.org/officeDocument/2006/relationships/hyperlink" Target="http://more.bravosolution.com/uk/bravoadvantage/guidance-for-suppliers?utm_campaign=UK_2015_BravoAdvantage_Comms&amp;utm_medium=email&amp;_hsenc=p2ANqt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ttain.bravosolution.co.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00766"/>
            <a:ext cx="6574666" cy="1686559"/>
          </a:xfrm>
        </p:spPr>
        <p:txBody>
          <a:bodyPr>
            <a:normAutofit fontScale="90000"/>
          </a:bodyPr>
          <a:lstStyle/>
          <a:p>
            <a:r>
              <a:rPr lang="en-US" dirty="0"/>
              <a:t>Registering on the Attain portal and Applying for a tender</a:t>
            </a:r>
            <a:br>
              <a:rPr lang="en-US" dirty="0"/>
            </a:br>
            <a:endParaRPr lang="en-US" dirty="0"/>
          </a:p>
        </p:txBody>
      </p:sp>
      <p:sp>
        <p:nvSpPr>
          <p:cNvPr id="3" name="Content Placeholder 2"/>
          <p:cNvSpPr>
            <a:spLocks noGrp="1"/>
          </p:cNvSpPr>
          <p:nvPr>
            <p:ph idx="1"/>
          </p:nvPr>
        </p:nvSpPr>
        <p:spPr>
          <a:xfrm>
            <a:off x="457200" y="3678295"/>
            <a:ext cx="8229600" cy="2417705"/>
          </a:xfrm>
        </p:spPr>
        <p:txBody>
          <a:bodyPr>
            <a:normAutofit/>
          </a:bodyPr>
          <a:lstStyle/>
          <a:p>
            <a:r>
              <a:rPr lang="en-US" dirty="0"/>
              <a:t>BravoAdvantage 16 Userguide</a:t>
            </a:r>
          </a:p>
          <a:p>
            <a:r>
              <a:rPr lang="en-US" dirty="0"/>
              <a:t>November 2016</a:t>
            </a:r>
          </a:p>
        </p:txBody>
      </p:sp>
    </p:spTree>
    <p:extLst>
      <p:ext uri="{BB962C8B-B14F-4D97-AF65-F5344CB8AC3E}">
        <p14:creationId xmlns:p14="http://schemas.microsoft.com/office/powerpoint/2010/main" val="249177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6655"/>
            <a:ext cx="7049911" cy="828905"/>
          </a:xfrm>
        </p:spPr>
        <p:txBody>
          <a:bodyPr/>
          <a:lstStyle/>
          <a:p>
            <a:r>
              <a:rPr lang="en-GB" dirty="0"/>
              <a:t>Finding your PQQ/ITT/AQP</a:t>
            </a:r>
          </a:p>
        </p:txBody>
      </p:sp>
      <p:sp>
        <p:nvSpPr>
          <p:cNvPr id="6" name="Content Placeholder 5"/>
          <p:cNvSpPr>
            <a:spLocks noGrp="1"/>
          </p:cNvSpPr>
          <p:nvPr>
            <p:ph idx="1"/>
          </p:nvPr>
        </p:nvSpPr>
        <p:spPr>
          <a:xfrm>
            <a:off x="457200" y="1035560"/>
            <a:ext cx="8229600" cy="497025"/>
          </a:xfrm>
        </p:spPr>
        <p:txBody>
          <a:bodyPr>
            <a:normAutofit fontScale="25000" lnSpcReduction="20000"/>
          </a:bodyPr>
          <a:lstStyle/>
          <a:p>
            <a:pPr marL="0" lvl="1" indent="0">
              <a:buNone/>
            </a:pPr>
            <a:r>
              <a:rPr lang="en-GB" sz="7200" dirty="0"/>
              <a:t>5. Once you Express Interest, you will be able to download the documents by clicking on the message or clicking on “Buyer Attachments”</a:t>
            </a:r>
          </a:p>
          <a:p>
            <a:pPr marL="0" lvl="1" indent="0">
              <a:buNone/>
            </a:pPr>
            <a:r>
              <a:rPr lang="en-GB" sz="2000" dirty="0"/>
              <a:t>	</a:t>
            </a:r>
            <a:endParaRPr lang="en-GB" sz="1800" dirty="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86" y="1803041"/>
            <a:ext cx="8798735" cy="443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endCxn id="10" idx="0"/>
          </p:cNvCxnSpPr>
          <p:nvPr/>
        </p:nvCxnSpPr>
        <p:spPr>
          <a:xfrm flipH="1">
            <a:off x="2871989" y="1390918"/>
            <a:ext cx="3760632" cy="276363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Oval 9"/>
          <p:cNvSpPr/>
          <p:nvPr/>
        </p:nvSpPr>
        <p:spPr>
          <a:xfrm>
            <a:off x="1893194" y="4154556"/>
            <a:ext cx="1957590" cy="58372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1" name="Oval 20"/>
          <p:cNvSpPr/>
          <p:nvPr/>
        </p:nvSpPr>
        <p:spPr>
          <a:xfrm>
            <a:off x="1133339" y="5035639"/>
            <a:ext cx="1249251" cy="47401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3170455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58" y="219534"/>
            <a:ext cx="7049911" cy="873066"/>
          </a:xfrm>
        </p:spPr>
        <p:txBody>
          <a:bodyPr>
            <a:normAutofit/>
          </a:bodyPr>
          <a:lstStyle/>
          <a:p>
            <a:r>
              <a:rPr lang="en-US" dirty="0"/>
              <a:t>Downloading Documents</a:t>
            </a:r>
          </a:p>
        </p:txBody>
      </p:sp>
      <p:sp>
        <p:nvSpPr>
          <p:cNvPr id="3" name="Content Placeholder 2"/>
          <p:cNvSpPr>
            <a:spLocks noGrp="1"/>
          </p:cNvSpPr>
          <p:nvPr>
            <p:ph idx="1"/>
          </p:nvPr>
        </p:nvSpPr>
        <p:spPr>
          <a:xfrm>
            <a:off x="307957" y="929821"/>
            <a:ext cx="8050431" cy="924737"/>
          </a:xfrm>
        </p:spPr>
        <p:txBody>
          <a:bodyPr>
            <a:normAutofit/>
          </a:bodyPr>
          <a:lstStyle/>
          <a:p>
            <a:r>
              <a:rPr lang="en-US" sz="1800" dirty="0"/>
              <a:t>6. After clicking on message you can see the document list which you can download individually by clicking on their names or </a:t>
            </a:r>
            <a:r>
              <a:rPr lang="en-US" sz="1800" b="1" dirty="0"/>
              <a:t>use “Mass Download” </a:t>
            </a:r>
            <a:r>
              <a:rPr lang="en-US" sz="1800" dirty="0"/>
              <a:t>to get all documents in one go</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07" y="1875148"/>
            <a:ext cx="8766593" cy="44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6809763" y="3736414"/>
            <a:ext cx="1548625" cy="4762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1" name="Straight Arrow Connector 10"/>
          <p:cNvCxnSpPr/>
          <p:nvPr/>
        </p:nvCxnSpPr>
        <p:spPr>
          <a:xfrm>
            <a:off x="5293217" y="1712890"/>
            <a:ext cx="2064652" cy="213488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73343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565"/>
            <a:ext cx="7049911" cy="873066"/>
          </a:xfrm>
        </p:spPr>
        <p:txBody>
          <a:bodyPr>
            <a:normAutofit/>
          </a:bodyPr>
          <a:lstStyle/>
          <a:p>
            <a:r>
              <a:rPr lang="en-US" dirty="0"/>
              <a:t>Mass Downloading</a:t>
            </a:r>
          </a:p>
        </p:txBody>
      </p:sp>
      <p:sp>
        <p:nvSpPr>
          <p:cNvPr id="3" name="Content Placeholder 2"/>
          <p:cNvSpPr>
            <a:spLocks noGrp="1"/>
          </p:cNvSpPr>
          <p:nvPr>
            <p:ph idx="1"/>
          </p:nvPr>
        </p:nvSpPr>
        <p:spPr>
          <a:xfrm>
            <a:off x="457200" y="1097632"/>
            <a:ext cx="8229600" cy="5148622"/>
          </a:xfrm>
        </p:spPr>
        <p:txBody>
          <a:bodyPr>
            <a:normAutofit fontScale="92500" lnSpcReduction="10000"/>
          </a:bodyPr>
          <a:lstStyle/>
          <a:p>
            <a:r>
              <a:rPr lang="en-US" sz="2000" dirty="0"/>
              <a:t>7. Files are already selected so you click on the green button</a:t>
            </a:r>
          </a:p>
          <a:p>
            <a:r>
              <a:rPr lang="en-US" sz="2000" b="1" dirty="0"/>
              <a:t>    </a:t>
            </a:r>
          </a:p>
          <a:p>
            <a:r>
              <a:rPr lang="en-US" sz="2000" b="1" dirty="0"/>
              <a:t> </a:t>
            </a:r>
          </a:p>
          <a:p>
            <a:endParaRPr lang="en-US" sz="2000" b="1" i="1" dirty="0"/>
          </a:p>
          <a:p>
            <a:endParaRPr lang="en-US" sz="2000" b="1" i="1" dirty="0"/>
          </a:p>
          <a:p>
            <a:endParaRPr lang="en-US" sz="2000" b="1" i="1" dirty="0"/>
          </a:p>
          <a:p>
            <a:endParaRPr lang="en-US" sz="2000" b="1" i="1" dirty="0"/>
          </a:p>
          <a:p>
            <a:endParaRPr lang="en-US" sz="2000" b="1" i="1" dirty="0"/>
          </a:p>
          <a:p>
            <a:endParaRPr lang="en-GB" sz="2000" b="1" i="1" dirty="0"/>
          </a:p>
          <a:p>
            <a:endParaRPr lang="en-GB" sz="2000" b="1" i="1" dirty="0"/>
          </a:p>
          <a:p>
            <a:endParaRPr lang="en-GB" sz="2000" b="1" i="1" dirty="0"/>
          </a:p>
          <a:p>
            <a:endParaRPr lang="en-GB" sz="2000" b="1" i="1" dirty="0"/>
          </a:p>
          <a:p>
            <a:endParaRPr lang="en-GB" sz="2000" b="1" i="1" dirty="0"/>
          </a:p>
          <a:p>
            <a:endParaRPr lang="en-GB" sz="2000" b="1" i="1" dirty="0"/>
          </a:p>
          <a:p>
            <a:r>
              <a:rPr lang="en-GB" sz="2000" b="1" i="1" dirty="0"/>
              <a:t>Note: mass download requires a Java plug-in, if you cannot use mass download  then proceed downloading individual files.</a:t>
            </a:r>
            <a:endParaRPr lang="en-GB"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25" y="1725770"/>
            <a:ext cx="7868991" cy="3812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a:endCxn id="11" idx="0"/>
          </p:cNvCxnSpPr>
          <p:nvPr/>
        </p:nvCxnSpPr>
        <p:spPr>
          <a:xfrm>
            <a:off x="5746646" y="1442434"/>
            <a:ext cx="1055624" cy="95020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Oval 10"/>
          <p:cNvSpPr/>
          <p:nvPr/>
        </p:nvSpPr>
        <p:spPr>
          <a:xfrm>
            <a:off x="5930732" y="2392636"/>
            <a:ext cx="1743075" cy="63817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30652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565"/>
            <a:ext cx="7049911" cy="873066"/>
          </a:xfrm>
        </p:spPr>
        <p:txBody>
          <a:bodyPr>
            <a:normAutofit/>
          </a:bodyPr>
          <a:lstStyle/>
          <a:p>
            <a:r>
              <a:rPr lang="en-US" dirty="0"/>
              <a:t>Mass Downloading</a:t>
            </a:r>
          </a:p>
        </p:txBody>
      </p:sp>
      <p:sp>
        <p:nvSpPr>
          <p:cNvPr id="3" name="Content Placeholder 2"/>
          <p:cNvSpPr>
            <a:spLocks noGrp="1"/>
          </p:cNvSpPr>
          <p:nvPr>
            <p:ph idx="1"/>
          </p:nvPr>
        </p:nvSpPr>
        <p:spPr>
          <a:xfrm>
            <a:off x="457200" y="1097632"/>
            <a:ext cx="8229600" cy="5148622"/>
          </a:xfrm>
        </p:spPr>
        <p:txBody>
          <a:bodyPr>
            <a:normAutofit/>
          </a:bodyPr>
          <a:lstStyle/>
          <a:p>
            <a:r>
              <a:rPr lang="en-US" sz="2000" dirty="0"/>
              <a:t>8. Files are downloaded in a folder and double click to see the document</a:t>
            </a:r>
          </a:p>
          <a:p>
            <a:r>
              <a:rPr lang="en-US" sz="2000" b="1" dirty="0"/>
              <a:t>    </a:t>
            </a:r>
          </a:p>
          <a:p>
            <a:r>
              <a:rPr lang="en-US" sz="2000" b="1" dirty="0"/>
              <a:t> </a:t>
            </a:r>
          </a:p>
          <a:p>
            <a:endParaRPr lang="en-US" sz="2000" b="1" i="1" dirty="0"/>
          </a:p>
          <a:p>
            <a:endParaRPr lang="en-US" sz="2000" b="1" i="1" dirty="0"/>
          </a:p>
          <a:p>
            <a:endParaRPr lang="en-US" sz="2000" b="1" i="1" dirty="0"/>
          </a:p>
          <a:p>
            <a:endParaRPr lang="en-US" sz="2000" b="1" i="1" dirty="0"/>
          </a:p>
          <a:p>
            <a:endParaRPr lang="en-US" sz="2000" b="1" i="1" dirty="0"/>
          </a:p>
          <a:p>
            <a:endParaRPr lang="en-GB" sz="2000" b="1" i="1" dirty="0"/>
          </a:p>
          <a:p>
            <a:endParaRPr lang="en-GB" sz="2000" b="1" i="1" dirty="0"/>
          </a:p>
          <a:p>
            <a:endParaRPr lang="en-GB" sz="2000" b="1" i="1" dirty="0"/>
          </a:p>
          <a:p>
            <a:endParaRPr lang="en-GB" sz="2000" b="1" i="1" dirty="0"/>
          </a:p>
        </p:txBody>
      </p:sp>
      <p:pic>
        <p:nvPicPr>
          <p:cNvPr id="7" name="Picture 6"/>
          <p:cNvPicPr/>
          <p:nvPr/>
        </p:nvPicPr>
        <p:blipFill>
          <a:blip r:embed="rId2"/>
          <a:stretch>
            <a:fillRect/>
          </a:stretch>
        </p:blipFill>
        <p:spPr>
          <a:xfrm>
            <a:off x="154546" y="1648496"/>
            <a:ext cx="8712558" cy="4597758"/>
          </a:xfrm>
          <a:prstGeom prst="rect">
            <a:avLst/>
          </a:prstGeom>
        </p:spPr>
      </p:pic>
      <p:sp>
        <p:nvSpPr>
          <p:cNvPr id="8" name="Oval 7"/>
          <p:cNvSpPr/>
          <p:nvPr/>
        </p:nvSpPr>
        <p:spPr>
          <a:xfrm>
            <a:off x="2569346" y="2392635"/>
            <a:ext cx="1743075" cy="63817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2" name="Straight Arrow Connector 11"/>
          <p:cNvCxnSpPr/>
          <p:nvPr/>
        </p:nvCxnSpPr>
        <p:spPr>
          <a:xfrm flipH="1">
            <a:off x="3440883" y="1532586"/>
            <a:ext cx="159874" cy="8600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05901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55"/>
            <a:ext cx="7049911" cy="873066"/>
          </a:xfrm>
        </p:spPr>
        <p:txBody>
          <a:bodyPr>
            <a:normAutofit/>
          </a:bodyPr>
          <a:lstStyle/>
          <a:p>
            <a:r>
              <a:rPr lang="en-US" dirty="0"/>
              <a:t>Mass Downloading</a:t>
            </a:r>
          </a:p>
        </p:txBody>
      </p:sp>
      <p:sp>
        <p:nvSpPr>
          <p:cNvPr id="3" name="Content Placeholder 2"/>
          <p:cNvSpPr>
            <a:spLocks noGrp="1"/>
          </p:cNvSpPr>
          <p:nvPr>
            <p:ph idx="1"/>
          </p:nvPr>
        </p:nvSpPr>
        <p:spPr>
          <a:xfrm>
            <a:off x="457200" y="1097632"/>
            <a:ext cx="8229600" cy="962988"/>
          </a:xfrm>
        </p:spPr>
        <p:txBody>
          <a:bodyPr>
            <a:normAutofit fontScale="55000" lnSpcReduction="20000"/>
          </a:bodyPr>
          <a:lstStyle/>
          <a:p>
            <a:r>
              <a:rPr lang="en-US" sz="3300" dirty="0"/>
              <a:t>9. Save these files on your computer and then on Bravo cancel the mass download to get back to the PQQ or ITT Screen. You can now answer the questions in the word document and return to Bravo to submit your bid.</a:t>
            </a:r>
          </a:p>
          <a:p>
            <a:endParaRPr lang="en-US" sz="2000" b="1" dirty="0"/>
          </a:p>
          <a:p>
            <a:endParaRPr lang="en-US" sz="2000" b="1" i="1" dirty="0"/>
          </a:p>
          <a:p>
            <a:endParaRPr lang="en-US" sz="2000" b="1" i="1" dirty="0"/>
          </a:p>
          <a:p>
            <a:endParaRPr lang="en-US" sz="2000" b="1" i="1" dirty="0"/>
          </a:p>
          <a:p>
            <a:endParaRPr lang="en-US" sz="2000" b="1" i="1" dirty="0"/>
          </a:p>
          <a:p>
            <a:endParaRPr lang="en-US" sz="2000" b="1" i="1" dirty="0"/>
          </a:p>
          <a:p>
            <a:endParaRPr lang="en-GB" sz="2000" b="1" i="1" dirty="0"/>
          </a:p>
          <a:p>
            <a:endParaRPr lang="en-GB" sz="2000" b="1" i="1" dirty="0"/>
          </a:p>
          <a:p>
            <a:endParaRPr lang="en-GB" sz="2000" b="1" i="1" dirty="0"/>
          </a:p>
          <a:p>
            <a:endParaRPr lang="en-GB" sz="2000" b="1" i="1" dirty="0"/>
          </a:p>
        </p:txBody>
      </p:sp>
      <p:pic>
        <p:nvPicPr>
          <p:cNvPr id="9" name="Picture 8"/>
          <p:cNvPicPr/>
          <p:nvPr/>
        </p:nvPicPr>
        <p:blipFill>
          <a:blip r:embed="rId2"/>
          <a:stretch>
            <a:fillRect/>
          </a:stretch>
        </p:blipFill>
        <p:spPr>
          <a:xfrm>
            <a:off x="270456" y="2060621"/>
            <a:ext cx="8693240" cy="4082602"/>
          </a:xfrm>
          <a:prstGeom prst="rect">
            <a:avLst/>
          </a:prstGeom>
        </p:spPr>
      </p:pic>
      <p:sp>
        <p:nvSpPr>
          <p:cNvPr id="11" name="Oval 10"/>
          <p:cNvSpPr/>
          <p:nvPr/>
        </p:nvSpPr>
        <p:spPr>
          <a:xfrm>
            <a:off x="2408347" y="2844269"/>
            <a:ext cx="3013657" cy="63817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4268003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55"/>
            <a:ext cx="7049911" cy="873066"/>
          </a:xfrm>
        </p:spPr>
        <p:txBody>
          <a:bodyPr>
            <a:normAutofit/>
          </a:bodyPr>
          <a:lstStyle/>
          <a:p>
            <a:r>
              <a:rPr lang="en-US" dirty="0"/>
              <a:t>Submitting your response</a:t>
            </a:r>
          </a:p>
        </p:txBody>
      </p:sp>
      <p:sp>
        <p:nvSpPr>
          <p:cNvPr id="3" name="Content Placeholder 2"/>
          <p:cNvSpPr>
            <a:spLocks noGrp="1"/>
          </p:cNvSpPr>
          <p:nvPr>
            <p:ph idx="1"/>
          </p:nvPr>
        </p:nvSpPr>
        <p:spPr>
          <a:xfrm>
            <a:off x="457200" y="981721"/>
            <a:ext cx="8229600" cy="756926"/>
          </a:xfrm>
        </p:spPr>
        <p:txBody>
          <a:bodyPr>
            <a:normAutofit/>
          </a:bodyPr>
          <a:lstStyle/>
          <a:p>
            <a:r>
              <a:rPr lang="en-US" sz="1900" dirty="0"/>
              <a:t>10. When you return to Bravo, you can access the tender from My PQQs  or if it is an ITT – My ITTs from the main Dashboard. Click on name</a:t>
            </a:r>
            <a:endParaRPr lang="en-US" sz="2000" b="1" i="1" dirty="0"/>
          </a:p>
          <a:p>
            <a:endParaRPr lang="en-US" sz="2000" b="1" i="1" dirty="0"/>
          </a:p>
          <a:p>
            <a:endParaRPr lang="en-US" sz="2000" b="1" i="1" dirty="0"/>
          </a:p>
          <a:p>
            <a:endParaRPr lang="en-US" sz="2000" b="1" i="1" dirty="0"/>
          </a:p>
          <a:p>
            <a:endParaRPr lang="en-US" sz="2000" b="1" i="1" dirty="0"/>
          </a:p>
          <a:p>
            <a:endParaRPr lang="en-GB" sz="2000" b="1" i="1" dirty="0"/>
          </a:p>
          <a:p>
            <a:endParaRPr lang="en-GB" sz="2000" b="1" i="1" dirty="0"/>
          </a:p>
          <a:p>
            <a:endParaRPr lang="en-GB" sz="2000" b="1" i="1" dirty="0"/>
          </a:p>
          <a:p>
            <a:endParaRPr lang="en-GB" sz="2000" b="1" i="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88" y="1854558"/>
            <a:ext cx="8725529" cy="4362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3206836" y="4082211"/>
            <a:ext cx="3013657" cy="208927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8" name="Straight Arrow Connector 7"/>
          <p:cNvCxnSpPr/>
          <p:nvPr/>
        </p:nvCxnSpPr>
        <p:spPr>
          <a:xfrm flipH="1">
            <a:off x="4306868" y="1738647"/>
            <a:ext cx="1553019" cy="370911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9162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55"/>
            <a:ext cx="7049911" cy="873066"/>
          </a:xfrm>
        </p:spPr>
        <p:txBody>
          <a:bodyPr>
            <a:normAutofit/>
          </a:bodyPr>
          <a:lstStyle/>
          <a:p>
            <a:r>
              <a:rPr lang="en-US" dirty="0"/>
              <a:t>Submitting your response</a:t>
            </a:r>
          </a:p>
        </p:txBody>
      </p:sp>
      <p:sp>
        <p:nvSpPr>
          <p:cNvPr id="3" name="Content Placeholder 2"/>
          <p:cNvSpPr>
            <a:spLocks noGrp="1"/>
          </p:cNvSpPr>
          <p:nvPr>
            <p:ph idx="1"/>
          </p:nvPr>
        </p:nvSpPr>
        <p:spPr>
          <a:xfrm>
            <a:off x="457200" y="1097632"/>
            <a:ext cx="8229600" cy="962988"/>
          </a:xfrm>
        </p:spPr>
        <p:txBody>
          <a:bodyPr>
            <a:normAutofit lnSpcReduction="10000"/>
          </a:bodyPr>
          <a:lstStyle/>
          <a:p>
            <a:r>
              <a:rPr lang="en-US" sz="2100" dirty="0"/>
              <a:t>11. Clicking on name will take you into the </a:t>
            </a:r>
            <a:r>
              <a:rPr lang="en-US" sz="2100" b="1" dirty="0"/>
              <a:t>My Response </a:t>
            </a:r>
            <a:r>
              <a:rPr lang="en-US" sz="2100" dirty="0"/>
              <a:t>and the standard questions will show further down to complete on-line by clicking on </a:t>
            </a:r>
            <a:r>
              <a:rPr lang="en-US" sz="2100" b="1" dirty="0"/>
              <a:t>Create Response </a:t>
            </a:r>
          </a:p>
          <a:p>
            <a:endParaRPr lang="en-US" sz="2000" b="1" dirty="0"/>
          </a:p>
          <a:p>
            <a:endParaRPr lang="en-US" sz="2000" b="1" i="1" dirty="0"/>
          </a:p>
          <a:p>
            <a:endParaRPr lang="en-US" sz="2000" b="1" i="1" dirty="0"/>
          </a:p>
          <a:p>
            <a:endParaRPr lang="en-US" sz="2000" b="1" i="1" dirty="0"/>
          </a:p>
          <a:p>
            <a:endParaRPr lang="en-US" sz="2000" b="1" i="1" dirty="0"/>
          </a:p>
          <a:p>
            <a:endParaRPr lang="en-US" sz="2000" b="1" i="1" dirty="0"/>
          </a:p>
          <a:p>
            <a:endParaRPr lang="en-GB" sz="2000" b="1" i="1" dirty="0"/>
          </a:p>
          <a:p>
            <a:endParaRPr lang="en-GB" sz="2000" b="1" i="1" dirty="0"/>
          </a:p>
          <a:p>
            <a:endParaRPr lang="en-GB" sz="2000" b="1" i="1" dirty="0"/>
          </a:p>
          <a:p>
            <a:endParaRPr lang="en-GB" sz="2000" b="1" i="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73" y="2115446"/>
            <a:ext cx="8725438" cy="4052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2292438" y="4269159"/>
            <a:ext cx="850005" cy="43984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0" name="Oval 9"/>
          <p:cNvSpPr/>
          <p:nvPr/>
        </p:nvSpPr>
        <p:spPr>
          <a:xfrm>
            <a:off x="7057623" y="4688762"/>
            <a:ext cx="1300765" cy="43984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2" name="Straight Arrow Connector 11"/>
          <p:cNvCxnSpPr/>
          <p:nvPr/>
        </p:nvCxnSpPr>
        <p:spPr>
          <a:xfrm>
            <a:off x="2434107" y="1957589"/>
            <a:ext cx="4919730" cy="273117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08288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 y="81656"/>
            <a:ext cx="8526162" cy="873066"/>
          </a:xfrm>
        </p:spPr>
        <p:txBody>
          <a:bodyPr>
            <a:normAutofit fontScale="90000"/>
          </a:bodyPr>
          <a:lstStyle/>
          <a:p>
            <a:r>
              <a:rPr lang="en-US" dirty="0"/>
              <a:t>Uploading your response documents</a:t>
            </a:r>
          </a:p>
        </p:txBody>
      </p:sp>
      <p:sp>
        <p:nvSpPr>
          <p:cNvPr id="3" name="Content Placeholder 2"/>
          <p:cNvSpPr>
            <a:spLocks noGrp="1"/>
          </p:cNvSpPr>
          <p:nvPr>
            <p:ph idx="1"/>
          </p:nvPr>
        </p:nvSpPr>
        <p:spPr>
          <a:xfrm>
            <a:off x="457199" y="1148110"/>
            <a:ext cx="8429223" cy="1028420"/>
          </a:xfrm>
        </p:spPr>
        <p:txBody>
          <a:bodyPr>
            <a:normAutofit fontScale="92500" lnSpcReduction="20000"/>
          </a:bodyPr>
          <a:lstStyle/>
          <a:p>
            <a:r>
              <a:rPr lang="en-US" sz="2000" dirty="0"/>
              <a:t>12. Once you have answered the questions (some answers require uploading of an attachment and the option is next to the question). There is also a general area where you can upload any other documents required for this tender using </a:t>
            </a:r>
            <a:r>
              <a:rPr lang="en-US" sz="2000" b="1" dirty="0"/>
              <a:t>Add/View Attachments</a:t>
            </a:r>
            <a:endParaRPr lang="en-GB" sz="20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14" y="2382590"/>
            <a:ext cx="8609008" cy="3953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457200" y="4894178"/>
            <a:ext cx="2543175" cy="95528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3" name="Oval 12"/>
          <p:cNvSpPr/>
          <p:nvPr/>
        </p:nvSpPr>
        <p:spPr>
          <a:xfrm>
            <a:off x="6800045" y="4700790"/>
            <a:ext cx="1903525" cy="52803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4" name="Straight Arrow Connector 13"/>
          <p:cNvCxnSpPr/>
          <p:nvPr/>
        </p:nvCxnSpPr>
        <p:spPr>
          <a:xfrm>
            <a:off x="2343955" y="2176530"/>
            <a:ext cx="5306096" cy="25242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339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171"/>
            <a:ext cx="7437549" cy="873066"/>
          </a:xfrm>
        </p:spPr>
        <p:txBody>
          <a:bodyPr>
            <a:normAutofit fontScale="90000"/>
          </a:bodyPr>
          <a:lstStyle/>
          <a:p>
            <a:r>
              <a:rPr lang="en-US" dirty="0"/>
              <a:t>Uploading your response documents</a:t>
            </a:r>
          </a:p>
        </p:txBody>
      </p:sp>
      <p:sp>
        <p:nvSpPr>
          <p:cNvPr id="3" name="Content Placeholder 2"/>
          <p:cNvSpPr>
            <a:spLocks noGrp="1"/>
          </p:cNvSpPr>
          <p:nvPr>
            <p:ph idx="1"/>
          </p:nvPr>
        </p:nvSpPr>
        <p:spPr>
          <a:xfrm>
            <a:off x="457199" y="1148110"/>
            <a:ext cx="8429223" cy="1028420"/>
          </a:xfrm>
        </p:spPr>
        <p:txBody>
          <a:bodyPr>
            <a:normAutofit fontScale="85000" lnSpcReduction="10000"/>
          </a:bodyPr>
          <a:lstStyle/>
          <a:p>
            <a:r>
              <a:rPr lang="en-US" sz="2000" dirty="0"/>
              <a:t>13. Add/View Attachments will bring you to this screen where you can click on </a:t>
            </a:r>
            <a:r>
              <a:rPr lang="en-US" sz="2000" b="1" dirty="0"/>
              <a:t>Upload New file </a:t>
            </a:r>
          </a:p>
          <a:p>
            <a:r>
              <a:rPr lang="en-US" sz="2000" dirty="0"/>
              <a:t>14. Click the back button to go back a page to ensure you do not lose your work</a:t>
            </a:r>
            <a:endParaRPr lang="en-GB" sz="20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7" y="2047739"/>
            <a:ext cx="8429223" cy="412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6687430" y="4689241"/>
            <a:ext cx="1903525" cy="52803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0" name="Straight Arrow Connector 9"/>
          <p:cNvCxnSpPr/>
          <p:nvPr/>
        </p:nvCxnSpPr>
        <p:spPr>
          <a:xfrm>
            <a:off x="2255821" y="1506828"/>
            <a:ext cx="5098016" cy="318241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Oval 8"/>
          <p:cNvSpPr/>
          <p:nvPr/>
        </p:nvSpPr>
        <p:spPr>
          <a:xfrm>
            <a:off x="457200" y="4425224"/>
            <a:ext cx="1903525" cy="52803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1" name="Straight Arrow Connector 10"/>
          <p:cNvCxnSpPr/>
          <p:nvPr/>
        </p:nvCxnSpPr>
        <p:spPr>
          <a:xfrm flipH="1">
            <a:off x="1331763" y="2030866"/>
            <a:ext cx="303854" cy="239435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10543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435" y="142261"/>
            <a:ext cx="7049911" cy="694866"/>
          </a:xfrm>
        </p:spPr>
        <p:txBody>
          <a:bodyPr>
            <a:noAutofit/>
          </a:bodyPr>
          <a:lstStyle/>
          <a:p>
            <a:r>
              <a:rPr lang="en-US" sz="3200" dirty="0"/>
              <a:t>Uploading your response documents</a:t>
            </a:r>
          </a:p>
        </p:txBody>
      </p:sp>
      <p:sp>
        <p:nvSpPr>
          <p:cNvPr id="3" name="Content Placeholder 2"/>
          <p:cNvSpPr>
            <a:spLocks noGrp="1"/>
          </p:cNvSpPr>
          <p:nvPr>
            <p:ph idx="1"/>
          </p:nvPr>
        </p:nvSpPr>
        <p:spPr>
          <a:xfrm>
            <a:off x="359435" y="837127"/>
            <a:ext cx="8229600" cy="746974"/>
          </a:xfrm>
        </p:spPr>
        <p:txBody>
          <a:bodyPr>
            <a:noAutofit/>
          </a:bodyPr>
          <a:lstStyle/>
          <a:p>
            <a:r>
              <a:rPr lang="en-US" sz="1800" dirty="0"/>
              <a:t>14.  Then Click on </a:t>
            </a:r>
            <a:r>
              <a:rPr lang="en-US" sz="1800" b="1" dirty="0"/>
              <a:t>Select Files to Upload, </a:t>
            </a:r>
            <a:r>
              <a:rPr lang="en-US" sz="1800" dirty="0"/>
              <a:t>choose the file from your PC that you want to upload and then </a:t>
            </a:r>
            <a:r>
              <a:rPr lang="en-US" sz="1800" b="1" dirty="0"/>
              <a:t>Confirm Upload</a:t>
            </a:r>
            <a:r>
              <a:rPr lang="en-US" sz="1800" dirty="0"/>
              <a:t>.  You can than choose to upload another file or select </a:t>
            </a:r>
            <a:r>
              <a:rPr lang="en-US" sz="1800" b="1" dirty="0"/>
              <a:t>Save All </a:t>
            </a:r>
            <a:r>
              <a:rPr lang="en-US" sz="1800" dirty="0"/>
              <a:t>to save all the files added so far.  </a:t>
            </a:r>
            <a:r>
              <a:rPr lang="en-US" sz="1800" b="1" dirty="0"/>
              <a:t>Note that the files are only uploaded  into Bravo when you click on </a:t>
            </a:r>
            <a:r>
              <a:rPr lang="en-US" sz="1800" b="1" dirty="0">
                <a:solidFill>
                  <a:srgbClr val="FF0000"/>
                </a:solidFill>
              </a:rPr>
              <a:t>Save All.</a:t>
            </a:r>
            <a:endParaRPr lang="en-GB" sz="1800" b="1" dirty="0">
              <a:solidFill>
                <a:srgbClr val="FF00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41" y="2084841"/>
            <a:ext cx="8577328" cy="4070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7179385" y="3478817"/>
            <a:ext cx="1351108" cy="4381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3" name="Straight Arrow Connector 12"/>
          <p:cNvCxnSpPr/>
          <p:nvPr/>
        </p:nvCxnSpPr>
        <p:spPr>
          <a:xfrm>
            <a:off x="4056845" y="1184856"/>
            <a:ext cx="3352501" cy="229396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9085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
        <p:nvSpPr>
          <p:cNvPr id="3" name="Content Placeholder 2"/>
          <p:cNvSpPr>
            <a:spLocks noGrp="1"/>
          </p:cNvSpPr>
          <p:nvPr>
            <p:ph idx="1"/>
          </p:nvPr>
        </p:nvSpPr>
        <p:spPr>
          <a:xfrm>
            <a:off x="457200" y="1438226"/>
            <a:ext cx="8339070" cy="4921833"/>
          </a:xfrm>
        </p:spPr>
        <p:txBody>
          <a:bodyPr>
            <a:noAutofit/>
          </a:bodyPr>
          <a:lstStyle/>
          <a:p>
            <a:r>
              <a:rPr lang="en-GB" sz="2400" dirty="0">
                <a:latin typeface="Arial" panose="020B0604020202020204" pitchFamily="34" charset="0"/>
                <a:cs typeface="Arial" panose="020B0604020202020204" pitchFamily="34" charset="0"/>
              </a:rPr>
              <a:t>A Contract Finders or an Official Journal of European Union (OJEU) Notice will ask you to register and obtain the tender documents for any procurement run on the Attain e-tendering Bravo Portal.</a:t>
            </a:r>
          </a:p>
          <a:p>
            <a:endParaRPr lang="en-GB" sz="12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You must register your organisation if not already registered.</a:t>
            </a:r>
          </a:p>
          <a:p>
            <a:endParaRPr lang="en-GB" sz="1200" b="1" dirty="0">
              <a:solidFill>
                <a:srgbClr val="0070C0"/>
              </a:solidFill>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You will be required to do this only once. </a:t>
            </a:r>
          </a:p>
          <a:p>
            <a:endParaRPr lang="en-GB" sz="12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Please note that all information submitted via this portal is strictly secure and restricted to the Attain Procurement Team. </a:t>
            </a:r>
          </a:p>
        </p:txBody>
      </p:sp>
    </p:spTree>
    <p:extLst>
      <p:ext uri="{BB962C8B-B14F-4D97-AF65-F5344CB8AC3E}">
        <p14:creationId xmlns:p14="http://schemas.microsoft.com/office/powerpoint/2010/main" val="816692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435" y="142261"/>
            <a:ext cx="7049911" cy="694866"/>
          </a:xfrm>
        </p:spPr>
        <p:txBody>
          <a:bodyPr>
            <a:noAutofit/>
          </a:bodyPr>
          <a:lstStyle/>
          <a:p>
            <a:r>
              <a:rPr lang="en-US" sz="3200" dirty="0"/>
              <a:t>Final submission of your response</a:t>
            </a:r>
          </a:p>
        </p:txBody>
      </p:sp>
      <p:sp>
        <p:nvSpPr>
          <p:cNvPr id="3" name="Content Placeholder 2"/>
          <p:cNvSpPr>
            <a:spLocks noGrp="1"/>
          </p:cNvSpPr>
          <p:nvPr>
            <p:ph idx="1"/>
          </p:nvPr>
        </p:nvSpPr>
        <p:spPr>
          <a:xfrm>
            <a:off x="359435" y="837126"/>
            <a:ext cx="8229600" cy="927279"/>
          </a:xfrm>
        </p:spPr>
        <p:txBody>
          <a:bodyPr>
            <a:noAutofit/>
          </a:bodyPr>
          <a:lstStyle/>
          <a:p>
            <a:pPr marL="342900" indent="-342900">
              <a:buAutoNum type="arabicPeriod" startAt="15"/>
            </a:pPr>
            <a:r>
              <a:rPr lang="en-US" sz="1800" dirty="0"/>
              <a:t>Once your response is complete you can select </a:t>
            </a:r>
            <a:r>
              <a:rPr lang="en-US" sz="1800" b="1" dirty="0"/>
              <a:t>Submit Response, </a:t>
            </a:r>
            <a:r>
              <a:rPr lang="en-US" sz="1800" dirty="0"/>
              <a:t>you are still able to change your response as many times as you need until the closing date and time. Each time you will need to </a:t>
            </a:r>
            <a:r>
              <a:rPr lang="en-US" sz="1800" b="1" dirty="0"/>
              <a:t>re-submit </a:t>
            </a:r>
            <a:r>
              <a:rPr lang="en-US" sz="1800" dirty="0"/>
              <a:t>your response.</a:t>
            </a:r>
          </a:p>
          <a:p>
            <a:pPr marL="342900" indent="-342900">
              <a:buAutoNum type="arabicPeriod" startAt="15"/>
            </a:pPr>
            <a:endParaRPr lang="en-GB" sz="1800" b="1" dirty="0">
              <a:solidFill>
                <a:srgbClr val="FF000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41" y="2089551"/>
            <a:ext cx="8695236" cy="4195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6233375" y="1197734"/>
            <a:ext cx="1560341" cy="352532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Oval 8"/>
          <p:cNvSpPr/>
          <p:nvPr/>
        </p:nvSpPr>
        <p:spPr>
          <a:xfrm>
            <a:off x="7319193" y="4723059"/>
            <a:ext cx="1351108" cy="4381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2099425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Information</a:t>
            </a:r>
          </a:p>
        </p:txBody>
      </p:sp>
      <p:sp>
        <p:nvSpPr>
          <p:cNvPr id="5" name="Content Placeholder 4"/>
          <p:cNvSpPr>
            <a:spLocks noGrp="1"/>
          </p:cNvSpPr>
          <p:nvPr>
            <p:ph idx="1"/>
          </p:nvPr>
        </p:nvSpPr>
        <p:spPr/>
        <p:txBody>
          <a:bodyPr>
            <a:normAutofit fontScale="85000" lnSpcReduction="20000"/>
          </a:bodyPr>
          <a:lstStyle/>
          <a:p>
            <a:r>
              <a:rPr lang="en-GB" sz="2600" dirty="0">
                <a:latin typeface="Arial" panose="020B0604020202020204" pitchFamily="34" charset="0"/>
                <a:cs typeface="Arial" panose="020B0604020202020204" pitchFamily="34" charset="0"/>
              </a:rPr>
              <a:t>There are a number of on-line videos that may help which can be viewed at link below:</a:t>
            </a:r>
          </a:p>
          <a:p>
            <a:endParaRPr lang="en-GB" sz="2600" dirty="0">
              <a:latin typeface="Arial" panose="020B0604020202020204" pitchFamily="34" charset="0"/>
              <a:cs typeface="Arial" panose="020B0604020202020204" pitchFamily="34" charset="0"/>
            </a:endParaRPr>
          </a:p>
          <a:p>
            <a:r>
              <a:rPr lang="en-GB" sz="2600" u="sng" dirty="0">
                <a:latin typeface="Arial" panose="020B0604020202020204" pitchFamily="34" charset="0"/>
                <a:cs typeface="Arial" panose="020B0604020202020204" pitchFamily="34" charset="0"/>
                <a:hlinkClick r:id="rId2"/>
              </a:rPr>
              <a:t>http://more.bravosolution.com/uk/bravoadvantage/guidance-for-suppliers?utm_campaign=UK_2015_BravoAdvantage_Comms&amp;utm_medium=email&amp;_hsenc=p2ANqtz--</a:t>
            </a:r>
            <a:endParaRPr lang="en-GB" sz="2600" dirty="0">
              <a:latin typeface="Arial" panose="020B0604020202020204" pitchFamily="34" charset="0"/>
              <a:cs typeface="Arial" panose="020B0604020202020204" pitchFamily="34" charset="0"/>
            </a:endParaRPr>
          </a:p>
          <a:p>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 </a:t>
            </a:r>
          </a:p>
          <a:p>
            <a:r>
              <a:rPr lang="en-GB" sz="2600" dirty="0">
                <a:latin typeface="Arial" panose="020B0604020202020204" pitchFamily="34" charset="0"/>
                <a:cs typeface="Arial" panose="020B0604020202020204" pitchFamily="34" charset="0"/>
              </a:rPr>
              <a:t>For further information or assistance please contact the Bravo Helpdesk on:</a:t>
            </a:r>
          </a:p>
          <a:p>
            <a:r>
              <a:rPr lang="en-GB" sz="2600" dirty="0">
                <a:latin typeface="Arial" panose="020B0604020202020204" pitchFamily="34" charset="0"/>
                <a:cs typeface="Arial" panose="020B0604020202020204" pitchFamily="34" charset="0"/>
              </a:rPr>
              <a:t> </a:t>
            </a:r>
          </a:p>
          <a:p>
            <a:r>
              <a:rPr lang="en-GB" sz="2600" dirty="0">
                <a:latin typeface="Arial" panose="020B0604020202020204" pitchFamily="34" charset="0"/>
                <a:cs typeface="Arial" panose="020B0604020202020204" pitchFamily="34" charset="0"/>
              </a:rPr>
              <a:t>Tel: 0800 069 8630</a:t>
            </a:r>
          </a:p>
          <a:p>
            <a:r>
              <a:rPr lang="en-GB" sz="2600" dirty="0">
                <a:latin typeface="Arial" panose="020B0604020202020204" pitchFamily="34" charset="0"/>
                <a:cs typeface="Arial" panose="020B0604020202020204" pitchFamily="34" charset="0"/>
              </a:rPr>
              <a:t>E-Mail: </a:t>
            </a:r>
            <a:r>
              <a:rPr lang="en-GB" sz="2600" u="sng" dirty="0">
                <a:latin typeface="Arial" panose="020B0604020202020204" pitchFamily="34" charset="0"/>
                <a:cs typeface="Arial" panose="020B0604020202020204" pitchFamily="34" charset="0"/>
                <a:hlinkClick r:id="rId3"/>
              </a:rPr>
              <a:t>help@bravosolution.co.uk</a:t>
            </a:r>
            <a:endParaRPr lang="en-GB" sz="2600" dirty="0">
              <a:latin typeface="Arial" panose="020B0604020202020204" pitchFamily="34" charset="0"/>
              <a:cs typeface="Arial" panose="020B0604020202020204" pitchFamily="34" charset="0"/>
            </a:endParaRPr>
          </a:p>
          <a:p>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360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tenders on Bravo</a:t>
            </a:r>
          </a:p>
        </p:txBody>
      </p:sp>
      <p:sp>
        <p:nvSpPr>
          <p:cNvPr id="3" name="Content Placeholder 2"/>
          <p:cNvSpPr>
            <a:spLocks noGrp="1"/>
          </p:cNvSpPr>
          <p:nvPr>
            <p:ph idx="1"/>
          </p:nvPr>
        </p:nvSpPr>
        <p:spPr>
          <a:xfrm>
            <a:off x="457200" y="1438226"/>
            <a:ext cx="8339070" cy="4921833"/>
          </a:xfrm>
        </p:spPr>
        <p:txBody>
          <a:bodyPr>
            <a:noAutofit/>
          </a:bodyPr>
          <a:lstStyle/>
          <a:p>
            <a:endParaRPr lang="en-GB"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Pre-qualification questionnaire – PQQ</a:t>
            </a:r>
          </a:p>
          <a:p>
            <a:pPr lvl="1"/>
            <a:r>
              <a:rPr lang="en-GB" sz="2000" dirty="0">
                <a:latin typeface="Arial" panose="020B0604020202020204" pitchFamily="34" charset="0"/>
                <a:cs typeface="Arial" panose="020B0604020202020204" pitchFamily="34" charset="0"/>
              </a:rPr>
              <a:t>This can also be Market Engagement or Request for Information (RFI)</a:t>
            </a:r>
          </a:p>
          <a:p>
            <a:endParaRPr lang="en-GB"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Invitation to Tender – ITT</a:t>
            </a:r>
          </a:p>
          <a:p>
            <a:pPr lvl="1"/>
            <a:r>
              <a:rPr lang="en-GB" sz="2000" dirty="0">
                <a:latin typeface="Arial" panose="020B0604020202020204" pitchFamily="34" charset="0"/>
                <a:cs typeface="Arial" panose="020B0604020202020204" pitchFamily="34" charset="0"/>
              </a:rPr>
              <a:t> This can also be an Invitation to Quote (ITQ)</a:t>
            </a:r>
          </a:p>
          <a:p>
            <a:endParaRPr lang="en-GB"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Any qualified Provider (AQP)</a:t>
            </a:r>
          </a:p>
        </p:txBody>
      </p:sp>
    </p:spTree>
    <p:extLst>
      <p:ext uri="{BB962C8B-B14F-4D97-AF65-F5344CB8AC3E}">
        <p14:creationId xmlns:p14="http://schemas.microsoft.com/office/powerpoint/2010/main" val="345465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Registration</a:t>
            </a:r>
            <a:endParaRPr lang="en-GB" dirty="0"/>
          </a:p>
        </p:txBody>
      </p:sp>
      <p:sp>
        <p:nvSpPr>
          <p:cNvPr id="2" name="Content Placeholder 1"/>
          <p:cNvSpPr>
            <a:spLocks noGrp="1"/>
          </p:cNvSpPr>
          <p:nvPr>
            <p:ph idx="1"/>
          </p:nvPr>
        </p:nvSpPr>
        <p:spPr>
          <a:xfrm>
            <a:off x="457200" y="1636888"/>
            <a:ext cx="8390586" cy="4441939"/>
          </a:xfrm>
        </p:spPr>
        <p:txBody>
          <a:bodyPr/>
          <a:lstStyle/>
          <a:p>
            <a:r>
              <a:rPr lang="en-GB" sz="2400" u="sng" dirty="0"/>
              <a:t>T</a:t>
            </a:r>
            <a:r>
              <a:rPr lang="en-GB" sz="2400" u="sng" dirty="0">
                <a:latin typeface="Arial" panose="020B0604020202020204" pitchFamily="34" charset="0"/>
                <a:cs typeface="Arial" panose="020B0604020202020204" pitchFamily="34" charset="0"/>
              </a:rPr>
              <a:t>o register with the Attain E-Tendering portal:</a:t>
            </a:r>
          </a:p>
          <a:p>
            <a:pPr marL="457200" lvl="1" indent="-457200">
              <a:buFont typeface="+mj-lt"/>
              <a:buAutoNum type="arabicPeriod"/>
            </a:pPr>
            <a:r>
              <a:rPr lang="en-GB" sz="2000" dirty="0">
                <a:latin typeface="Arial" panose="020B0604020202020204" pitchFamily="34" charset="0"/>
                <a:cs typeface="Arial" panose="020B0604020202020204" pitchFamily="34" charset="0"/>
              </a:rPr>
              <a:t>Click on link below for the portal </a:t>
            </a:r>
          </a:p>
          <a:p>
            <a:pPr marL="0" lvl="1" indent="0">
              <a:buNone/>
            </a:pPr>
            <a:r>
              <a:rPr lang="en-GB" sz="2000" dirty="0">
                <a:latin typeface="Arial" panose="020B0604020202020204" pitchFamily="34" charset="0"/>
                <a:cs typeface="Arial" panose="020B0604020202020204" pitchFamily="34" charset="0"/>
              </a:rPr>
              <a:t>	</a:t>
            </a:r>
            <a:r>
              <a:rPr lang="en-GB" sz="1800" u="sng" dirty="0">
                <a:latin typeface="Arial" panose="020B0604020202020204" pitchFamily="34" charset="0"/>
                <a:cs typeface="Arial" panose="020B0604020202020204" pitchFamily="34" charset="0"/>
                <a:hlinkClick r:id="rId2"/>
              </a:rPr>
              <a:t>https://attain.bravosolution.co.uk/</a:t>
            </a:r>
            <a:endParaRPr lang="en-GB" sz="1800" dirty="0">
              <a:latin typeface="Arial" panose="020B0604020202020204" pitchFamily="34" charset="0"/>
              <a:cs typeface="Arial" panose="020B0604020202020204" pitchFamily="34" charset="0"/>
            </a:endParaRPr>
          </a:p>
          <a:p>
            <a:pPr marL="0" lvl="1" indent="0">
              <a:buNone/>
            </a:pPr>
            <a:r>
              <a:rPr lang="en-GB" sz="1800" dirty="0">
                <a:latin typeface="Arial" panose="020B0604020202020204" pitchFamily="34" charset="0"/>
                <a:cs typeface="Arial" panose="020B0604020202020204" pitchFamily="34" charset="0"/>
              </a:rPr>
              <a:t>	</a:t>
            </a:r>
          </a:p>
          <a:p>
            <a:pPr marL="0" lvl="1" indent="0">
              <a:buNone/>
            </a:pPr>
            <a:r>
              <a:rPr lang="en-GB" sz="1800" dirty="0">
                <a:latin typeface="Arial" panose="020B0604020202020204" pitchFamily="34" charset="0"/>
                <a:cs typeface="Arial" panose="020B0604020202020204" pitchFamily="34" charset="0"/>
              </a:rPr>
              <a:t>2.	From the portal Home Page, click the ‘Click Here to Register’ link</a:t>
            </a:r>
          </a:p>
          <a:p>
            <a:pPr marL="0" lvl="1" indent="0">
              <a:buNone/>
            </a:pPr>
            <a:endParaRPr lang="en-GB" sz="1800" dirty="0">
              <a:latin typeface="Arial" panose="020B0604020202020204" pitchFamily="34" charset="0"/>
              <a:cs typeface="Arial" panose="020B0604020202020204" pitchFamily="34" charset="0"/>
            </a:endParaRPr>
          </a:p>
          <a:p>
            <a:endParaRPr lang="en-GB" dirty="0"/>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866775" y="3541690"/>
            <a:ext cx="5946149" cy="2408349"/>
          </a:xfrm>
          <a:prstGeom prst="rect">
            <a:avLst/>
          </a:prstGeom>
          <a:noFill/>
          <a:ln>
            <a:noFill/>
          </a:ln>
        </p:spPr>
      </p:pic>
      <p:sp>
        <p:nvSpPr>
          <p:cNvPr id="5" name="Oval 4"/>
          <p:cNvSpPr/>
          <p:nvPr/>
        </p:nvSpPr>
        <p:spPr>
          <a:xfrm>
            <a:off x="2910148" y="5537913"/>
            <a:ext cx="1724025" cy="3124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6" name="Straight Arrow Connector 5"/>
          <p:cNvCxnSpPr/>
          <p:nvPr/>
        </p:nvCxnSpPr>
        <p:spPr>
          <a:xfrm flipH="1">
            <a:off x="3820183" y="3438659"/>
            <a:ext cx="1498792" cy="209925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48446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rmAutofit/>
          </a:bodyPr>
          <a:lstStyle/>
          <a:p>
            <a:pPr marL="0" lvl="1" indent="0">
              <a:buNone/>
            </a:pPr>
            <a:r>
              <a:rPr lang="en-GB" sz="2000" dirty="0">
                <a:latin typeface="Arial" panose="020B0604020202020204" pitchFamily="34" charset="0"/>
                <a:cs typeface="Arial" panose="020B0604020202020204" pitchFamily="34" charset="0"/>
              </a:rPr>
              <a:t>3.	Accept the terms &amp; conditions for using the portal</a:t>
            </a:r>
          </a:p>
          <a:p>
            <a:pPr marL="457200" lvl="1" indent="-457200">
              <a:buAutoNum type="arabicPeriod" startAt="4"/>
            </a:pPr>
            <a:r>
              <a:rPr lang="en-GB" sz="2000" dirty="0">
                <a:latin typeface="Arial" panose="020B0604020202020204" pitchFamily="34" charset="0"/>
                <a:cs typeface="Arial" panose="020B0604020202020204" pitchFamily="34" charset="0"/>
              </a:rPr>
              <a:t>Complete your organisation &amp; personal details</a:t>
            </a:r>
          </a:p>
          <a:p>
            <a:pPr marL="457200" lvl="1" indent="-457200">
              <a:buFont typeface="Arial"/>
              <a:buAutoNum type="arabicPeriod" startAt="4"/>
            </a:pPr>
            <a:r>
              <a:rPr lang="en-GB" sz="2000" dirty="0">
                <a:latin typeface="Arial" panose="020B0604020202020204" pitchFamily="34" charset="0"/>
                <a:cs typeface="Arial" panose="020B0604020202020204" pitchFamily="34" charset="0"/>
              </a:rPr>
              <a:t>Choose a memorable username and submit</a:t>
            </a:r>
          </a:p>
          <a:p>
            <a:pPr marL="457200" lvl="1" indent="-457200">
              <a:buAutoNum type="arabicPeriod" startAt="4"/>
            </a:pPr>
            <a:r>
              <a:rPr lang="en-GB" sz="2000" dirty="0">
                <a:latin typeface="Arial" panose="020B0604020202020204" pitchFamily="34" charset="0"/>
                <a:cs typeface="Arial" panose="020B0604020202020204" pitchFamily="34" charset="0"/>
              </a:rPr>
              <a:t>You will then be sent an email with your unique password, please treat this securely (if you lose it there is a ‘Forgot my Password’ link on the portal homepage</a:t>
            </a:r>
          </a:p>
          <a:p>
            <a:pPr marL="457200" lvl="1" indent="-457200">
              <a:buAutoNum type="arabicPeriod" startAt="4"/>
            </a:pPr>
            <a:endParaRPr lang="en-GB" sz="2000" dirty="0">
              <a:latin typeface="Arial" panose="020B0604020202020204" pitchFamily="34" charset="0"/>
              <a:cs typeface="Arial" panose="020B0604020202020204" pitchFamily="34" charset="0"/>
            </a:endParaRPr>
          </a:p>
          <a:p>
            <a:r>
              <a:rPr lang="en-GB" sz="2000" b="1" i="1" dirty="0">
                <a:latin typeface="Arial" panose="020B0604020202020204" pitchFamily="34" charset="0"/>
                <a:cs typeface="Arial" panose="020B0604020202020204" pitchFamily="34" charset="0"/>
              </a:rPr>
              <a:t>To Note: Once you have registered, there is an option ‘Help for suppliers for any stage of the process’</a:t>
            </a:r>
            <a:endParaRPr lang="en-GB" sz="1800" b="1" i="1"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p>
          <a:p>
            <a:r>
              <a:rPr lang="en-GB" sz="2000" b="1" i="1" dirty="0">
                <a:latin typeface="Arial" panose="020B0604020202020204" pitchFamily="34" charset="0"/>
                <a:cs typeface="Arial" panose="020B0604020202020204" pitchFamily="34" charset="0"/>
              </a:rPr>
              <a:t>Important Note: Any AQP processes are always uploaded as an ITT (Invitation to Tender)</a:t>
            </a:r>
            <a:endParaRPr lang="en-GB" sz="1800" b="1" i="1" dirty="0">
              <a:latin typeface="Arial" panose="020B0604020202020204" pitchFamily="34" charset="0"/>
              <a:cs typeface="Arial" panose="020B0604020202020204" pitchFamily="34" charset="0"/>
            </a:endParaRPr>
          </a:p>
          <a:p>
            <a:pPr marL="0" lvl="1" indent="0">
              <a:buNone/>
            </a:pPr>
            <a:endParaRPr lang="en-GB" sz="1800" dirty="0"/>
          </a:p>
          <a:p>
            <a:endParaRPr lang="en-US" sz="1800" dirty="0"/>
          </a:p>
        </p:txBody>
      </p:sp>
      <p:sp>
        <p:nvSpPr>
          <p:cNvPr id="8" name="Title 1"/>
          <p:cNvSpPr>
            <a:spLocks noGrp="1"/>
          </p:cNvSpPr>
          <p:nvPr>
            <p:ph type="title"/>
          </p:nvPr>
        </p:nvSpPr>
        <p:spPr/>
        <p:txBody>
          <a:bodyPr/>
          <a:lstStyle/>
          <a:p>
            <a:r>
              <a:rPr lang="en-US" dirty="0"/>
              <a:t>Registration</a:t>
            </a:r>
          </a:p>
        </p:txBody>
      </p:sp>
    </p:spTree>
    <p:extLst>
      <p:ext uri="{BB962C8B-B14F-4D97-AF65-F5344CB8AC3E}">
        <p14:creationId xmlns:p14="http://schemas.microsoft.com/office/powerpoint/2010/main" val="2553882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382"/>
            <a:ext cx="7049911" cy="873066"/>
          </a:xfrm>
        </p:spPr>
        <p:txBody>
          <a:bodyPr>
            <a:normAutofit/>
          </a:bodyPr>
          <a:lstStyle/>
          <a:p>
            <a:r>
              <a:rPr lang="en-US" dirty="0"/>
              <a:t>Finding your PQQ/ITT/AQP</a:t>
            </a:r>
          </a:p>
        </p:txBody>
      </p:sp>
      <p:sp>
        <p:nvSpPr>
          <p:cNvPr id="3" name="Content Placeholder 2"/>
          <p:cNvSpPr>
            <a:spLocks noGrp="1"/>
          </p:cNvSpPr>
          <p:nvPr>
            <p:ph idx="1"/>
          </p:nvPr>
        </p:nvSpPr>
        <p:spPr>
          <a:xfrm>
            <a:off x="482958" y="873660"/>
            <a:ext cx="8229600" cy="452864"/>
          </a:xfrm>
        </p:spPr>
        <p:txBody>
          <a:bodyPr>
            <a:normAutofit fontScale="25000" lnSpcReduction="20000"/>
          </a:bodyPr>
          <a:lstStyle/>
          <a:p>
            <a:pPr marL="342900" indent="-342900">
              <a:buFont typeface="+mj-lt"/>
              <a:buAutoNum type="arabicPeriod"/>
            </a:pPr>
            <a:r>
              <a:rPr lang="en-GB" sz="4400" dirty="0">
                <a:latin typeface="Arial" panose="020B0604020202020204" pitchFamily="34" charset="0"/>
                <a:cs typeface="Arial" panose="020B0604020202020204" pitchFamily="34" charset="0"/>
              </a:rPr>
              <a:t>You will land on the Main Dashboard which looks like this</a:t>
            </a:r>
            <a:r>
              <a:rPr lang="en-GB" dirty="0">
                <a:latin typeface="Arial" panose="020B0604020202020204" pitchFamily="34" charset="0"/>
                <a:cs typeface="Arial" panose="020B0604020202020204" pitchFamily="34" charset="0"/>
              </a:rPr>
              <a:t>:</a:t>
            </a:r>
          </a:p>
          <a:p>
            <a:pPr marL="342900" indent="-342900">
              <a:buFont typeface="+mj-lt"/>
              <a:buAutoNum type="arabicPeriod"/>
            </a:pPr>
            <a:r>
              <a:rPr lang="en-GB" sz="4400" dirty="0">
                <a:latin typeface="Arial" panose="020B0604020202020204" pitchFamily="34" charset="0"/>
                <a:cs typeface="Arial" panose="020B0604020202020204" pitchFamily="34" charset="0"/>
              </a:rPr>
              <a:t>Always use the home Key to go back to the das</a:t>
            </a:r>
            <a:r>
              <a:rPr lang="en-GB" sz="4800" dirty="0">
                <a:latin typeface="Arial" panose="020B0604020202020204" pitchFamily="34" charset="0"/>
                <a:cs typeface="Arial" panose="020B0604020202020204" pitchFamily="34" charset="0"/>
              </a:rPr>
              <a:t>hboard</a:t>
            </a:r>
            <a:r>
              <a:rPr lang="en-GB" sz="4400" dirty="0">
                <a:latin typeface="Arial" panose="020B0604020202020204" pitchFamily="34" charset="0"/>
                <a:cs typeface="Arial" panose="020B0604020202020204" pitchFamily="34" charset="0"/>
              </a:rPr>
              <a:t>.</a:t>
            </a:r>
          </a:p>
          <a:p>
            <a:r>
              <a:rPr lang="en-US" sz="1800" dirty="0">
                <a:solidFill>
                  <a:schemeClr val="tx1"/>
                </a:solidFill>
              </a:rPr>
              <a:t>       </a:t>
            </a:r>
            <a:endParaRPr lang="en-GB" sz="18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820" y="1712889"/>
            <a:ext cx="8306873" cy="4471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4394" y="2076705"/>
            <a:ext cx="1133341" cy="127613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6" name="Straight Arrow Connector 5"/>
          <p:cNvCxnSpPr/>
          <p:nvPr/>
        </p:nvCxnSpPr>
        <p:spPr>
          <a:xfrm flipH="1">
            <a:off x="772735" y="1326524"/>
            <a:ext cx="901519" cy="8274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3333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2094"/>
            <a:ext cx="7049911" cy="873066"/>
          </a:xfrm>
        </p:spPr>
        <p:txBody>
          <a:bodyPr/>
          <a:lstStyle/>
          <a:p>
            <a:r>
              <a:rPr lang="en-GB" dirty="0"/>
              <a:t>Finding your PQQ/ITT/AQP</a:t>
            </a:r>
          </a:p>
        </p:txBody>
      </p:sp>
      <p:sp>
        <p:nvSpPr>
          <p:cNvPr id="6" name="Content Placeholder 5"/>
          <p:cNvSpPr>
            <a:spLocks noGrp="1"/>
          </p:cNvSpPr>
          <p:nvPr>
            <p:ph idx="1"/>
          </p:nvPr>
        </p:nvSpPr>
        <p:spPr>
          <a:xfrm>
            <a:off x="283335" y="966432"/>
            <a:ext cx="8229600" cy="346457"/>
          </a:xfrm>
        </p:spPr>
        <p:txBody>
          <a:bodyPr>
            <a:normAutofit fontScale="25000" lnSpcReduction="20000"/>
          </a:bodyPr>
          <a:lstStyle/>
          <a:p>
            <a:r>
              <a:rPr lang="en-GB" sz="7200" dirty="0">
                <a:latin typeface="Arial" panose="020B0604020202020204" pitchFamily="34" charset="0"/>
                <a:cs typeface="Arial" panose="020B0604020202020204" pitchFamily="34" charset="0"/>
              </a:rPr>
              <a:t>2. Navigate to </a:t>
            </a:r>
            <a:r>
              <a:rPr lang="en-GB" sz="7200" b="1" dirty="0">
                <a:latin typeface="Arial" panose="020B0604020202020204" pitchFamily="34" charset="0"/>
                <a:cs typeface="Arial" panose="020B0604020202020204" pitchFamily="34" charset="0"/>
              </a:rPr>
              <a:t>PQQs/ITTs Open to all Suppliers (note AQPs are under ITT) </a:t>
            </a:r>
          </a:p>
          <a:p>
            <a:pPr marL="0" lvl="1" indent="0">
              <a:buNone/>
            </a:pPr>
            <a:r>
              <a:rPr lang="en-GB" sz="2000" dirty="0"/>
              <a:t>	</a:t>
            </a:r>
            <a:endParaRPr lang="en-GB" sz="1800" dirty="0"/>
          </a:p>
          <a:p>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77" y="1534847"/>
            <a:ext cx="8680361" cy="4649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605308" y="2978411"/>
            <a:ext cx="2962140" cy="176214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3" name="Straight Arrow Connector 12"/>
          <p:cNvCxnSpPr>
            <a:stCxn id="6" idx="2"/>
          </p:cNvCxnSpPr>
          <p:nvPr/>
        </p:nvCxnSpPr>
        <p:spPr>
          <a:xfrm flipH="1">
            <a:off x="2446029" y="1312889"/>
            <a:ext cx="1952106" cy="16655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55849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6655"/>
            <a:ext cx="7049911" cy="873066"/>
          </a:xfrm>
        </p:spPr>
        <p:txBody>
          <a:bodyPr/>
          <a:lstStyle/>
          <a:p>
            <a:r>
              <a:rPr lang="en-GB" dirty="0"/>
              <a:t>Finding your PQQ/ITT/AQP</a:t>
            </a:r>
          </a:p>
        </p:txBody>
      </p:sp>
      <p:sp>
        <p:nvSpPr>
          <p:cNvPr id="6" name="Content Placeholder 5"/>
          <p:cNvSpPr>
            <a:spLocks noGrp="1"/>
          </p:cNvSpPr>
          <p:nvPr>
            <p:ph idx="1"/>
          </p:nvPr>
        </p:nvSpPr>
        <p:spPr>
          <a:xfrm>
            <a:off x="457200" y="1035560"/>
            <a:ext cx="8229600" cy="497025"/>
          </a:xfrm>
        </p:spPr>
        <p:txBody>
          <a:bodyPr>
            <a:normAutofit fontScale="25000" lnSpcReduction="20000"/>
          </a:bodyPr>
          <a:lstStyle/>
          <a:p>
            <a:pPr marL="0" lvl="1" indent="0">
              <a:buNone/>
            </a:pPr>
            <a:r>
              <a:rPr lang="en-GB" sz="7200" dirty="0"/>
              <a:t>3. Click on </a:t>
            </a:r>
            <a:r>
              <a:rPr lang="en-GB" sz="7200" b="1" dirty="0"/>
              <a:t>PQQ or ITT </a:t>
            </a:r>
            <a:r>
              <a:rPr lang="en-GB" sz="7200" dirty="0"/>
              <a:t>and then click on the </a:t>
            </a:r>
            <a:r>
              <a:rPr lang="en-GB" sz="7200" b="1" dirty="0"/>
              <a:t>name </a:t>
            </a:r>
            <a:r>
              <a:rPr lang="en-GB" sz="7200" dirty="0"/>
              <a:t>of the tender you are interested in</a:t>
            </a:r>
            <a:r>
              <a:rPr lang="en-GB" sz="2000" dirty="0"/>
              <a:t>	</a:t>
            </a:r>
            <a:endParaRPr lang="en-GB" sz="1800" dirty="0"/>
          </a:p>
          <a:p>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57" y="1593881"/>
            <a:ext cx="8641723" cy="4656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a:xfrm flipH="1">
            <a:off x="2820474" y="1339403"/>
            <a:ext cx="1880315" cy="30906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Oval 13"/>
          <p:cNvSpPr/>
          <p:nvPr/>
        </p:nvSpPr>
        <p:spPr>
          <a:xfrm>
            <a:off x="1197735" y="4430053"/>
            <a:ext cx="3000777" cy="58372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485098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6655"/>
            <a:ext cx="7049911" cy="873066"/>
          </a:xfrm>
        </p:spPr>
        <p:txBody>
          <a:bodyPr/>
          <a:lstStyle/>
          <a:p>
            <a:r>
              <a:rPr lang="en-GB" dirty="0"/>
              <a:t>Finding your PQQ/ITT/AQP</a:t>
            </a:r>
          </a:p>
        </p:txBody>
      </p:sp>
      <p:sp>
        <p:nvSpPr>
          <p:cNvPr id="6" name="Content Placeholder 5"/>
          <p:cNvSpPr>
            <a:spLocks noGrp="1"/>
          </p:cNvSpPr>
          <p:nvPr>
            <p:ph idx="1"/>
          </p:nvPr>
        </p:nvSpPr>
        <p:spPr>
          <a:xfrm>
            <a:off x="457200" y="1035560"/>
            <a:ext cx="8229600" cy="497025"/>
          </a:xfrm>
        </p:spPr>
        <p:txBody>
          <a:bodyPr>
            <a:normAutofit fontScale="32500" lnSpcReduction="20000"/>
          </a:bodyPr>
          <a:lstStyle/>
          <a:p>
            <a:pPr marL="0" lvl="1" indent="0">
              <a:buNone/>
            </a:pPr>
            <a:r>
              <a:rPr lang="en-GB" sz="7200" dirty="0"/>
              <a:t>4. Then click on </a:t>
            </a:r>
            <a:r>
              <a:rPr lang="en-GB" sz="7200" b="1" dirty="0"/>
              <a:t>Express Interest </a:t>
            </a:r>
            <a:endParaRPr lang="en-GB" sz="7200" dirty="0"/>
          </a:p>
          <a:p>
            <a:pPr marL="0" lvl="1" indent="0">
              <a:buNone/>
            </a:pPr>
            <a:r>
              <a:rPr lang="en-GB" sz="2000" dirty="0"/>
              <a:t>	</a:t>
            </a:r>
            <a:endParaRPr lang="en-GB" sz="1800" dirty="0"/>
          </a:p>
          <a:p>
            <a:endParaRPr lang="en-GB"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25" y="1532585"/>
            <a:ext cx="8718997" cy="468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a:endCxn id="16" idx="0"/>
          </p:cNvCxnSpPr>
          <p:nvPr/>
        </p:nvCxnSpPr>
        <p:spPr>
          <a:xfrm>
            <a:off x="3425779" y="1339403"/>
            <a:ext cx="2548509" cy="279640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Oval 15"/>
          <p:cNvSpPr/>
          <p:nvPr/>
        </p:nvSpPr>
        <p:spPr>
          <a:xfrm>
            <a:off x="5190184" y="4135811"/>
            <a:ext cx="1568207" cy="58372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2060807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D299D74751C7429C1D2CF7317039C4" ma:contentTypeVersion="6" ma:contentTypeDescription="Create a new document." ma:contentTypeScope="" ma:versionID="30d889628f536853b95c2d92adf168a4">
  <xsd:schema xmlns:xsd="http://www.w3.org/2001/XMLSchema" xmlns:xs="http://www.w3.org/2001/XMLSchema" xmlns:p="http://schemas.microsoft.com/office/2006/metadata/properties" xmlns:ns2="8e5f708b-030d-4fbb-818f-e1f40e834d5e" targetNamespace="http://schemas.microsoft.com/office/2006/metadata/properties" ma:root="true" ma:fieldsID="f6069666f2799b94fd0f76312dd085a8" ns2:_="">
    <xsd:import namespace="8e5f708b-030d-4fbb-818f-e1f40e834d5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5f708b-030d-4fbb-818f-e1f40e834d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550F57-5095-4EDB-B1EC-11B4F1C4F156}"/>
</file>

<file path=customXml/itemProps2.xml><?xml version="1.0" encoding="utf-8"?>
<ds:datastoreItem xmlns:ds="http://schemas.openxmlformats.org/officeDocument/2006/customXml" ds:itemID="{CBD627BE-3ACA-4C50-9974-A38037260B40}"/>
</file>

<file path=customXml/itemProps3.xml><?xml version="1.0" encoding="utf-8"?>
<ds:datastoreItem xmlns:ds="http://schemas.openxmlformats.org/officeDocument/2006/customXml" ds:itemID="{C5E75540-E866-454A-A4A0-45412F11D932}"/>
</file>

<file path=docProps/app.xml><?xml version="1.0" encoding="utf-8"?>
<Properties xmlns="http://schemas.openxmlformats.org/officeDocument/2006/extended-properties" xmlns:vt="http://schemas.openxmlformats.org/officeDocument/2006/docPropsVTypes">
  <TotalTime>3</TotalTime>
  <Words>760</Words>
  <Application>Microsoft Office PowerPoint</Application>
  <PresentationFormat>On-screen Show (4:3)</PresentationFormat>
  <Paragraphs>126</Paragraphs>
  <Slides>21</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21</vt:i4>
      </vt:variant>
    </vt:vector>
  </HeadingPairs>
  <TitlesOfParts>
    <vt:vector size="27" baseType="lpstr">
      <vt:lpstr>Arial</vt:lpstr>
      <vt:lpstr>Calibri</vt:lpstr>
      <vt:lpstr>Office Theme</vt:lpstr>
      <vt:lpstr>Custom Design</vt:lpstr>
      <vt:lpstr>2_Custom Design</vt:lpstr>
      <vt:lpstr>3_Custom Design</vt:lpstr>
      <vt:lpstr>Registering on the Attain portal and Applying for a tender </vt:lpstr>
      <vt:lpstr>Getting Started</vt:lpstr>
      <vt:lpstr>Types of tenders on Bravo</vt:lpstr>
      <vt:lpstr>Registration</vt:lpstr>
      <vt:lpstr>Registration</vt:lpstr>
      <vt:lpstr>Finding your PQQ/ITT/AQP</vt:lpstr>
      <vt:lpstr>Finding your PQQ/ITT/AQP</vt:lpstr>
      <vt:lpstr>Finding your PQQ/ITT/AQP</vt:lpstr>
      <vt:lpstr>Finding your PQQ/ITT/AQP</vt:lpstr>
      <vt:lpstr>Finding your PQQ/ITT/AQP</vt:lpstr>
      <vt:lpstr>Downloading Documents</vt:lpstr>
      <vt:lpstr>Mass Downloading</vt:lpstr>
      <vt:lpstr>Mass Downloading</vt:lpstr>
      <vt:lpstr>Mass Downloading</vt:lpstr>
      <vt:lpstr>Submitting your response</vt:lpstr>
      <vt:lpstr>Submitting your response</vt:lpstr>
      <vt:lpstr>Uploading your response documents</vt:lpstr>
      <vt:lpstr>Uploading your response documents</vt:lpstr>
      <vt:lpstr>Uploading your response documents</vt:lpstr>
      <vt:lpstr>Final submission of your response</vt:lpstr>
      <vt:lpstr>Further Information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Robertson=Rennard</dc:creator>
  <cp:lastModifiedBy>Hayley Gallagher</cp:lastModifiedBy>
  <cp:revision>24</cp:revision>
  <dcterms:created xsi:type="dcterms:W3CDTF">2013-07-22T11:07:43Z</dcterms:created>
  <dcterms:modified xsi:type="dcterms:W3CDTF">2017-07-05T13:34:46Z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0x0101003BD299D74751C7429C1D2CF7317039C4</vt:lpwstr>
  </property>
</Properties>
</file>