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4"/>
  </p:sldMasterIdLst>
  <p:notesMasterIdLst>
    <p:notesMasterId r:id="rId16"/>
  </p:notesMasterIdLst>
  <p:sldIdLst>
    <p:sldId id="256" r:id="rId5"/>
    <p:sldId id="269" r:id="rId6"/>
    <p:sldId id="271" r:id="rId7"/>
    <p:sldId id="272" r:id="rId8"/>
    <p:sldId id="273" r:id="rId9"/>
    <p:sldId id="274" r:id="rId10"/>
    <p:sldId id="279" r:id="rId11"/>
    <p:sldId id="276" r:id="rId12"/>
    <p:sldId id="277" r:id="rId13"/>
    <p:sldId id="278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15">
          <p15:clr>
            <a:srgbClr val="A4A3A4"/>
          </p15:clr>
        </p15:guide>
        <p15:guide id="2" orient="horz" pos="1607">
          <p15:clr>
            <a:srgbClr val="A4A3A4"/>
          </p15:clr>
        </p15:guide>
        <p15:guide id="3" pos="49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3324" autoAdjust="0"/>
  </p:normalViewPr>
  <p:slideViewPr>
    <p:cSldViewPr snapToGrid="0" snapToObjects="1">
      <p:cViewPr>
        <p:scale>
          <a:sx n="87" d="100"/>
          <a:sy n="87" d="100"/>
        </p:scale>
        <p:origin x="-1074" y="-204"/>
      </p:cViewPr>
      <p:guideLst>
        <p:guide orient="horz" pos="715"/>
        <p:guide orient="horz" pos="1607"/>
        <p:guide pos="498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1" d="100"/>
        <a:sy n="5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2636D-AFBA-FE47-8583-4CBD37CF5ACF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CCAD2-9A37-BC46-A422-8A2014838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23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3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43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18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32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87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16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CCAD2-9A37-BC46-A422-8A201483814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37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emf"/><Relationship Id="rId5" Type="http://schemas.openxmlformats.org/officeDocument/2006/relationships/image" Target="../media/image4.jpeg"/><Relationship Id="rId10" Type="http://schemas.openxmlformats.org/officeDocument/2006/relationships/image" Target="../media/image9.emf"/><Relationship Id="rId4" Type="http://schemas.openxmlformats.org/officeDocument/2006/relationships/image" Target="../media/image3.jpeg"/><Relationship Id="rId9" Type="http://schemas.openxmlformats.org/officeDocument/2006/relationships/image" Target="../media/image8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2674" y="6298434"/>
            <a:ext cx="1333500" cy="330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30" y="1924051"/>
            <a:ext cx="1911934" cy="1244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6300" y="1924051"/>
            <a:ext cx="2254249" cy="1244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480" y="1924051"/>
            <a:ext cx="1244600" cy="1244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985" y="1924051"/>
            <a:ext cx="1536700" cy="1244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0567" y="1924051"/>
            <a:ext cx="1231900" cy="1244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1727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518" y="5207000"/>
            <a:ext cx="1646485" cy="14216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611" y="5207000"/>
            <a:ext cx="1653738" cy="14216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04" y="5207000"/>
            <a:ext cx="1646485" cy="142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11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0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08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6300" y="246299"/>
            <a:ext cx="3187700" cy="355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2674" y="6298434"/>
            <a:ext cx="1333500" cy="33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0219" y="6017032"/>
            <a:ext cx="1498600" cy="673100"/>
          </a:xfrm>
          <a:prstGeom prst="rect">
            <a:avLst/>
          </a:prstGeom>
        </p:spPr>
      </p:pic>
      <p:pic>
        <p:nvPicPr>
          <p:cNvPr id="10" name="Picture 9" descr="purple_stripes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873" y="0"/>
            <a:ext cx="1307592" cy="11338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960533" y="-1"/>
            <a:ext cx="3187700" cy="596900"/>
          </a:xfrm>
          <a:prstGeom prst="rect">
            <a:avLst/>
          </a:prstGeom>
        </p:spPr>
      </p:pic>
      <p:pic>
        <p:nvPicPr>
          <p:cNvPr id="12" name="Picture 11" descr="purple_stripe.png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8509" y="0"/>
            <a:ext cx="115824" cy="662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2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6300" y="246299"/>
            <a:ext cx="3187700" cy="355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2674" y="6298434"/>
            <a:ext cx="1333500" cy="33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0219" y="6017032"/>
            <a:ext cx="1498600" cy="673100"/>
          </a:xfrm>
          <a:prstGeom prst="rect">
            <a:avLst/>
          </a:prstGeom>
        </p:spPr>
      </p:pic>
      <p:pic>
        <p:nvPicPr>
          <p:cNvPr id="10" name="Picture 9" descr="purple_stripes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873" y="0"/>
            <a:ext cx="1307592" cy="11338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960533" y="-1"/>
            <a:ext cx="3187700" cy="596900"/>
          </a:xfrm>
          <a:prstGeom prst="rect">
            <a:avLst/>
          </a:prstGeom>
        </p:spPr>
      </p:pic>
      <p:pic>
        <p:nvPicPr>
          <p:cNvPr id="12" name="Picture 11" descr="purple_stripe.png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8509" y="0"/>
            <a:ext cx="115824" cy="662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3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6300" y="246299"/>
            <a:ext cx="3187700" cy="355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2674" y="6298434"/>
            <a:ext cx="1333500" cy="330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0219" y="6017032"/>
            <a:ext cx="1498600" cy="673100"/>
          </a:xfrm>
          <a:prstGeom prst="rect">
            <a:avLst/>
          </a:prstGeom>
        </p:spPr>
      </p:pic>
      <p:pic>
        <p:nvPicPr>
          <p:cNvPr id="11" name="Picture 10" descr="purple_stripes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873" y="0"/>
            <a:ext cx="1307592" cy="11338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960533" y="-1"/>
            <a:ext cx="3187700" cy="596900"/>
          </a:xfrm>
          <a:prstGeom prst="rect">
            <a:avLst/>
          </a:prstGeom>
        </p:spPr>
      </p:pic>
      <p:pic>
        <p:nvPicPr>
          <p:cNvPr id="13" name="Picture 12" descr="purple_stripe.png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8509" y="0"/>
            <a:ext cx="115824" cy="662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69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05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2F4DB-E411-4130-9C87-5BD67378A144}" type="datetimeFigureOut">
              <a:rPr lang="en-GB" smtClean="0"/>
              <a:t>22/09/2017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D48F-0BE3-4C29-9164-D4D166C83A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50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190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7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AB795-7B96-6541-A1A1-126BFE9BE64F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FF5B-9777-024F-A7AD-C5FC4BF416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0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8189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Introduction to people in the room</a:t>
            </a:r>
          </a:p>
        </p:txBody>
      </p:sp>
    </p:spTree>
    <p:extLst>
      <p:ext uri="{BB962C8B-B14F-4D97-AF65-F5344CB8AC3E}">
        <p14:creationId xmlns:p14="http://schemas.microsoft.com/office/powerpoint/2010/main" val="3641483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&amp; Questions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7695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184400"/>
            <a:ext cx="2882900" cy="24892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2184400"/>
            <a:ext cx="2895600" cy="2489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2" y="2184400"/>
            <a:ext cx="2882900" cy="248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5250" y="6074834"/>
            <a:ext cx="1333500" cy="3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7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 of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Introductions – Research Councils, UKSBS and UKRI</a:t>
            </a:r>
          </a:p>
          <a:p>
            <a:pPr lvl="0"/>
            <a:r>
              <a:rPr lang="en-GB" dirty="0"/>
              <a:t>How did we get here</a:t>
            </a:r>
          </a:p>
          <a:p>
            <a:pPr lvl="0"/>
            <a:r>
              <a:rPr lang="en-GB" dirty="0"/>
              <a:t>What are we looking for</a:t>
            </a:r>
          </a:p>
          <a:p>
            <a:pPr lvl="0"/>
            <a:r>
              <a:rPr lang="en-GB" dirty="0"/>
              <a:t>Next steps</a:t>
            </a:r>
          </a:p>
          <a:p>
            <a:pPr lvl="0"/>
            <a:r>
              <a:rPr lang="en-GB" dirty="0"/>
              <a:t>Q&amp;A and Networking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150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are we</a:t>
            </a:r>
          </a:p>
        </p:txBody>
      </p:sp>
      <p:pic>
        <p:nvPicPr>
          <p:cNvPr id="1026" name="Picture 2" descr="NERC logo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05" y="1417638"/>
            <a:ext cx="3111912" cy="63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RC - Medical Research Counci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1314916"/>
            <a:ext cx="189547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Image result for stf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12" descr="Image result for stfc"/>
          <p:cNvSpPr>
            <a:spLocks noChangeAspect="1" noChangeArrowheads="1"/>
          </p:cNvSpPr>
          <p:nvPr/>
        </p:nvSpPr>
        <p:spPr bwMode="auto">
          <a:xfrm>
            <a:off x="5715560" y="3733800"/>
            <a:ext cx="2151529" cy="215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14" descr="Image result for ahrc"/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40" name="Picture 16" descr="Arts &amp; Humanities Research Council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017" y="2224694"/>
            <a:ext cx="2619375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Logo of the EPSRC, the Engineering and Physical Sciences Research Counci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68" y="3106878"/>
            <a:ext cx="1905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AHR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16" y="3307976"/>
            <a:ext cx="4568638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BBSRC - Bioscience for the futur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14" y="4542864"/>
            <a:ext cx="2133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STFC log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844" y="4793552"/>
            <a:ext cx="3725956" cy="8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880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 we 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£3billion awarded in research funding per year</a:t>
            </a:r>
          </a:p>
          <a:p>
            <a:pPr lvl="0"/>
            <a:r>
              <a:rPr lang="en-GB" dirty="0"/>
              <a:t>30,000 highest quality researchers being funded at any one time (17,000 doctoral students and 14,000 research staff &amp; fellowships)</a:t>
            </a:r>
          </a:p>
          <a:p>
            <a:pPr lvl="0"/>
            <a:r>
              <a:rPr lang="en-GB" dirty="0"/>
              <a:t>2,500 research grants awarded per year</a:t>
            </a:r>
          </a:p>
          <a:p>
            <a:pPr lvl="0"/>
            <a:r>
              <a:rPr lang="en-GB" dirty="0"/>
              <a:t>Employ our own scientists and run large scale facilities</a:t>
            </a:r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610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Transformation to UKRI and relationship with UKSBS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13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Why are we here and how did we get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Key, as always, is our staff</a:t>
            </a:r>
          </a:p>
          <a:p>
            <a:r>
              <a:rPr lang="en-GB" dirty="0"/>
              <a:t>Commitment to training and staff development</a:t>
            </a:r>
          </a:p>
          <a:p>
            <a:r>
              <a:rPr lang="en-GB" dirty="0"/>
              <a:t>Two elements to this – core catalogue and bespoke training</a:t>
            </a:r>
          </a:p>
          <a:p>
            <a:r>
              <a:rPr lang="en-GB" dirty="0"/>
              <a:t>Core catalogue provides core offering to staff to be effective in their jobs, easy to access and open to all</a:t>
            </a:r>
          </a:p>
        </p:txBody>
      </p:sp>
    </p:spTree>
    <p:extLst>
      <p:ext uri="{BB962C8B-B14F-4D97-AF65-F5344CB8AC3E}">
        <p14:creationId xmlns:p14="http://schemas.microsoft.com/office/powerpoint/2010/main" val="1716451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are we looking for – Personal &amp; Professional Development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GB" dirty="0"/>
              <a:t>Appraisal Skills</a:t>
            </a:r>
          </a:p>
          <a:p>
            <a:pPr lvl="0"/>
            <a:r>
              <a:rPr lang="en-GB" dirty="0"/>
              <a:t>Assertiveness</a:t>
            </a:r>
          </a:p>
          <a:p>
            <a:pPr lvl="0"/>
            <a:r>
              <a:rPr lang="en-GB" dirty="0"/>
              <a:t>Building Resilience (Managing Stress)</a:t>
            </a:r>
          </a:p>
          <a:p>
            <a:pPr lvl="0"/>
            <a:r>
              <a:rPr lang="en-GB" dirty="0"/>
              <a:t>Change Management</a:t>
            </a:r>
          </a:p>
          <a:p>
            <a:pPr lvl="0"/>
            <a:r>
              <a:rPr lang="en-GB" dirty="0"/>
              <a:t>Coaching and Mentoring Skills</a:t>
            </a:r>
          </a:p>
          <a:p>
            <a:pPr lvl="0"/>
            <a:r>
              <a:rPr lang="en-GB" dirty="0"/>
              <a:t>Communication Skills</a:t>
            </a:r>
          </a:p>
          <a:p>
            <a:pPr lvl="0"/>
            <a:r>
              <a:rPr lang="en-GB" dirty="0"/>
              <a:t>Conflict Resolution Skills</a:t>
            </a:r>
          </a:p>
          <a:p>
            <a:pPr lvl="0"/>
            <a:r>
              <a:rPr lang="en-GB" dirty="0"/>
              <a:t>Creative Problem Solving</a:t>
            </a:r>
          </a:p>
          <a:p>
            <a:pPr lvl="0"/>
            <a:r>
              <a:rPr lang="en-GB" dirty="0"/>
              <a:t>Decision Making</a:t>
            </a:r>
          </a:p>
          <a:p>
            <a:pPr lvl="0"/>
            <a:r>
              <a:rPr lang="en-GB" dirty="0"/>
              <a:t>Delegation Skills</a:t>
            </a:r>
          </a:p>
          <a:p>
            <a:pPr lvl="0"/>
            <a:r>
              <a:rPr lang="en-GB" dirty="0"/>
              <a:t>Delivering Difficult Conversations</a:t>
            </a:r>
          </a:p>
          <a:p>
            <a:pPr lvl="0"/>
            <a:r>
              <a:rPr lang="en-GB" dirty="0"/>
              <a:t>Effective Meetings</a:t>
            </a:r>
          </a:p>
          <a:p>
            <a:pPr lvl="0"/>
            <a:r>
              <a:rPr lang="en-GB" dirty="0"/>
              <a:t>Emotional Intelligence</a:t>
            </a:r>
          </a:p>
          <a:p>
            <a:pPr lvl="0"/>
            <a:r>
              <a:rPr lang="en-GB" dirty="0"/>
              <a:t>Fundamentals of Management</a:t>
            </a:r>
          </a:p>
          <a:p>
            <a:pPr lvl="0"/>
            <a:r>
              <a:rPr lang="en-GB" dirty="0"/>
              <a:t>Influencing and Negotiation Skills</a:t>
            </a:r>
          </a:p>
          <a:p>
            <a:pPr lvl="0"/>
            <a:r>
              <a:rPr lang="en-GB" dirty="0"/>
              <a:t>Managing Meetings</a:t>
            </a:r>
          </a:p>
          <a:p>
            <a:pPr lvl="0"/>
            <a:r>
              <a:rPr lang="en-GB" dirty="0"/>
              <a:t>Managing Pressure</a:t>
            </a:r>
          </a:p>
          <a:p>
            <a:pPr lvl="0"/>
            <a:r>
              <a:rPr lang="en-GB" dirty="0"/>
              <a:t>Managing from a distance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n-GB" sz="1500" dirty="0"/>
              <a:t>Motivation Skills</a:t>
            </a:r>
          </a:p>
          <a:p>
            <a:pPr lvl="0"/>
            <a:r>
              <a:rPr lang="en-GB" sz="1500" dirty="0"/>
              <a:t>Performance Management</a:t>
            </a:r>
          </a:p>
          <a:p>
            <a:pPr lvl="0"/>
            <a:r>
              <a:rPr lang="en-GB" sz="1500" dirty="0"/>
              <a:t>Personal Impact Training</a:t>
            </a:r>
          </a:p>
          <a:p>
            <a:pPr lvl="0"/>
            <a:r>
              <a:rPr lang="en-GB" sz="1500" dirty="0"/>
              <a:t>Presentation Skills</a:t>
            </a:r>
          </a:p>
          <a:p>
            <a:pPr lvl="0"/>
            <a:r>
              <a:rPr lang="en-GB" sz="1500" dirty="0"/>
              <a:t>Recruitment and Selection</a:t>
            </a:r>
          </a:p>
          <a:p>
            <a:pPr lvl="0"/>
            <a:r>
              <a:rPr lang="en-GB" sz="1500" dirty="0"/>
              <a:t>Stress Awareness</a:t>
            </a:r>
          </a:p>
          <a:p>
            <a:pPr lvl="0"/>
            <a:r>
              <a:rPr lang="en-GB" sz="1500" dirty="0"/>
              <a:t>Time Management</a:t>
            </a:r>
          </a:p>
          <a:p>
            <a:pPr lvl="0"/>
            <a:r>
              <a:rPr lang="en-GB" sz="1500" dirty="0"/>
              <a:t>Train the Trainer</a:t>
            </a:r>
          </a:p>
          <a:p>
            <a:endParaRPr lang="en-GB" dirty="0"/>
          </a:p>
          <a:p>
            <a:r>
              <a:rPr lang="en-GB" dirty="0"/>
              <a:t>Communication</a:t>
            </a:r>
          </a:p>
          <a:p>
            <a:r>
              <a:rPr lang="en-GB" dirty="0"/>
              <a:t>Management</a:t>
            </a:r>
          </a:p>
          <a:p>
            <a:r>
              <a:rPr lang="en-GB" dirty="0"/>
              <a:t>Effectiveness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5489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we want to provide this?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We are looking for a provider that will be able to provide these in three ways:</a:t>
            </a:r>
          </a:p>
          <a:p>
            <a:pPr lvl="1"/>
            <a:r>
              <a:rPr lang="en-GB" dirty="0"/>
              <a:t>By providing a core offering of this training almost of the shelf which can be rolled out to staff</a:t>
            </a:r>
          </a:p>
          <a:p>
            <a:pPr lvl="1"/>
            <a:r>
              <a:rPr lang="en-GB" dirty="0"/>
              <a:t>To work with the provider to tailor some of the more important courses or develop new courses to meet training and development needs of our staff</a:t>
            </a:r>
          </a:p>
          <a:p>
            <a:pPr lvl="1"/>
            <a:r>
              <a:rPr lang="en-GB" dirty="0"/>
              <a:t>To have some courses that are more in-depth and run over a longer period leading to accreditation in certain development areas, especially around management development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5740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other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Blended learning, though new to organisation is what we are looking for</a:t>
            </a:r>
          </a:p>
          <a:p>
            <a:r>
              <a:rPr lang="en-GB" dirty="0"/>
              <a:t>Modular elements to it – building up skills</a:t>
            </a:r>
          </a:p>
          <a:p>
            <a:r>
              <a:rPr lang="en-GB" dirty="0"/>
              <a:t>Some accredited</a:t>
            </a:r>
          </a:p>
          <a:p>
            <a:r>
              <a:rPr lang="en-GB" dirty="0"/>
              <a:t>Wide variety of staff – admin roles, RPG roles and scientific/technical staff</a:t>
            </a:r>
          </a:p>
        </p:txBody>
      </p:sp>
    </p:spTree>
    <p:extLst>
      <p:ext uri="{BB962C8B-B14F-4D97-AF65-F5344CB8AC3E}">
        <p14:creationId xmlns:p14="http://schemas.microsoft.com/office/powerpoint/2010/main" val="736706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FB11934BC22847812E497AA327824C" ma:contentTypeVersion="1" ma:contentTypeDescription="Create a new document." ma:contentTypeScope="" ma:versionID="02ab7ca56ea4b26481923e49e02111f5">
  <xsd:schema xmlns:xsd="http://www.w3.org/2001/XMLSchema" xmlns:p="http://schemas.microsoft.com/office/2006/metadata/properties" targetNamespace="http://schemas.microsoft.com/office/2006/metadata/properties" ma:root="true" ma:fieldsID="879f0e29c0a2f77bff2f5162ed101c4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D00E1F8D-577A-42A4-9E72-67063C4689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028123-2DF8-4C9F-843C-137C2830C0C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8C49F67-52CE-4B1F-B3D4-EC320ACC0E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2321</TotalTime>
  <Words>373</Words>
  <Application>Microsoft Office PowerPoint</Application>
  <PresentationFormat>On-screen Show (4:3)</PresentationFormat>
  <Paragraphs>68</Paragraphs>
  <Slides>11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Introduction to people in the room</vt:lpstr>
      <vt:lpstr>Outline of presentation</vt:lpstr>
      <vt:lpstr>Who are we</vt:lpstr>
      <vt:lpstr>What do we do</vt:lpstr>
      <vt:lpstr>Transformation to UKRI and relationship with UKSBS</vt:lpstr>
      <vt:lpstr>Why are we here and how did we get here</vt:lpstr>
      <vt:lpstr>What are we looking for – Personal &amp; Professional Development training</vt:lpstr>
      <vt:lpstr>How do we want to provide this?</vt:lpstr>
      <vt:lpstr>Some other considerations</vt:lpstr>
      <vt:lpstr>Next steps &amp; Questions</vt:lpstr>
      <vt:lpstr>PowerPoint Presentation</vt:lpstr>
    </vt:vector>
  </TitlesOfParts>
  <Company>Doggett Jones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Pironi</dc:creator>
  <cp:lastModifiedBy>Huw Pearce UKSBS</cp:lastModifiedBy>
  <cp:revision>196</cp:revision>
  <dcterms:created xsi:type="dcterms:W3CDTF">2014-11-11T15:52:19Z</dcterms:created>
  <dcterms:modified xsi:type="dcterms:W3CDTF">2017-09-22T12:41:09Z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0x01010055FB11934BC22847812E497AA327824C</vt:lpwstr>
  </property>
</Properties>
</file>