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D0EF"/>
    <a:srgbClr val="00A5E0"/>
    <a:srgbClr val="62DBD8"/>
    <a:srgbClr val="DDDDDD"/>
    <a:srgbClr val="B3E4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075" autoAdjust="0"/>
  </p:normalViewPr>
  <p:slideViewPr>
    <p:cSldViewPr>
      <p:cViewPr varScale="1">
        <p:scale>
          <a:sx n="114" d="100"/>
          <a:sy n="114" d="100"/>
        </p:scale>
        <p:origin x="144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12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12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12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F5611B1-3CFC-4210-93FB-8E4129C8E664}" type="slidenum">
              <a:rPr lang="en-GB" altLang="en-US"/>
              <a:pPr/>
              <a:t>‹#›</a:t>
            </a:fld>
            <a:endParaRPr lang="en-GB" altLang="en-US"/>
          </a:p>
        </p:txBody>
      </p:sp>
    </p:spTree>
    <p:extLst>
      <p:ext uri="{BB962C8B-B14F-4D97-AF65-F5344CB8AC3E}">
        <p14:creationId xmlns:p14="http://schemas.microsoft.com/office/powerpoint/2010/main" val="579035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02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8204789-09E8-46A0-9600-8D7595817F6C}" type="slidenum">
              <a:rPr lang="en-GB" altLang="en-US"/>
              <a:pPr/>
              <a:t>‹#›</a:t>
            </a:fld>
            <a:endParaRPr lang="en-GB" altLang="en-US"/>
          </a:p>
        </p:txBody>
      </p:sp>
    </p:spTree>
    <p:extLst>
      <p:ext uri="{BB962C8B-B14F-4D97-AF65-F5344CB8AC3E}">
        <p14:creationId xmlns:p14="http://schemas.microsoft.com/office/powerpoint/2010/main" val="918047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AE5380ED-FCDB-457D-90D1-7E5F6BAC683A}" type="slidenum">
              <a:rPr lang="en-GB" altLang="en-US"/>
              <a:pPr/>
              <a:t>‹#›</a:t>
            </a:fld>
            <a:endParaRPr lang="en-GB" altLang="en-US"/>
          </a:p>
        </p:txBody>
      </p:sp>
    </p:spTree>
    <p:extLst>
      <p:ext uri="{BB962C8B-B14F-4D97-AF65-F5344CB8AC3E}">
        <p14:creationId xmlns:p14="http://schemas.microsoft.com/office/powerpoint/2010/main" val="4279965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3B1A1C6-2E64-4657-9BED-7824B4D22244}" type="slidenum">
              <a:rPr lang="en-GB" altLang="en-US"/>
              <a:pPr/>
              <a:t>‹#›</a:t>
            </a:fld>
            <a:endParaRPr lang="en-GB" altLang="en-US"/>
          </a:p>
        </p:txBody>
      </p:sp>
    </p:spTree>
    <p:extLst>
      <p:ext uri="{BB962C8B-B14F-4D97-AF65-F5344CB8AC3E}">
        <p14:creationId xmlns:p14="http://schemas.microsoft.com/office/powerpoint/2010/main" val="154707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F20DC5D8-409C-4594-83CD-5A370E100226}" type="slidenum">
              <a:rPr lang="en-GB" altLang="en-US"/>
              <a:pPr/>
              <a:t>‹#›</a:t>
            </a:fld>
            <a:endParaRPr lang="en-GB" altLang="en-US"/>
          </a:p>
        </p:txBody>
      </p:sp>
    </p:spTree>
    <p:extLst>
      <p:ext uri="{BB962C8B-B14F-4D97-AF65-F5344CB8AC3E}">
        <p14:creationId xmlns:p14="http://schemas.microsoft.com/office/powerpoint/2010/main" val="1298765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CFB0EC1-64EB-47DB-81C9-D49BD4DCF628}" type="slidenum">
              <a:rPr lang="en-GB" altLang="en-US"/>
              <a:pPr/>
              <a:t>‹#›</a:t>
            </a:fld>
            <a:endParaRPr lang="en-GB" altLang="en-US"/>
          </a:p>
        </p:txBody>
      </p:sp>
    </p:spTree>
    <p:extLst>
      <p:ext uri="{BB962C8B-B14F-4D97-AF65-F5344CB8AC3E}">
        <p14:creationId xmlns:p14="http://schemas.microsoft.com/office/powerpoint/2010/main" val="1282897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83DBE62-AA92-400D-AA1A-C6E870AC73E5}" type="slidenum">
              <a:rPr lang="en-GB" altLang="en-US"/>
              <a:pPr/>
              <a:t>‹#›</a:t>
            </a:fld>
            <a:endParaRPr lang="en-GB" altLang="en-US"/>
          </a:p>
        </p:txBody>
      </p:sp>
    </p:spTree>
    <p:extLst>
      <p:ext uri="{BB962C8B-B14F-4D97-AF65-F5344CB8AC3E}">
        <p14:creationId xmlns:p14="http://schemas.microsoft.com/office/powerpoint/2010/main" val="1305949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75BCC6D9-17EA-4921-832E-3F26E6E23392}" type="slidenum">
              <a:rPr lang="en-GB" altLang="en-US"/>
              <a:pPr/>
              <a:t>‹#›</a:t>
            </a:fld>
            <a:endParaRPr lang="en-GB" altLang="en-US"/>
          </a:p>
        </p:txBody>
      </p:sp>
    </p:spTree>
    <p:extLst>
      <p:ext uri="{BB962C8B-B14F-4D97-AF65-F5344CB8AC3E}">
        <p14:creationId xmlns:p14="http://schemas.microsoft.com/office/powerpoint/2010/main" val="170238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C009299E-2336-4B90-A219-90A74D9B0B35}" type="slidenum">
              <a:rPr lang="en-GB" altLang="en-US"/>
              <a:pPr/>
              <a:t>‹#›</a:t>
            </a:fld>
            <a:endParaRPr lang="en-GB" altLang="en-US"/>
          </a:p>
        </p:txBody>
      </p:sp>
    </p:spTree>
    <p:extLst>
      <p:ext uri="{BB962C8B-B14F-4D97-AF65-F5344CB8AC3E}">
        <p14:creationId xmlns:p14="http://schemas.microsoft.com/office/powerpoint/2010/main" val="4040989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7C8CF8D-4A6D-4310-BE58-AD9FE869CC33}" type="slidenum">
              <a:rPr lang="en-GB" altLang="en-US"/>
              <a:pPr/>
              <a:t>‹#›</a:t>
            </a:fld>
            <a:endParaRPr lang="en-GB" altLang="en-US"/>
          </a:p>
        </p:txBody>
      </p:sp>
    </p:spTree>
    <p:extLst>
      <p:ext uri="{BB962C8B-B14F-4D97-AF65-F5344CB8AC3E}">
        <p14:creationId xmlns:p14="http://schemas.microsoft.com/office/powerpoint/2010/main" val="3008765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1592B58-C177-4C48-8452-FD0AA93C8121}" type="slidenum">
              <a:rPr lang="en-GB" altLang="en-US"/>
              <a:pPr/>
              <a:t>‹#›</a:t>
            </a:fld>
            <a:endParaRPr lang="en-GB" altLang="en-US"/>
          </a:p>
        </p:txBody>
      </p:sp>
    </p:spTree>
    <p:extLst>
      <p:ext uri="{BB962C8B-B14F-4D97-AF65-F5344CB8AC3E}">
        <p14:creationId xmlns:p14="http://schemas.microsoft.com/office/powerpoint/2010/main" val="418966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AF816FF1-7146-4CD3-A955-0F17AA9807BE}" type="slidenum">
              <a:rPr lang="en-GB" altLang="en-US"/>
              <a:pPr/>
              <a:t>‹#›</a:t>
            </a:fld>
            <a:endParaRPr lang="en-GB" altLang="en-US"/>
          </a:p>
        </p:txBody>
      </p:sp>
    </p:spTree>
    <p:extLst>
      <p:ext uri="{BB962C8B-B14F-4D97-AF65-F5344CB8AC3E}">
        <p14:creationId xmlns:p14="http://schemas.microsoft.com/office/powerpoint/2010/main" val="124380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268A19C-911C-48CE-A79F-6390AAE002C6}" type="slidenum">
              <a:rPr lang="en-GB" altLang="en-US"/>
              <a:pPr/>
              <a:t>‹#›</a:t>
            </a:fld>
            <a:endParaRPr lang="en-GB" altLang="en-US"/>
          </a:p>
        </p:txBody>
      </p:sp>
    </p:spTree>
    <p:extLst>
      <p:ext uri="{BB962C8B-B14F-4D97-AF65-F5344CB8AC3E}">
        <p14:creationId xmlns:p14="http://schemas.microsoft.com/office/powerpoint/2010/main" val="508123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9933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9933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9933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CEFDD7C-3FE9-4638-8F63-B70CAB3AC30A}"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legislation.gov.uk/uksi/2015/102/contents/ma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jec.com/" TargetMode="External"/><Relationship Id="rId2" Type="http://schemas.openxmlformats.org/officeDocument/2006/relationships/hyperlink" Target="https://www.gov.uk/contracts-find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685800" y="1916113"/>
            <a:ext cx="7772400" cy="1368425"/>
          </a:xfrm>
        </p:spPr>
        <p:txBody>
          <a:bodyPr anchor="ctr"/>
          <a:lstStyle/>
          <a:p>
            <a:r>
              <a:rPr lang="en-US" altLang="en-US" sz="4400" dirty="0"/>
              <a:t>Selling to the MCA</a:t>
            </a:r>
          </a:p>
        </p:txBody>
      </p:sp>
      <p:sp>
        <p:nvSpPr>
          <p:cNvPr id="97283" name="Rectangle 3"/>
          <p:cNvSpPr>
            <a:spLocks noGrp="1" noChangeArrowheads="1"/>
          </p:cNvSpPr>
          <p:nvPr>
            <p:ph type="subTitle" idx="1"/>
          </p:nvPr>
        </p:nvSpPr>
        <p:spPr>
          <a:xfrm>
            <a:off x="1371600" y="3886200"/>
            <a:ext cx="6400800" cy="1487488"/>
          </a:xfrm>
        </p:spPr>
        <p:txBody>
          <a:bodyPr/>
          <a:lstStyle/>
          <a:p>
            <a:r>
              <a:rPr lang="en-US" altLang="en-US" sz="3200" dirty="0"/>
              <a:t>A Guide for Suppliers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3065-3843-4ACE-968E-5BB78F4A9120}"/>
              </a:ext>
            </a:extLst>
          </p:cNvPr>
          <p:cNvSpPr>
            <a:spLocks noGrp="1"/>
          </p:cNvSpPr>
          <p:nvPr>
            <p:ph type="title"/>
          </p:nvPr>
        </p:nvSpPr>
        <p:spPr>
          <a:xfrm>
            <a:off x="1835696" y="274638"/>
            <a:ext cx="6851104" cy="1143000"/>
          </a:xfrm>
        </p:spPr>
        <p:txBody>
          <a:bodyPr/>
          <a:lstStyle/>
          <a:p>
            <a:r>
              <a:rPr lang="en-GB" sz="4000" dirty="0"/>
              <a:t>How the MCA Buys – Contract Award</a:t>
            </a:r>
          </a:p>
        </p:txBody>
      </p:sp>
      <p:sp>
        <p:nvSpPr>
          <p:cNvPr id="3" name="Content Placeholder 2">
            <a:extLst>
              <a:ext uri="{FF2B5EF4-FFF2-40B4-BE49-F238E27FC236}">
                <a16:creationId xmlns:a16="http://schemas.microsoft.com/office/drawing/2014/main" id="{B0ACC868-1308-438F-8282-4CB09D5D9B9E}"/>
              </a:ext>
            </a:extLst>
          </p:cNvPr>
          <p:cNvSpPr>
            <a:spLocks noGrp="1"/>
          </p:cNvSpPr>
          <p:nvPr>
            <p:ph idx="1"/>
          </p:nvPr>
        </p:nvSpPr>
        <p:spPr>
          <a:xfrm>
            <a:off x="457200" y="1772816"/>
            <a:ext cx="8229600" cy="4353347"/>
          </a:xfrm>
        </p:spPr>
        <p:txBody>
          <a:bodyPr/>
          <a:lstStyle/>
          <a:p>
            <a:pPr marL="0" indent="0">
              <a:buNone/>
            </a:pPr>
            <a:endParaRPr lang="en-GB" sz="1600" dirty="0"/>
          </a:p>
          <a:p>
            <a:pPr marL="0" indent="0">
              <a:buNone/>
            </a:pPr>
            <a:r>
              <a:rPr lang="en-GB" sz="2000" dirty="0"/>
              <a:t>Following assessment of tenders, all suppliers that submitted one will receive either an Award Letter if they are successful, or a Regret Letter if they are not.  It’s important to note that:</a:t>
            </a:r>
          </a:p>
          <a:p>
            <a:pPr marL="0" indent="0">
              <a:buNone/>
            </a:pPr>
            <a:endParaRPr lang="en-GB" sz="1600" dirty="0"/>
          </a:p>
          <a:p>
            <a:r>
              <a:rPr lang="en-GB" sz="2000" dirty="0"/>
              <a:t>In the vast majority of cases it is unlawful for the MCA to negotiate any aspect of a supplier’s tender or our own requirement after tenders have been submitted.  This includes not changing the terms and conditions of contract.</a:t>
            </a:r>
          </a:p>
          <a:p>
            <a:r>
              <a:rPr lang="en-GB" sz="2000" dirty="0"/>
              <a:t>All tenderers, successful and unsuccessful, have the right to request written feedback on their performance in the tender assessment, which should help them submit a better bid next time around.  </a:t>
            </a:r>
          </a:p>
        </p:txBody>
      </p:sp>
    </p:spTree>
    <p:extLst>
      <p:ext uri="{BB962C8B-B14F-4D97-AF65-F5344CB8AC3E}">
        <p14:creationId xmlns:p14="http://schemas.microsoft.com/office/powerpoint/2010/main" val="3021861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F749B-5034-4F10-BA51-0DE22905AA33}"/>
              </a:ext>
            </a:extLst>
          </p:cNvPr>
          <p:cNvSpPr>
            <a:spLocks noGrp="1"/>
          </p:cNvSpPr>
          <p:nvPr>
            <p:ph type="title"/>
          </p:nvPr>
        </p:nvSpPr>
        <p:spPr>
          <a:xfrm>
            <a:off x="1907704" y="274638"/>
            <a:ext cx="6779096" cy="1143000"/>
          </a:xfrm>
        </p:spPr>
        <p:txBody>
          <a:bodyPr/>
          <a:lstStyle/>
          <a:p>
            <a:r>
              <a:rPr lang="en-GB" sz="4000" dirty="0"/>
              <a:t>Top Tips on Tendering – The Need to get it Right</a:t>
            </a:r>
          </a:p>
        </p:txBody>
      </p:sp>
      <p:sp>
        <p:nvSpPr>
          <p:cNvPr id="3" name="Content Placeholder 2">
            <a:extLst>
              <a:ext uri="{FF2B5EF4-FFF2-40B4-BE49-F238E27FC236}">
                <a16:creationId xmlns:a16="http://schemas.microsoft.com/office/drawing/2014/main" id="{601EA56E-322F-4793-AF9B-10D397FDD3BE}"/>
              </a:ext>
            </a:extLst>
          </p:cNvPr>
          <p:cNvSpPr>
            <a:spLocks noGrp="1"/>
          </p:cNvSpPr>
          <p:nvPr>
            <p:ph idx="1"/>
          </p:nvPr>
        </p:nvSpPr>
        <p:spPr>
          <a:xfrm>
            <a:off x="457200" y="1772816"/>
            <a:ext cx="8229600" cy="4353347"/>
          </a:xfrm>
        </p:spPr>
        <p:txBody>
          <a:bodyPr/>
          <a:lstStyle/>
          <a:p>
            <a:pPr marL="0" indent="0">
              <a:buNone/>
            </a:pPr>
            <a:endParaRPr lang="en-GB" sz="1600" dirty="0"/>
          </a:p>
          <a:p>
            <a:pPr marL="0" indent="0">
              <a:buNone/>
            </a:pPr>
            <a:r>
              <a:rPr lang="en-GB" sz="2000" dirty="0"/>
              <a:t>The requirements for transparency of scoring and equal treatment of tenderers mean that the MCA is constrained in the way it is allowed to score bids, and in most cases we cannot legally give a supplier a second chance if their tender is non-compliant or incomplete.  </a:t>
            </a:r>
          </a:p>
          <a:p>
            <a:pPr marL="0" indent="0">
              <a:buNone/>
            </a:pPr>
            <a:endParaRPr lang="en-GB" sz="1600" dirty="0"/>
          </a:p>
          <a:p>
            <a:pPr marL="0" indent="0">
              <a:buNone/>
            </a:pPr>
            <a:r>
              <a:rPr lang="en-GB" sz="2000" dirty="0"/>
              <a:t>Therefore, it is vital that suppliers submit their best tenders, in the correct form, first time around.  This section provides advice on how to:</a:t>
            </a:r>
          </a:p>
          <a:p>
            <a:pPr marL="0" indent="0">
              <a:buNone/>
            </a:pPr>
            <a:endParaRPr lang="en-GB" sz="1600" dirty="0"/>
          </a:p>
          <a:p>
            <a:r>
              <a:rPr lang="en-GB" sz="2000" dirty="0"/>
              <a:t>Ensure your tender is compliant;</a:t>
            </a:r>
          </a:p>
          <a:p>
            <a:r>
              <a:rPr lang="en-GB" sz="2000" dirty="0"/>
              <a:t>Give good answers to tender questions; and</a:t>
            </a:r>
          </a:p>
          <a:p>
            <a:r>
              <a:rPr lang="en-GB" sz="2000" dirty="0"/>
              <a:t>Ensure that assessors take all of your information into account.  </a:t>
            </a:r>
          </a:p>
        </p:txBody>
      </p:sp>
    </p:spTree>
    <p:extLst>
      <p:ext uri="{BB962C8B-B14F-4D97-AF65-F5344CB8AC3E}">
        <p14:creationId xmlns:p14="http://schemas.microsoft.com/office/powerpoint/2010/main" val="353529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88F8-0F29-4181-9C64-286CFA7324CA}"/>
              </a:ext>
            </a:extLst>
          </p:cNvPr>
          <p:cNvSpPr>
            <a:spLocks noGrp="1"/>
          </p:cNvSpPr>
          <p:nvPr>
            <p:ph type="title"/>
          </p:nvPr>
        </p:nvSpPr>
        <p:spPr>
          <a:xfrm>
            <a:off x="1907704" y="274638"/>
            <a:ext cx="6779096" cy="1143000"/>
          </a:xfrm>
        </p:spPr>
        <p:txBody>
          <a:bodyPr/>
          <a:lstStyle/>
          <a:p>
            <a:r>
              <a:rPr lang="en-GB" sz="4000" dirty="0"/>
              <a:t>Top Tips on Tendering - Compliance</a:t>
            </a:r>
          </a:p>
        </p:txBody>
      </p:sp>
      <p:sp>
        <p:nvSpPr>
          <p:cNvPr id="3" name="Content Placeholder 2">
            <a:extLst>
              <a:ext uri="{FF2B5EF4-FFF2-40B4-BE49-F238E27FC236}">
                <a16:creationId xmlns:a16="http://schemas.microsoft.com/office/drawing/2014/main" id="{B71789A0-40E2-453A-BA88-5EDC1AF80B99}"/>
              </a:ext>
            </a:extLst>
          </p:cNvPr>
          <p:cNvSpPr>
            <a:spLocks noGrp="1"/>
          </p:cNvSpPr>
          <p:nvPr>
            <p:ph idx="1"/>
          </p:nvPr>
        </p:nvSpPr>
        <p:spPr>
          <a:xfrm>
            <a:off x="457200" y="1772816"/>
            <a:ext cx="8229600" cy="4353347"/>
          </a:xfrm>
        </p:spPr>
        <p:txBody>
          <a:bodyPr/>
          <a:lstStyle/>
          <a:p>
            <a:pPr marL="0" indent="0">
              <a:buNone/>
            </a:pPr>
            <a:endParaRPr lang="en-GB" sz="1000" dirty="0"/>
          </a:p>
          <a:p>
            <a:pPr marL="0" indent="0">
              <a:buNone/>
            </a:pPr>
            <a:r>
              <a:rPr lang="en-GB" sz="2000" dirty="0"/>
              <a:t>If a tender does not comply with the rules in the Instructions for Submission of Tenders, it is unlikely to be assessed.  Tenderers must read the Instructions carefully when preparing their bids.  In particular, the following common mistakes must be avoided:</a:t>
            </a:r>
          </a:p>
          <a:p>
            <a:pPr marL="0" indent="0">
              <a:buNone/>
            </a:pPr>
            <a:endParaRPr lang="en-GB" sz="1000" dirty="0"/>
          </a:p>
          <a:p>
            <a:r>
              <a:rPr lang="en-GB" sz="1800" b="1" dirty="0"/>
              <a:t>Don’t</a:t>
            </a:r>
            <a:r>
              <a:rPr lang="en-GB" sz="1800" dirty="0"/>
              <a:t> try to submit a tender by email: hard copy tenders only can be accepted.</a:t>
            </a:r>
          </a:p>
          <a:p>
            <a:r>
              <a:rPr lang="en-GB" sz="1800" b="1" dirty="0"/>
              <a:t>Don’t</a:t>
            </a:r>
            <a:r>
              <a:rPr lang="en-GB" sz="1800" dirty="0"/>
              <a:t> ‘qualify’ your tender by trying to change the MCA’s terms and conditions of contract.  We are not able to negotiate the contents of the tender pack.</a:t>
            </a:r>
          </a:p>
          <a:p>
            <a:r>
              <a:rPr lang="en-GB" sz="1800" b="1" dirty="0"/>
              <a:t>Do</a:t>
            </a:r>
            <a:r>
              <a:rPr lang="en-GB" sz="1800" dirty="0"/>
              <a:t> ensure that your Form of Tender is enclosed, completed and signed by an authorised individual.</a:t>
            </a:r>
          </a:p>
          <a:p>
            <a:r>
              <a:rPr lang="en-GB" sz="1800" b="1" dirty="0"/>
              <a:t>Do</a:t>
            </a:r>
            <a:r>
              <a:rPr lang="en-GB" sz="1800" dirty="0"/>
              <a:t> ensure that where you make a statement in your tender that can be backed up by evidence, that evidence is included. </a:t>
            </a:r>
          </a:p>
        </p:txBody>
      </p:sp>
    </p:spTree>
    <p:extLst>
      <p:ext uri="{BB962C8B-B14F-4D97-AF65-F5344CB8AC3E}">
        <p14:creationId xmlns:p14="http://schemas.microsoft.com/office/powerpoint/2010/main" val="3777955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579D3-6135-4581-B3F8-A86C9115229F}"/>
              </a:ext>
            </a:extLst>
          </p:cNvPr>
          <p:cNvSpPr>
            <a:spLocks noGrp="1"/>
          </p:cNvSpPr>
          <p:nvPr>
            <p:ph type="title"/>
          </p:nvPr>
        </p:nvSpPr>
        <p:spPr>
          <a:xfrm>
            <a:off x="1907704" y="274638"/>
            <a:ext cx="6779096" cy="1143000"/>
          </a:xfrm>
        </p:spPr>
        <p:txBody>
          <a:bodyPr/>
          <a:lstStyle/>
          <a:p>
            <a:r>
              <a:rPr lang="en-GB" sz="4000" dirty="0"/>
              <a:t>Top Tips on Tendering – What to Include</a:t>
            </a:r>
          </a:p>
        </p:txBody>
      </p:sp>
      <p:sp>
        <p:nvSpPr>
          <p:cNvPr id="3" name="Content Placeholder 2">
            <a:extLst>
              <a:ext uri="{FF2B5EF4-FFF2-40B4-BE49-F238E27FC236}">
                <a16:creationId xmlns:a16="http://schemas.microsoft.com/office/drawing/2014/main" id="{96434964-0AE4-40E6-B1EB-6D41A5CE7B8D}"/>
              </a:ext>
            </a:extLst>
          </p:cNvPr>
          <p:cNvSpPr>
            <a:spLocks noGrp="1"/>
          </p:cNvSpPr>
          <p:nvPr>
            <p:ph idx="1"/>
          </p:nvPr>
        </p:nvSpPr>
        <p:spPr>
          <a:xfrm>
            <a:off x="457200" y="1772816"/>
            <a:ext cx="8229600" cy="4353347"/>
          </a:xfrm>
        </p:spPr>
        <p:txBody>
          <a:bodyPr/>
          <a:lstStyle/>
          <a:p>
            <a:pPr marL="0" indent="0">
              <a:buNone/>
            </a:pPr>
            <a:endParaRPr lang="en-GB" sz="1000" dirty="0"/>
          </a:p>
          <a:p>
            <a:pPr marL="0" indent="0">
              <a:buNone/>
            </a:pPr>
            <a:r>
              <a:rPr lang="en-GB" sz="2000" dirty="0"/>
              <a:t>As well as being compliant, a tender also needs to be complete to get the most points possible in the scoring.  When putting together your tender for dispatch to the MCA, the advice is:</a:t>
            </a:r>
          </a:p>
          <a:p>
            <a:pPr marL="0" indent="0">
              <a:buNone/>
            </a:pPr>
            <a:endParaRPr lang="en-GB" sz="1000" dirty="0"/>
          </a:p>
          <a:p>
            <a:r>
              <a:rPr lang="en-GB" sz="1800" dirty="0"/>
              <a:t>Check the list of what to include as part of your tender, which can be found in the Instructions for Submission of Tenders, and ensure all required elements have been included, even if you’ve supplied to us before.  We aren’t allowed to score based on any knowledge of your organisation from prior dealings.</a:t>
            </a:r>
          </a:p>
          <a:p>
            <a:r>
              <a:rPr lang="en-GB" sz="1800" dirty="0"/>
              <a:t>Don’t submit statements that part of your offer is ‘to be discussed’ or ‘to be agreed’ with the MCA: we aren’t allowed to negotiate, and we do need a definite offer to score.</a:t>
            </a:r>
          </a:p>
          <a:p>
            <a:r>
              <a:rPr lang="en-GB" sz="1800" dirty="0"/>
              <a:t>Don’t include additional information about your organisation or products that hasn’t been requested.  We aren’t allowed to take it into account. </a:t>
            </a:r>
          </a:p>
          <a:p>
            <a:endParaRPr lang="en-GB" sz="2000" dirty="0"/>
          </a:p>
        </p:txBody>
      </p:sp>
    </p:spTree>
    <p:extLst>
      <p:ext uri="{BB962C8B-B14F-4D97-AF65-F5344CB8AC3E}">
        <p14:creationId xmlns:p14="http://schemas.microsoft.com/office/powerpoint/2010/main" val="4228218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8B01-9204-40CD-A0AE-8BB4849397E3}"/>
              </a:ext>
            </a:extLst>
          </p:cNvPr>
          <p:cNvSpPr>
            <a:spLocks noGrp="1"/>
          </p:cNvSpPr>
          <p:nvPr>
            <p:ph type="title"/>
          </p:nvPr>
        </p:nvSpPr>
        <p:spPr>
          <a:xfrm>
            <a:off x="1835696" y="274638"/>
            <a:ext cx="6851104" cy="1143000"/>
          </a:xfrm>
        </p:spPr>
        <p:txBody>
          <a:bodyPr/>
          <a:lstStyle/>
          <a:p>
            <a:r>
              <a:rPr lang="en-GB" sz="4000" dirty="0"/>
              <a:t>Top Tips on Tendering – Good Answers to Questions</a:t>
            </a:r>
          </a:p>
        </p:txBody>
      </p:sp>
      <p:sp>
        <p:nvSpPr>
          <p:cNvPr id="3" name="Content Placeholder 2">
            <a:extLst>
              <a:ext uri="{FF2B5EF4-FFF2-40B4-BE49-F238E27FC236}">
                <a16:creationId xmlns:a16="http://schemas.microsoft.com/office/drawing/2014/main" id="{55FB7047-6DA1-4CCB-BAC7-D8184F978B68}"/>
              </a:ext>
            </a:extLst>
          </p:cNvPr>
          <p:cNvSpPr>
            <a:spLocks noGrp="1"/>
          </p:cNvSpPr>
          <p:nvPr>
            <p:ph idx="1"/>
          </p:nvPr>
        </p:nvSpPr>
        <p:spPr>
          <a:xfrm>
            <a:off x="457200" y="1772816"/>
            <a:ext cx="8229600" cy="4353347"/>
          </a:xfrm>
        </p:spPr>
        <p:txBody>
          <a:bodyPr/>
          <a:lstStyle/>
          <a:p>
            <a:pPr marL="0" indent="0">
              <a:buNone/>
            </a:pPr>
            <a:endParaRPr lang="en-GB" sz="1600" dirty="0"/>
          </a:p>
          <a:p>
            <a:pPr marL="0" indent="0">
              <a:buNone/>
            </a:pPr>
            <a:r>
              <a:rPr lang="en-GB" sz="2000" dirty="0"/>
              <a:t>A ‘good’ response to any question or requirement when tendering for a contract with the MCA, is one which:</a:t>
            </a:r>
          </a:p>
          <a:p>
            <a:pPr marL="0" indent="0">
              <a:buNone/>
            </a:pPr>
            <a:endParaRPr lang="en-GB" sz="1600" dirty="0"/>
          </a:p>
          <a:p>
            <a:r>
              <a:rPr lang="en-GB" sz="1800" dirty="0"/>
              <a:t>Answers the specific question, or addresses the specific requirement, rather than being a general statement of your organisation’s policy and practice.  Answers must be relevant to the contract you are bidding for.</a:t>
            </a:r>
          </a:p>
          <a:p>
            <a:r>
              <a:rPr lang="en-GB" sz="1800" dirty="0"/>
              <a:t>Covers all elements of a question/requirement, rather than just one part: some paragraphs in a specification include more than one requirement, and it’s a common mistake to miss some.</a:t>
            </a:r>
          </a:p>
          <a:p>
            <a:r>
              <a:rPr lang="en-GB" sz="1800" dirty="0"/>
              <a:t>Is based on a complete understanding of the requirement.  There is always an opportunity for tenderers to ask questions during the process; so ensure you query anything in the tender pack that isn’t clear, and keep up to date with answers to other bidders’ questions.</a:t>
            </a:r>
          </a:p>
        </p:txBody>
      </p:sp>
    </p:spTree>
    <p:extLst>
      <p:ext uri="{BB962C8B-B14F-4D97-AF65-F5344CB8AC3E}">
        <p14:creationId xmlns:p14="http://schemas.microsoft.com/office/powerpoint/2010/main" val="286772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5EE20-1E7B-495E-BAB8-F53D10E22205}"/>
              </a:ext>
            </a:extLst>
          </p:cNvPr>
          <p:cNvSpPr>
            <a:spLocks noGrp="1"/>
          </p:cNvSpPr>
          <p:nvPr>
            <p:ph type="title"/>
          </p:nvPr>
        </p:nvSpPr>
        <p:spPr>
          <a:xfrm>
            <a:off x="1835696" y="274638"/>
            <a:ext cx="6851104" cy="1143000"/>
          </a:xfrm>
        </p:spPr>
        <p:txBody>
          <a:bodyPr/>
          <a:lstStyle/>
          <a:p>
            <a:r>
              <a:rPr lang="en-GB" sz="4000" dirty="0"/>
              <a:t>Top Tips on Tendering – Ease of Scoring</a:t>
            </a:r>
          </a:p>
        </p:txBody>
      </p:sp>
      <p:sp>
        <p:nvSpPr>
          <p:cNvPr id="3" name="Content Placeholder 2">
            <a:extLst>
              <a:ext uri="{FF2B5EF4-FFF2-40B4-BE49-F238E27FC236}">
                <a16:creationId xmlns:a16="http://schemas.microsoft.com/office/drawing/2014/main" id="{B941CEEE-B506-48BC-BF2D-1E9AF5FFF483}"/>
              </a:ext>
            </a:extLst>
          </p:cNvPr>
          <p:cNvSpPr>
            <a:spLocks noGrp="1"/>
          </p:cNvSpPr>
          <p:nvPr>
            <p:ph idx="1"/>
          </p:nvPr>
        </p:nvSpPr>
        <p:spPr>
          <a:xfrm>
            <a:off x="457200" y="1772816"/>
            <a:ext cx="8229600" cy="4353347"/>
          </a:xfrm>
        </p:spPr>
        <p:txBody>
          <a:bodyPr/>
          <a:lstStyle/>
          <a:p>
            <a:pPr marL="0" indent="0">
              <a:buNone/>
            </a:pPr>
            <a:endParaRPr lang="en-GB" sz="1600" dirty="0"/>
          </a:p>
          <a:p>
            <a:pPr marL="0" indent="0">
              <a:buNone/>
            </a:pPr>
            <a:r>
              <a:rPr lang="en-GB" sz="2000" dirty="0"/>
              <a:t>The MCA makes every effort to read tenders thoroughly and identify all relevant information.  To help with this, tenderers should:</a:t>
            </a:r>
          </a:p>
          <a:p>
            <a:pPr marL="0" indent="0">
              <a:buNone/>
            </a:pPr>
            <a:endParaRPr lang="en-GB" sz="1600" dirty="0"/>
          </a:p>
          <a:p>
            <a:r>
              <a:rPr lang="en-GB" sz="1800" dirty="0"/>
              <a:t>Structure their tenders in a logical order, and include headings for each section to assist with finding the right information.</a:t>
            </a:r>
          </a:p>
          <a:p>
            <a:r>
              <a:rPr lang="en-GB" sz="1800" dirty="0"/>
              <a:t>Bear in mind the criteria we will be scoring against, and especially the weightings: the higher the weighting, the more important the criterion, and the more detail should be in your tender on the relevant topic.</a:t>
            </a:r>
          </a:p>
          <a:p>
            <a:r>
              <a:rPr lang="en-GB" sz="1800" dirty="0"/>
              <a:t>Ensure that their tenders are sustainable: that is, they won’t end up making a loss.  It’s very hard to make a major change to a public contract after it’s awarded, and we are legally obliged to question abnormally low bids. </a:t>
            </a:r>
          </a:p>
        </p:txBody>
      </p:sp>
    </p:spTree>
    <p:extLst>
      <p:ext uri="{BB962C8B-B14F-4D97-AF65-F5344CB8AC3E}">
        <p14:creationId xmlns:p14="http://schemas.microsoft.com/office/powerpoint/2010/main" val="82128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195513" y="476250"/>
            <a:ext cx="6491287" cy="1143000"/>
          </a:xfrm>
        </p:spPr>
        <p:txBody>
          <a:bodyPr/>
          <a:lstStyle/>
          <a:p>
            <a:r>
              <a:rPr lang="en-US" altLang="en-US" dirty="0"/>
              <a:t>Introduction</a:t>
            </a:r>
          </a:p>
        </p:txBody>
      </p:sp>
      <p:sp>
        <p:nvSpPr>
          <p:cNvPr id="104451" name="Rectangle 3"/>
          <p:cNvSpPr>
            <a:spLocks noGrp="1" noChangeArrowheads="1"/>
          </p:cNvSpPr>
          <p:nvPr>
            <p:ph type="body" idx="1"/>
          </p:nvPr>
        </p:nvSpPr>
        <p:spPr>
          <a:xfrm>
            <a:off x="457200" y="1916113"/>
            <a:ext cx="8229600" cy="3529012"/>
          </a:xfrm>
        </p:spPr>
        <p:txBody>
          <a:bodyPr/>
          <a:lstStyle/>
          <a:p>
            <a:pPr marL="0" indent="0">
              <a:buNone/>
            </a:pPr>
            <a:endParaRPr lang="en-US" altLang="en-US" sz="1600" dirty="0"/>
          </a:p>
          <a:p>
            <a:pPr marL="0" indent="0">
              <a:buNone/>
            </a:pPr>
            <a:r>
              <a:rPr lang="en-US" altLang="en-US" dirty="0"/>
              <a:t>This guide aims to help potential suppliers put in compliant, value for money bids for MCA contracts.  It is divided into two parts:</a:t>
            </a:r>
          </a:p>
          <a:p>
            <a:pPr marL="0" indent="0">
              <a:buNone/>
            </a:pPr>
            <a:endParaRPr lang="en-US" altLang="en-US" dirty="0"/>
          </a:p>
          <a:p>
            <a:pPr lvl="1"/>
            <a:r>
              <a:rPr lang="en-US" altLang="en-US" sz="3200" dirty="0"/>
              <a:t>How the MCA buys</a:t>
            </a:r>
          </a:p>
          <a:p>
            <a:pPr lvl="1"/>
            <a:r>
              <a:rPr lang="en-US" altLang="en-US" sz="3200" dirty="0"/>
              <a:t>Top tips for tendering.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C228-4065-4CAF-BB5F-F17E5D3B039B}"/>
              </a:ext>
            </a:extLst>
          </p:cNvPr>
          <p:cNvSpPr>
            <a:spLocks noGrp="1"/>
          </p:cNvSpPr>
          <p:nvPr>
            <p:ph type="title"/>
          </p:nvPr>
        </p:nvSpPr>
        <p:spPr>
          <a:xfrm>
            <a:off x="2051720" y="274638"/>
            <a:ext cx="6635080" cy="1282154"/>
          </a:xfrm>
        </p:spPr>
        <p:txBody>
          <a:bodyPr/>
          <a:lstStyle/>
          <a:p>
            <a:r>
              <a:rPr lang="en-GB" sz="4000" dirty="0"/>
              <a:t>How the MCA Buys – The Legal Principles</a:t>
            </a:r>
          </a:p>
        </p:txBody>
      </p:sp>
      <p:sp>
        <p:nvSpPr>
          <p:cNvPr id="3" name="Content Placeholder 2">
            <a:extLst>
              <a:ext uri="{FF2B5EF4-FFF2-40B4-BE49-F238E27FC236}">
                <a16:creationId xmlns:a16="http://schemas.microsoft.com/office/drawing/2014/main" id="{AD76F113-8E2A-40A4-A89F-57AA859EA27D}"/>
              </a:ext>
            </a:extLst>
          </p:cNvPr>
          <p:cNvSpPr>
            <a:spLocks noGrp="1"/>
          </p:cNvSpPr>
          <p:nvPr>
            <p:ph idx="1"/>
          </p:nvPr>
        </p:nvSpPr>
        <p:spPr>
          <a:xfrm>
            <a:off x="457200" y="1844824"/>
            <a:ext cx="8229600" cy="4281339"/>
          </a:xfrm>
        </p:spPr>
        <p:txBody>
          <a:bodyPr/>
          <a:lstStyle/>
          <a:p>
            <a:pPr marL="0" indent="0">
              <a:buNone/>
            </a:pPr>
            <a:endParaRPr lang="en-GB" sz="1600" dirty="0"/>
          </a:p>
          <a:p>
            <a:pPr marL="0" indent="0">
              <a:buNone/>
            </a:pPr>
            <a:r>
              <a:rPr lang="en-GB" sz="2000" dirty="0"/>
              <a:t>The MCA is bound by the European Public Procurement Directive 2015 and the Public Contracts Regulations 2015 in the UK (</a:t>
            </a:r>
            <a:r>
              <a:rPr lang="en-GB" sz="2000" dirty="0">
                <a:hlinkClick r:id="rId2"/>
              </a:rPr>
              <a:t>http://www.legislation.gov.uk/uksi/2015/102/contents/made</a:t>
            </a:r>
            <a:r>
              <a:rPr lang="en-GB" sz="2000" dirty="0"/>
              <a:t>).  These set out procedures to ensure that all contracts we tender comply with the four principles of public procurement:</a:t>
            </a:r>
          </a:p>
          <a:p>
            <a:endParaRPr lang="en-GB" sz="2000" dirty="0"/>
          </a:p>
          <a:p>
            <a:pPr lvl="1"/>
            <a:r>
              <a:rPr lang="en-GB" sz="1800" b="1" dirty="0"/>
              <a:t>Transparency</a:t>
            </a:r>
            <a:r>
              <a:rPr lang="en-GB" sz="1800" dirty="0"/>
              <a:t>, so it is clear how contracting decisions are made and that they have been made objectively;</a:t>
            </a:r>
          </a:p>
          <a:p>
            <a:pPr lvl="1"/>
            <a:r>
              <a:rPr lang="en-GB" sz="1800" b="1" dirty="0"/>
              <a:t>Equal Treatment </a:t>
            </a:r>
            <a:r>
              <a:rPr lang="en-GB" sz="1800" dirty="0"/>
              <a:t>of all suppliers and potential suppliers to government;</a:t>
            </a:r>
          </a:p>
          <a:p>
            <a:pPr lvl="1"/>
            <a:r>
              <a:rPr lang="en-GB" sz="1800" b="1" dirty="0"/>
              <a:t>Non-Discrimination</a:t>
            </a:r>
            <a:r>
              <a:rPr lang="en-GB" sz="1800" dirty="0"/>
              <a:t> between suppliers and/or potential suppliers;</a:t>
            </a:r>
          </a:p>
          <a:p>
            <a:pPr lvl="1"/>
            <a:r>
              <a:rPr lang="en-GB" sz="1800" b="1" dirty="0"/>
              <a:t>Proportionality</a:t>
            </a:r>
            <a:r>
              <a:rPr lang="en-GB" sz="1800" dirty="0"/>
              <a:t> of our requirements to the value and risk level of each contract.</a:t>
            </a:r>
          </a:p>
        </p:txBody>
      </p:sp>
    </p:spTree>
    <p:extLst>
      <p:ext uri="{BB962C8B-B14F-4D97-AF65-F5344CB8AC3E}">
        <p14:creationId xmlns:p14="http://schemas.microsoft.com/office/powerpoint/2010/main" val="351281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4A52A-1C04-4D3A-B2DC-8491966F03CD}"/>
              </a:ext>
            </a:extLst>
          </p:cNvPr>
          <p:cNvSpPr>
            <a:spLocks noGrp="1"/>
          </p:cNvSpPr>
          <p:nvPr>
            <p:ph type="title"/>
          </p:nvPr>
        </p:nvSpPr>
        <p:spPr>
          <a:xfrm>
            <a:off x="1907704" y="274638"/>
            <a:ext cx="6779096" cy="1143000"/>
          </a:xfrm>
        </p:spPr>
        <p:txBody>
          <a:bodyPr/>
          <a:lstStyle/>
          <a:p>
            <a:r>
              <a:rPr lang="en-GB" sz="4000" dirty="0"/>
              <a:t>How the MCA Buys – Value for Money</a:t>
            </a:r>
          </a:p>
        </p:txBody>
      </p:sp>
      <p:sp>
        <p:nvSpPr>
          <p:cNvPr id="3" name="Content Placeholder 2">
            <a:extLst>
              <a:ext uri="{FF2B5EF4-FFF2-40B4-BE49-F238E27FC236}">
                <a16:creationId xmlns:a16="http://schemas.microsoft.com/office/drawing/2014/main" id="{379C298F-60FA-4DE8-BABB-26815D3E2FD3}"/>
              </a:ext>
            </a:extLst>
          </p:cNvPr>
          <p:cNvSpPr>
            <a:spLocks noGrp="1"/>
          </p:cNvSpPr>
          <p:nvPr>
            <p:ph idx="1"/>
          </p:nvPr>
        </p:nvSpPr>
        <p:spPr>
          <a:xfrm>
            <a:off x="457200" y="1772816"/>
            <a:ext cx="8229600" cy="4353347"/>
          </a:xfrm>
        </p:spPr>
        <p:txBody>
          <a:bodyPr/>
          <a:lstStyle/>
          <a:p>
            <a:pPr marL="0" indent="0">
              <a:buNone/>
            </a:pPr>
            <a:endParaRPr lang="en-GB" sz="1600" dirty="0"/>
          </a:p>
          <a:p>
            <a:pPr marL="0" indent="0">
              <a:buNone/>
            </a:pPr>
            <a:r>
              <a:rPr lang="en-GB" sz="2000" dirty="0"/>
              <a:t>The MCA’s top commercial priority when tendering any contract is to deliver the best Value for Money to the UK taxpayer.  </a:t>
            </a:r>
          </a:p>
          <a:p>
            <a:pPr marL="0" indent="0">
              <a:buNone/>
            </a:pPr>
            <a:endParaRPr lang="en-GB" sz="2000" dirty="0"/>
          </a:p>
          <a:p>
            <a:pPr marL="0" indent="0">
              <a:buNone/>
            </a:pPr>
            <a:r>
              <a:rPr lang="en-GB" sz="2000" dirty="0"/>
              <a:t>We define ‘</a:t>
            </a:r>
            <a:r>
              <a:rPr lang="en-GB" sz="2000" i="1" dirty="0"/>
              <a:t>Value for Money</a:t>
            </a:r>
            <a:r>
              <a:rPr lang="en-GB" sz="2000" dirty="0"/>
              <a:t>’ as:</a:t>
            </a:r>
          </a:p>
          <a:p>
            <a:pPr marL="0" indent="0">
              <a:buNone/>
            </a:pPr>
            <a:endParaRPr lang="en-GB" sz="1600" dirty="0"/>
          </a:p>
          <a:p>
            <a:pPr marL="0" indent="0" algn="ctr">
              <a:buNone/>
            </a:pPr>
            <a:r>
              <a:rPr lang="en-GB" sz="2000" i="1" dirty="0"/>
              <a:t>the lowest total cost of ownership of assets, or the lowest total cost of delivery of services.</a:t>
            </a:r>
          </a:p>
          <a:p>
            <a:pPr marL="0" indent="0" algn="ctr">
              <a:buNone/>
            </a:pPr>
            <a:endParaRPr lang="en-GB" sz="2000" i="1" dirty="0"/>
          </a:p>
          <a:p>
            <a:pPr marL="0" indent="0">
              <a:buNone/>
            </a:pPr>
            <a:r>
              <a:rPr lang="en-GB" sz="2000" dirty="0"/>
              <a:t>It is not necessarily the same as the lowest price, and MCA policy is to assess tenders on a cost/quality basis, with price being scored according to whole life costing principles.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00538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9AC6-A185-405A-903E-BB3957C7189C}"/>
              </a:ext>
            </a:extLst>
          </p:cNvPr>
          <p:cNvSpPr>
            <a:spLocks noGrp="1"/>
          </p:cNvSpPr>
          <p:nvPr>
            <p:ph type="title"/>
          </p:nvPr>
        </p:nvSpPr>
        <p:spPr>
          <a:xfrm>
            <a:off x="1979712" y="274638"/>
            <a:ext cx="6707088" cy="1143000"/>
          </a:xfrm>
        </p:spPr>
        <p:txBody>
          <a:bodyPr/>
          <a:lstStyle/>
          <a:p>
            <a:r>
              <a:rPr lang="en-GB" sz="4000" dirty="0"/>
              <a:t>How the MCA Buys – Other Considerations</a:t>
            </a:r>
          </a:p>
        </p:txBody>
      </p:sp>
      <p:sp>
        <p:nvSpPr>
          <p:cNvPr id="3" name="Content Placeholder 2">
            <a:extLst>
              <a:ext uri="{FF2B5EF4-FFF2-40B4-BE49-F238E27FC236}">
                <a16:creationId xmlns:a16="http://schemas.microsoft.com/office/drawing/2014/main" id="{640B0220-0B4D-41FB-AB50-BBBC7798AABF}"/>
              </a:ext>
            </a:extLst>
          </p:cNvPr>
          <p:cNvSpPr>
            <a:spLocks noGrp="1"/>
          </p:cNvSpPr>
          <p:nvPr>
            <p:ph idx="1"/>
          </p:nvPr>
        </p:nvSpPr>
        <p:spPr>
          <a:xfrm>
            <a:off x="457200" y="1700808"/>
            <a:ext cx="8229600" cy="4425355"/>
          </a:xfrm>
        </p:spPr>
        <p:txBody>
          <a:bodyPr/>
          <a:lstStyle/>
          <a:p>
            <a:pPr marL="0" indent="0">
              <a:buNone/>
            </a:pPr>
            <a:endParaRPr lang="en-GB" sz="1400" dirty="0"/>
          </a:p>
          <a:p>
            <a:pPr marL="0" indent="0">
              <a:buNone/>
            </a:pPr>
            <a:r>
              <a:rPr lang="en-GB" sz="2000" dirty="0"/>
              <a:t>The following are considered to be good procurement practice, and to maximise our chances of achieving Value for Money.  All MCA procurements will therefore prioritise:</a:t>
            </a:r>
          </a:p>
          <a:p>
            <a:pPr marL="0" indent="0">
              <a:buNone/>
            </a:pPr>
            <a:endParaRPr lang="en-GB" sz="1100" dirty="0"/>
          </a:p>
          <a:p>
            <a:r>
              <a:rPr lang="en-GB" sz="1800" b="1" dirty="0"/>
              <a:t>Maximum competition </a:t>
            </a:r>
            <a:r>
              <a:rPr lang="en-GB" sz="1800" dirty="0"/>
              <a:t>for each contract.  This includes drafting generic specifications where possible, and only assessing tenders against criteria that are necessary to the success of the contract.</a:t>
            </a:r>
          </a:p>
          <a:p>
            <a:r>
              <a:rPr lang="en-GB" sz="1800" dirty="0"/>
              <a:t>Creating a </a:t>
            </a:r>
            <a:r>
              <a:rPr lang="en-GB" sz="1800" b="1" dirty="0"/>
              <a:t>level playing field </a:t>
            </a:r>
            <a:r>
              <a:rPr lang="en-GB" sz="1800" dirty="0"/>
              <a:t>for all tenderers, including giving all suppliers the same opportunity to tender, and the same information about the MCA’s requirement.</a:t>
            </a:r>
          </a:p>
          <a:p>
            <a:r>
              <a:rPr lang="en-GB" sz="1800" b="1" dirty="0"/>
              <a:t>Promoting innovation </a:t>
            </a:r>
            <a:r>
              <a:rPr lang="en-GB" sz="1800" dirty="0"/>
              <a:t>in the supply market, including accepting alternative tenders where possible.</a:t>
            </a:r>
          </a:p>
          <a:p>
            <a:r>
              <a:rPr lang="en-GB" sz="1800" b="1" dirty="0"/>
              <a:t>Promotion of environmentally- and socially-responsible business practices </a:t>
            </a:r>
            <a:r>
              <a:rPr lang="en-GB" sz="1800" dirty="0"/>
              <a:t>as relevant to each contract. </a:t>
            </a:r>
          </a:p>
        </p:txBody>
      </p:sp>
    </p:spTree>
    <p:extLst>
      <p:ext uri="{BB962C8B-B14F-4D97-AF65-F5344CB8AC3E}">
        <p14:creationId xmlns:p14="http://schemas.microsoft.com/office/powerpoint/2010/main" val="1635038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2FAE2-B2F0-4E5E-BE3E-1612FBB1CC83}"/>
              </a:ext>
            </a:extLst>
          </p:cNvPr>
          <p:cNvSpPr>
            <a:spLocks noGrp="1"/>
          </p:cNvSpPr>
          <p:nvPr>
            <p:ph type="title"/>
          </p:nvPr>
        </p:nvSpPr>
        <p:spPr>
          <a:xfrm>
            <a:off x="1907704" y="274638"/>
            <a:ext cx="6779096" cy="1143000"/>
          </a:xfrm>
        </p:spPr>
        <p:txBody>
          <a:bodyPr/>
          <a:lstStyle/>
          <a:p>
            <a:r>
              <a:rPr lang="en-GB" sz="4000" dirty="0"/>
              <a:t>How the MCA Buys - Advertising</a:t>
            </a:r>
          </a:p>
        </p:txBody>
      </p:sp>
      <p:sp>
        <p:nvSpPr>
          <p:cNvPr id="3" name="Content Placeholder 2">
            <a:extLst>
              <a:ext uri="{FF2B5EF4-FFF2-40B4-BE49-F238E27FC236}">
                <a16:creationId xmlns:a16="http://schemas.microsoft.com/office/drawing/2014/main" id="{A103A9EA-FA1B-4F9C-9521-84FEFBE648AD}"/>
              </a:ext>
            </a:extLst>
          </p:cNvPr>
          <p:cNvSpPr>
            <a:spLocks noGrp="1"/>
          </p:cNvSpPr>
          <p:nvPr>
            <p:ph idx="1"/>
          </p:nvPr>
        </p:nvSpPr>
        <p:spPr>
          <a:xfrm>
            <a:off x="457200" y="1772816"/>
            <a:ext cx="8229600" cy="4353347"/>
          </a:xfrm>
        </p:spPr>
        <p:txBody>
          <a:bodyPr/>
          <a:lstStyle/>
          <a:p>
            <a:pPr marL="0" indent="0">
              <a:buNone/>
            </a:pPr>
            <a:endParaRPr lang="en-GB" sz="1200" dirty="0"/>
          </a:p>
          <a:p>
            <a:pPr marL="0" indent="0">
              <a:buNone/>
            </a:pPr>
            <a:r>
              <a:rPr lang="en-GB" sz="2000" dirty="0"/>
              <a:t>We are legally required to advertise all contracts worth more than £10,000 publicly, and allow any capable supplier to bid, regardless of size, nationality, or head office location.  Adverts can be found:</a:t>
            </a:r>
          </a:p>
          <a:p>
            <a:pPr marL="0" indent="0">
              <a:buNone/>
            </a:pPr>
            <a:endParaRPr lang="en-GB" sz="1600" dirty="0"/>
          </a:p>
          <a:p>
            <a:r>
              <a:rPr lang="en-GB" sz="1800" dirty="0"/>
              <a:t>On the Contracts Finder website at </a:t>
            </a:r>
            <a:r>
              <a:rPr lang="en-GB" sz="1800" dirty="0">
                <a:hlinkClick r:id="rId2"/>
              </a:rPr>
              <a:t>https://www.gov.uk/contracts-finder</a:t>
            </a:r>
            <a:r>
              <a:rPr lang="en-GB" sz="1800" dirty="0"/>
              <a:t>, for all contracts; </a:t>
            </a:r>
          </a:p>
          <a:p>
            <a:r>
              <a:rPr lang="en-GB" sz="1800" dirty="0"/>
              <a:t>For larger contracts, we also advertise in the Official Journal of the European Union (OJEU), at </a:t>
            </a:r>
            <a:r>
              <a:rPr lang="en-GB" sz="1800" dirty="0">
                <a:hlinkClick r:id="rId3"/>
              </a:rPr>
              <a:t>https://www.ojec.com/</a:t>
            </a:r>
            <a:r>
              <a:rPr lang="en-GB" sz="1800" dirty="0"/>
              <a:t>.</a:t>
            </a:r>
          </a:p>
          <a:p>
            <a:pPr marL="0" indent="0">
              <a:buNone/>
            </a:pPr>
            <a:endParaRPr lang="en-GB" sz="1600" dirty="0"/>
          </a:p>
          <a:p>
            <a:pPr marL="0" indent="0">
              <a:buNone/>
            </a:pPr>
            <a:r>
              <a:rPr lang="en-GB" sz="2000" dirty="0"/>
              <a:t>Where we wish to engage with industry before finalising the specification and tender documents, we will also publish an Early Engagement Notice on Contracts Finder and a Prior Indicative Notice (PIN) in the OJEU for higher value agreements.</a:t>
            </a:r>
          </a:p>
          <a:p>
            <a:pPr marL="0" indent="0">
              <a:buNone/>
            </a:pPr>
            <a:endParaRPr lang="en-GB" sz="1800" dirty="0"/>
          </a:p>
          <a:p>
            <a:pPr marL="0" indent="0">
              <a:buNone/>
            </a:pPr>
            <a:endParaRPr lang="en-GB" sz="2000" dirty="0"/>
          </a:p>
          <a:p>
            <a:pPr marL="0" indent="0">
              <a:buNone/>
            </a:pPr>
            <a:endParaRPr lang="en-GB" sz="2000" dirty="0"/>
          </a:p>
          <a:p>
            <a:endParaRPr lang="en-GB" sz="2000" dirty="0"/>
          </a:p>
        </p:txBody>
      </p:sp>
    </p:spTree>
    <p:extLst>
      <p:ext uri="{BB962C8B-B14F-4D97-AF65-F5344CB8AC3E}">
        <p14:creationId xmlns:p14="http://schemas.microsoft.com/office/powerpoint/2010/main" val="3056381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EBAB2-E86F-4994-BDC2-21DBB1379C2A}"/>
              </a:ext>
            </a:extLst>
          </p:cNvPr>
          <p:cNvSpPr>
            <a:spLocks noGrp="1"/>
          </p:cNvSpPr>
          <p:nvPr>
            <p:ph type="title"/>
          </p:nvPr>
        </p:nvSpPr>
        <p:spPr>
          <a:xfrm>
            <a:off x="1835696" y="274638"/>
            <a:ext cx="6851104" cy="1143000"/>
          </a:xfrm>
        </p:spPr>
        <p:txBody>
          <a:bodyPr/>
          <a:lstStyle/>
          <a:p>
            <a:r>
              <a:rPr lang="en-GB" sz="4000" dirty="0"/>
              <a:t>How the MCA Buys – The Tender Process</a:t>
            </a:r>
          </a:p>
        </p:txBody>
      </p:sp>
      <p:sp>
        <p:nvSpPr>
          <p:cNvPr id="3" name="Content Placeholder 2">
            <a:extLst>
              <a:ext uri="{FF2B5EF4-FFF2-40B4-BE49-F238E27FC236}">
                <a16:creationId xmlns:a16="http://schemas.microsoft.com/office/drawing/2014/main" id="{F08B6BC6-3D92-4586-9E89-70141D8E96CE}"/>
              </a:ext>
            </a:extLst>
          </p:cNvPr>
          <p:cNvSpPr>
            <a:spLocks noGrp="1"/>
          </p:cNvSpPr>
          <p:nvPr>
            <p:ph idx="1"/>
          </p:nvPr>
        </p:nvSpPr>
        <p:spPr>
          <a:xfrm>
            <a:off x="457200" y="1772816"/>
            <a:ext cx="8229600" cy="4353347"/>
          </a:xfrm>
        </p:spPr>
        <p:txBody>
          <a:bodyPr/>
          <a:lstStyle/>
          <a:p>
            <a:pPr marL="0" indent="0">
              <a:buNone/>
            </a:pPr>
            <a:endParaRPr lang="en-GB" sz="1200" dirty="0"/>
          </a:p>
          <a:p>
            <a:pPr marL="0" indent="0">
              <a:buNone/>
            </a:pPr>
            <a:r>
              <a:rPr lang="en-GB" sz="2000" dirty="0"/>
              <a:t>For the vast majority of our contracts, the MCA will use one of two tendering processes:</a:t>
            </a:r>
          </a:p>
          <a:p>
            <a:pPr marL="0" indent="0">
              <a:buNone/>
            </a:pPr>
            <a:endParaRPr lang="en-GB" sz="1200" dirty="0"/>
          </a:p>
          <a:p>
            <a:r>
              <a:rPr lang="en-GB" sz="1800" b="1" dirty="0"/>
              <a:t>Single Stage Tendering</a:t>
            </a:r>
            <a:r>
              <a:rPr lang="en-GB" sz="1800" dirty="0"/>
              <a:t>.  Also called the ‘open procedure’, this process is the most used.  Any supplier who replies to our advert is invited to submit a tender, though we may ask for supplier assessment information to be submitted with it, and for those criteria to be passed before the rest of the tender is assessed.</a:t>
            </a:r>
          </a:p>
          <a:p>
            <a:r>
              <a:rPr lang="en-GB" sz="1800" b="1" dirty="0"/>
              <a:t>Two Stage Tendering</a:t>
            </a:r>
            <a:r>
              <a:rPr lang="en-GB" sz="1800" dirty="0"/>
              <a:t>.  Also called the ‘restricted procedure’, under this process any supplier that replies to our advert is asked to complete a Suitability Questionnaire.  We use the information to assess their financial standing, technical ability and suitability to pursue a professional activity, and only suppliers that pass the assessment are invited to tender.</a:t>
            </a:r>
          </a:p>
        </p:txBody>
      </p:sp>
    </p:spTree>
    <p:extLst>
      <p:ext uri="{BB962C8B-B14F-4D97-AF65-F5344CB8AC3E}">
        <p14:creationId xmlns:p14="http://schemas.microsoft.com/office/powerpoint/2010/main" val="2753566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B92D-7397-4D4A-93C5-364C1951517E}"/>
              </a:ext>
            </a:extLst>
          </p:cNvPr>
          <p:cNvSpPr>
            <a:spLocks noGrp="1"/>
          </p:cNvSpPr>
          <p:nvPr>
            <p:ph type="title"/>
          </p:nvPr>
        </p:nvSpPr>
        <p:spPr>
          <a:xfrm>
            <a:off x="1835696" y="274638"/>
            <a:ext cx="6851104" cy="1143000"/>
          </a:xfrm>
        </p:spPr>
        <p:txBody>
          <a:bodyPr/>
          <a:lstStyle/>
          <a:p>
            <a:r>
              <a:rPr lang="en-GB" sz="4000" dirty="0"/>
              <a:t>How the MCA Buys – The Tender Pack</a:t>
            </a:r>
          </a:p>
        </p:txBody>
      </p:sp>
      <p:sp>
        <p:nvSpPr>
          <p:cNvPr id="3" name="Content Placeholder 2">
            <a:extLst>
              <a:ext uri="{FF2B5EF4-FFF2-40B4-BE49-F238E27FC236}">
                <a16:creationId xmlns:a16="http://schemas.microsoft.com/office/drawing/2014/main" id="{308ABC63-69AD-4EA8-B77A-D62ACA07BD83}"/>
              </a:ext>
            </a:extLst>
          </p:cNvPr>
          <p:cNvSpPr>
            <a:spLocks noGrp="1"/>
          </p:cNvSpPr>
          <p:nvPr>
            <p:ph idx="1"/>
          </p:nvPr>
        </p:nvSpPr>
        <p:spPr>
          <a:xfrm>
            <a:off x="457200" y="1700808"/>
            <a:ext cx="8229600" cy="4464496"/>
          </a:xfrm>
        </p:spPr>
        <p:txBody>
          <a:bodyPr/>
          <a:lstStyle/>
          <a:p>
            <a:pPr marL="0" indent="0">
              <a:buNone/>
            </a:pPr>
            <a:endParaRPr lang="en-GB" sz="1000" dirty="0"/>
          </a:p>
          <a:p>
            <a:pPr marL="0" indent="0">
              <a:buNone/>
            </a:pPr>
            <a:r>
              <a:rPr lang="en-GB" sz="2000" dirty="0"/>
              <a:t>For each contract the MCA produces a ‘tender pack’, containing all the information required to submit a tender.  The tender pack is attached electronically to the Contracts Finder advert, and suppliers are advised to read it before submitting their tender.  The tender pack will contain:</a:t>
            </a:r>
          </a:p>
          <a:p>
            <a:pPr marL="0" indent="0">
              <a:buNone/>
            </a:pPr>
            <a:endParaRPr lang="en-GB" sz="1000" dirty="0"/>
          </a:p>
          <a:p>
            <a:r>
              <a:rPr lang="en-GB" sz="1800" dirty="0"/>
              <a:t>An invitation to tender letter;</a:t>
            </a:r>
          </a:p>
          <a:p>
            <a:r>
              <a:rPr lang="en-GB" sz="1800" dirty="0"/>
              <a:t>The technical specification for the product or service;</a:t>
            </a:r>
          </a:p>
          <a:p>
            <a:r>
              <a:rPr lang="en-GB" sz="1800" dirty="0"/>
              <a:t>Any other technical information (e.g. drawings, usage figures);</a:t>
            </a:r>
          </a:p>
          <a:p>
            <a:r>
              <a:rPr lang="en-GB" sz="1800" dirty="0"/>
              <a:t>Instructions on how to submit a compliant tender;</a:t>
            </a:r>
          </a:p>
          <a:p>
            <a:r>
              <a:rPr lang="en-GB" sz="1800" dirty="0"/>
              <a:t>The scoring criteria and scoring method for the contract;</a:t>
            </a:r>
          </a:p>
          <a:p>
            <a:r>
              <a:rPr lang="en-GB" sz="1800" dirty="0"/>
              <a:t>The terms and conditions under which we intend to contract;</a:t>
            </a:r>
          </a:p>
          <a:p>
            <a:r>
              <a:rPr lang="en-GB" sz="1800" dirty="0"/>
              <a:t>Any standard documents for return, which will always include a Form of Tender and Pricing Schedule.  </a:t>
            </a:r>
          </a:p>
        </p:txBody>
      </p:sp>
    </p:spTree>
    <p:extLst>
      <p:ext uri="{BB962C8B-B14F-4D97-AF65-F5344CB8AC3E}">
        <p14:creationId xmlns:p14="http://schemas.microsoft.com/office/powerpoint/2010/main" val="4123813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1AFC5-D188-4ADA-BC35-DDBB54D60816}"/>
              </a:ext>
            </a:extLst>
          </p:cNvPr>
          <p:cNvSpPr>
            <a:spLocks noGrp="1"/>
          </p:cNvSpPr>
          <p:nvPr>
            <p:ph type="title"/>
          </p:nvPr>
        </p:nvSpPr>
        <p:spPr>
          <a:xfrm>
            <a:off x="1907704" y="274638"/>
            <a:ext cx="6779096" cy="1143000"/>
          </a:xfrm>
        </p:spPr>
        <p:txBody>
          <a:bodyPr/>
          <a:lstStyle/>
          <a:p>
            <a:r>
              <a:rPr lang="en-GB" sz="4000" dirty="0"/>
              <a:t>How the MCA Buys - Scoring</a:t>
            </a:r>
          </a:p>
        </p:txBody>
      </p:sp>
      <p:sp>
        <p:nvSpPr>
          <p:cNvPr id="3" name="Content Placeholder 2">
            <a:extLst>
              <a:ext uri="{FF2B5EF4-FFF2-40B4-BE49-F238E27FC236}">
                <a16:creationId xmlns:a16="http://schemas.microsoft.com/office/drawing/2014/main" id="{2EF572F5-6FBA-4FF8-9A2F-C1309B9C027E}"/>
              </a:ext>
            </a:extLst>
          </p:cNvPr>
          <p:cNvSpPr>
            <a:spLocks noGrp="1"/>
          </p:cNvSpPr>
          <p:nvPr>
            <p:ph idx="1"/>
          </p:nvPr>
        </p:nvSpPr>
        <p:spPr>
          <a:xfrm>
            <a:off x="457200" y="1772816"/>
            <a:ext cx="8229600" cy="4353347"/>
          </a:xfrm>
        </p:spPr>
        <p:txBody>
          <a:bodyPr/>
          <a:lstStyle/>
          <a:p>
            <a:pPr marL="0" indent="0">
              <a:buNone/>
            </a:pPr>
            <a:r>
              <a:rPr lang="en-GB" sz="2000" dirty="0"/>
              <a:t>All tenders for MCA contracts are assessed against a set of scoring criteria, and the scoring must comply with the following rules:</a:t>
            </a:r>
          </a:p>
          <a:p>
            <a:pPr marL="0" indent="0">
              <a:buNone/>
            </a:pPr>
            <a:endParaRPr lang="en-GB" sz="1000" dirty="0"/>
          </a:p>
          <a:p>
            <a:r>
              <a:rPr lang="en-GB" sz="1800" dirty="0"/>
              <a:t>The criteria must be relevant to the contract, and proportionate to its value and risk level;</a:t>
            </a:r>
          </a:p>
          <a:p>
            <a:r>
              <a:rPr lang="en-GB" sz="1800" dirty="0"/>
              <a:t>We must publish the criteria in the tender pack, and also set out the weighting for each criterion (its relative importance to the overall scoring);</a:t>
            </a:r>
          </a:p>
          <a:p>
            <a:r>
              <a:rPr lang="en-GB" sz="1800" dirty="0"/>
              <a:t>We must publish the scoring method we intend to use, including whether there are any critical factors that may disqualify a bidder;</a:t>
            </a:r>
          </a:p>
          <a:p>
            <a:r>
              <a:rPr lang="en-GB" sz="1800" dirty="0"/>
              <a:t>We must assess all tenders objectively, in accordance with the published criteria and method;</a:t>
            </a:r>
          </a:p>
          <a:p>
            <a:r>
              <a:rPr lang="en-GB" sz="1800" dirty="0"/>
              <a:t>We must only compare each tender against the requirements in the specification, and cannot compare tenders against each other; </a:t>
            </a:r>
          </a:p>
          <a:p>
            <a:r>
              <a:rPr lang="en-GB" sz="1800" dirty="0"/>
              <a:t>We must only take account of information included in the tender, and cannot rely on any prior knowledge of a supplier’s business.</a:t>
            </a:r>
          </a:p>
          <a:p>
            <a:endParaRPr lang="en-GB" sz="2000" dirty="0"/>
          </a:p>
        </p:txBody>
      </p:sp>
    </p:spTree>
    <p:extLst>
      <p:ext uri="{BB962C8B-B14F-4D97-AF65-F5344CB8AC3E}">
        <p14:creationId xmlns:p14="http://schemas.microsoft.com/office/powerpoint/2010/main" val="345012948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 (1)</Template>
  <TotalTime>191</TotalTime>
  <Words>1790</Words>
  <Application>Microsoft Office PowerPoint</Application>
  <PresentationFormat>On-screen Show (4:3)</PresentationFormat>
  <Paragraphs>113</Paragraphs>
  <Slides>15</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Default Design</vt:lpstr>
      <vt:lpstr>Selling to the MCA</vt:lpstr>
      <vt:lpstr>Introduction</vt:lpstr>
      <vt:lpstr>How the MCA Buys – The Legal Principles</vt:lpstr>
      <vt:lpstr>How the MCA Buys – Value for Money</vt:lpstr>
      <vt:lpstr>How the MCA Buys – Other Considerations</vt:lpstr>
      <vt:lpstr>How the MCA Buys - Advertising</vt:lpstr>
      <vt:lpstr>How the MCA Buys – The Tender Process</vt:lpstr>
      <vt:lpstr>How the MCA Buys – The Tender Pack</vt:lpstr>
      <vt:lpstr>How the MCA Buys - Scoring</vt:lpstr>
      <vt:lpstr>How the MCA Buys – Contract Award</vt:lpstr>
      <vt:lpstr>Top Tips on Tendering – The Need to get it Right</vt:lpstr>
      <vt:lpstr>Top Tips on Tendering - Compliance</vt:lpstr>
      <vt:lpstr>Top Tips on Tendering – What to Include</vt:lpstr>
      <vt:lpstr>Top Tips on Tendering – Good Answers to Questions</vt:lpstr>
      <vt:lpstr>Top Tips on Tendering – Ease of Scoring</vt:lpstr>
    </vt:vector>
  </TitlesOfParts>
  <Company>MCA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Gosling</dc:creator>
  <cp:lastModifiedBy>Cheryl Whittle</cp:lastModifiedBy>
  <cp:revision>23</cp:revision>
  <dcterms:created xsi:type="dcterms:W3CDTF">2016-12-01T15:48:51Z</dcterms:created>
  <dcterms:modified xsi:type="dcterms:W3CDTF">2018-07-09T10:21:07Z</dcterms:modified>
</cp:coreProperties>
</file>