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303" r:id="rId2"/>
    <p:sldId id="283" r:id="rId3"/>
    <p:sldId id="284" r:id="rId4"/>
    <p:sldId id="304" r:id="rId5"/>
    <p:sldId id="333" r:id="rId6"/>
    <p:sldId id="332" r:id="rId7"/>
    <p:sldId id="307" r:id="rId8"/>
    <p:sldId id="326" r:id="rId9"/>
    <p:sldId id="334" r:id="rId10"/>
    <p:sldId id="310" r:id="rId11"/>
    <p:sldId id="314" r:id="rId12"/>
    <p:sldId id="327" r:id="rId13"/>
    <p:sldId id="335" r:id="rId14"/>
    <p:sldId id="328" r:id="rId15"/>
    <p:sldId id="329" r:id="rId16"/>
    <p:sldId id="336" r:id="rId17"/>
    <p:sldId id="319" r:id="rId18"/>
    <p:sldId id="320" r:id="rId19"/>
    <p:sldId id="337" r:id="rId20"/>
    <p:sldId id="338" r:id="rId21"/>
    <p:sldId id="279" r:id="rId22"/>
  </p:sldIdLst>
  <p:sldSz cx="9144000" cy="6858000" type="screen4x3"/>
  <p:notesSz cx="6797675" cy="99282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 Ferraby" initials="PF" lastIdx="4" clrIdx="0">
    <p:extLst/>
  </p:cmAuthor>
  <p:cmAuthor id="2" name="Michael Woods" initials="MW"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5E1"/>
    <a:srgbClr val="00B140"/>
    <a:srgbClr val="005844"/>
    <a:srgbClr val="00968E"/>
    <a:srgbClr val="006272"/>
    <a:srgbClr val="141B4D"/>
    <a:srgbClr val="EF3B24"/>
    <a:srgbClr val="FF7500"/>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31" autoAdjust="0"/>
    <p:restoredTop sz="82996" autoAdjust="0"/>
  </p:normalViewPr>
  <p:slideViewPr>
    <p:cSldViewPr snapToGrid="0" showGuides="1">
      <p:cViewPr varScale="1">
        <p:scale>
          <a:sx n="88" d="100"/>
          <a:sy n="88" d="100"/>
        </p:scale>
        <p:origin x="798" y="96"/>
      </p:cViewPr>
      <p:guideLst>
        <p:guide orient="horz" pos="2160"/>
        <p:guide pos="2880"/>
      </p:guideLst>
    </p:cSldViewPr>
  </p:slideViewPr>
  <p:notesTextViewPr>
    <p:cViewPr>
      <p:scale>
        <a:sx n="100" d="100"/>
        <a:sy n="100" d="100"/>
      </p:scale>
      <p:origin x="0" y="0"/>
    </p:cViewPr>
  </p:notesTextViewPr>
  <p:notesViewPr>
    <p:cSldViewPr snapToGrid="0" showGuides="1">
      <p:cViewPr varScale="1">
        <p:scale>
          <a:sx n="54" d="100"/>
          <a:sy n="54" d="100"/>
        </p:scale>
        <p:origin x="19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0B4EB462-98FC-4072-8633-C50B2CCEC85C}" type="datetimeFigureOut">
              <a:rPr lang="en-GB" smtClean="0"/>
              <a:pPr/>
              <a:t>02/08/2017</a:t>
            </a:fld>
            <a:endParaRPr lang="en-GB" dirty="0"/>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BC9C4B86-80E6-4D44-A160-807F12D0930A}" type="slidenum">
              <a:rPr lang="en-GB" smtClean="0"/>
              <a:pPr/>
              <a:t>‹#›</a:t>
            </a:fld>
            <a:endParaRPr lang="en-GB" dirty="0"/>
          </a:p>
        </p:txBody>
      </p:sp>
    </p:spTree>
    <p:extLst>
      <p:ext uri="{BB962C8B-B14F-4D97-AF65-F5344CB8AC3E}">
        <p14:creationId xmlns:p14="http://schemas.microsoft.com/office/powerpoint/2010/main" val="2362916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9C22AFE-A276-42FB-A93A-B0F7F521EF17}" type="datetimeFigureOut">
              <a:rPr lang="en-GB" smtClean="0"/>
              <a:pPr/>
              <a:t>02/08/2017</a:t>
            </a:fld>
            <a:endParaRPr lang="en-GB" dirty="0"/>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55F689CC-6958-4F62-A2B0-6289660D9B22}" type="slidenum">
              <a:rPr lang="en-GB" smtClean="0"/>
              <a:pPr/>
              <a:t>‹#›</a:t>
            </a:fld>
            <a:endParaRPr lang="en-GB" dirty="0"/>
          </a:p>
        </p:txBody>
      </p:sp>
    </p:spTree>
    <p:extLst>
      <p:ext uri="{BB962C8B-B14F-4D97-AF65-F5344CB8AC3E}">
        <p14:creationId xmlns:p14="http://schemas.microsoft.com/office/powerpoint/2010/main" val="72226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a:t>
            </a:fld>
            <a:endParaRPr lang="en-GB" dirty="0"/>
          </a:p>
        </p:txBody>
      </p:sp>
    </p:spTree>
    <p:extLst>
      <p:ext uri="{BB962C8B-B14F-4D97-AF65-F5344CB8AC3E}">
        <p14:creationId xmlns:p14="http://schemas.microsoft.com/office/powerpoint/2010/main" val="3238379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15</a:t>
            </a:fld>
            <a:endParaRPr lang="en-GB" dirty="0"/>
          </a:p>
        </p:txBody>
      </p:sp>
    </p:spTree>
    <p:extLst>
      <p:ext uri="{BB962C8B-B14F-4D97-AF65-F5344CB8AC3E}">
        <p14:creationId xmlns:p14="http://schemas.microsoft.com/office/powerpoint/2010/main" val="1807359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17</a:t>
            </a:fld>
            <a:endParaRPr lang="en-GB" dirty="0"/>
          </a:p>
        </p:txBody>
      </p:sp>
    </p:spTree>
    <p:extLst>
      <p:ext uri="{BB962C8B-B14F-4D97-AF65-F5344CB8AC3E}">
        <p14:creationId xmlns:p14="http://schemas.microsoft.com/office/powerpoint/2010/main" val="3483980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18</a:t>
            </a:fld>
            <a:endParaRPr lang="en-GB" dirty="0"/>
          </a:p>
        </p:txBody>
      </p:sp>
    </p:spTree>
    <p:extLst>
      <p:ext uri="{BB962C8B-B14F-4D97-AF65-F5344CB8AC3E}">
        <p14:creationId xmlns:p14="http://schemas.microsoft.com/office/powerpoint/2010/main" val="2411392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19</a:t>
            </a:fld>
            <a:endParaRPr lang="en-GB" dirty="0"/>
          </a:p>
        </p:txBody>
      </p:sp>
    </p:spTree>
    <p:extLst>
      <p:ext uri="{BB962C8B-B14F-4D97-AF65-F5344CB8AC3E}">
        <p14:creationId xmlns:p14="http://schemas.microsoft.com/office/powerpoint/2010/main" val="1715314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20</a:t>
            </a:fld>
            <a:endParaRPr lang="en-GB" dirty="0"/>
          </a:p>
        </p:txBody>
      </p:sp>
    </p:spTree>
    <p:extLst>
      <p:ext uri="{BB962C8B-B14F-4D97-AF65-F5344CB8AC3E}">
        <p14:creationId xmlns:p14="http://schemas.microsoft.com/office/powerpoint/2010/main" val="656244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21</a:t>
            </a:fld>
            <a:endParaRPr lang="en-GB" dirty="0"/>
          </a:p>
        </p:txBody>
      </p:sp>
    </p:spTree>
    <p:extLst>
      <p:ext uri="{BB962C8B-B14F-4D97-AF65-F5344CB8AC3E}">
        <p14:creationId xmlns:p14="http://schemas.microsoft.com/office/powerpoint/2010/main" val="1919098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2</a:t>
            </a:fld>
            <a:endParaRPr lang="en-GB" dirty="0"/>
          </a:p>
        </p:txBody>
      </p:sp>
    </p:spTree>
    <p:extLst>
      <p:ext uri="{BB962C8B-B14F-4D97-AF65-F5344CB8AC3E}">
        <p14:creationId xmlns:p14="http://schemas.microsoft.com/office/powerpoint/2010/main" val="583180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Note 1: Social sustainability is defined as ‘identifying and managing business impacts, both positive and negative, on people, be they employees, suppliers, rail users, communities or other groups affected by the rail industry’s physical and socio-economic presence.’</a:t>
            </a:r>
          </a:p>
          <a:p>
            <a:endParaRPr lang="en-GB" b="0" dirty="0"/>
          </a:p>
          <a:p>
            <a:r>
              <a:rPr lang="en-GB" sz="1200" b="0" kern="1200" dirty="0">
                <a:solidFill>
                  <a:schemeClr val="tx1"/>
                </a:solidFill>
                <a:latin typeface="+mn-lt"/>
                <a:ea typeface="+mn-ea"/>
                <a:cs typeface="+mn-cs"/>
              </a:rPr>
              <a:t>Note 2: Social value includes consideration of social benefits such as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Health and wellbeing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Diversity and inclusion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Community cohesion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Community safety, including suicide prevention and anti-social behaviour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Employment and skills (including local recruitment)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Local and sustainable procurement (including SMEs and social enterprises)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Employee engagement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Customer satisfaction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Industry specific drivers of social value include (but are by no means limited to)</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Accessibility (i.e. in relation to design and operations)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Community use of railway assets (including rail heritage, community rail partnerships and community rail volunteering)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Travel and tourism</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Polycentric development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Gentrification</a:t>
            </a:r>
          </a:p>
        </p:txBody>
      </p:sp>
      <p:sp>
        <p:nvSpPr>
          <p:cNvPr id="4" name="Slide Number Placeholder 3"/>
          <p:cNvSpPr>
            <a:spLocks noGrp="1"/>
          </p:cNvSpPr>
          <p:nvPr>
            <p:ph type="sldNum" sz="quarter" idx="10"/>
          </p:nvPr>
        </p:nvSpPr>
        <p:spPr/>
        <p:txBody>
          <a:bodyPr/>
          <a:lstStyle/>
          <a:p>
            <a:fld id="{55F689CC-6958-4F62-A2B0-6289660D9B22}" type="slidenum">
              <a:rPr lang="en-GB" smtClean="0"/>
              <a:pPr/>
              <a:t>3</a:t>
            </a:fld>
            <a:endParaRPr lang="en-GB" dirty="0"/>
          </a:p>
        </p:txBody>
      </p:sp>
    </p:spTree>
    <p:extLst>
      <p:ext uri="{BB962C8B-B14F-4D97-AF65-F5344CB8AC3E}">
        <p14:creationId xmlns:p14="http://schemas.microsoft.com/office/powerpoint/2010/main" val="386381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Examples continue on following slide.</a:t>
            </a:r>
          </a:p>
        </p:txBody>
      </p:sp>
      <p:sp>
        <p:nvSpPr>
          <p:cNvPr id="4" name="Slide Number Placeholder 3"/>
          <p:cNvSpPr>
            <a:spLocks noGrp="1"/>
          </p:cNvSpPr>
          <p:nvPr>
            <p:ph type="sldNum" sz="quarter" idx="10"/>
          </p:nvPr>
        </p:nvSpPr>
        <p:spPr/>
        <p:txBody>
          <a:bodyPr/>
          <a:lstStyle/>
          <a:p>
            <a:fld id="{55F689CC-6958-4F62-A2B0-6289660D9B22}" type="slidenum">
              <a:rPr lang="en-GB" smtClean="0"/>
              <a:pPr/>
              <a:t>4</a:t>
            </a:fld>
            <a:endParaRPr lang="en-GB" dirty="0"/>
          </a:p>
        </p:txBody>
      </p:sp>
    </p:spTree>
    <p:extLst>
      <p:ext uri="{BB962C8B-B14F-4D97-AF65-F5344CB8AC3E}">
        <p14:creationId xmlns:p14="http://schemas.microsoft.com/office/powerpoint/2010/main" val="3456014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7</a:t>
            </a:fld>
            <a:endParaRPr lang="en-GB" dirty="0"/>
          </a:p>
        </p:txBody>
      </p:sp>
    </p:spTree>
    <p:extLst>
      <p:ext uri="{BB962C8B-B14F-4D97-AF65-F5344CB8AC3E}">
        <p14:creationId xmlns:p14="http://schemas.microsoft.com/office/powerpoint/2010/main" val="1551096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8</a:t>
            </a:fld>
            <a:endParaRPr lang="en-GB" dirty="0"/>
          </a:p>
        </p:txBody>
      </p:sp>
    </p:spTree>
    <p:extLst>
      <p:ext uri="{BB962C8B-B14F-4D97-AF65-F5344CB8AC3E}">
        <p14:creationId xmlns:p14="http://schemas.microsoft.com/office/powerpoint/2010/main" val="2784688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10</a:t>
            </a:fld>
            <a:endParaRPr lang="en-GB" dirty="0"/>
          </a:p>
        </p:txBody>
      </p:sp>
    </p:spTree>
    <p:extLst>
      <p:ext uri="{BB962C8B-B14F-4D97-AF65-F5344CB8AC3E}">
        <p14:creationId xmlns:p14="http://schemas.microsoft.com/office/powerpoint/2010/main" val="1238095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11</a:t>
            </a:fld>
            <a:endParaRPr lang="en-GB" dirty="0"/>
          </a:p>
        </p:txBody>
      </p:sp>
    </p:spTree>
    <p:extLst>
      <p:ext uri="{BB962C8B-B14F-4D97-AF65-F5344CB8AC3E}">
        <p14:creationId xmlns:p14="http://schemas.microsoft.com/office/powerpoint/2010/main" val="3268728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pPr/>
              <a:t>14</a:t>
            </a:fld>
            <a:endParaRPr lang="en-GB" dirty="0"/>
          </a:p>
        </p:txBody>
      </p:sp>
    </p:spTree>
    <p:extLst>
      <p:ext uri="{BB962C8B-B14F-4D97-AF65-F5344CB8AC3E}">
        <p14:creationId xmlns:p14="http://schemas.microsoft.com/office/powerpoint/2010/main" val="2096268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_no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userDrawn="1"/>
        </p:nvSpPr>
        <p:spPr>
          <a:xfrm>
            <a:off x="6894000" y="4608000"/>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userDrawn="1"/>
        </p:nvSpPr>
        <p:spPr>
          <a:xfrm>
            <a:off x="6894000" y="2305226"/>
            <a:ext cx="225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Tree>
    <p:extLst>
      <p:ext uri="{BB962C8B-B14F-4D97-AF65-F5344CB8AC3E}">
        <p14:creationId xmlns:p14="http://schemas.microsoft.com/office/powerpoint/2010/main" val="146914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ext and Table 2">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817200"/>
          </a:xfrm>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2088000" cy="4351338"/>
          </a:xfrm>
        </p:spPr>
        <p:txBody>
          <a:bodyPr>
            <a:noAutofit/>
          </a:bodyPr>
          <a:lstStyle>
            <a:lvl1pPr>
              <a:defRPr sz="1600"/>
            </a:lvl1pPr>
            <a:lvl2pPr>
              <a:defRPr sz="1600"/>
            </a:lvl2pPr>
            <a:lvl3pPr>
              <a:defRPr sz="16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844000" y="1620000"/>
            <a:ext cx="5688000" cy="4351338"/>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243484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Intro and 3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dirty="0"/>
          </a:p>
        </p:txBody>
      </p:sp>
      <p:sp>
        <p:nvSpPr>
          <p:cNvPr id="4"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5" name="Content Placeholder 3"/>
          <p:cNvSpPr>
            <a:spLocks noGrp="1"/>
          </p:cNvSpPr>
          <p:nvPr>
            <p:ph sz="half" idx="2"/>
          </p:nvPr>
        </p:nvSpPr>
        <p:spPr>
          <a:xfrm>
            <a:off x="612000"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8" name="Content Placeholder 3"/>
          <p:cNvSpPr>
            <a:spLocks noGrp="1"/>
          </p:cNvSpPr>
          <p:nvPr>
            <p:ph sz="half" idx="11"/>
          </p:nvPr>
        </p:nvSpPr>
        <p:spPr>
          <a:xfrm>
            <a:off x="3320324"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9" name="Content Placeholder 3"/>
          <p:cNvSpPr>
            <a:spLocks noGrp="1"/>
          </p:cNvSpPr>
          <p:nvPr>
            <p:ph sz="half" idx="12"/>
          </p:nvPr>
        </p:nvSpPr>
        <p:spPr>
          <a:xfrm>
            <a:off x="6012000"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11" name="Text Placeholder 10"/>
          <p:cNvSpPr>
            <a:spLocks noGrp="1"/>
          </p:cNvSpPr>
          <p:nvPr>
            <p:ph type="body" sz="quarter" idx="13"/>
          </p:nvPr>
        </p:nvSpPr>
        <p:spPr>
          <a:xfrm>
            <a:off x="612000"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Text Placeholder 10"/>
          <p:cNvSpPr>
            <a:spLocks noGrp="1"/>
          </p:cNvSpPr>
          <p:nvPr>
            <p:ph type="body" sz="quarter" idx="14"/>
          </p:nvPr>
        </p:nvSpPr>
        <p:spPr>
          <a:xfrm>
            <a:off x="3320324"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10"/>
          <p:cNvSpPr>
            <a:spLocks noGrp="1"/>
          </p:cNvSpPr>
          <p:nvPr>
            <p:ph type="body" sz="quarter" idx="15"/>
          </p:nvPr>
        </p:nvSpPr>
        <p:spPr>
          <a:xfrm>
            <a:off x="6012000"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15"/>
          <p:cNvSpPr>
            <a:spLocks noGrp="1"/>
          </p:cNvSpPr>
          <p:nvPr>
            <p:ph type="body" sz="quarter" idx="16"/>
          </p:nvPr>
        </p:nvSpPr>
        <p:spPr>
          <a:xfrm>
            <a:off x="1785039"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17" name="Text Placeholder 15"/>
          <p:cNvSpPr>
            <a:spLocks noGrp="1"/>
          </p:cNvSpPr>
          <p:nvPr>
            <p:ph type="body" sz="quarter" idx="17"/>
          </p:nvPr>
        </p:nvSpPr>
        <p:spPr>
          <a:xfrm>
            <a:off x="4476714"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18" name="Text Placeholder 15"/>
          <p:cNvSpPr>
            <a:spLocks noGrp="1"/>
          </p:cNvSpPr>
          <p:nvPr>
            <p:ph type="body" sz="quarter" idx="18"/>
          </p:nvPr>
        </p:nvSpPr>
        <p:spPr>
          <a:xfrm>
            <a:off x="7168390"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Tree>
    <p:extLst>
      <p:ext uri="{BB962C8B-B14F-4D97-AF65-F5344CB8AC3E}">
        <p14:creationId xmlns:p14="http://schemas.microsoft.com/office/powerpoint/2010/main" val="3120229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Intro and 6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dirty="0"/>
          </a:p>
        </p:txBody>
      </p:sp>
      <p:sp>
        <p:nvSpPr>
          <p:cNvPr id="4" name="Content Placeholder 2"/>
          <p:cNvSpPr>
            <a:spLocks noGrp="1"/>
          </p:cNvSpPr>
          <p:nvPr>
            <p:ph sz="half" idx="1"/>
          </p:nvPr>
        </p:nvSpPr>
        <p:spPr>
          <a:xfrm>
            <a:off x="612000" y="1620000"/>
            <a:ext cx="7920000" cy="540104"/>
          </a:xfrm>
        </p:spPr>
        <p:txBody>
          <a:bodyPr>
            <a:noAutofit/>
          </a:bodyPr>
          <a:lstStyle>
            <a:lvl1pPr>
              <a:defRPr sz="1400"/>
            </a:lvl1pPr>
            <a:lvl2pPr>
              <a:defRPr sz="1600"/>
            </a:lvl2pPr>
          </a:lstStyle>
          <a:p>
            <a:pPr lvl="0"/>
            <a:r>
              <a:rPr lang="en-US"/>
              <a:t>Edit Master text styles</a:t>
            </a:r>
          </a:p>
        </p:txBody>
      </p:sp>
      <p:sp>
        <p:nvSpPr>
          <p:cNvPr id="5" name="Content Placeholder 3"/>
          <p:cNvSpPr>
            <a:spLocks noGrp="1"/>
          </p:cNvSpPr>
          <p:nvPr>
            <p:ph sz="half" idx="2"/>
          </p:nvPr>
        </p:nvSpPr>
        <p:spPr>
          <a:xfrm>
            <a:off x="612000"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8" name="Content Placeholder 3"/>
          <p:cNvSpPr>
            <a:spLocks noGrp="1"/>
          </p:cNvSpPr>
          <p:nvPr>
            <p:ph sz="half" idx="11"/>
          </p:nvPr>
        </p:nvSpPr>
        <p:spPr>
          <a:xfrm>
            <a:off x="3305588"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9" name="Content Placeholder 3"/>
          <p:cNvSpPr>
            <a:spLocks noGrp="1"/>
          </p:cNvSpPr>
          <p:nvPr>
            <p:ph sz="half" idx="12"/>
          </p:nvPr>
        </p:nvSpPr>
        <p:spPr>
          <a:xfrm>
            <a:off x="5997600"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11" name="Text Placeholder 10"/>
          <p:cNvSpPr>
            <a:spLocks noGrp="1"/>
          </p:cNvSpPr>
          <p:nvPr>
            <p:ph type="body" sz="quarter" idx="13"/>
          </p:nvPr>
        </p:nvSpPr>
        <p:spPr>
          <a:xfrm>
            <a:off x="1591969" y="2231791"/>
            <a:ext cx="1636649" cy="1808092"/>
          </a:xfrm>
        </p:spPr>
        <p:txBody>
          <a:bodyPr/>
          <a:lstStyle>
            <a:lvl1pPr>
              <a:defRPr sz="1200"/>
            </a:lvl1pPr>
            <a:lvl2pPr>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16" name="Text Placeholder 15"/>
          <p:cNvSpPr>
            <a:spLocks noGrp="1"/>
          </p:cNvSpPr>
          <p:nvPr>
            <p:ph type="body" sz="quarter" idx="16"/>
          </p:nvPr>
        </p:nvSpPr>
        <p:spPr>
          <a:xfrm>
            <a:off x="612000" y="3206359"/>
            <a:ext cx="883351" cy="842178"/>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21" name="Content Placeholder 3"/>
          <p:cNvSpPr>
            <a:spLocks noGrp="1"/>
          </p:cNvSpPr>
          <p:nvPr>
            <p:ph sz="half" idx="19"/>
          </p:nvPr>
        </p:nvSpPr>
        <p:spPr>
          <a:xfrm>
            <a:off x="612000"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2" name="Content Placeholder 3"/>
          <p:cNvSpPr>
            <a:spLocks noGrp="1"/>
          </p:cNvSpPr>
          <p:nvPr>
            <p:ph sz="half" idx="20"/>
          </p:nvPr>
        </p:nvSpPr>
        <p:spPr>
          <a:xfrm>
            <a:off x="3305588"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3" name="Content Placeholder 3"/>
          <p:cNvSpPr>
            <a:spLocks noGrp="1"/>
          </p:cNvSpPr>
          <p:nvPr>
            <p:ph sz="half" idx="21"/>
          </p:nvPr>
        </p:nvSpPr>
        <p:spPr>
          <a:xfrm>
            <a:off x="5997600"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4" name="Text Placeholder 10"/>
          <p:cNvSpPr>
            <a:spLocks noGrp="1"/>
          </p:cNvSpPr>
          <p:nvPr>
            <p:ph type="body" sz="quarter" idx="22"/>
          </p:nvPr>
        </p:nvSpPr>
        <p:spPr>
          <a:xfrm>
            <a:off x="1591969" y="4166608"/>
            <a:ext cx="1636649" cy="1843251"/>
          </a:xfrm>
        </p:spPr>
        <p:txBody>
          <a:bodyPr/>
          <a:lstStyle>
            <a:lvl1pPr>
              <a:defRPr sz="1200"/>
            </a:lvl1pPr>
            <a:lvl2pPr>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27" name="Text Placeholder 15"/>
          <p:cNvSpPr>
            <a:spLocks noGrp="1"/>
          </p:cNvSpPr>
          <p:nvPr>
            <p:ph type="body" sz="quarter" idx="23"/>
          </p:nvPr>
        </p:nvSpPr>
        <p:spPr>
          <a:xfrm>
            <a:off x="612000" y="5141177"/>
            <a:ext cx="883351" cy="868682"/>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28" name="Text Placeholder 10"/>
          <p:cNvSpPr>
            <a:spLocks noGrp="1"/>
          </p:cNvSpPr>
          <p:nvPr>
            <p:ph type="body" sz="quarter" idx="24"/>
          </p:nvPr>
        </p:nvSpPr>
        <p:spPr>
          <a:xfrm>
            <a:off x="4284000" y="4166608"/>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29" name="Text Placeholder 15"/>
          <p:cNvSpPr>
            <a:spLocks noGrp="1"/>
          </p:cNvSpPr>
          <p:nvPr>
            <p:ph type="body" sz="quarter" idx="25"/>
          </p:nvPr>
        </p:nvSpPr>
        <p:spPr>
          <a:xfrm>
            <a:off x="3305588" y="5141177"/>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0" name="Text Placeholder 10"/>
          <p:cNvSpPr>
            <a:spLocks noGrp="1"/>
          </p:cNvSpPr>
          <p:nvPr>
            <p:ph type="body" sz="quarter" idx="26"/>
          </p:nvPr>
        </p:nvSpPr>
        <p:spPr>
          <a:xfrm>
            <a:off x="6976800" y="4166608"/>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1" name="Text Placeholder 15"/>
          <p:cNvSpPr>
            <a:spLocks noGrp="1"/>
          </p:cNvSpPr>
          <p:nvPr>
            <p:ph type="body" sz="quarter" idx="27"/>
          </p:nvPr>
        </p:nvSpPr>
        <p:spPr>
          <a:xfrm>
            <a:off x="5997600" y="5141177"/>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2" name="Text Placeholder 10"/>
          <p:cNvSpPr>
            <a:spLocks noGrp="1"/>
          </p:cNvSpPr>
          <p:nvPr>
            <p:ph type="body" sz="quarter" idx="28"/>
          </p:nvPr>
        </p:nvSpPr>
        <p:spPr>
          <a:xfrm>
            <a:off x="4284000" y="2231791"/>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3" name="Text Placeholder 15"/>
          <p:cNvSpPr>
            <a:spLocks noGrp="1"/>
          </p:cNvSpPr>
          <p:nvPr>
            <p:ph type="body" sz="quarter" idx="29"/>
          </p:nvPr>
        </p:nvSpPr>
        <p:spPr>
          <a:xfrm>
            <a:off x="3305588" y="3206360"/>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4" name="Text Placeholder 10"/>
          <p:cNvSpPr>
            <a:spLocks noGrp="1"/>
          </p:cNvSpPr>
          <p:nvPr>
            <p:ph type="body" sz="quarter" idx="30"/>
          </p:nvPr>
        </p:nvSpPr>
        <p:spPr>
          <a:xfrm>
            <a:off x="6976800" y="2231791"/>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5" name="Text Placeholder 15"/>
          <p:cNvSpPr>
            <a:spLocks noGrp="1"/>
          </p:cNvSpPr>
          <p:nvPr>
            <p:ph type="body" sz="quarter" idx="31"/>
          </p:nvPr>
        </p:nvSpPr>
        <p:spPr>
          <a:xfrm>
            <a:off x="5997600" y="3206360"/>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Tree>
    <p:extLst>
      <p:ext uri="{BB962C8B-B14F-4D97-AF65-F5344CB8AC3E}">
        <p14:creationId xmlns:p14="http://schemas.microsoft.com/office/powerpoint/2010/main" val="1418192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le + Subtitle +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4352400"/>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3028432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le + Subtitle + Bulleted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46537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le + Subtitle +2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6"/>
          <p:cNvSpPr>
            <a:spLocks noGrp="1"/>
          </p:cNvSpPr>
          <p:nvPr>
            <p:ph type="body" sz="quarter" idx="15"/>
          </p:nvPr>
        </p:nvSpPr>
        <p:spPr>
          <a:xfrm>
            <a:off x="464322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48060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le + Subtitle + Text + Object 1">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4643225" y="1620000"/>
            <a:ext cx="3888000" cy="4351338"/>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3427590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le + Subtitle + Text + Object 2">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612000" y="3855600"/>
            <a:ext cx="7919225" cy="2124000"/>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13968181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le + Subtitle + Text + Object 3">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8"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10" name="Content Placeholder 3"/>
          <p:cNvSpPr>
            <a:spLocks noGrp="1"/>
          </p:cNvSpPr>
          <p:nvPr>
            <p:ph sz="half" idx="2"/>
          </p:nvPr>
        </p:nvSpPr>
        <p:spPr>
          <a:xfrm>
            <a:off x="612000" y="2835961"/>
            <a:ext cx="7920000" cy="3168000"/>
          </a:xfrm>
        </p:spPr>
        <p:txBody>
          <a:bodyPr>
            <a:noAutofit/>
          </a:bodyPr>
          <a:lstStyle>
            <a:lvl1pPr marL="0" indent="0">
              <a:buFontTx/>
              <a:buNone/>
              <a:defRPr/>
            </a:lvl1pPr>
          </a:lstStyle>
          <a:p>
            <a:pPr lvl="0"/>
            <a:r>
              <a:rPr lang="en-US"/>
              <a:t>Edit Master text styles</a:t>
            </a:r>
          </a:p>
        </p:txBody>
      </p:sp>
    </p:spTree>
    <p:extLst>
      <p:ext uri="{BB962C8B-B14F-4D97-AF65-F5344CB8AC3E}">
        <p14:creationId xmlns:p14="http://schemas.microsoft.com/office/powerpoint/2010/main" val="3002680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le + Subtitle + Text + Object 4">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8" name="Content Placeholder 2"/>
          <p:cNvSpPr>
            <a:spLocks noGrp="1"/>
          </p:cNvSpPr>
          <p:nvPr>
            <p:ph sz="half" idx="1"/>
          </p:nvPr>
        </p:nvSpPr>
        <p:spPr>
          <a:xfrm>
            <a:off x="612000" y="1620000"/>
            <a:ext cx="2088000" cy="4351338"/>
          </a:xfrm>
        </p:spPr>
        <p:txBody>
          <a:bodyPr>
            <a:noAutofit/>
          </a:bodyPr>
          <a:lstStyle>
            <a:lvl1pPr>
              <a:defRPr sz="1600"/>
            </a:lvl1pPr>
            <a:lvl2pPr>
              <a:defRPr sz="1600"/>
            </a:lvl2pPr>
            <a:lvl3pPr>
              <a:defRPr sz="16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2"/>
          </p:nvPr>
        </p:nvSpPr>
        <p:spPr>
          <a:xfrm>
            <a:off x="2844000" y="1620000"/>
            <a:ext cx="5688000" cy="4351338"/>
          </a:xfrm>
        </p:spPr>
        <p:txBody>
          <a:bodyPr>
            <a:noAutofit/>
          </a:bodyPr>
          <a:lstStyle>
            <a:lvl1pPr marL="0" indent="0">
              <a:buFontTx/>
              <a:buNone/>
              <a:defRPr/>
            </a:lvl1pPr>
          </a:lstStyle>
          <a:p>
            <a:pPr lvl="0"/>
            <a:r>
              <a:rPr lang="en-US"/>
              <a:t>Edit Master text styles</a:t>
            </a:r>
          </a:p>
        </p:txBody>
      </p:sp>
    </p:spTree>
    <p:extLst>
      <p:ext uri="{BB962C8B-B14F-4D97-AF65-F5344CB8AC3E}">
        <p14:creationId xmlns:p14="http://schemas.microsoft.com/office/powerpoint/2010/main" val="137790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fixed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
        <p:nvSpPr>
          <p:cNvPr id="15" name="Rectangle 14"/>
          <p:cNvSpPr/>
          <p:nvPr userDrawn="1"/>
        </p:nvSpPr>
        <p:spPr>
          <a:xfrm>
            <a:off x="6894000" y="4608000"/>
            <a:ext cx="2250000" cy="2250000"/>
          </a:xfrm>
          <a:prstGeom prst="rect">
            <a:avLst/>
          </a:prstGeom>
          <a:blipFill dpi="0" rotWithShape="1">
            <a:blip r:embed="rId3" cstate="print">
              <a:extLst>
                <a:ext uri="{28A0092B-C50C-407E-A947-70E740481C1C}">
                  <a14:useLocalDpi xmlns:a14="http://schemas.microsoft.com/office/drawing/2010/main" val="0"/>
                </a:ext>
              </a:extLst>
            </a:blip>
            <a:srcRect/>
            <a:stretch>
              <a:fillRect l="-8916" t="-80923" r="-11380" b="-19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p:cNvSpPr/>
          <p:nvPr userDrawn="1"/>
        </p:nvSpPr>
        <p:spPr>
          <a:xfrm>
            <a:off x="6894000" y="2305226"/>
            <a:ext cx="2250000" cy="2250000"/>
          </a:xfrm>
          <a:prstGeom prst="rect">
            <a:avLst/>
          </a:prstGeom>
          <a:blipFill dpi="0" rotWithShape="1">
            <a:blip r:embed="rId4" cstate="print">
              <a:extLst>
                <a:ext uri="{28A0092B-C50C-407E-A947-70E740481C1C}">
                  <a14:useLocalDpi xmlns:a14="http://schemas.microsoft.com/office/drawing/2010/main" val="0"/>
                </a:ext>
              </a:extLst>
            </a:blip>
            <a:srcRect/>
            <a:stretch>
              <a:fillRect t="-156" b="-4975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799402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612775" y="450850"/>
            <a:ext cx="7920000" cy="5519738"/>
          </a:xfrm>
          <a:solidFill>
            <a:schemeClr val="bg1"/>
          </a:solidFill>
        </p:spPr>
        <p:txBody>
          <a:bodyPr anchor="ctr" anchorCtr="0">
            <a:noAutofit/>
          </a:bodyPr>
          <a:lstStyle>
            <a:lvl1pPr marL="0" indent="0">
              <a:buFontTx/>
              <a:buNone/>
              <a:defRPr sz="4000">
                <a:solidFill>
                  <a:schemeClr val="tx2"/>
                </a:solidFill>
                <a:latin typeface="Calibri Light" panose="020F0302020204030204" pitchFamily="34" charset="0"/>
              </a:defRPr>
            </a:lvl1pPr>
            <a:lvl2pPr marL="0" indent="0">
              <a:buFontTx/>
              <a:buNone/>
              <a:defRPr sz="2400"/>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469806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9" name="Rectangle 8"/>
          <p:cNvSpPr/>
          <p:nvPr userDrawn="1"/>
        </p:nvSpPr>
        <p:spPr>
          <a:xfrm>
            <a:off x="4590000" y="4610452"/>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userDrawn="1"/>
        </p:nvSpPr>
        <p:spPr>
          <a:xfrm>
            <a:off x="6909130" y="4610452"/>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userDrawn="1"/>
        </p:nvSpPr>
        <p:spPr>
          <a:xfrm>
            <a:off x="6909130" y="2305226"/>
            <a:ext cx="225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15" name="Rectangle 14"/>
          <p:cNvSpPr/>
          <p:nvPr userDrawn="1"/>
        </p:nvSpPr>
        <p:spPr>
          <a:xfrm>
            <a:off x="2329565" y="0"/>
            <a:ext cx="225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Slide Number Placeholder 5"/>
          <p:cNvSpPr>
            <a:spLocks noGrp="1"/>
          </p:cNvSpPr>
          <p:nvPr>
            <p:ph type="sldNum" sz="quarter" idx="12"/>
          </p:nvPr>
        </p:nvSpPr>
        <p:spPr>
          <a:xfrm>
            <a:off x="612000" y="6336000"/>
            <a:ext cx="252000" cy="252000"/>
          </a:xfrm>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2074673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hank you/end slide">
    <p:spTree>
      <p:nvGrpSpPr>
        <p:cNvPr id="1" name=""/>
        <p:cNvGrpSpPr/>
        <p:nvPr/>
      </p:nvGrpSpPr>
      <p:grpSpPr>
        <a:xfrm>
          <a:off x="0" y="0"/>
          <a:ext cx="0" cy="0"/>
          <a:chOff x="0" y="0"/>
          <a:chExt cx="0" cy="0"/>
        </a:xfrm>
      </p:grpSpPr>
      <p:sp>
        <p:nvSpPr>
          <p:cNvPr id="9" name="Rectangle 8"/>
          <p:cNvSpPr/>
          <p:nvPr userDrawn="1"/>
        </p:nvSpPr>
        <p:spPr>
          <a:xfrm>
            <a:off x="4590000" y="4610452"/>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userDrawn="1"/>
        </p:nvSpPr>
        <p:spPr>
          <a:xfrm>
            <a:off x="6909130" y="4610452"/>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2305226"/>
            <a:ext cx="9144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12000" y="2890226"/>
            <a:ext cx="7920000" cy="1080000"/>
          </a:xfrm>
        </p:spPr>
        <p:txBody>
          <a:bodyPr anchor="ctr" anchorCtr="1">
            <a:noAutofit/>
          </a:bodyPr>
          <a:lstStyle>
            <a:lvl1pPr algn="ctr">
              <a:defRPr sz="4500">
                <a:solidFill>
                  <a:schemeClr val="bg1"/>
                </a:solidFill>
              </a:defRPr>
            </a:lvl1pPr>
          </a:lstStyle>
          <a:p>
            <a:r>
              <a:rPr lang="en-US"/>
              <a:t>Click to edit Master title style</a:t>
            </a:r>
            <a:endParaRPr lang="en-US" dirty="0"/>
          </a:p>
        </p:txBody>
      </p:sp>
      <p:sp>
        <p:nvSpPr>
          <p:cNvPr id="15" name="Rectangle 14"/>
          <p:cNvSpPr/>
          <p:nvPr userDrawn="1"/>
        </p:nvSpPr>
        <p:spPr>
          <a:xfrm>
            <a:off x="2329565" y="0"/>
            <a:ext cx="225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userDrawn="1"/>
        </p:nvSpPr>
        <p:spPr>
          <a:xfrm>
            <a:off x="0" y="4611757"/>
            <a:ext cx="4520870" cy="225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p:cNvSpPr/>
          <p:nvPr userDrawn="1"/>
        </p:nvSpPr>
        <p:spPr>
          <a:xfrm>
            <a:off x="4659130" y="0"/>
            <a:ext cx="4500000" cy="2250000"/>
          </a:xfrm>
          <a:prstGeom prst="rect">
            <a:avLst/>
          </a:prstGeom>
          <a:solidFill>
            <a:srgbClr val="00B1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97127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_add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
        <p:nvSpPr>
          <p:cNvPr id="6" name="Content Placeholder 5"/>
          <p:cNvSpPr>
            <a:spLocks noGrp="1"/>
          </p:cNvSpPr>
          <p:nvPr>
            <p:ph sz="quarter" idx="13" hasCustomPrompt="1"/>
          </p:nvPr>
        </p:nvSpPr>
        <p:spPr>
          <a:xfrm>
            <a:off x="6894000" y="2305049"/>
            <a:ext cx="225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sp>
        <p:nvSpPr>
          <p:cNvPr id="11" name="Content Placeholder 10"/>
          <p:cNvSpPr>
            <a:spLocks noGrp="1"/>
          </p:cNvSpPr>
          <p:nvPr>
            <p:ph sz="quarter" idx="14" hasCustomPrompt="1"/>
          </p:nvPr>
        </p:nvSpPr>
        <p:spPr>
          <a:xfrm>
            <a:off x="6894000" y="4608513"/>
            <a:ext cx="225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spTree>
    <p:extLst>
      <p:ext uri="{BB962C8B-B14F-4D97-AF65-F5344CB8AC3E}">
        <p14:creationId xmlns:p14="http://schemas.microsoft.com/office/powerpoint/2010/main" val="2766706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_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2"/>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4" name="Text Placeholder 3"/>
          <p:cNvSpPr>
            <a:spLocks noGrp="1"/>
          </p:cNvSpPr>
          <p:nvPr>
            <p:ph type="body" sz="quarter" idx="18"/>
          </p:nvPr>
        </p:nvSpPr>
        <p:spPr>
          <a:xfrm>
            <a:off x="612775" y="3600000"/>
            <a:ext cx="1728000" cy="1728000"/>
          </a:xfrm>
          <a:solidFill>
            <a:srgbClr val="00968E"/>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19" name="Text Placeholder 3"/>
          <p:cNvSpPr>
            <a:spLocks noGrp="1"/>
          </p:cNvSpPr>
          <p:nvPr>
            <p:ph type="body" sz="quarter" idx="19"/>
          </p:nvPr>
        </p:nvSpPr>
        <p:spPr>
          <a:xfrm>
            <a:off x="2674800" y="3600000"/>
            <a:ext cx="1728000" cy="1728000"/>
          </a:xfrm>
          <a:solidFill>
            <a:srgbClr val="00B140"/>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20" name="Text Placeholder 3"/>
          <p:cNvSpPr>
            <a:spLocks noGrp="1"/>
          </p:cNvSpPr>
          <p:nvPr>
            <p:ph type="body" sz="quarter" idx="20"/>
          </p:nvPr>
        </p:nvSpPr>
        <p:spPr>
          <a:xfrm>
            <a:off x="4741200" y="3600000"/>
            <a:ext cx="1728000" cy="1728000"/>
          </a:xfrm>
          <a:solidFill>
            <a:schemeClr val="accent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21" name="Text Placeholder 3"/>
          <p:cNvSpPr>
            <a:spLocks noGrp="1"/>
          </p:cNvSpPr>
          <p:nvPr>
            <p:ph type="body" sz="quarter" idx="21"/>
          </p:nvPr>
        </p:nvSpPr>
        <p:spPr>
          <a:xfrm>
            <a:off x="6803225" y="3600000"/>
            <a:ext cx="1728000" cy="1728000"/>
          </a:xfrm>
          <a:solidFill>
            <a:srgbClr val="00A5E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9" name="Content Placeholder 8"/>
          <p:cNvSpPr>
            <a:spLocks noGrp="1"/>
          </p:cNvSpPr>
          <p:nvPr>
            <p:ph sz="quarter" idx="22" hasCustomPrompt="1"/>
          </p:nvPr>
        </p:nvSpPr>
        <p:spPr>
          <a:xfrm>
            <a:off x="6120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7" name="Content Placeholder 6"/>
          <p:cNvSpPr>
            <a:spLocks noGrp="1"/>
          </p:cNvSpPr>
          <p:nvPr>
            <p:ph sz="quarter" idx="23" hasCustomPrompt="1"/>
          </p:nvPr>
        </p:nvSpPr>
        <p:spPr>
          <a:xfrm>
            <a:off x="26748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3" name="Content Placeholder 12"/>
          <p:cNvSpPr>
            <a:spLocks noGrp="1"/>
          </p:cNvSpPr>
          <p:nvPr>
            <p:ph sz="quarter" idx="24" hasCustomPrompt="1"/>
          </p:nvPr>
        </p:nvSpPr>
        <p:spPr>
          <a:xfrm>
            <a:off x="47412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6" name="Content Placeholder 15"/>
          <p:cNvSpPr>
            <a:spLocks noGrp="1"/>
          </p:cNvSpPr>
          <p:nvPr>
            <p:ph sz="quarter" idx="25" hasCustomPrompt="1"/>
          </p:nvPr>
        </p:nvSpPr>
        <p:spPr>
          <a:xfrm>
            <a:off x="6804000" y="1836000"/>
            <a:ext cx="1728000" cy="1728000"/>
          </a:xfrm>
          <a:solidFill>
            <a:schemeClr val="bg1">
              <a:lumMod val="95000"/>
            </a:schemeClr>
          </a:solidFill>
        </p:spPr>
        <p:txBody>
          <a:bodyPr/>
          <a:lstStyle>
            <a:lvl1pPr marL="0" indent="0">
              <a:buFontTx/>
              <a:buNone/>
              <a:defRPr sz="1400" baseline="0"/>
            </a:lvl1pPr>
            <a:lvl2pPr>
              <a:defRPr sz="1400"/>
            </a:lvl2pPr>
            <a:lvl3pPr>
              <a:defRPr sz="1400"/>
            </a:lvl3pPr>
            <a:lvl4pPr>
              <a:defRPr sz="1400"/>
            </a:lvl4pPr>
            <a:lvl5pPr>
              <a:defRPr sz="1400"/>
            </a:lvl5pPr>
          </a:lstStyle>
          <a:p>
            <a:pPr lvl="0"/>
            <a:r>
              <a:rPr lang="en-US" dirty="0"/>
              <a:t>Image</a:t>
            </a:r>
            <a:endParaRPr lang="en-GB" dirty="0"/>
          </a:p>
        </p:txBody>
      </p:sp>
    </p:spTree>
    <p:extLst>
      <p:ext uri="{BB962C8B-B14F-4D97-AF65-F5344CB8AC3E}">
        <p14:creationId xmlns:p14="http://schemas.microsoft.com/office/powerpoint/2010/main" val="249535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idx="1"/>
          </p:nvPr>
        </p:nvSpPr>
        <p:spPr/>
        <p:txBody>
          <a:bodyPr>
            <a:noAutofit/>
          </a:bodyPr>
          <a:lstStyle>
            <a:lvl1pPr marL="0" indent="0">
              <a:spcAft>
                <a:spcPts val="1200"/>
              </a:spcAft>
              <a:buFontTx/>
              <a:buNone/>
              <a:defRPr/>
            </a:lvl1pPr>
          </a:lstStyle>
          <a:p>
            <a:pPr lvl="0"/>
            <a:r>
              <a:rPr lang="en-US"/>
              <a:t>Edit Master text styles</a:t>
            </a:r>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92667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idx="1"/>
          </p:nvPr>
        </p:nvSpPr>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316415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and 2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38862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620000"/>
            <a:ext cx="38862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313043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itle and image/chart/object 2">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7920000"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000" y="3856380"/>
            <a:ext cx="7920000" cy="2124000"/>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199820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ext and Table 1">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4" name="Content Placeholder 3"/>
          <p:cNvSpPr>
            <a:spLocks noGrp="1"/>
          </p:cNvSpPr>
          <p:nvPr>
            <p:ph sz="half" idx="2"/>
          </p:nvPr>
        </p:nvSpPr>
        <p:spPr>
          <a:xfrm>
            <a:off x="612000" y="2835961"/>
            <a:ext cx="7920000" cy="3168000"/>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pPr/>
              <a:t>‹#›</a:t>
            </a:fld>
            <a:endParaRPr lang="en-GB" dirty="0"/>
          </a:p>
        </p:txBody>
      </p:sp>
    </p:spTree>
    <p:extLst>
      <p:ext uri="{BB962C8B-B14F-4D97-AF65-F5344CB8AC3E}">
        <p14:creationId xmlns:p14="http://schemas.microsoft.com/office/powerpoint/2010/main" val="1892001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460800"/>
            <a:ext cx="7920000" cy="817200"/>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12000" y="1620000"/>
            <a:ext cx="792000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12000" y="6336000"/>
            <a:ext cx="252000" cy="252000"/>
          </a:xfrm>
          <a:prstGeom prst="rect">
            <a:avLst/>
          </a:prstGeom>
          <a:solidFill>
            <a:schemeClr val="tx2"/>
          </a:solidFill>
        </p:spPr>
        <p:txBody>
          <a:bodyPr vert="horz" lIns="36000" tIns="36000" rIns="36000" bIns="36000" rtlCol="0" anchor="ctr" anchorCtr="1"/>
          <a:lstStyle>
            <a:lvl1pPr algn="r">
              <a:defRPr sz="900">
                <a:solidFill>
                  <a:schemeClr val="bg1"/>
                </a:solidFill>
              </a:defRPr>
            </a:lvl1pPr>
          </a:lstStyle>
          <a:p>
            <a:fld id="{C1B3EF10-4E29-4F0C-9AB6-355B3A7B01AB}" type="slidenum">
              <a:rPr lang="en-GB" smtClean="0"/>
              <a:pPr/>
              <a:t>‹#›</a:t>
            </a:fld>
            <a:endParaRPr lang="en-GB" dirty="0"/>
          </a:p>
        </p:txBody>
      </p:sp>
      <p:graphicFrame>
        <p:nvGraphicFramePr>
          <p:cNvPr id="8" name="Table 7"/>
          <p:cNvGraphicFramePr>
            <a:graphicFrameLocks noGrp="1"/>
          </p:cNvGraphicFramePr>
          <p:nvPr userDrawn="1">
            <p:extLst>
              <p:ext uri="{D42A27DB-BD31-4B8C-83A1-F6EECF244321}">
                <p14:modId xmlns:p14="http://schemas.microsoft.com/office/powerpoint/2010/main" val="1296754314"/>
              </p:ext>
            </p:extLst>
          </p:nvPr>
        </p:nvGraphicFramePr>
        <p:xfrm>
          <a:off x="993911" y="6336000"/>
          <a:ext cx="3256356" cy="228600"/>
        </p:xfrm>
        <a:graphic>
          <a:graphicData uri="http://schemas.openxmlformats.org/drawingml/2006/table">
            <a:tbl>
              <a:tblPr firstRow="1" bandRow="1">
                <a:tableStyleId>{2D5ABB26-0587-4C30-8999-92F81FD0307C}</a:tableStyleId>
              </a:tblPr>
              <a:tblGrid>
                <a:gridCol w="805256">
                  <a:extLst>
                    <a:ext uri="{9D8B030D-6E8A-4147-A177-3AD203B41FA5}">
                      <a16:colId xmlns:a16="http://schemas.microsoft.com/office/drawing/2014/main" val="20000"/>
                    </a:ext>
                  </a:extLst>
                </a:gridCol>
                <a:gridCol w="1337733">
                  <a:extLst>
                    <a:ext uri="{9D8B030D-6E8A-4147-A177-3AD203B41FA5}">
                      <a16:colId xmlns:a16="http://schemas.microsoft.com/office/drawing/2014/main" val="20001"/>
                    </a:ext>
                  </a:extLst>
                </a:gridCol>
                <a:gridCol w="1113367">
                  <a:extLst>
                    <a:ext uri="{9D8B030D-6E8A-4147-A177-3AD203B41FA5}">
                      <a16:colId xmlns:a16="http://schemas.microsoft.com/office/drawing/2014/main" val="20002"/>
                    </a:ext>
                  </a:extLst>
                </a:gridCol>
              </a:tblGrid>
              <a:tr h="0">
                <a:tc>
                  <a:txBody>
                    <a:bodyPr/>
                    <a:lstStyle/>
                    <a:p>
                      <a:pPr algn="ctr"/>
                      <a:r>
                        <a:rPr lang="en-GB" sz="900" b="0" dirty="0">
                          <a:solidFill>
                            <a:schemeClr val="tx1"/>
                          </a:solidFill>
                        </a:rPr>
                        <a:t>T1127</a:t>
                      </a:r>
                    </a:p>
                  </a:txBody>
                  <a:tcPr anchor="ctr">
                    <a:lnR w="12700" cap="flat" cmpd="sng" algn="ctr">
                      <a:solidFill>
                        <a:schemeClr val="tx1"/>
                      </a:solidFill>
                      <a:prstDash val="solid"/>
                      <a:round/>
                      <a:headEnd type="none" w="med" len="med"/>
                      <a:tailEnd type="none" w="med" len="med"/>
                    </a:lnR>
                  </a:tcPr>
                </a:tc>
                <a:tc>
                  <a:txBody>
                    <a:bodyPr/>
                    <a:lstStyle/>
                    <a:p>
                      <a:pPr algn="ctr"/>
                      <a:r>
                        <a:rPr lang="en-GB" sz="900" b="0" dirty="0">
                          <a:solidFill>
                            <a:schemeClr val="tx1"/>
                          </a:solidFill>
                        </a:rPr>
                        <a:t>3 August 2017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GB" sz="900" b="0" dirty="0">
                          <a:solidFill>
                            <a:schemeClr val="tx1"/>
                          </a:solidFill>
                        </a:rPr>
                        <a:t>RSSB</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bl>
          </a:graphicData>
        </a:graphic>
      </p:graphicFrame>
      <p:cxnSp>
        <p:nvCxnSpPr>
          <p:cNvPr id="10" name="Straight Connector 9"/>
          <p:cNvCxnSpPr/>
          <p:nvPr userDrawn="1"/>
        </p:nvCxnSpPr>
        <p:spPr>
          <a:xfrm>
            <a:off x="612000" y="1382400"/>
            <a:ext cx="7920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7992000" y="594000"/>
            <a:ext cx="540000" cy="299949"/>
          </a:xfrm>
          <a:prstGeom prst="rect">
            <a:avLst/>
          </a:prstGeom>
        </p:spPr>
      </p:pic>
    </p:spTree>
    <p:extLst>
      <p:ext uri="{BB962C8B-B14F-4D97-AF65-F5344CB8AC3E}">
        <p14:creationId xmlns:p14="http://schemas.microsoft.com/office/powerpoint/2010/main" val="1588558188"/>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73" r:id="rId3"/>
    <p:sldLayoutId id="2147483694" r:id="rId4"/>
    <p:sldLayoutId id="2147483674" r:id="rId5"/>
    <p:sldLayoutId id="2147483676" r:id="rId6"/>
    <p:sldLayoutId id="2147483664" r:id="rId7"/>
    <p:sldLayoutId id="2147483677" r:id="rId8"/>
    <p:sldLayoutId id="2147483678" r:id="rId9"/>
    <p:sldLayoutId id="2147483679" r:id="rId10"/>
    <p:sldLayoutId id="2147483689" r:id="rId11"/>
    <p:sldLayoutId id="2147483690" r:id="rId12"/>
    <p:sldLayoutId id="2147483680" r:id="rId13"/>
    <p:sldLayoutId id="2147483681" r:id="rId14"/>
    <p:sldLayoutId id="2147483682" r:id="rId15"/>
    <p:sldLayoutId id="2147483683" r:id="rId16"/>
    <p:sldLayoutId id="2147483684" r:id="rId17"/>
    <p:sldLayoutId id="2147483685" r:id="rId18"/>
    <p:sldLayoutId id="2147483686" r:id="rId19"/>
    <p:sldLayoutId id="2147483688" r:id="rId20"/>
    <p:sldLayoutId id="2147483687" r:id="rId21"/>
    <p:sldLayoutId id="2147483691" r:id="rId22"/>
  </p:sldLayoutIdLst>
  <p:hf hdr="0" ftr="0" dt="0"/>
  <p:txStyles>
    <p:titleStyle>
      <a:lvl1pPr algn="l" defTabSz="914400" rtl="0" eaLnBrk="1" latinLnBrk="0" hangingPunct="1">
        <a:lnSpc>
          <a:spcPct val="100000"/>
        </a:lnSpc>
        <a:spcBef>
          <a:spcPct val="0"/>
        </a:spcBef>
        <a:buNone/>
        <a:defRPr sz="2400"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600"/>
        </a:spcAft>
        <a:buClrTx/>
        <a:buFont typeface="Wingdings" panose="05000000000000000000" pitchFamily="2" charset="2"/>
        <a:buChar char="§"/>
        <a:defRPr sz="2000" kern="1200">
          <a:solidFill>
            <a:schemeClr val="tx1"/>
          </a:solidFill>
          <a:latin typeface="+mn-lt"/>
          <a:ea typeface="+mn-ea"/>
          <a:cs typeface="+mn-cs"/>
        </a:defRPr>
      </a:lvl1pPr>
      <a:lvl2pPr marL="432000" indent="-144000" algn="l" defTabSz="914400" rtl="0" eaLnBrk="1" latinLnBrk="0" hangingPunct="1">
        <a:lnSpc>
          <a:spcPct val="100000"/>
        </a:lnSpc>
        <a:spcBef>
          <a:spcPts val="0"/>
        </a:spcBef>
        <a:spcAft>
          <a:spcPts val="600"/>
        </a:spcAft>
        <a:buClrTx/>
        <a:buFont typeface="Calibri" panose="020F0502020204030204" pitchFamily="34" charset="0"/>
        <a:buChar char="–"/>
        <a:defRPr sz="18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ClrTx/>
        <a:buFont typeface="Wingdings" panose="05000000000000000000" pitchFamily="2" charset="2"/>
        <a:buChar char="§"/>
        <a:defRPr sz="1800" kern="1200">
          <a:solidFill>
            <a:schemeClr val="tx1"/>
          </a:solidFill>
          <a:latin typeface="+mn-lt"/>
          <a:ea typeface="+mn-ea"/>
          <a:cs typeface="+mn-cs"/>
        </a:defRPr>
      </a:lvl3pPr>
      <a:lvl4pPr marL="1008000" indent="-144000" algn="l" defTabSz="914400" rtl="0" eaLnBrk="1" latinLnBrk="0" hangingPunct="1">
        <a:lnSpc>
          <a:spcPct val="100000"/>
        </a:lnSpc>
        <a:spcBef>
          <a:spcPts val="0"/>
        </a:spcBef>
        <a:spcAft>
          <a:spcPts val="600"/>
        </a:spcAft>
        <a:buClrTx/>
        <a:buFont typeface="Calibri" panose="020F0502020204030204" pitchFamily="34" charset="0"/>
        <a:buChar char="–"/>
        <a:defRPr sz="1600" kern="1200">
          <a:solidFill>
            <a:schemeClr val="tx1"/>
          </a:solidFill>
          <a:latin typeface="+mn-lt"/>
          <a:ea typeface="+mn-ea"/>
          <a:cs typeface="+mn-cs"/>
        </a:defRPr>
      </a:lvl4pPr>
      <a:lvl5pPr marL="1296000" indent="-144000" algn="l" defTabSz="914400" rtl="0" eaLnBrk="1" latinLnBrk="0" hangingPunct="1">
        <a:lnSpc>
          <a:spcPct val="100000"/>
        </a:lnSpc>
        <a:spcBef>
          <a:spcPts val="0"/>
        </a:spcBef>
        <a:spcAft>
          <a:spcPts val="600"/>
        </a:spcAft>
        <a:buClrTx/>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982" y="2644813"/>
            <a:ext cx="6062348" cy="1384995"/>
          </a:xfrm>
        </p:spPr>
        <p:txBody>
          <a:bodyPr/>
          <a:lstStyle/>
          <a:p>
            <a:r>
              <a:rPr lang="en-GB" sz="2800" b="1" dirty="0">
                <a:solidFill>
                  <a:prstClr val="white"/>
                </a:solidFill>
              </a:rPr>
              <a:t>T1127 Creating a common framework of how rail can measure and understand its social impact/value as a system</a:t>
            </a:r>
            <a:endParaRPr lang="en-GB" dirty="0"/>
          </a:p>
        </p:txBody>
      </p:sp>
      <p:sp>
        <p:nvSpPr>
          <p:cNvPr id="6" name="Subtitle 4"/>
          <p:cNvSpPr txBox="1">
            <a:spLocks/>
          </p:cNvSpPr>
          <p:nvPr/>
        </p:nvSpPr>
        <p:spPr>
          <a:xfrm>
            <a:off x="427982" y="4438357"/>
            <a:ext cx="4057391" cy="555548"/>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spcAft>
                <a:spcPts val="600"/>
              </a:spcAft>
              <a:buClrTx/>
              <a:buFont typeface="Wingdings" panose="05000000000000000000" pitchFamily="2" charset="2"/>
              <a:buNone/>
              <a:defRPr sz="1750" kern="1200">
                <a:solidFill>
                  <a:schemeClr val="tx1"/>
                </a:solidFill>
                <a:latin typeface="+mn-lt"/>
                <a:ea typeface="+mn-ea"/>
                <a:cs typeface="+mn-cs"/>
              </a:defRPr>
            </a:lvl1pPr>
            <a:lvl2pPr marL="457200" indent="0" algn="ctr" defTabSz="914400" rtl="0" eaLnBrk="1" latinLnBrk="0" hangingPunct="1">
              <a:lnSpc>
                <a:spcPct val="100000"/>
              </a:lnSpc>
              <a:spcBef>
                <a:spcPts val="0"/>
              </a:spcBef>
              <a:spcAft>
                <a:spcPts val="600"/>
              </a:spcAft>
              <a:buClrTx/>
              <a:buFont typeface="Calibri" panose="020F050202020403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0"/>
              </a:spcBef>
              <a:spcAft>
                <a:spcPts val="600"/>
              </a:spcAft>
              <a:buClrTx/>
              <a:buFont typeface="Wingdings" panose="05000000000000000000" pitchFamily="2" charset="2"/>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0"/>
              </a:spcBef>
              <a:spcAft>
                <a:spcPts val="600"/>
              </a:spcAft>
              <a:buClrTx/>
              <a:buFont typeface="Calibri" panose="020F050202020403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0"/>
              </a:spcBef>
              <a:spcAft>
                <a:spcPts val="600"/>
              </a:spcAft>
              <a:buClrTx/>
              <a:buFont typeface="Wingdings" panose="05000000000000000000" pitchFamily="2" charset="2"/>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900" dirty="0"/>
              <a:t>Supplier engagement</a:t>
            </a:r>
          </a:p>
        </p:txBody>
      </p:sp>
      <p:sp>
        <p:nvSpPr>
          <p:cNvPr id="7" name="Date Placeholder 6"/>
          <p:cNvSpPr>
            <a:spLocks noGrp="1"/>
          </p:cNvSpPr>
          <p:nvPr>
            <p:ph type="dt" sz="half" idx="10"/>
          </p:nvPr>
        </p:nvSpPr>
        <p:spPr>
          <a:xfrm>
            <a:off x="427982" y="5120819"/>
            <a:ext cx="3601350" cy="281635"/>
          </a:xfrm>
        </p:spPr>
        <p:txBody>
          <a:bodyPr/>
          <a:lstStyle/>
          <a:p>
            <a:r>
              <a:rPr lang="en-GB" sz="1700" b="0" dirty="0"/>
              <a:t>3 August 2017, RSSB Offices, London</a:t>
            </a:r>
          </a:p>
        </p:txBody>
      </p:sp>
    </p:spTree>
    <p:extLst>
      <p:ext uri="{BB962C8B-B14F-4D97-AF65-F5344CB8AC3E}">
        <p14:creationId xmlns:p14="http://schemas.microsoft.com/office/powerpoint/2010/main" val="2594135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8468" y="3011668"/>
            <a:ext cx="6263723" cy="900450"/>
          </a:xfrm>
        </p:spPr>
        <p:txBody>
          <a:bodyPr/>
          <a:lstStyle/>
          <a:p>
            <a:pPr algn="ctr"/>
            <a:r>
              <a:rPr lang="en-GB" sz="4000" b="1" dirty="0"/>
              <a:t>Scope</a:t>
            </a:r>
          </a:p>
        </p:txBody>
      </p:sp>
    </p:spTree>
    <p:extLst>
      <p:ext uri="{BB962C8B-B14F-4D97-AF65-F5344CB8AC3E}">
        <p14:creationId xmlns:p14="http://schemas.microsoft.com/office/powerpoint/2010/main" val="3811781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Scope (1 of 3)</a:t>
            </a:r>
            <a:endParaRPr lang="en-GB" dirty="0"/>
          </a:p>
        </p:txBody>
      </p:sp>
      <p:sp>
        <p:nvSpPr>
          <p:cNvPr id="4" name="Slide Number Placeholder 3"/>
          <p:cNvSpPr>
            <a:spLocks noGrp="1"/>
          </p:cNvSpPr>
          <p:nvPr>
            <p:ph type="sldNum" sz="quarter" idx="12"/>
          </p:nvPr>
        </p:nvSpPr>
        <p:spPr/>
        <p:txBody>
          <a:bodyPr/>
          <a:lstStyle/>
          <a:p>
            <a:fld id="{C1B3EF10-4E29-4F0C-9AB6-355B3A7B01AB}" type="slidenum">
              <a:rPr lang="en-GB" smtClean="0"/>
              <a:pPr/>
              <a:t>11</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410075280"/>
              </p:ext>
            </p:extLst>
          </p:nvPr>
        </p:nvGraphicFramePr>
        <p:xfrm>
          <a:off x="423512" y="1406974"/>
          <a:ext cx="8277726" cy="5379720"/>
        </p:xfrm>
        <a:graphic>
          <a:graphicData uri="http://schemas.openxmlformats.org/drawingml/2006/table">
            <a:tbl>
              <a:tblPr firstRow="1" bandRow="1">
                <a:tableStyleId>{5C22544A-7EE6-4342-B048-85BDC9FD1C3A}</a:tableStyleId>
              </a:tblPr>
              <a:tblGrid>
                <a:gridCol w="5788703">
                  <a:extLst>
                    <a:ext uri="{9D8B030D-6E8A-4147-A177-3AD203B41FA5}">
                      <a16:colId xmlns:a16="http://schemas.microsoft.com/office/drawing/2014/main" val="20000"/>
                    </a:ext>
                  </a:extLst>
                </a:gridCol>
                <a:gridCol w="2489023">
                  <a:extLst>
                    <a:ext uri="{9D8B030D-6E8A-4147-A177-3AD203B41FA5}">
                      <a16:colId xmlns:a16="http://schemas.microsoft.com/office/drawing/2014/main" val="20001"/>
                    </a:ext>
                  </a:extLst>
                </a:gridCol>
              </a:tblGrid>
              <a:tr h="318436">
                <a:tc>
                  <a:txBody>
                    <a:bodyPr/>
                    <a:lstStyle/>
                    <a:p>
                      <a:pPr algn="ctr"/>
                      <a:r>
                        <a:rPr lang="en-GB" sz="1550" kern="1200" dirty="0">
                          <a:solidFill>
                            <a:schemeClr val="dk1"/>
                          </a:solidFill>
                          <a:effectLst/>
                          <a:latin typeface="+mn-lt"/>
                          <a:ea typeface="+mn-ea"/>
                          <a:cs typeface="+mn-cs"/>
                        </a:rPr>
                        <a:t>In Scope</a:t>
                      </a:r>
                    </a:p>
                  </a:txBody>
                  <a:tcPr>
                    <a:solidFill>
                      <a:schemeClr val="bg1">
                        <a:lumMod val="95000"/>
                      </a:schemeClr>
                    </a:solidFill>
                  </a:tcPr>
                </a:tc>
                <a:tc>
                  <a:txBody>
                    <a:bodyPr/>
                    <a:lstStyle/>
                    <a:p>
                      <a:pPr algn="ctr"/>
                      <a:r>
                        <a:rPr lang="en-GB" sz="1550" kern="1200" dirty="0">
                          <a:solidFill>
                            <a:schemeClr val="dk1"/>
                          </a:solidFill>
                          <a:effectLst/>
                          <a:latin typeface="+mn-lt"/>
                          <a:ea typeface="+mn-ea"/>
                          <a:cs typeface="+mn-cs"/>
                        </a:rPr>
                        <a:t>Out of Scope</a:t>
                      </a:r>
                    </a:p>
                  </a:txBody>
                  <a:tcPr>
                    <a:solidFill>
                      <a:schemeClr val="bg1">
                        <a:lumMod val="85000"/>
                      </a:schemeClr>
                    </a:solidFill>
                  </a:tcPr>
                </a:tc>
                <a:extLst>
                  <a:ext uri="{0D108BD9-81ED-4DB2-BD59-A6C34878D82A}">
                    <a16:rowId xmlns:a16="http://schemas.microsoft.com/office/drawing/2014/main" val="10000"/>
                  </a:ext>
                </a:extLst>
              </a:tr>
              <a:tr h="709964">
                <a:tc>
                  <a:txBody>
                    <a:bodyPr/>
                    <a:lstStyle/>
                    <a:p>
                      <a:pPr marL="285750" lvl="0" indent="-285750">
                        <a:buFont typeface="Wingdings" panose="05000000000000000000" pitchFamily="2" charset="2"/>
                        <a:buChar char="§"/>
                      </a:pPr>
                      <a:r>
                        <a:rPr lang="en-GB" sz="1550" kern="1200" dirty="0">
                          <a:solidFill>
                            <a:schemeClr val="dk1"/>
                          </a:solidFill>
                          <a:effectLst/>
                          <a:latin typeface="+mn-lt"/>
                          <a:ea typeface="+mn-ea"/>
                          <a:cs typeface="+mn-cs"/>
                        </a:rPr>
                        <a:t>Social impact data (benefits and disbenefits) from rail and other industries, to include consideration of social benefits such as</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Health and wellbeing</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Diversity and inclusion</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Community cohesion</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Community safety, including suicide prevention and anti-social behaviour</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Employment and skills (including local recruitment)</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Local and sustainable procurement (including SMEs and social enterprises)</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Employee engagement</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Customer satisfaction</a:t>
                      </a:r>
                    </a:p>
                    <a:p>
                      <a:r>
                        <a:rPr lang="en-GB" sz="1550" kern="1200" dirty="0">
                          <a:solidFill>
                            <a:schemeClr val="dk1"/>
                          </a:solidFill>
                          <a:effectLst/>
                          <a:latin typeface="+mn-lt"/>
                          <a:ea typeface="+mn-ea"/>
                          <a:cs typeface="+mn-cs"/>
                        </a:rPr>
                        <a:t> </a:t>
                      </a:r>
                    </a:p>
                    <a:p>
                      <a:r>
                        <a:rPr lang="en-GB" sz="1550" kern="1200" dirty="0">
                          <a:solidFill>
                            <a:schemeClr val="dk1"/>
                          </a:solidFill>
                          <a:effectLst/>
                          <a:latin typeface="+mn-lt"/>
                          <a:ea typeface="+mn-ea"/>
                          <a:cs typeface="+mn-cs"/>
                        </a:rPr>
                        <a:t>Consideration should also be given to the industry specific drivers of social value, to include (but by no means limited to)</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Accessibility (i.e. in relation to design and operations)</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Community use of railway assets (including rail heritage, community rail partnerships and community rail volunteering)</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Travel and tourism</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Polycentric development</a:t>
                      </a:r>
                    </a:p>
                    <a:p>
                      <a:pPr marL="452438" lvl="0" indent="-269875">
                        <a:buFont typeface="Courier New" panose="02070309020205020404" pitchFamily="49" charset="0"/>
                        <a:buChar char="o"/>
                      </a:pPr>
                      <a:r>
                        <a:rPr lang="en-GB" sz="1550" kern="1200" dirty="0">
                          <a:solidFill>
                            <a:schemeClr val="dk1"/>
                          </a:solidFill>
                          <a:effectLst/>
                          <a:latin typeface="+mn-lt"/>
                          <a:ea typeface="+mn-ea"/>
                          <a:cs typeface="+mn-cs"/>
                        </a:rPr>
                        <a:t>Gentrification</a:t>
                      </a:r>
                    </a:p>
                  </a:txBody>
                  <a:tcPr>
                    <a:solidFill>
                      <a:schemeClr val="bg1">
                        <a:lumMod val="95000"/>
                      </a:schemeClr>
                    </a:solidFill>
                  </a:tcPr>
                </a:tc>
                <a:tc>
                  <a:txBody>
                    <a:bodyPr/>
                    <a:lstStyle/>
                    <a:p>
                      <a:pPr marL="285750" indent="-285750">
                        <a:buFont typeface="Wingdings" panose="05000000000000000000" pitchFamily="2" charset="2"/>
                        <a:buChar char="§"/>
                      </a:pPr>
                      <a:r>
                        <a:rPr lang="en-GB" sz="1550" kern="1200" dirty="0">
                          <a:solidFill>
                            <a:schemeClr val="dk1"/>
                          </a:solidFill>
                          <a:effectLst/>
                          <a:latin typeface="+mn-lt"/>
                          <a:ea typeface="+mn-ea"/>
                          <a:cs typeface="+mn-cs"/>
                        </a:rPr>
                        <a:t>Development of a social assessment tool with common monetisation methodology (noting that organisations may develop their own)</a:t>
                      </a:r>
                    </a:p>
                  </a:txBody>
                  <a:tcPr>
                    <a:solidFill>
                      <a:schemeClr val="bg1">
                        <a:lumMod val="85000"/>
                      </a:schemeClr>
                    </a:solidFill>
                  </a:tcPr>
                </a:tc>
                <a:extLst>
                  <a:ext uri="{0D108BD9-81ED-4DB2-BD59-A6C34878D82A}">
                    <a16:rowId xmlns:a16="http://schemas.microsoft.com/office/drawing/2014/main" val="2252230665"/>
                  </a:ext>
                </a:extLst>
              </a:tr>
            </a:tbl>
          </a:graphicData>
        </a:graphic>
      </p:graphicFrame>
    </p:spTree>
    <p:extLst>
      <p:ext uri="{BB962C8B-B14F-4D97-AF65-F5344CB8AC3E}">
        <p14:creationId xmlns:p14="http://schemas.microsoft.com/office/powerpoint/2010/main" val="2366750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870D8-530B-4237-85A2-CB999CD76966}"/>
              </a:ext>
            </a:extLst>
          </p:cNvPr>
          <p:cNvSpPr>
            <a:spLocks noGrp="1"/>
          </p:cNvSpPr>
          <p:nvPr>
            <p:ph type="title"/>
          </p:nvPr>
        </p:nvSpPr>
        <p:spPr/>
        <p:txBody>
          <a:bodyPr/>
          <a:lstStyle/>
          <a:p>
            <a:r>
              <a:rPr lang="en-GB" b="1" dirty="0"/>
              <a:t>Scope (2 of 3)</a:t>
            </a:r>
            <a:endParaRPr lang="en-GB" dirty="0"/>
          </a:p>
        </p:txBody>
      </p:sp>
      <p:sp>
        <p:nvSpPr>
          <p:cNvPr id="4" name="Slide Number Placeholder 3">
            <a:extLst>
              <a:ext uri="{FF2B5EF4-FFF2-40B4-BE49-F238E27FC236}">
                <a16:creationId xmlns:a16="http://schemas.microsoft.com/office/drawing/2014/main" id="{2A6C181F-3B70-423A-AE89-0B0703828693}"/>
              </a:ext>
            </a:extLst>
          </p:cNvPr>
          <p:cNvSpPr>
            <a:spLocks noGrp="1"/>
          </p:cNvSpPr>
          <p:nvPr>
            <p:ph type="sldNum" sz="quarter" idx="12"/>
          </p:nvPr>
        </p:nvSpPr>
        <p:spPr/>
        <p:txBody>
          <a:bodyPr/>
          <a:lstStyle/>
          <a:p>
            <a:fld id="{C1B3EF10-4E29-4F0C-9AB6-355B3A7B01AB}" type="slidenum">
              <a:rPr lang="en-GB" smtClean="0"/>
              <a:pPr/>
              <a:t>12</a:t>
            </a:fld>
            <a:endParaRPr lang="en-GB" dirty="0"/>
          </a:p>
        </p:txBody>
      </p:sp>
      <p:graphicFrame>
        <p:nvGraphicFramePr>
          <p:cNvPr id="5" name="Table 4">
            <a:extLst>
              <a:ext uri="{FF2B5EF4-FFF2-40B4-BE49-F238E27FC236}">
                <a16:creationId xmlns:a16="http://schemas.microsoft.com/office/drawing/2014/main" id="{D8EA58EF-E3C0-4D32-9EB5-374FD4467354}"/>
              </a:ext>
            </a:extLst>
          </p:cNvPr>
          <p:cNvGraphicFramePr>
            <a:graphicFrameLocks noGrp="1"/>
          </p:cNvGraphicFramePr>
          <p:nvPr>
            <p:extLst>
              <p:ext uri="{D42A27DB-BD31-4B8C-83A1-F6EECF244321}">
                <p14:modId xmlns:p14="http://schemas.microsoft.com/office/powerpoint/2010/main" val="1829781020"/>
              </p:ext>
            </p:extLst>
          </p:nvPr>
        </p:nvGraphicFramePr>
        <p:xfrm>
          <a:off x="336883" y="1594078"/>
          <a:ext cx="8520678" cy="5029200"/>
        </p:xfrm>
        <a:graphic>
          <a:graphicData uri="http://schemas.openxmlformats.org/drawingml/2006/table">
            <a:tbl>
              <a:tblPr firstRow="1" bandRow="1">
                <a:tableStyleId>{5C22544A-7EE6-4342-B048-85BDC9FD1C3A}</a:tableStyleId>
              </a:tblPr>
              <a:tblGrid>
                <a:gridCol w="6000026">
                  <a:extLst>
                    <a:ext uri="{9D8B030D-6E8A-4147-A177-3AD203B41FA5}">
                      <a16:colId xmlns:a16="http://schemas.microsoft.com/office/drawing/2014/main" val="20000"/>
                    </a:ext>
                  </a:extLst>
                </a:gridCol>
                <a:gridCol w="2520652">
                  <a:extLst>
                    <a:ext uri="{9D8B030D-6E8A-4147-A177-3AD203B41FA5}">
                      <a16:colId xmlns:a16="http://schemas.microsoft.com/office/drawing/2014/main" val="20001"/>
                    </a:ext>
                  </a:extLst>
                </a:gridCol>
              </a:tblGrid>
              <a:tr h="338564">
                <a:tc>
                  <a:txBody>
                    <a:bodyPr/>
                    <a:lstStyle/>
                    <a:p>
                      <a:pPr algn="ctr"/>
                      <a:r>
                        <a:rPr lang="en-GB" sz="1800" kern="1200" dirty="0">
                          <a:solidFill>
                            <a:schemeClr val="dk1"/>
                          </a:solidFill>
                          <a:effectLst/>
                          <a:latin typeface="+mn-lt"/>
                          <a:ea typeface="+mn-ea"/>
                          <a:cs typeface="+mn-cs"/>
                        </a:rPr>
                        <a:t>In Scope</a:t>
                      </a:r>
                    </a:p>
                  </a:txBody>
                  <a:tcPr>
                    <a:solidFill>
                      <a:schemeClr val="bg1">
                        <a:lumMod val="95000"/>
                      </a:schemeClr>
                    </a:solidFill>
                  </a:tcPr>
                </a:tc>
                <a:tc>
                  <a:txBody>
                    <a:bodyPr/>
                    <a:lstStyle/>
                    <a:p>
                      <a:pPr algn="ctr"/>
                      <a:r>
                        <a:rPr lang="en-GB" sz="1800" kern="1200" dirty="0">
                          <a:solidFill>
                            <a:schemeClr val="dk1"/>
                          </a:solidFill>
                          <a:effectLst/>
                          <a:latin typeface="+mn-lt"/>
                          <a:ea typeface="+mn-ea"/>
                          <a:cs typeface="+mn-cs"/>
                        </a:rPr>
                        <a:t>Out of Scope</a:t>
                      </a:r>
                    </a:p>
                  </a:txBody>
                  <a:tcPr>
                    <a:solidFill>
                      <a:schemeClr val="bg1">
                        <a:lumMod val="85000"/>
                      </a:schemeClr>
                    </a:solidFill>
                  </a:tcPr>
                </a:tc>
                <a:extLst>
                  <a:ext uri="{0D108BD9-81ED-4DB2-BD59-A6C34878D82A}">
                    <a16:rowId xmlns:a16="http://schemas.microsoft.com/office/drawing/2014/main" val="10000"/>
                  </a:ext>
                </a:extLst>
              </a:tr>
              <a:tr h="709964">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Social value monetisation frameworks, tools and techniques used in other industries, to include</a:t>
                      </a:r>
                    </a:p>
                    <a:p>
                      <a:pPr marL="452438" marR="0" lvl="0" indent="-269875"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800" kern="1200" dirty="0">
                          <a:solidFill>
                            <a:schemeClr val="dk1"/>
                          </a:solidFill>
                          <a:effectLst/>
                          <a:latin typeface="+mn-lt"/>
                          <a:ea typeface="+mn-ea"/>
                          <a:cs typeface="+mn-cs"/>
                        </a:rPr>
                        <a:t>Housing Associations' Charitable Trust (HACT) Social Value Calculator</a:t>
                      </a:r>
                    </a:p>
                    <a:p>
                      <a:pPr marL="452438" marR="0" lvl="0" indent="-269875"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800" kern="1200" dirty="0">
                          <a:solidFill>
                            <a:schemeClr val="dk1"/>
                          </a:solidFill>
                          <a:effectLst/>
                          <a:latin typeface="+mn-lt"/>
                          <a:ea typeface="+mn-ea"/>
                          <a:cs typeface="+mn-cs"/>
                        </a:rPr>
                        <a:t>Differentiation between construction and operational phases (regeneration benefits)</a:t>
                      </a:r>
                    </a:p>
                    <a:p>
                      <a:pPr marL="452438" marR="0" lvl="0" indent="-269875"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800" kern="1200" dirty="0">
                          <a:solidFill>
                            <a:schemeClr val="dk1"/>
                          </a:solidFill>
                          <a:effectLst/>
                          <a:latin typeface="+mn-lt"/>
                          <a:ea typeface="+mn-ea"/>
                          <a:cs typeface="+mn-cs"/>
                        </a:rPr>
                        <a:t>Standardisation of quantitative values (including weighting factors)</a:t>
                      </a:r>
                    </a:p>
                  </a:txBody>
                  <a:tcPr>
                    <a:solidFill>
                      <a:schemeClr val="bg1">
                        <a:lumMod val="95000"/>
                      </a:schemeClr>
                    </a:solidFill>
                  </a:tcPr>
                </a:tc>
                <a:tc>
                  <a:txBody>
                    <a:bodyPr/>
                    <a:lstStyle/>
                    <a:p>
                      <a:pPr marL="285750" indent="-285750">
                        <a:buFont typeface="Wingdings" panose="05000000000000000000" pitchFamily="2" charset="2"/>
                        <a:buChar char="§"/>
                      </a:pPr>
                      <a:r>
                        <a:rPr lang="en-GB" sz="1800" kern="1200" dirty="0">
                          <a:solidFill>
                            <a:schemeClr val="dk1"/>
                          </a:solidFill>
                          <a:effectLst/>
                          <a:latin typeface="+mn-lt"/>
                          <a:ea typeface="+mn-ea"/>
                          <a:cs typeface="+mn-cs"/>
                        </a:rPr>
                        <a:t>Proposal of targets and indicators of progress for the GB rail industry to measure and understand its social impact/value as a system</a:t>
                      </a:r>
                    </a:p>
                  </a:txBody>
                  <a:tcPr>
                    <a:solidFill>
                      <a:schemeClr val="bg1">
                        <a:lumMod val="85000"/>
                      </a:schemeClr>
                    </a:solidFill>
                  </a:tcPr>
                </a:tc>
                <a:extLst>
                  <a:ext uri="{0D108BD9-81ED-4DB2-BD59-A6C34878D82A}">
                    <a16:rowId xmlns:a16="http://schemas.microsoft.com/office/drawing/2014/main" val="2252230665"/>
                  </a:ext>
                </a:extLst>
              </a:tr>
              <a:tr h="709964">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Scalability (to account for geographical/regional, project/programme, organisation and stakeholder types)</a:t>
                      </a:r>
                    </a:p>
                    <a:p>
                      <a:pPr marL="452438" marR="0" lvl="0" indent="-269875"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800" kern="1200" dirty="0">
                          <a:solidFill>
                            <a:schemeClr val="dk1"/>
                          </a:solidFill>
                          <a:effectLst/>
                          <a:latin typeface="+mn-lt"/>
                          <a:ea typeface="+mn-ea"/>
                          <a:cs typeface="+mn-cs"/>
                        </a:rPr>
                        <a:t>To include Index of Multiple Deprivation</a:t>
                      </a:r>
                    </a:p>
                  </a:txBody>
                  <a:tcPr>
                    <a:solidFill>
                      <a:schemeClr val="bg1">
                        <a:lumMod val="95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Quantifying the total socio-economic impact of rail on Great Britain</a:t>
                      </a:r>
                    </a:p>
                  </a:txBody>
                  <a:tcPr>
                    <a:solidFill>
                      <a:schemeClr val="bg1">
                        <a:lumMod val="85000"/>
                      </a:schemeClr>
                    </a:solidFill>
                  </a:tcPr>
                </a:tc>
                <a:extLst>
                  <a:ext uri="{0D108BD9-81ED-4DB2-BD59-A6C34878D82A}">
                    <a16:rowId xmlns:a16="http://schemas.microsoft.com/office/drawing/2014/main" val="10001"/>
                  </a:ext>
                </a:extLst>
              </a:tr>
              <a:tr h="600075">
                <a:tc>
                  <a:txBody>
                    <a:bodyPr/>
                    <a:lstStyle/>
                    <a:p>
                      <a:pPr marL="285750" indent="-285750">
                        <a:buFont typeface="Wingdings" panose="05000000000000000000" pitchFamily="2" charset="2"/>
                        <a:buChar char="§"/>
                      </a:pPr>
                      <a:r>
                        <a:rPr lang="en-GB" sz="1800" kern="1200" dirty="0">
                          <a:solidFill>
                            <a:schemeClr val="dk1"/>
                          </a:solidFill>
                          <a:effectLst/>
                          <a:latin typeface="+mn-lt"/>
                          <a:ea typeface="+mn-ea"/>
                          <a:cs typeface="+mn-cs"/>
                        </a:rPr>
                        <a:t>Qualitative factors (to ensure that the framework is not quantitatively dominant)</a:t>
                      </a:r>
                    </a:p>
                  </a:txBody>
                  <a:tcPr>
                    <a:solidFill>
                      <a:schemeClr val="bg1">
                        <a:lumMod val="95000"/>
                      </a:schemeClr>
                    </a:solidFill>
                  </a:tcPr>
                </a:tc>
                <a:tc>
                  <a:txBody>
                    <a:bodyPr/>
                    <a:lstStyle/>
                    <a:p>
                      <a:pPr marL="285750" indent="-285750">
                        <a:buFont typeface="Wingdings" panose="05000000000000000000" pitchFamily="2" charset="2"/>
                        <a:buChar char="§"/>
                      </a:pPr>
                      <a:r>
                        <a:rPr lang="en-GB" sz="1800" kern="1200" dirty="0">
                          <a:solidFill>
                            <a:schemeClr val="dk1"/>
                          </a:solidFill>
                          <a:effectLst/>
                          <a:latin typeface="+mn-lt"/>
                          <a:ea typeface="+mn-ea"/>
                          <a:cs typeface="+mn-cs"/>
                        </a:rPr>
                        <a:t>Environmental sustainability/natural impact (carbon impact, etc.)</a:t>
                      </a:r>
                    </a:p>
                  </a:txBody>
                  <a:tcPr>
                    <a:solidFill>
                      <a:schemeClr val="bg1">
                        <a:lumMod val="85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07722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A358E-35C0-422E-BC68-929B0A164C63}"/>
              </a:ext>
            </a:extLst>
          </p:cNvPr>
          <p:cNvSpPr>
            <a:spLocks noGrp="1"/>
          </p:cNvSpPr>
          <p:nvPr>
            <p:ph type="title"/>
          </p:nvPr>
        </p:nvSpPr>
        <p:spPr/>
        <p:txBody>
          <a:bodyPr/>
          <a:lstStyle/>
          <a:p>
            <a:r>
              <a:rPr lang="en-GB" b="1" dirty="0"/>
              <a:t>Scope (3 of 3)</a:t>
            </a:r>
            <a:endParaRPr lang="en-GB" dirty="0"/>
          </a:p>
        </p:txBody>
      </p:sp>
      <p:sp>
        <p:nvSpPr>
          <p:cNvPr id="4" name="Slide Number Placeholder 3">
            <a:extLst>
              <a:ext uri="{FF2B5EF4-FFF2-40B4-BE49-F238E27FC236}">
                <a16:creationId xmlns:a16="http://schemas.microsoft.com/office/drawing/2014/main" id="{5B558C62-537F-4618-9E70-E967981FE9E4}"/>
              </a:ext>
            </a:extLst>
          </p:cNvPr>
          <p:cNvSpPr>
            <a:spLocks noGrp="1"/>
          </p:cNvSpPr>
          <p:nvPr>
            <p:ph type="sldNum" sz="quarter" idx="12"/>
          </p:nvPr>
        </p:nvSpPr>
        <p:spPr/>
        <p:txBody>
          <a:bodyPr/>
          <a:lstStyle/>
          <a:p>
            <a:fld id="{C1B3EF10-4E29-4F0C-9AB6-355B3A7B01AB}" type="slidenum">
              <a:rPr lang="en-GB" smtClean="0"/>
              <a:pPr/>
              <a:t>13</a:t>
            </a:fld>
            <a:endParaRPr lang="en-GB" dirty="0"/>
          </a:p>
        </p:txBody>
      </p:sp>
      <p:graphicFrame>
        <p:nvGraphicFramePr>
          <p:cNvPr id="5" name="Table 4">
            <a:extLst>
              <a:ext uri="{FF2B5EF4-FFF2-40B4-BE49-F238E27FC236}">
                <a16:creationId xmlns:a16="http://schemas.microsoft.com/office/drawing/2014/main" id="{735FC2CE-F9D9-42FF-B490-1849EBA0CC31}"/>
              </a:ext>
            </a:extLst>
          </p:cNvPr>
          <p:cNvGraphicFramePr>
            <a:graphicFrameLocks noGrp="1"/>
          </p:cNvGraphicFramePr>
          <p:nvPr>
            <p:extLst>
              <p:ext uri="{D42A27DB-BD31-4B8C-83A1-F6EECF244321}">
                <p14:modId xmlns:p14="http://schemas.microsoft.com/office/powerpoint/2010/main" val="2677034510"/>
              </p:ext>
            </p:extLst>
          </p:nvPr>
        </p:nvGraphicFramePr>
        <p:xfrm>
          <a:off x="311661" y="1601665"/>
          <a:ext cx="8520678" cy="2998470"/>
        </p:xfrm>
        <a:graphic>
          <a:graphicData uri="http://schemas.openxmlformats.org/drawingml/2006/table">
            <a:tbl>
              <a:tblPr firstRow="1" bandRow="1">
                <a:tableStyleId>{5C22544A-7EE6-4342-B048-85BDC9FD1C3A}</a:tableStyleId>
              </a:tblPr>
              <a:tblGrid>
                <a:gridCol w="6000026">
                  <a:extLst>
                    <a:ext uri="{9D8B030D-6E8A-4147-A177-3AD203B41FA5}">
                      <a16:colId xmlns:a16="http://schemas.microsoft.com/office/drawing/2014/main" val="317701687"/>
                    </a:ext>
                  </a:extLst>
                </a:gridCol>
                <a:gridCol w="2520652">
                  <a:extLst>
                    <a:ext uri="{9D8B030D-6E8A-4147-A177-3AD203B41FA5}">
                      <a16:colId xmlns:a16="http://schemas.microsoft.com/office/drawing/2014/main" val="1900590412"/>
                    </a:ext>
                  </a:extLst>
                </a:gridCol>
              </a:tblGrid>
              <a:tr h="438150">
                <a:tc>
                  <a:txBody>
                    <a:bodyPr/>
                    <a:lstStyle/>
                    <a:p>
                      <a:pPr algn="ctr"/>
                      <a:r>
                        <a:rPr lang="en-GB" sz="1800" kern="1200" dirty="0">
                          <a:solidFill>
                            <a:schemeClr val="dk1"/>
                          </a:solidFill>
                          <a:effectLst/>
                          <a:latin typeface="+mn-lt"/>
                          <a:ea typeface="+mn-ea"/>
                          <a:cs typeface="+mn-cs"/>
                        </a:rPr>
                        <a:t>In Scope</a:t>
                      </a:r>
                    </a:p>
                  </a:txBody>
                  <a:tcPr>
                    <a:solidFill>
                      <a:schemeClr val="bg1">
                        <a:lumMod val="95000"/>
                      </a:schemeClr>
                    </a:solidFill>
                  </a:tcPr>
                </a:tc>
                <a:tc>
                  <a:txBody>
                    <a:bodyPr/>
                    <a:lstStyle/>
                    <a:p>
                      <a:pPr algn="ctr"/>
                      <a:r>
                        <a:rPr lang="en-GB" sz="1800" kern="1200" dirty="0">
                          <a:solidFill>
                            <a:schemeClr val="dk1"/>
                          </a:solidFill>
                          <a:effectLst/>
                          <a:latin typeface="+mn-lt"/>
                          <a:ea typeface="+mn-ea"/>
                          <a:cs typeface="+mn-cs"/>
                        </a:rPr>
                        <a:t>Out of Scope</a:t>
                      </a:r>
                    </a:p>
                  </a:txBody>
                  <a:tcPr>
                    <a:solidFill>
                      <a:schemeClr val="bg1">
                        <a:lumMod val="85000"/>
                      </a:schemeClr>
                    </a:solidFill>
                  </a:tcPr>
                </a:tc>
                <a:extLst>
                  <a:ext uri="{0D108BD9-81ED-4DB2-BD59-A6C34878D82A}">
                    <a16:rowId xmlns:a16="http://schemas.microsoft.com/office/drawing/2014/main" val="430307263"/>
                  </a:ext>
                </a:extLst>
              </a:tr>
              <a:tr h="600075">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Assessment of benefits timeframe (i.e. to assess at what point social benefits are transferred)</a:t>
                      </a:r>
                    </a:p>
                  </a:txBody>
                  <a:tcPr>
                    <a:solidFill>
                      <a:schemeClr val="bg1">
                        <a:lumMod val="95000"/>
                      </a:schemeClr>
                    </a:solidFill>
                  </a:tcPr>
                </a:tc>
                <a:tc>
                  <a:txBody>
                    <a:bodyPr/>
                    <a:lstStyle/>
                    <a:p>
                      <a:endParaRPr lang="en-GB" sz="1800" kern="1200" dirty="0">
                        <a:solidFill>
                          <a:schemeClr val="dk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698739415"/>
                  </a:ext>
                </a:extLst>
              </a:tr>
              <a:tr h="600075">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Additionality/deadweight (to reduce risk of double counting of benefits)</a:t>
                      </a:r>
                    </a:p>
                  </a:txBody>
                  <a:tcPr>
                    <a:solidFill>
                      <a:schemeClr val="bg1">
                        <a:lumMod val="95000"/>
                      </a:schemeClr>
                    </a:solidFill>
                  </a:tcPr>
                </a:tc>
                <a:tc>
                  <a:txBody>
                    <a:bodyPr/>
                    <a:lstStyle/>
                    <a:p>
                      <a:endParaRPr lang="en-GB" sz="1800" kern="1200" dirty="0">
                        <a:solidFill>
                          <a:schemeClr val="dk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1984111319"/>
                  </a:ext>
                </a:extLst>
              </a:tr>
              <a:tr h="600075">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Regeneration of local areas (e.g. the influence of train stations on town centres)</a:t>
                      </a:r>
                    </a:p>
                  </a:txBody>
                  <a:tcPr>
                    <a:solidFill>
                      <a:schemeClr val="bg1">
                        <a:lumMod val="95000"/>
                      </a:schemeClr>
                    </a:solidFill>
                  </a:tcPr>
                </a:tc>
                <a:tc>
                  <a:txBody>
                    <a:bodyPr/>
                    <a:lstStyle/>
                    <a:p>
                      <a:endParaRPr lang="en-GB" sz="1800" kern="1200" dirty="0">
                        <a:solidFill>
                          <a:schemeClr val="dk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2798174632"/>
                  </a:ext>
                </a:extLst>
              </a:tr>
              <a:tr h="600075">
                <a:tc>
                  <a:txBody>
                    <a:bodyPr/>
                    <a:lstStyle/>
                    <a:p>
                      <a:pPr marL="2857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kern="1200" dirty="0">
                          <a:solidFill>
                            <a:schemeClr val="dk1"/>
                          </a:solidFill>
                          <a:effectLst/>
                          <a:latin typeface="+mn-lt"/>
                          <a:ea typeface="+mn-ea"/>
                          <a:cs typeface="+mn-cs"/>
                        </a:rPr>
                        <a:t>Alignment of social benefits with local government policy (e.g. Section 106)</a:t>
                      </a:r>
                    </a:p>
                  </a:txBody>
                  <a:tcPr>
                    <a:solidFill>
                      <a:schemeClr val="bg1">
                        <a:lumMod val="95000"/>
                      </a:schemeClr>
                    </a:solidFill>
                  </a:tcPr>
                </a:tc>
                <a:tc>
                  <a:txBody>
                    <a:bodyPr/>
                    <a:lstStyle/>
                    <a:p>
                      <a:endParaRPr lang="en-GB" sz="1800" kern="1200" dirty="0">
                        <a:solidFill>
                          <a:schemeClr val="dk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2387722807"/>
                  </a:ext>
                </a:extLst>
              </a:tr>
            </a:tbl>
          </a:graphicData>
        </a:graphic>
      </p:graphicFrame>
    </p:spTree>
    <p:extLst>
      <p:ext uri="{BB962C8B-B14F-4D97-AF65-F5344CB8AC3E}">
        <p14:creationId xmlns:p14="http://schemas.microsoft.com/office/powerpoint/2010/main" val="2056165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8468" y="3011668"/>
            <a:ext cx="6263723" cy="900450"/>
          </a:xfrm>
        </p:spPr>
        <p:txBody>
          <a:bodyPr/>
          <a:lstStyle/>
          <a:p>
            <a:pPr algn="ctr"/>
            <a:r>
              <a:rPr lang="en-GB" sz="4000" b="1" dirty="0"/>
              <a:t>Deliverables</a:t>
            </a:r>
          </a:p>
        </p:txBody>
      </p:sp>
    </p:spTree>
    <p:extLst>
      <p:ext uri="{BB962C8B-B14F-4D97-AF65-F5344CB8AC3E}">
        <p14:creationId xmlns:p14="http://schemas.microsoft.com/office/powerpoint/2010/main" val="325635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Deliverables (1 of 2)</a:t>
            </a:r>
            <a:endParaRPr lang="en-GB" dirty="0"/>
          </a:p>
        </p:txBody>
      </p:sp>
      <p:sp>
        <p:nvSpPr>
          <p:cNvPr id="3" name="Content Placeholder 2"/>
          <p:cNvSpPr>
            <a:spLocks noGrp="1"/>
          </p:cNvSpPr>
          <p:nvPr>
            <p:ph idx="1"/>
          </p:nvPr>
        </p:nvSpPr>
        <p:spPr>
          <a:xfrm>
            <a:off x="612000" y="1415713"/>
            <a:ext cx="7920000" cy="4351338"/>
          </a:xfrm>
        </p:spPr>
        <p:txBody>
          <a:bodyPr/>
          <a:lstStyle/>
          <a:p>
            <a:pPr marL="0" indent="0">
              <a:spcAft>
                <a:spcPts val="300"/>
              </a:spcAft>
              <a:buNone/>
            </a:pPr>
            <a:r>
              <a:rPr lang="en-GB" sz="1650" b="1" dirty="0"/>
              <a:t>Report</a:t>
            </a:r>
            <a:r>
              <a:rPr lang="en-GB" sz="1650" dirty="0"/>
              <a:t> </a:t>
            </a:r>
          </a:p>
          <a:p>
            <a:pPr>
              <a:spcAft>
                <a:spcPts val="300"/>
              </a:spcAft>
            </a:pPr>
            <a:r>
              <a:rPr lang="en-GB" sz="1650" dirty="0"/>
              <a:t>Incorporates a literature review that identifies existing frameworks to assess social value impacts, this will include a mapping of WebTAG, Olympic Delivery Authority (ODA) Balanced Scorecard, Global Reporting Initiative (GRI) Index, United Nations Millennium Development Goals and T1074 Developing a sustainable stations framework;</a:t>
            </a:r>
            <a:br>
              <a:rPr lang="en-GB" sz="1650" dirty="0"/>
            </a:br>
            <a:endParaRPr lang="en-GB" sz="1650" dirty="0"/>
          </a:p>
          <a:p>
            <a:pPr>
              <a:spcAft>
                <a:spcPts val="300"/>
              </a:spcAft>
            </a:pPr>
            <a:r>
              <a:rPr lang="en-GB" sz="1650" dirty="0"/>
              <a:t>Also incorporates a collation and assessment of social value monetisation frameworks, tools and techniques used in other industries.</a:t>
            </a:r>
          </a:p>
          <a:p>
            <a:pPr>
              <a:spcAft>
                <a:spcPts val="300"/>
              </a:spcAft>
            </a:pPr>
            <a:endParaRPr lang="en-GB" sz="1650" dirty="0"/>
          </a:p>
          <a:p>
            <a:pPr marL="0" indent="0">
              <a:spcAft>
                <a:spcPts val="300"/>
              </a:spcAft>
              <a:buNone/>
            </a:pPr>
            <a:r>
              <a:rPr lang="en-GB" sz="1650" b="1" dirty="0"/>
              <a:t>Common framework</a:t>
            </a:r>
          </a:p>
          <a:p>
            <a:pPr>
              <a:spcAft>
                <a:spcPts val="300"/>
              </a:spcAft>
            </a:pPr>
            <a:r>
              <a:rPr lang="en-GB" sz="1650" dirty="0"/>
              <a:t>A practical common framework will be developed to understand and measure social value impacts across GB rail industry organisations, projects and programmes. The framework will include a list of relevant metrics for rail with appropriate measures/monetisation; and benchmarks of good practice. </a:t>
            </a:r>
            <a:br>
              <a:rPr lang="en-GB" sz="1650" dirty="0"/>
            </a:br>
            <a:endParaRPr lang="en-GB" sz="1650" dirty="0"/>
          </a:p>
          <a:p>
            <a:pPr>
              <a:spcAft>
                <a:spcPts val="300"/>
              </a:spcAft>
            </a:pPr>
            <a:r>
              <a:rPr lang="en-GB" sz="1650" dirty="0"/>
              <a:t>The framework will be interactive and user-friendly for non-experts; should be scalable by region, organisation, project and programme types and incorporate guidance on decision making for metrics, implementation and measurement/monitoring. </a:t>
            </a:r>
          </a:p>
          <a:p>
            <a:pPr marL="0" indent="0">
              <a:spcAft>
                <a:spcPts val="300"/>
              </a:spcAft>
              <a:buNone/>
            </a:pPr>
            <a:endParaRPr lang="en-GB" sz="1650" dirty="0"/>
          </a:p>
        </p:txBody>
      </p:sp>
      <p:sp>
        <p:nvSpPr>
          <p:cNvPr id="4" name="Slide Number Placeholder 3"/>
          <p:cNvSpPr>
            <a:spLocks noGrp="1"/>
          </p:cNvSpPr>
          <p:nvPr>
            <p:ph type="sldNum" sz="quarter" idx="12"/>
          </p:nvPr>
        </p:nvSpPr>
        <p:spPr/>
        <p:txBody>
          <a:bodyPr/>
          <a:lstStyle/>
          <a:p>
            <a:fld id="{C1B3EF10-4E29-4F0C-9AB6-355B3A7B01AB}" type="slidenum">
              <a:rPr lang="en-GB" smtClean="0"/>
              <a:pPr/>
              <a:t>15</a:t>
            </a:fld>
            <a:endParaRPr lang="en-GB" dirty="0"/>
          </a:p>
        </p:txBody>
      </p:sp>
    </p:spTree>
    <p:extLst>
      <p:ext uri="{BB962C8B-B14F-4D97-AF65-F5344CB8AC3E}">
        <p14:creationId xmlns:p14="http://schemas.microsoft.com/office/powerpoint/2010/main" val="1747550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F9B09-2F86-459A-A25B-C8941F54C310}"/>
              </a:ext>
            </a:extLst>
          </p:cNvPr>
          <p:cNvSpPr>
            <a:spLocks noGrp="1"/>
          </p:cNvSpPr>
          <p:nvPr>
            <p:ph type="title"/>
          </p:nvPr>
        </p:nvSpPr>
        <p:spPr/>
        <p:txBody>
          <a:bodyPr/>
          <a:lstStyle/>
          <a:p>
            <a:r>
              <a:rPr lang="en-GB" b="1" dirty="0"/>
              <a:t>Deliverables (2 of 2)</a:t>
            </a:r>
            <a:endParaRPr lang="en-GB" dirty="0"/>
          </a:p>
        </p:txBody>
      </p:sp>
      <p:sp>
        <p:nvSpPr>
          <p:cNvPr id="3" name="Content Placeholder 2">
            <a:extLst>
              <a:ext uri="{FF2B5EF4-FFF2-40B4-BE49-F238E27FC236}">
                <a16:creationId xmlns:a16="http://schemas.microsoft.com/office/drawing/2014/main" id="{1DC4ABD4-88EC-4B9C-B456-199086FEB184}"/>
              </a:ext>
            </a:extLst>
          </p:cNvPr>
          <p:cNvSpPr>
            <a:spLocks noGrp="1"/>
          </p:cNvSpPr>
          <p:nvPr>
            <p:ph idx="1"/>
          </p:nvPr>
        </p:nvSpPr>
        <p:spPr/>
        <p:txBody>
          <a:bodyPr/>
          <a:lstStyle/>
          <a:p>
            <a:pPr marL="0" indent="0">
              <a:spcAft>
                <a:spcPts val="300"/>
              </a:spcAft>
              <a:buNone/>
            </a:pPr>
            <a:r>
              <a:rPr lang="en-GB" sz="1800" b="1" dirty="0"/>
              <a:t>Research in Brief</a:t>
            </a:r>
          </a:p>
          <a:p>
            <a:pPr>
              <a:spcAft>
                <a:spcPts val="300"/>
              </a:spcAft>
            </a:pPr>
            <a:r>
              <a:rPr lang="en-GB" sz="1800" dirty="0"/>
              <a:t>Summarises the aim, findings, impacts and benefits, background and methodology of the project. </a:t>
            </a:r>
          </a:p>
          <a:p>
            <a:pPr marL="0" indent="0">
              <a:buNone/>
            </a:pPr>
            <a:endParaRPr lang="en-GB" sz="1800" dirty="0"/>
          </a:p>
        </p:txBody>
      </p:sp>
      <p:sp>
        <p:nvSpPr>
          <p:cNvPr id="4" name="Slide Number Placeholder 3">
            <a:extLst>
              <a:ext uri="{FF2B5EF4-FFF2-40B4-BE49-F238E27FC236}">
                <a16:creationId xmlns:a16="http://schemas.microsoft.com/office/drawing/2014/main" id="{8958B9FC-A739-4ECB-83DD-8E0285206223}"/>
              </a:ext>
            </a:extLst>
          </p:cNvPr>
          <p:cNvSpPr>
            <a:spLocks noGrp="1"/>
          </p:cNvSpPr>
          <p:nvPr>
            <p:ph type="sldNum" sz="quarter" idx="12"/>
          </p:nvPr>
        </p:nvSpPr>
        <p:spPr/>
        <p:txBody>
          <a:bodyPr/>
          <a:lstStyle/>
          <a:p>
            <a:fld id="{C1B3EF10-4E29-4F0C-9AB6-355B3A7B01AB}" type="slidenum">
              <a:rPr lang="en-GB" smtClean="0"/>
              <a:pPr/>
              <a:t>16</a:t>
            </a:fld>
            <a:endParaRPr lang="en-GB" dirty="0"/>
          </a:p>
        </p:txBody>
      </p:sp>
    </p:spTree>
    <p:extLst>
      <p:ext uri="{BB962C8B-B14F-4D97-AF65-F5344CB8AC3E}">
        <p14:creationId xmlns:p14="http://schemas.microsoft.com/office/powerpoint/2010/main" val="4120164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8006" y="2933373"/>
            <a:ext cx="6263723" cy="900450"/>
          </a:xfrm>
        </p:spPr>
        <p:txBody>
          <a:bodyPr/>
          <a:lstStyle/>
          <a:p>
            <a:pPr algn="ctr"/>
            <a:r>
              <a:rPr lang="en-GB" sz="4000" b="1" dirty="0"/>
              <a:t>Costs and timescales</a:t>
            </a:r>
          </a:p>
        </p:txBody>
      </p:sp>
    </p:spTree>
    <p:extLst>
      <p:ext uri="{BB962C8B-B14F-4D97-AF65-F5344CB8AC3E}">
        <p14:creationId xmlns:p14="http://schemas.microsoft.com/office/powerpoint/2010/main" val="4034019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Costs and timescales</a:t>
            </a:r>
            <a:endParaRPr lang="en-GB" dirty="0"/>
          </a:p>
        </p:txBody>
      </p:sp>
      <p:sp>
        <p:nvSpPr>
          <p:cNvPr id="3" name="Content Placeholder 2"/>
          <p:cNvSpPr>
            <a:spLocks noGrp="1"/>
          </p:cNvSpPr>
          <p:nvPr>
            <p:ph idx="1"/>
          </p:nvPr>
        </p:nvSpPr>
        <p:spPr>
          <a:xfrm>
            <a:off x="612000" y="1516118"/>
            <a:ext cx="7920000" cy="4351338"/>
          </a:xfrm>
        </p:spPr>
        <p:txBody>
          <a:bodyPr/>
          <a:lstStyle/>
          <a:p>
            <a:pPr>
              <a:spcAft>
                <a:spcPts val="0"/>
              </a:spcAft>
            </a:pPr>
            <a:r>
              <a:rPr lang="en-GB" sz="1800" b="1" dirty="0"/>
              <a:t>Costs</a:t>
            </a:r>
          </a:p>
          <a:p>
            <a:pPr marL="285750" indent="-285750">
              <a:spcAft>
                <a:spcPts val="0"/>
              </a:spcAft>
              <a:buFont typeface="Wingdings" panose="05000000000000000000" pitchFamily="2" charset="2"/>
              <a:buChar char="§"/>
            </a:pPr>
            <a:r>
              <a:rPr lang="en-GB" sz="1800" dirty="0"/>
              <a:t>The budget for this work is up to £75,000.</a:t>
            </a:r>
            <a:br>
              <a:rPr lang="en-GB" sz="1800" dirty="0"/>
            </a:br>
            <a:br>
              <a:rPr lang="en-GB" sz="1800" dirty="0"/>
            </a:br>
            <a:endParaRPr lang="en-GB" sz="1800" dirty="0"/>
          </a:p>
          <a:p>
            <a:pPr>
              <a:spcAft>
                <a:spcPts val="0"/>
              </a:spcAft>
            </a:pPr>
            <a:r>
              <a:rPr lang="en-GB" sz="1800" b="1" dirty="0"/>
              <a:t>Timescales</a:t>
            </a:r>
          </a:p>
          <a:p>
            <a:pPr marL="285750" lvl="0" indent="-285750">
              <a:spcAft>
                <a:spcPts val="0"/>
              </a:spcAft>
              <a:buFont typeface="Wingdings" panose="05000000000000000000" pitchFamily="2" charset="2"/>
              <a:buChar char="§"/>
            </a:pPr>
            <a:r>
              <a:rPr lang="en-GB" sz="1800" dirty="0"/>
              <a:t>Supplier engagement – 3 August 2017</a:t>
            </a:r>
            <a:br>
              <a:rPr lang="en-GB" sz="1800" dirty="0"/>
            </a:br>
            <a:endParaRPr lang="en-GB" sz="1800" dirty="0"/>
          </a:p>
          <a:p>
            <a:pPr marL="285750" lvl="0" indent="-285750">
              <a:spcAft>
                <a:spcPts val="0"/>
              </a:spcAft>
              <a:buFont typeface="Wingdings" panose="05000000000000000000" pitchFamily="2" charset="2"/>
              <a:buChar char="§"/>
            </a:pPr>
            <a:r>
              <a:rPr lang="en-GB" sz="1800" dirty="0"/>
              <a:t>Request for Proposal to be issued on ContractsFinder – Mid August 2017</a:t>
            </a:r>
            <a:br>
              <a:rPr lang="en-GB" sz="1800" dirty="0"/>
            </a:br>
            <a:endParaRPr lang="en-GB" sz="1800" dirty="0"/>
          </a:p>
          <a:p>
            <a:pPr marL="285750" lvl="0" indent="-285750">
              <a:spcAft>
                <a:spcPts val="0"/>
              </a:spcAft>
              <a:buFont typeface="Wingdings" panose="05000000000000000000" pitchFamily="2" charset="2"/>
              <a:buChar char="§"/>
            </a:pPr>
            <a:r>
              <a:rPr lang="en-GB" sz="1800" dirty="0"/>
              <a:t>Deadline for submitting tenders – Mid September 2017</a:t>
            </a:r>
            <a:br>
              <a:rPr lang="en-GB" sz="1800" dirty="0"/>
            </a:br>
            <a:endParaRPr lang="en-GB" sz="1800" dirty="0"/>
          </a:p>
          <a:p>
            <a:pPr marL="285750" lvl="0" indent="-285750">
              <a:spcAft>
                <a:spcPts val="0"/>
              </a:spcAft>
              <a:buFont typeface="Wingdings" panose="05000000000000000000" pitchFamily="2" charset="2"/>
              <a:buChar char="§"/>
            </a:pPr>
            <a:r>
              <a:rPr lang="en-GB" sz="1800" dirty="0"/>
              <a:t>Estimated notification of award decision – Early October 2017</a:t>
            </a:r>
            <a:br>
              <a:rPr lang="en-GB" sz="1800" dirty="0"/>
            </a:br>
            <a:endParaRPr lang="en-GB" sz="1800" dirty="0"/>
          </a:p>
          <a:p>
            <a:pPr marL="285750" lvl="0" indent="-285750">
              <a:spcAft>
                <a:spcPts val="0"/>
              </a:spcAft>
              <a:buFont typeface="Wingdings" panose="05000000000000000000" pitchFamily="2" charset="2"/>
              <a:buChar char="§"/>
            </a:pPr>
            <a:r>
              <a:rPr lang="en-GB" sz="1800" dirty="0"/>
              <a:t>Target contract commencement – Mid October 2017</a:t>
            </a:r>
            <a:br>
              <a:rPr lang="en-GB" sz="1800" dirty="0"/>
            </a:br>
            <a:endParaRPr lang="en-GB" sz="1800" dirty="0"/>
          </a:p>
          <a:p>
            <a:pPr marL="285750" lvl="0" indent="-285750">
              <a:spcAft>
                <a:spcPts val="0"/>
              </a:spcAft>
              <a:buFont typeface="Wingdings" panose="05000000000000000000" pitchFamily="2" charset="2"/>
              <a:buChar char="§"/>
            </a:pPr>
            <a:r>
              <a:rPr lang="en-GB" sz="1800" dirty="0"/>
              <a:t>Deliverables acceptance (Project delivery) - May 2018</a:t>
            </a:r>
          </a:p>
          <a:p>
            <a:pPr marL="285750" lvl="0" indent="-285750">
              <a:spcAft>
                <a:spcPts val="0"/>
              </a:spcAft>
              <a:buFont typeface="Wingdings" panose="05000000000000000000" pitchFamily="2" charset="2"/>
              <a:buChar char="§"/>
            </a:pPr>
            <a:endParaRPr lang="en-GB" sz="1800" dirty="0"/>
          </a:p>
          <a:p>
            <a:pPr marL="1177200" lvl="2" indent="-457200">
              <a:spcAft>
                <a:spcPts val="0"/>
              </a:spcAft>
              <a:buFont typeface="Courier New" panose="02070309020205020404" pitchFamily="49" charset="0"/>
              <a:buChar char="o"/>
            </a:pPr>
            <a:endParaRPr lang="en-GB" dirty="0"/>
          </a:p>
          <a:p>
            <a:pPr>
              <a:spcAft>
                <a:spcPts val="0"/>
              </a:spcAft>
            </a:pPr>
            <a:endParaRPr lang="en-GB" sz="1800" b="1" dirty="0"/>
          </a:p>
          <a:p>
            <a:pPr marL="457200" lvl="0" indent="-457200">
              <a:spcAft>
                <a:spcPts val="0"/>
              </a:spcAft>
              <a:buFont typeface="Wingdings" panose="05000000000000000000" pitchFamily="2" charset="2"/>
              <a:buChar char="§"/>
            </a:pPr>
            <a:endParaRPr lang="en-GB" sz="1800" dirty="0">
              <a:solidFill>
                <a:srgbClr val="00A5E1"/>
              </a:solidFill>
            </a:endParaRPr>
          </a:p>
          <a:p>
            <a:pPr>
              <a:spcAft>
                <a:spcPts val="0"/>
              </a:spcAft>
            </a:pPr>
            <a:endParaRPr lang="en-GB" sz="1800" b="1" dirty="0"/>
          </a:p>
        </p:txBody>
      </p:sp>
      <p:sp>
        <p:nvSpPr>
          <p:cNvPr id="4" name="Slide Number Placeholder 3"/>
          <p:cNvSpPr>
            <a:spLocks noGrp="1"/>
          </p:cNvSpPr>
          <p:nvPr>
            <p:ph type="sldNum" sz="quarter" idx="12"/>
          </p:nvPr>
        </p:nvSpPr>
        <p:spPr/>
        <p:txBody>
          <a:bodyPr/>
          <a:lstStyle/>
          <a:p>
            <a:fld id="{C1B3EF10-4E29-4F0C-9AB6-355B3A7B01AB}" type="slidenum">
              <a:rPr lang="en-GB" smtClean="0"/>
              <a:pPr/>
              <a:t>18</a:t>
            </a:fld>
            <a:endParaRPr lang="en-GB" dirty="0"/>
          </a:p>
        </p:txBody>
      </p:sp>
    </p:spTree>
    <p:extLst>
      <p:ext uri="{BB962C8B-B14F-4D97-AF65-F5344CB8AC3E}">
        <p14:creationId xmlns:p14="http://schemas.microsoft.com/office/powerpoint/2010/main" val="3102874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8006" y="2933373"/>
            <a:ext cx="6263723" cy="900450"/>
          </a:xfrm>
        </p:spPr>
        <p:txBody>
          <a:bodyPr/>
          <a:lstStyle/>
          <a:p>
            <a:pPr algn="ctr"/>
            <a:r>
              <a:rPr lang="en-GB" sz="4000" b="1" dirty="0"/>
              <a:t>Questions</a:t>
            </a:r>
          </a:p>
        </p:txBody>
      </p:sp>
    </p:spTree>
    <p:extLst>
      <p:ext uri="{BB962C8B-B14F-4D97-AF65-F5344CB8AC3E}">
        <p14:creationId xmlns:p14="http://schemas.microsoft.com/office/powerpoint/2010/main" val="320649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8468" y="2776795"/>
            <a:ext cx="6263723" cy="900450"/>
          </a:xfrm>
        </p:spPr>
        <p:txBody>
          <a:bodyPr/>
          <a:lstStyle/>
          <a:p>
            <a:pPr algn="ctr"/>
            <a:r>
              <a:rPr lang="en-GB" sz="4000" b="1" dirty="0"/>
              <a:t>Project background</a:t>
            </a:r>
          </a:p>
        </p:txBody>
      </p:sp>
    </p:spTree>
    <p:extLst>
      <p:ext uri="{BB962C8B-B14F-4D97-AF65-F5344CB8AC3E}">
        <p14:creationId xmlns:p14="http://schemas.microsoft.com/office/powerpoint/2010/main" val="50592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Questions</a:t>
            </a:r>
            <a:endParaRPr lang="en-GB" dirty="0"/>
          </a:p>
        </p:txBody>
      </p:sp>
      <p:sp>
        <p:nvSpPr>
          <p:cNvPr id="3" name="Content Placeholder 2"/>
          <p:cNvSpPr>
            <a:spLocks noGrp="1"/>
          </p:cNvSpPr>
          <p:nvPr>
            <p:ph idx="1"/>
          </p:nvPr>
        </p:nvSpPr>
        <p:spPr>
          <a:xfrm>
            <a:off x="612000" y="1516118"/>
            <a:ext cx="7920000" cy="4351338"/>
          </a:xfrm>
        </p:spPr>
        <p:txBody>
          <a:bodyPr/>
          <a:lstStyle/>
          <a:p>
            <a:pPr marL="285750" indent="-285750">
              <a:spcAft>
                <a:spcPts val="0"/>
              </a:spcAft>
              <a:buFont typeface="Wingdings" panose="05000000000000000000" pitchFamily="2" charset="2"/>
              <a:buChar char="§"/>
            </a:pPr>
            <a:r>
              <a:rPr lang="en-GB" sz="1800" dirty="0"/>
              <a:t>Are the project objectives and scope clear?</a:t>
            </a:r>
            <a:br>
              <a:rPr lang="en-GB" sz="1800" dirty="0"/>
            </a:br>
            <a:endParaRPr lang="en-GB" sz="1800" dirty="0"/>
          </a:p>
          <a:p>
            <a:pPr marL="285750" indent="-285750">
              <a:spcAft>
                <a:spcPts val="0"/>
              </a:spcAft>
              <a:buFont typeface="Wingdings" panose="05000000000000000000" pitchFamily="2" charset="2"/>
              <a:buChar char="§"/>
            </a:pPr>
            <a:r>
              <a:rPr lang="en-GB" sz="1800" dirty="0"/>
              <a:t>Is RSSB’s timescales realistic? </a:t>
            </a:r>
            <a:br>
              <a:rPr lang="en-GB" sz="1800" dirty="0"/>
            </a:br>
            <a:endParaRPr lang="en-GB" sz="1800" dirty="0"/>
          </a:p>
          <a:p>
            <a:pPr marL="285750" indent="-285750">
              <a:spcAft>
                <a:spcPts val="0"/>
              </a:spcAft>
              <a:buFont typeface="Wingdings" panose="05000000000000000000" pitchFamily="2" charset="2"/>
              <a:buChar char="§"/>
            </a:pPr>
            <a:r>
              <a:rPr lang="en-GB" sz="1800" dirty="0"/>
              <a:t>Have any fundamental elements been missed?</a:t>
            </a:r>
            <a:br>
              <a:rPr lang="en-GB" sz="1800" dirty="0"/>
            </a:br>
            <a:endParaRPr lang="en-GB" sz="1800" dirty="0"/>
          </a:p>
          <a:p>
            <a:pPr marL="285750" indent="-285750">
              <a:spcAft>
                <a:spcPts val="0"/>
              </a:spcAft>
              <a:buFont typeface="Wingdings" panose="05000000000000000000" pitchFamily="2" charset="2"/>
              <a:buChar char="§"/>
            </a:pPr>
            <a:r>
              <a:rPr lang="en-GB" sz="1800" dirty="0"/>
              <a:t>What else might we include?</a:t>
            </a:r>
            <a:br>
              <a:rPr lang="en-GB" sz="1800" dirty="0"/>
            </a:br>
            <a:endParaRPr lang="en-GB" sz="1800" dirty="0"/>
          </a:p>
          <a:p>
            <a:pPr marL="285750" indent="-285750">
              <a:spcAft>
                <a:spcPts val="0"/>
              </a:spcAft>
              <a:buFont typeface="Wingdings" panose="05000000000000000000" pitchFamily="2" charset="2"/>
              <a:buChar char="§"/>
            </a:pPr>
            <a:r>
              <a:rPr lang="en-GB" sz="1800" dirty="0"/>
              <a:t>Is RSSB’s budget deliverable?</a:t>
            </a:r>
            <a:br>
              <a:rPr lang="en-GB" sz="1800" dirty="0"/>
            </a:br>
            <a:endParaRPr lang="en-GB" sz="1800" dirty="0"/>
          </a:p>
          <a:p>
            <a:pPr marL="285750" indent="-285750">
              <a:spcAft>
                <a:spcPts val="0"/>
              </a:spcAft>
              <a:buFont typeface="Wingdings" panose="05000000000000000000" pitchFamily="2" charset="2"/>
              <a:buChar char="§"/>
            </a:pPr>
            <a:endParaRPr lang="en-GB" sz="1800" dirty="0"/>
          </a:p>
          <a:p>
            <a:pPr marL="285750" lvl="0" indent="-285750">
              <a:spcAft>
                <a:spcPts val="0"/>
              </a:spcAft>
              <a:buFont typeface="Wingdings" panose="05000000000000000000" pitchFamily="2" charset="2"/>
              <a:buChar char="§"/>
            </a:pPr>
            <a:endParaRPr lang="en-GB" sz="1800" dirty="0"/>
          </a:p>
          <a:p>
            <a:pPr marL="1177200" lvl="2" indent="-457200">
              <a:spcAft>
                <a:spcPts val="0"/>
              </a:spcAft>
              <a:buFont typeface="Courier New" panose="02070309020205020404" pitchFamily="49" charset="0"/>
              <a:buChar char="o"/>
            </a:pPr>
            <a:endParaRPr lang="en-GB" dirty="0"/>
          </a:p>
          <a:p>
            <a:pPr>
              <a:spcAft>
                <a:spcPts val="0"/>
              </a:spcAft>
            </a:pPr>
            <a:endParaRPr lang="en-GB" sz="1800" b="1" dirty="0"/>
          </a:p>
          <a:p>
            <a:pPr marL="457200" lvl="0" indent="-457200">
              <a:spcAft>
                <a:spcPts val="0"/>
              </a:spcAft>
              <a:buFont typeface="Wingdings" panose="05000000000000000000" pitchFamily="2" charset="2"/>
              <a:buChar char="§"/>
            </a:pPr>
            <a:endParaRPr lang="en-GB" sz="1800" dirty="0">
              <a:solidFill>
                <a:srgbClr val="00A5E1"/>
              </a:solidFill>
            </a:endParaRPr>
          </a:p>
          <a:p>
            <a:pPr>
              <a:spcAft>
                <a:spcPts val="0"/>
              </a:spcAft>
            </a:pPr>
            <a:endParaRPr lang="en-GB" sz="1800" b="1" dirty="0"/>
          </a:p>
        </p:txBody>
      </p:sp>
      <p:sp>
        <p:nvSpPr>
          <p:cNvPr id="4" name="Slide Number Placeholder 3"/>
          <p:cNvSpPr>
            <a:spLocks noGrp="1"/>
          </p:cNvSpPr>
          <p:nvPr>
            <p:ph type="sldNum" sz="quarter" idx="12"/>
          </p:nvPr>
        </p:nvSpPr>
        <p:spPr/>
        <p:txBody>
          <a:bodyPr/>
          <a:lstStyle/>
          <a:p>
            <a:fld id="{C1B3EF10-4E29-4F0C-9AB6-355B3A7B01AB}" type="slidenum">
              <a:rPr lang="en-GB" smtClean="0"/>
              <a:pPr/>
              <a:t>20</a:t>
            </a:fld>
            <a:endParaRPr lang="en-GB" dirty="0"/>
          </a:p>
        </p:txBody>
      </p:sp>
    </p:spTree>
    <p:extLst>
      <p:ext uri="{BB962C8B-B14F-4D97-AF65-F5344CB8AC3E}">
        <p14:creationId xmlns:p14="http://schemas.microsoft.com/office/powerpoint/2010/main" val="3748954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Thank you</a:t>
            </a:r>
          </a:p>
        </p:txBody>
      </p:sp>
    </p:spTree>
    <p:extLst>
      <p:ext uri="{BB962C8B-B14F-4D97-AF65-F5344CB8AC3E}">
        <p14:creationId xmlns:p14="http://schemas.microsoft.com/office/powerpoint/2010/main" val="236360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Project background (1 of 4)</a:t>
            </a:r>
          </a:p>
        </p:txBody>
      </p:sp>
      <p:sp>
        <p:nvSpPr>
          <p:cNvPr id="4" name="Slide Number Placeholder 3"/>
          <p:cNvSpPr>
            <a:spLocks noGrp="1"/>
          </p:cNvSpPr>
          <p:nvPr>
            <p:ph type="sldNum" sz="quarter" idx="12"/>
          </p:nvPr>
        </p:nvSpPr>
        <p:spPr/>
        <p:txBody>
          <a:bodyPr/>
          <a:lstStyle/>
          <a:p>
            <a:fld id="{C1B3EF10-4E29-4F0C-9AB6-355B3A7B01AB}" type="slidenum">
              <a:rPr lang="en-GB" smtClean="0"/>
              <a:pPr/>
              <a:t>3</a:t>
            </a:fld>
            <a:endParaRPr lang="en-GB" dirty="0"/>
          </a:p>
        </p:txBody>
      </p:sp>
      <p:sp>
        <p:nvSpPr>
          <p:cNvPr id="5" name="Content Placeholder 6"/>
          <p:cNvSpPr txBox="1">
            <a:spLocks/>
          </p:cNvSpPr>
          <p:nvPr/>
        </p:nvSpPr>
        <p:spPr>
          <a:xfrm>
            <a:off x="612000" y="1519587"/>
            <a:ext cx="7920000" cy="4382321"/>
          </a:xfrm>
          <a:prstGeom prst="rect">
            <a:avLst/>
          </a:prstGeom>
          <a:ln>
            <a:noFill/>
          </a:ln>
        </p:spPr>
        <p:txBody>
          <a:bodyPr vert="horz" lIns="0" tIns="0" rIns="0" bIns="0" rtlCol="0">
            <a:noAutofit/>
          </a:bodyPr>
          <a:lstStyle>
            <a:lvl1pPr marL="144000" indent="-144000" algn="l" defTabSz="914400" rtl="0" eaLnBrk="1" latinLnBrk="0" hangingPunct="1">
              <a:lnSpc>
                <a:spcPct val="100000"/>
              </a:lnSpc>
              <a:spcBef>
                <a:spcPts val="0"/>
              </a:spcBef>
              <a:spcAft>
                <a:spcPts val="1200"/>
              </a:spcAft>
              <a:buClrTx/>
              <a:buFont typeface="Wingdings" panose="05000000000000000000" pitchFamily="2" charset="2"/>
              <a:buChar char="§"/>
              <a:defRPr sz="2000" kern="1200">
                <a:solidFill>
                  <a:schemeClr val="tx1"/>
                </a:solidFill>
                <a:latin typeface="+mn-lt"/>
                <a:ea typeface="+mn-ea"/>
                <a:cs typeface="+mn-cs"/>
              </a:defRPr>
            </a:lvl1pPr>
            <a:lvl2pPr marL="432000" indent="-144000" algn="l" defTabSz="914400" rtl="0" eaLnBrk="1" latinLnBrk="0" hangingPunct="1">
              <a:lnSpc>
                <a:spcPct val="100000"/>
              </a:lnSpc>
              <a:spcBef>
                <a:spcPts val="0"/>
              </a:spcBef>
              <a:spcAft>
                <a:spcPts val="1200"/>
              </a:spcAft>
              <a:buClrTx/>
              <a:buFont typeface="Calibri" panose="020F0502020204030204" pitchFamily="34" charset="0"/>
              <a:buChar char="–"/>
              <a:defRPr sz="18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1200"/>
              </a:spcAft>
              <a:buClrTx/>
              <a:buFont typeface="Wingdings" panose="05000000000000000000" pitchFamily="2" charset="2"/>
              <a:buChar char="§"/>
              <a:defRPr sz="1800" kern="1200">
                <a:solidFill>
                  <a:schemeClr val="tx1"/>
                </a:solidFill>
                <a:latin typeface="+mn-lt"/>
                <a:ea typeface="+mn-ea"/>
                <a:cs typeface="+mn-cs"/>
              </a:defRPr>
            </a:lvl3pPr>
            <a:lvl4pPr marL="1008000" indent="-144000" algn="l" defTabSz="914400" rtl="0" eaLnBrk="1" latinLnBrk="0" hangingPunct="1">
              <a:lnSpc>
                <a:spcPct val="100000"/>
              </a:lnSpc>
              <a:spcBef>
                <a:spcPts val="0"/>
              </a:spcBef>
              <a:spcAft>
                <a:spcPts val="1200"/>
              </a:spcAft>
              <a:buClrTx/>
              <a:buFont typeface="Calibri" panose="020F0502020204030204" pitchFamily="34" charset="0"/>
              <a:buChar char="–"/>
              <a:defRPr sz="1600" kern="1200">
                <a:solidFill>
                  <a:schemeClr val="tx1"/>
                </a:solidFill>
                <a:latin typeface="+mn-lt"/>
                <a:ea typeface="+mn-ea"/>
                <a:cs typeface="+mn-cs"/>
              </a:defRPr>
            </a:lvl4pPr>
            <a:lvl5pPr marL="1296000" indent="-144000" algn="l" defTabSz="914400" rtl="0" eaLnBrk="1" latinLnBrk="0" hangingPunct="1">
              <a:lnSpc>
                <a:spcPct val="100000"/>
              </a:lnSpc>
              <a:spcBef>
                <a:spcPts val="0"/>
              </a:spcBef>
              <a:spcAft>
                <a:spcPts val="1200"/>
              </a:spcAft>
              <a:buClrTx/>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GB" sz="1800" b="1" dirty="0"/>
              <a:t>What triggered this proposal?</a:t>
            </a:r>
          </a:p>
          <a:p>
            <a:r>
              <a:rPr lang="en-GB" sz="1800" dirty="0"/>
              <a:t> The GB rail industry has robust means to measure the economic value of rail, however, social sustainability still relies largely on narrative explanations and limited metrics. </a:t>
            </a:r>
          </a:p>
          <a:p>
            <a:r>
              <a:rPr lang="en-GB" sz="1800" dirty="0"/>
              <a:t>While there has been much progress on understanding and targeting the social value of rail projects, the absence of a robust methodology and baseline to measure, monitor and evaluate social impacts has resulted in inconsistencies across industry and little trust in existing metrics. </a:t>
            </a:r>
          </a:p>
          <a:p>
            <a:r>
              <a:rPr lang="en-GB" sz="1800" dirty="0"/>
              <a:t>The GB rail industry requires a more robust approach to understand and measure rail’s social impact/performance so that the ‘social return on investment’ (SROI) concept can be more proactively included within the investment optioneering, planning and delivery of the railway. </a:t>
            </a:r>
            <a:br>
              <a:rPr lang="en-GB" sz="1800" dirty="0"/>
            </a:br>
            <a:endParaRPr lang="en-GB" sz="1800" dirty="0"/>
          </a:p>
          <a:p>
            <a:pPr marL="0" indent="0">
              <a:spcAft>
                <a:spcPts val="200"/>
              </a:spcAft>
              <a:buNone/>
            </a:pPr>
            <a:endParaRPr lang="en-GB" sz="1800" i="1" dirty="0"/>
          </a:p>
          <a:p>
            <a:pPr marL="0" indent="0">
              <a:spcAft>
                <a:spcPts val="200"/>
              </a:spcAft>
              <a:buNone/>
            </a:pPr>
            <a:endParaRPr lang="en-GB" sz="1800" i="1" dirty="0"/>
          </a:p>
        </p:txBody>
      </p:sp>
    </p:spTree>
    <p:extLst>
      <p:ext uri="{BB962C8B-B14F-4D97-AF65-F5344CB8AC3E}">
        <p14:creationId xmlns:p14="http://schemas.microsoft.com/office/powerpoint/2010/main" val="3715103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Project background (2 of 4)</a:t>
            </a:r>
            <a:endParaRPr lang="en-GB" dirty="0"/>
          </a:p>
        </p:txBody>
      </p:sp>
      <p:sp>
        <p:nvSpPr>
          <p:cNvPr id="3" name="Content Placeholder 2"/>
          <p:cNvSpPr>
            <a:spLocks noGrp="1"/>
          </p:cNvSpPr>
          <p:nvPr>
            <p:ph idx="1"/>
          </p:nvPr>
        </p:nvSpPr>
        <p:spPr>
          <a:xfrm>
            <a:off x="612000" y="1605007"/>
            <a:ext cx="7920000" cy="4351338"/>
          </a:xfrm>
        </p:spPr>
        <p:txBody>
          <a:bodyPr/>
          <a:lstStyle/>
          <a:p>
            <a:pPr marL="0" indent="0">
              <a:spcAft>
                <a:spcPts val="600"/>
              </a:spcAft>
              <a:buNone/>
            </a:pPr>
            <a:r>
              <a:rPr lang="en-GB" sz="1800" b="1" dirty="0"/>
              <a:t>Why now?</a:t>
            </a:r>
          </a:p>
          <a:p>
            <a:pPr>
              <a:spcAft>
                <a:spcPts val="600"/>
              </a:spcAft>
            </a:pPr>
            <a:r>
              <a:rPr lang="en-GB" sz="1800" dirty="0"/>
              <a:t>Sustainability is becoming increasingly embedded within industry, as such, there is an increasing need to consistently and proportionally measure and monitor social impacts across the rail system. </a:t>
            </a:r>
            <a:br>
              <a:rPr lang="en-GB" sz="1800" dirty="0"/>
            </a:br>
            <a:endParaRPr lang="en-GB" sz="1800" dirty="0"/>
          </a:p>
          <a:p>
            <a:pPr>
              <a:spcAft>
                <a:spcPts val="600"/>
              </a:spcAft>
            </a:pPr>
            <a:r>
              <a:rPr lang="en-GB" sz="1800" dirty="0"/>
              <a:t>Recent examples of social impact expectations include </a:t>
            </a:r>
          </a:p>
          <a:p>
            <a:pPr marL="539750" lvl="1" indent="-250825">
              <a:spcAft>
                <a:spcPts val="600"/>
              </a:spcAft>
              <a:buFont typeface="Courier New" panose="02070309020205020404" pitchFamily="49" charset="0"/>
              <a:buChar char="o"/>
            </a:pPr>
            <a:r>
              <a:rPr lang="en-GB" dirty="0"/>
              <a:t>South Western franchise Invitation to Tender (ITT) – Bidders required to ‘develop a dashboard of metrics for Stations or groups of Stations that … evidence improvements to ... meeting the community’s needs’;</a:t>
            </a:r>
            <a:br>
              <a:rPr lang="en-GB" dirty="0"/>
            </a:br>
            <a:endParaRPr lang="en-GB" dirty="0"/>
          </a:p>
          <a:p>
            <a:pPr marL="539750" lvl="1" indent="-250825">
              <a:spcAft>
                <a:spcPts val="600"/>
              </a:spcAft>
              <a:buFont typeface="Courier New" panose="02070309020205020404" pitchFamily="49" charset="0"/>
              <a:buChar char="o"/>
            </a:pPr>
            <a:r>
              <a:rPr lang="en-GB" dirty="0"/>
              <a:t>East Midlands Franchise Prospectus – Franchisees ‘required to proactively develop meaningful relationships with the communities the franchise serves, working with stakeholders across the region to encourage greater social inclusion’;</a:t>
            </a:r>
          </a:p>
          <a:p>
            <a:pPr marL="539750" lvl="1" indent="-250825">
              <a:spcAft>
                <a:spcPts val="600"/>
              </a:spcAft>
              <a:buFont typeface="Courier New" panose="02070309020205020404" pitchFamily="49" charset="0"/>
              <a:buChar char="o"/>
            </a:pPr>
            <a:endParaRPr lang="en-GB" dirty="0"/>
          </a:p>
          <a:p>
            <a:pPr marL="0" indent="0">
              <a:buNone/>
            </a:pPr>
            <a:endParaRPr lang="en-GB" sz="1800" dirty="0"/>
          </a:p>
        </p:txBody>
      </p:sp>
      <p:sp>
        <p:nvSpPr>
          <p:cNvPr id="4" name="Slide Number Placeholder 3"/>
          <p:cNvSpPr>
            <a:spLocks noGrp="1"/>
          </p:cNvSpPr>
          <p:nvPr>
            <p:ph type="sldNum" sz="quarter" idx="12"/>
          </p:nvPr>
        </p:nvSpPr>
        <p:spPr/>
        <p:txBody>
          <a:bodyPr/>
          <a:lstStyle/>
          <a:p>
            <a:fld id="{C1B3EF10-4E29-4F0C-9AB6-355B3A7B01AB}" type="slidenum">
              <a:rPr lang="en-GB" smtClean="0"/>
              <a:pPr/>
              <a:t>4</a:t>
            </a:fld>
            <a:endParaRPr lang="en-GB" dirty="0"/>
          </a:p>
        </p:txBody>
      </p:sp>
    </p:spTree>
    <p:extLst>
      <p:ext uri="{BB962C8B-B14F-4D97-AF65-F5344CB8AC3E}">
        <p14:creationId xmlns:p14="http://schemas.microsoft.com/office/powerpoint/2010/main" val="238917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531EB-FF4C-4C06-A202-2E1A1EB9273F}"/>
              </a:ext>
            </a:extLst>
          </p:cNvPr>
          <p:cNvSpPr>
            <a:spLocks noGrp="1"/>
          </p:cNvSpPr>
          <p:nvPr>
            <p:ph type="title"/>
          </p:nvPr>
        </p:nvSpPr>
        <p:spPr/>
        <p:txBody>
          <a:bodyPr/>
          <a:lstStyle/>
          <a:p>
            <a:r>
              <a:rPr lang="en-GB" b="1" dirty="0"/>
              <a:t>Project background (3 of 4)</a:t>
            </a:r>
            <a:endParaRPr lang="en-GB" dirty="0"/>
          </a:p>
        </p:txBody>
      </p:sp>
      <p:sp>
        <p:nvSpPr>
          <p:cNvPr id="3" name="Content Placeholder 2">
            <a:extLst>
              <a:ext uri="{FF2B5EF4-FFF2-40B4-BE49-F238E27FC236}">
                <a16:creationId xmlns:a16="http://schemas.microsoft.com/office/drawing/2014/main" id="{1960CDBF-2BBD-4B29-923E-CD5DAD1FF48F}"/>
              </a:ext>
            </a:extLst>
          </p:cNvPr>
          <p:cNvSpPr>
            <a:spLocks noGrp="1"/>
          </p:cNvSpPr>
          <p:nvPr>
            <p:ph idx="1"/>
          </p:nvPr>
        </p:nvSpPr>
        <p:spPr/>
        <p:txBody>
          <a:bodyPr/>
          <a:lstStyle/>
          <a:p>
            <a:pPr marL="539750" lvl="1" indent="-250825">
              <a:spcAft>
                <a:spcPts val="600"/>
              </a:spcAft>
              <a:buFont typeface="Courier New" panose="02070309020205020404" pitchFamily="49" charset="0"/>
              <a:buChar char="o"/>
            </a:pPr>
            <a:r>
              <a:rPr lang="en-GB" dirty="0"/>
              <a:t>Thameslink and Crossrail - Network Rail teams have been challenged to report on the social value delivered through the life of projects;</a:t>
            </a:r>
            <a:br>
              <a:rPr lang="en-GB" dirty="0"/>
            </a:br>
            <a:endParaRPr lang="en-GB" dirty="0"/>
          </a:p>
          <a:p>
            <a:pPr marL="539750" lvl="1" indent="-250825">
              <a:spcAft>
                <a:spcPts val="600"/>
              </a:spcAft>
              <a:buFont typeface="Courier New" panose="02070309020205020404" pitchFamily="49" charset="0"/>
              <a:buChar char="o"/>
            </a:pPr>
            <a:r>
              <a:rPr lang="en-GB" dirty="0"/>
              <a:t>Upcoming major infrastructure projects such as Crossrail 2, Brighton Main Line Upgrade Programme (BMUP) and TransPennine Route Upgrade (TRU) - Requirements for clear planning on incorporation of social value within the design and delivery, including improved measurement of benefits analysis; </a:t>
            </a:r>
            <a:br>
              <a:rPr lang="en-GB" dirty="0"/>
            </a:br>
            <a:endParaRPr lang="en-GB" dirty="0"/>
          </a:p>
          <a:p>
            <a:pPr marL="539750" lvl="1" indent="-250825">
              <a:spcAft>
                <a:spcPts val="600"/>
              </a:spcAft>
              <a:buFont typeface="Courier New" panose="02070309020205020404" pitchFamily="49" charset="0"/>
              <a:buChar char="o"/>
            </a:pPr>
            <a:r>
              <a:rPr lang="en-GB" dirty="0"/>
              <a:t>Network Rail - Setting contractor requirements around delivery of social benefits as part of the wider environment and social contract requirement updates. However, measurement of benefits delivered is an ongoing challenge. </a:t>
            </a:r>
          </a:p>
        </p:txBody>
      </p:sp>
      <p:sp>
        <p:nvSpPr>
          <p:cNvPr id="4" name="Slide Number Placeholder 3">
            <a:extLst>
              <a:ext uri="{FF2B5EF4-FFF2-40B4-BE49-F238E27FC236}">
                <a16:creationId xmlns:a16="http://schemas.microsoft.com/office/drawing/2014/main" id="{C5EE79E2-C818-4E3E-80E5-A2E13AD09CC3}"/>
              </a:ext>
            </a:extLst>
          </p:cNvPr>
          <p:cNvSpPr>
            <a:spLocks noGrp="1"/>
          </p:cNvSpPr>
          <p:nvPr>
            <p:ph type="sldNum" sz="quarter" idx="12"/>
          </p:nvPr>
        </p:nvSpPr>
        <p:spPr/>
        <p:txBody>
          <a:bodyPr/>
          <a:lstStyle/>
          <a:p>
            <a:fld id="{C1B3EF10-4E29-4F0C-9AB6-355B3A7B01AB}" type="slidenum">
              <a:rPr lang="en-GB" smtClean="0"/>
              <a:pPr/>
              <a:t>5</a:t>
            </a:fld>
            <a:endParaRPr lang="en-GB" dirty="0"/>
          </a:p>
        </p:txBody>
      </p:sp>
    </p:spTree>
    <p:extLst>
      <p:ext uri="{BB962C8B-B14F-4D97-AF65-F5344CB8AC3E}">
        <p14:creationId xmlns:p14="http://schemas.microsoft.com/office/powerpoint/2010/main" val="3184067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0C953-9575-4C94-BB2D-EB8F0EC82044}"/>
              </a:ext>
            </a:extLst>
          </p:cNvPr>
          <p:cNvSpPr>
            <a:spLocks noGrp="1"/>
          </p:cNvSpPr>
          <p:nvPr>
            <p:ph type="title"/>
          </p:nvPr>
        </p:nvSpPr>
        <p:spPr/>
        <p:txBody>
          <a:bodyPr/>
          <a:lstStyle/>
          <a:p>
            <a:r>
              <a:rPr lang="en-GB" b="1" dirty="0"/>
              <a:t>Project background (4 of 4)</a:t>
            </a:r>
            <a:endParaRPr lang="en-GB" dirty="0"/>
          </a:p>
        </p:txBody>
      </p:sp>
      <p:sp>
        <p:nvSpPr>
          <p:cNvPr id="3" name="Content Placeholder 2">
            <a:extLst>
              <a:ext uri="{FF2B5EF4-FFF2-40B4-BE49-F238E27FC236}">
                <a16:creationId xmlns:a16="http://schemas.microsoft.com/office/drawing/2014/main" id="{44D81CD2-E39A-45F5-88C8-37E1005EEC9E}"/>
              </a:ext>
            </a:extLst>
          </p:cNvPr>
          <p:cNvSpPr>
            <a:spLocks noGrp="1"/>
          </p:cNvSpPr>
          <p:nvPr>
            <p:ph idx="1"/>
          </p:nvPr>
        </p:nvSpPr>
        <p:spPr>
          <a:xfrm>
            <a:off x="612000" y="1632923"/>
            <a:ext cx="7920000" cy="4351338"/>
          </a:xfrm>
        </p:spPr>
        <p:txBody>
          <a:bodyPr/>
          <a:lstStyle/>
          <a:p>
            <a:r>
              <a:rPr lang="en-GB" sz="1800" dirty="0"/>
              <a:t>Two working group workshops were held with stakeholders to develop the project’s specification in detail.</a:t>
            </a:r>
          </a:p>
          <a:p>
            <a:pPr lvl="1"/>
            <a:r>
              <a:rPr lang="en-GB" dirty="0"/>
              <a:t>The workshops were held at RSSB on 30 March 2017 and 3 April 2017 and included 15 attendees from 10 organisations. </a:t>
            </a:r>
            <a:br>
              <a:rPr lang="en-GB" dirty="0"/>
            </a:br>
            <a:endParaRPr lang="en-GB" dirty="0"/>
          </a:p>
          <a:p>
            <a:r>
              <a:rPr lang="en-GB" sz="1800" dirty="0"/>
              <a:t>The project was endorsed by its client group (Sustainable Development Steering Group) on 20 June 2017.</a:t>
            </a:r>
            <a:br>
              <a:rPr lang="en-GB" sz="1800" dirty="0"/>
            </a:br>
            <a:endParaRPr lang="en-GB" sz="1800" dirty="0"/>
          </a:p>
          <a:p>
            <a:r>
              <a:rPr lang="en-GB" sz="1800" dirty="0"/>
              <a:t>The project’s budget was authorised by the RSSB R&amp;D Programme Director on 25 July 2017.</a:t>
            </a:r>
          </a:p>
        </p:txBody>
      </p:sp>
      <p:sp>
        <p:nvSpPr>
          <p:cNvPr id="4" name="Slide Number Placeholder 3">
            <a:extLst>
              <a:ext uri="{FF2B5EF4-FFF2-40B4-BE49-F238E27FC236}">
                <a16:creationId xmlns:a16="http://schemas.microsoft.com/office/drawing/2014/main" id="{AD80DD9E-83E5-437D-ADC8-D7A03F38C755}"/>
              </a:ext>
            </a:extLst>
          </p:cNvPr>
          <p:cNvSpPr>
            <a:spLocks noGrp="1"/>
          </p:cNvSpPr>
          <p:nvPr>
            <p:ph type="sldNum" sz="quarter" idx="12"/>
          </p:nvPr>
        </p:nvSpPr>
        <p:spPr/>
        <p:txBody>
          <a:bodyPr/>
          <a:lstStyle/>
          <a:p>
            <a:fld id="{C1B3EF10-4E29-4F0C-9AB6-355B3A7B01AB}" type="slidenum">
              <a:rPr lang="en-GB" smtClean="0"/>
              <a:pPr/>
              <a:t>6</a:t>
            </a:fld>
            <a:endParaRPr lang="en-GB" dirty="0"/>
          </a:p>
        </p:txBody>
      </p:sp>
    </p:spTree>
    <p:extLst>
      <p:ext uri="{BB962C8B-B14F-4D97-AF65-F5344CB8AC3E}">
        <p14:creationId xmlns:p14="http://schemas.microsoft.com/office/powerpoint/2010/main" val="2016269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8468" y="3011668"/>
            <a:ext cx="6263723" cy="900450"/>
          </a:xfrm>
        </p:spPr>
        <p:txBody>
          <a:bodyPr/>
          <a:lstStyle/>
          <a:p>
            <a:pPr algn="ctr"/>
            <a:r>
              <a:rPr lang="en-GB" sz="4000" b="1" dirty="0"/>
              <a:t>Project objectives</a:t>
            </a:r>
          </a:p>
        </p:txBody>
      </p:sp>
    </p:spTree>
    <p:extLst>
      <p:ext uri="{BB962C8B-B14F-4D97-AF65-F5344CB8AC3E}">
        <p14:creationId xmlns:p14="http://schemas.microsoft.com/office/powerpoint/2010/main" val="2986085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Project objectives (1 of 2)</a:t>
            </a:r>
            <a:endParaRPr lang="en-GB" dirty="0"/>
          </a:p>
        </p:txBody>
      </p:sp>
      <p:sp>
        <p:nvSpPr>
          <p:cNvPr id="3" name="Content Placeholder 2"/>
          <p:cNvSpPr>
            <a:spLocks noGrp="1"/>
          </p:cNvSpPr>
          <p:nvPr>
            <p:ph idx="1"/>
          </p:nvPr>
        </p:nvSpPr>
        <p:spPr>
          <a:xfrm>
            <a:off x="612000" y="1461107"/>
            <a:ext cx="7920000" cy="5519984"/>
          </a:xfrm>
        </p:spPr>
        <p:txBody>
          <a:bodyPr/>
          <a:lstStyle/>
          <a:p>
            <a:pPr marL="0" indent="0">
              <a:spcAft>
                <a:spcPts val="600"/>
              </a:spcAft>
              <a:buNone/>
            </a:pPr>
            <a:r>
              <a:rPr lang="en-GB" sz="1700" dirty="0"/>
              <a:t>T1127 sets out to develop a common framework for understanding and measuring social value impacts across GB rail industry organisations, projects and programmes. The common framework will</a:t>
            </a:r>
          </a:p>
          <a:p>
            <a:pPr>
              <a:spcAft>
                <a:spcPts val="600"/>
              </a:spcAft>
            </a:pPr>
            <a:r>
              <a:rPr lang="en-GB" sz="1700" dirty="0"/>
              <a:t>Build upon existing research to reduce the risk of duplicating existing work;</a:t>
            </a:r>
          </a:p>
          <a:p>
            <a:pPr>
              <a:spcAft>
                <a:spcPts val="600"/>
              </a:spcAft>
            </a:pPr>
            <a:r>
              <a:rPr lang="en-GB" sz="1700" dirty="0"/>
              <a:t>Be applicable across the whole life of franchises, projects and programmes;</a:t>
            </a:r>
          </a:p>
          <a:p>
            <a:pPr>
              <a:spcAft>
                <a:spcPts val="600"/>
              </a:spcAft>
            </a:pPr>
            <a:r>
              <a:rPr lang="en-GB" sz="1700" dirty="0"/>
              <a:t>Be scalable and useable across the GB rail industry.</a:t>
            </a:r>
          </a:p>
          <a:p>
            <a:pPr marL="0" indent="0">
              <a:spcAft>
                <a:spcPts val="600"/>
              </a:spcAft>
              <a:buNone/>
            </a:pPr>
            <a:br>
              <a:rPr lang="en-GB" sz="1700" dirty="0"/>
            </a:br>
            <a:r>
              <a:rPr lang="en-GB" sz="1700" dirty="0"/>
              <a:t>In order to achieve this aim, the project will</a:t>
            </a:r>
          </a:p>
          <a:p>
            <a:pPr lvl="0">
              <a:spcAft>
                <a:spcPts val="600"/>
              </a:spcAft>
            </a:pPr>
            <a:r>
              <a:rPr lang="en-GB" sz="1700" dirty="0"/>
              <a:t>Undertake a literature review on existing frameworks to assess social value impacts, to include a mapping of:</a:t>
            </a:r>
          </a:p>
          <a:p>
            <a:pPr lvl="1">
              <a:spcAft>
                <a:spcPts val="600"/>
              </a:spcAft>
            </a:pPr>
            <a:r>
              <a:rPr lang="en-GB" sz="1500" dirty="0"/>
              <a:t>WebTAG</a:t>
            </a:r>
          </a:p>
          <a:p>
            <a:pPr lvl="1">
              <a:spcAft>
                <a:spcPts val="600"/>
              </a:spcAft>
            </a:pPr>
            <a:r>
              <a:rPr lang="en-GB" sz="1500" dirty="0"/>
              <a:t>Olympic Delivery Authority (ODA) Balanced Scorecard</a:t>
            </a:r>
          </a:p>
          <a:p>
            <a:pPr lvl="1">
              <a:spcAft>
                <a:spcPts val="600"/>
              </a:spcAft>
            </a:pPr>
            <a:r>
              <a:rPr lang="en-GB" sz="1500" dirty="0"/>
              <a:t>Global Reporting Initiative (GRI) Index</a:t>
            </a:r>
          </a:p>
          <a:p>
            <a:pPr lvl="1">
              <a:spcAft>
                <a:spcPts val="600"/>
              </a:spcAft>
            </a:pPr>
            <a:r>
              <a:rPr lang="en-GB" sz="1500" dirty="0"/>
              <a:t>United Nations Millennium Development Goals</a:t>
            </a:r>
          </a:p>
          <a:p>
            <a:pPr lvl="1">
              <a:spcAft>
                <a:spcPts val="600"/>
              </a:spcAft>
            </a:pPr>
            <a:r>
              <a:rPr lang="en-GB" sz="1500" dirty="0"/>
              <a:t>Crossrail Sustainability Programme</a:t>
            </a:r>
          </a:p>
          <a:p>
            <a:pPr lvl="1">
              <a:spcAft>
                <a:spcPts val="600"/>
              </a:spcAft>
            </a:pPr>
            <a:r>
              <a:rPr lang="en-GB" sz="1500" dirty="0"/>
              <a:t>RSSB project T1074 Developing a sustainable stations framework;</a:t>
            </a:r>
          </a:p>
        </p:txBody>
      </p:sp>
      <p:sp>
        <p:nvSpPr>
          <p:cNvPr id="4" name="Slide Number Placeholder 3"/>
          <p:cNvSpPr>
            <a:spLocks noGrp="1"/>
          </p:cNvSpPr>
          <p:nvPr>
            <p:ph type="sldNum" sz="quarter" idx="12"/>
          </p:nvPr>
        </p:nvSpPr>
        <p:spPr/>
        <p:txBody>
          <a:bodyPr/>
          <a:lstStyle/>
          <a:p>
            <a:fld id="{C1B3EF10-4E29-4F0C-9AB6-355B3A7B01AB}" type="slidenum">
              <a:rPr lang="en-GB" smtClean="0"/>
              <a:pPr/>
              <a:t>8</a:t>
            </a:fld>
            <a:endParaRPr lang="en-GB" dirty="0"/>
          </a:p>
        </p:txBody>
      </p:sp>
    </p:spTree>
    <p:extLst>
      <p:ext uri="{BB962C8B-B14F-4D97-AF65-F5344CB8AC3E}">
        <p14:creationId xmlns:p14="http://schemas.microsoft.com/office/powerpoint/2010/main" val="698025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74EF7-8AE7-41EC-BF18-56B9D83426BC}"/>
              </a:ext>
            </a:extLst>
          </p:cNvPr>
          <p:cNvSpPr>
            <a:spLocks noGrp="1"/>
          </p:cNvSpPr>
          <p:nvPr>
            <p:ph type="title"/>
          </p:nvPr>
        </p:nvSpPr>
        <p:spPr/>
        <p:txBody>
          <a:bodyPr/>
          <a:lstStyle/>
          <a:p>
            <a:r>
              <a:rPr lang="en-GB" b="1" dirty="0"/>
              <a:t>Project objectives (2 of 2)</a:t>
            </a:r>
            <a:endParaRPr lang="en-GB" dirty="0"/>
          </a:p>
        </p:txBody>
      </p:sp>
      <p:sp>
        <p:nvSpPr>
          <p:cNvPr id="3" name="Content Placeholder 2">
            <a:extLst>
              <a:ext uri="{FF2B5EF4-FFF2-40B4-BE49-F238E27FC236}">
                <a16:creationId xmlns:a16="http://schemas.microsoft.com/office/drawing/2014/main" id="{7DCF204E-F29C-4F25-BC9A-8378386480DC}"/>
              </a:ext>
            </a:extLst>
          </p:cNvPr>
          <p:cNvSpPr>
            <a:spLocks noGrp="1"/>
          </p:cNvSpPr>
          <p:nvPr>
            <p:ph idx="1"/>
          </p:nvPr>
        </p:nvSpPr>
        <p:spPr/>
        <p:txBody>
          <a:bodyPr/>
          <a:lstStyle/>
          <a:p>
            <a:pPr lvl="0">
              <a:spcAft>
                <a:spcPts val="600"/>
              </a:spcAft>
            </a:pPr>
            <a:r>
              <a:rPr lang="en-GB" sz="1800" dirty="0"/>
              <a:t>Collate and analyse social impact data (metrics) from rail and other industries;</a:t>
            </a:r>
            <a:br>
              <a:rPr lang="en-GB" sz="1800" dirty="0"/>
            </a:br>
            <a:endParaRPr lang="en-GB" sz="1800" dirty="0"/>
          </a:p>
          <a:p>
            <a:pPr lvl="0">
              <a:spcAft>
                <a:spcPts val="600"/>
              </a:spcAft>
            </a:pPr>
            <a:r>
              <a:rPr lang="en-GB" sz="1800" dirty="0"/>
              <a:t>Review social value monetisation frameworks, tools and techniques used in other industries;</a:t>
            </a:r>
            <a:br>
              <a:rPr lang="en-GB" sz="1800" dirty="0"/>
            </a:br>
            <a:endParaRPr lang="en-GB" sz="1800" dirty="0"/>
          </a:p>
          <a:p>
            <a:pPr lvl="0">
              <a:spcAft>
                <a:spcPts val="600"/>
              </a:spcAft>
            </a:pPr>
            <a:r>
              <a:rPr lang="en-GB" sz="1800" dirty="0"/>
              <a:t>Develop and trial a framework that includes</a:t>
            </a:r>
          </a:p>
          <a:p>
            <a:pPr lvl="1">
              <a:spcAft>
                <a:spcPts val="600"/>
              </a:spcAft>
            </a:pPr>
            <a:r>
              <a:rPr lang="en-GB" dirty="0"/>
              <a:t>List of relevant metrics for rail with appropriate measures/monetisation</a:t>
            </a:r>
          </a:p>
          <a:p>
            <a:pPr lvl="1">
              <a:spcAft>
                <a:spcPts val="600"/>
              </a:spcAft>
            </a:pPr>
            <a:r>
              <a:rPr lang="en-GB" dirty="0"/>
              <a:t>Benchmarks of good practice</a:t>
            </a:r>
          </a:p>
          <a:p>
            <a:pPr lvl="1">
              <a:spcAft>
                <a:spcPts val="600"/>
              </a:spcAft>
            </a:pPr>
            <a:r>
              <a:rPr lang="en-GB" dirty="0"/>
              <a:t>Guidance on decision making on metrics, implementation and measurement/monitoring</a:t>
            </a:r>
          </a:p>
        </p:txBody>
      </p:sp>
      <p:sp>
        <p:nvSpPr>
          <p:cNvPr id="4" name="Slide Number Placeholder 3">
            <a:extLst>
              <a:ext uri="{FF2B5EF4-FFF2-40B4-BE49-F238E27FC236}">
                <a16:creationId xmlns:a16="http://schemas.microsoft.com/office/drawing/2014/main" id="{8135C06D-D792-43B1-AEF6-BB2E50914990}"/>
              </a:ext>
            </a:extLst>
          </p:cNvPr>
          <p:cNvSpPr>
            <a:spLocks noGrp="1"/>
          </p:cNvSpPr>
          <p:nvPr>
            <p:ph type="sldNum" sz="quarter" idx="12"/>
          </p:nvPr>
        </p:nvSpPr>
        <p:spPr/>
        <p:txBody>
          <a:bodyPr/>
          <a:lstStyle/>
          <a:p>
            <a:fld id="{C1B3EF10-4E29-4F0C-9AB6-355B3A7B01AB}" type="slidenum">
              <a:rPr lang="en-GB" smtClean="0"/>
              <a:pPr/>
              <a:t>9</a:t>
            </a:fld>
            <a:endParaRPr lang="en-GB" dirty="0"/>
          </a:p>
        </p:txBody>
      </p:sp>
    </p:spTree>
    <p:extLst>
      <p:ext uri="{BB962C8B-B14F-4D97-AF65-F5344CB8AC3E}">
        <p14:creationId xmlns:p14="http://schemas.microsoft.com/office/powerpoint/2010/main" val="3907206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resentation title&amp;quot;&quot;/&gt;&lt;property id=&quot;20307&quot; value=&quot;256&quot;/&gt;&lt;/object&gt;&lt;object type=&quot;3&quot; unique_id=&quot;10005&quot;&gt;&lt;property id=&quot;20148&quot; value=&quot;5&quot;/&gt;&lt;property id=&quot;20300&quot; value=&quot;Slide 2 - &amp;quot;Presentation title&amp;quot;&quot;/&gt;&lt;property id=&quot;20307&quot; value=&quot;257&quot;/&gt;&lt;/object&gt;&lt;object type=&quot;3&quot; unique_id=&quot;10006&quot;&gt;&lt;property id=&quot;20148&quot; value=&quot;5&quot;/&gt;&lt;property id=&quot;20300&quot; value=&quot;Slide 3 - &amp;quot;Presentation title&amp;quot;&quot;/&gt;&lt;property id=&quot;20307&quot; value=&quot;258&quot;/&gt;&lt;/object&gt;&lt;object type=&quot;3&quot; unique_id=&quot;10007&quot;&gt;&lt;property id=&quot;20148&quot; value=&quot;5&quot;/&gt;&lt;property id=&quot;20300&quot; value=&quot;Slide 4 - &amp;quot;Introduction&amp;quot;&quot;/&gt;&lt;property id=&quot;20307&quot; value=&quot;281&quot;/&gt;&lt;/object&gt;&lt;object type=&quot;3&quot; unique_id=&quot;10008&quot;&gt;&lt;property id=&quot;20148&quot; value=&quot;5&quot;/&gt;&lt;property id=&quot;20300&quot; value=&quot;Slide 5 - &amp;quot;Heading with text block&amp;quot;&quot;/&gt;&lt;property id=&quot;20307&quot; value=&quot;261&quot;/&gt;&lt;/object&gt;&lt;object type=&quot;3&quot; unique_id=&quot;10009&quot;&gt;&lt;property id=&quot;20148&quot; value=&quot;5&quot;/&gt;&lt;property id=&quot;20300&quot; value=&quot;Slide 6 - &amp;quot;Heading with bulleted text block&amp;quot;&quot;/&gt;&lt;property id=&quot;20307&quot; value=&quot;262&quot;/&gt;&lt;/object&gt;&lt;object type=&quot;3&quot; unique_id=&quot;10010&quot;&gt;&lt;property id=&quot;20148&quot; value=&quot;5&quot;/&gt;&lt;property id=&quot;20300&quot; value=&quot;Slide 7 - &amp;quot;Heading with 2 columns of text&amp;quot;&quot;/&gt;&lt;property id=&quot;20307&quot; value=&quot;263&quot;/&gt;&lt;/object&gt;&lt;object type=&quot;3&quot; unique_id=&quot;10011&quot;&gt;&lt;property id=&quot;20148&quot; value=&quot;5&quot;/&gt;&lt;property id=&quot;20300&quot; value=&quot;Slide 8 - &amp;quot;Heading, text and image/chart/object&amp;quot;&quot;/&gt;&lt;property id=&quot;20307&quot; value=&quot;264&quot;/&gt;&lt;/object&gt;&lt;object type=&quot;3&quot; unique_id=&quot;10012&quot;&gt;&lt;property id=&quot;20148&quot; value=&quot;5&quot;/&gt;&lt;property id=&quot;20300&quot; value=&quot;Slide 9 - &amp;quot;Heading, text and image/chart/object&amp;quot;&quot;/&gt;&lt;property id=&quot;20307&quot; value=&quot;265&quot;/&gt;&lt;/object&gt;&lt;object type=&quot;3&quot; unique_id=&quot;10013&quot;&gt;&lt;property id=&quot;20148&quot; value=&quot;5&quot;/&gt;&lt;property id=&quot;20300&quot; value=&quot;Slide 10 - &amp;quot;Heading, text and image/chart/object&amp;quot;&quot;/&gt;&lt;property id=&quot;20307&quot; value=&quot;282&quot;/&gt;&lt;/object&gt;&lt;object type=&quot;3&quot; unique_id=&quot;10014&quot;&gt;&lt;property id=&quot;20148&quot; value=&quot;5&quot;/&gt;&lt;property id=&quot;20300&quot; value=&quot;Slide 11 - &amp;quot;Heading, text and image/chart/object&amp;quot;&quot;/&gt;&lt;property id=&quot;20307&quot; value=&quot;283&quot;/&gt;&lt;/object&gt;&lt;object type=&quot;3&quot; unique_id=&quot;10015&quot;&gt;&lt;property id=&quot;20148&quot; value=&quot;5&quot;/&gt;&lt;property id=&quot;20300&quot; value=&quot;Slide 12 - &amp;quot;Heading, small amount of text and table&amp;quot;&quot;/&gt;&lt;property id=&quot;20307&quot; value=&quot;266&quot;/&gt;&lt;/object&gt;&lt;object type=&quot;3&quot; unique_id=&quot;10016&quot;&gt;&lt;property id=&quot;20148&quot; value=&quot;5&quot;/&gt;&lt;property id=&quot;20300&quot; value=&quot;Slide 13 - &amp;quot;Heading, small amount of text and table&amp;quot;&quot;/&gt;&lt;property id=&quot;20307&quot; value=&quot;267&quot;/&gt;&lt;/object&gt;&lt;object type=&quot;3&quot; unique_id=&quot;10017&quot;&gt;&lt;property id=&quot;20148&quot; value=&quot;5&quot;/&gt;&lt;property id=&quot;20300&quot; value=&quot;Slide 14 - &amp;quot;Heading, intro text and 3 biographies&amp;quot;&quot;/&gt;&lt;property id=&quot;20307&quot; value=&quot;268&quot;/&gt;&lt;/object&gt;&lt;object type=&quot;3&quot; unique_id=&quot;10018&quot;&gt;&lt;property id=&quot;20148&quot; value=&quot;5&quot;/&gt;&lt;property id=&quot;20300&quot; value=&quot;Slide 15 - &amp;quot;Heading, intro text and 6 biographies&amp;quot;&quot;/&gt;&lt;property id=&quot;20307&quot; value=&quot;269&quot;/&gt;&lt;/object&gt;&lt;object type=&quot;3&quot; unique_id=&quot;10019&quot;&gt;&lt;property id=&quot;20148&quot; value=&quot;5&quot;/&gt;&lt;property id=&quot;20300&quot; value=&quot;Slide 16 - &amp;quot;Heading, subheading and text&amp;quot;&quot;/&gt;&lt;property id=&quot;20307&quot; value=&quot;270&quot;/&gt;&lt;/object&gt;&lt;object type=&quot;3&quot; unique_id=&quot;10020&quot;&gt;&lt;property id=&quot;20148&quot; value=&quot;5&quot;/&gt;&lt;property id=&quot;20300&quot; value=&quot;Slide 17 - &amp;quot;Heading, subheading and bulleted text&amp;quot;&quot;/&gt;&lt;property id=&quot;20307&quot; value=&quot;271&quot;/&gt;&lt;/object&gt;&lt;object type=&quot;3&quot; unique_id=&quot;10021&quot;&gt;&lt;property id=&quot;20148&quot; value=&quot;5&quot;/&gt;&lt;property id=&quot;20300&quot; value=&quot;Slide 18 - &amp;quot;Heading, subheading and 2 columns of text&amp;quot;&quot;/&gt;&lt;property id=&quot;20307&quot; value=&quot;272&quot;/&gt;&lt;/object&gt;&lt;object type=&quot;3&quot; unique_id=&quot;10022&quot;&gt;&lt;property id=&quot;20148&quot; value=&quot;5&quot;/&gt;&lt;property id=&quot;20300&quot; value=&quot;Slide 19 - &amp;quot;Heading, subheading and image/chart/object 1&amp;quot;&quot;/&gt;&lt;property id=&quot;20307&quot; value=&quot;273&quot;/&gt;&lt;/object&gt;&lt;object type=&quot;3&quot; unique_id=&quot;10023&quot;&gt;&lt;property id=&quot;20148&quot; value=&quot;5&quot;/&gt;&lt;property id=&quot;20300&quot; value=&quot;Slide 20 - &amp;quot;Heading, subheading and image/chart/object 2&amp;quot;&quot;/&gt;&lt;property id=&quot;20307&quot; value=&quot;274&quot;/&gt;&lt;/object&gt;&lt;object type=&quot;3&quot; unique_id=&quot;10024&quot;&gt;&lt;property id=&quot;20148&quot; value=&quot;5&quot;/&gt;&lt;property id=&quot;20300&quot; value=&quot;Slide 21 - &amp;quot;Heading, subheading, text and table&amp;quot;&quot;/&gt;&lt;property id=&quot;20307&quot; value=&quot;275&quot;/&gt;&lt;/object&gt;&lt;object type=&quot;3&quot; unique_id=&quot;10025&quot;&gt;&lt;property id=&quot;20148&quot; value=&quot;5&quot;/&gt;&lt;property id=&quot;20300&quot; value=&quot;Slide 22 - &amp;quot;Heading, subheading, text and table&amp;quot;&quot;/&gt;&lt;property id=&quot;20307&quot; value=&quot;276&quot;/&gt;&lt;/object&gt;&lt;object type=&quot;3&quot; unique_id=&quot;10026&quot;&gt;&lt;property id=&quot;20148&quot; value=&quot;5&quot;/&gt;&lt;property id=&quot;20300&quot; value=&quot;Slide 23&quot;/&gt;&lt;property id=&quot;20307&quot; value=&quot;277&quot;/&gt;&lt;/object&gt;&lt;object type=&quot;3&quot; unique_id=&quot;10027&quot;&gt;&lt;property id=&quot;20148&quot; value=&quot;5&quot;/&gt;&lt;property id=&quot;20300&quot; value=&quot;Slide 24 - &amp;quot;Divider slide&amp;quot;&quot;/&gt;&lt;property id=&quot;20307&quot; value=&quot;278&quot;/&gt;&lt;/object&gt;&lt;object type=&quot;3&quot; unique_id=&quot;10028&quot;&gt;&lt;property id=&quot;20148&quot; value=&quot;5&quot;/&gt;&lt;property id=&quot;20300&quot; value=&quot;Slide 25 - &amp;quot;Thank you&amp;quot;&quot;/&gt;&lt;property id=&quot;20307&quot; value=&quot;279&quot;/&gt;&lt;/object&gt;&lt;/object&gt;&lt;/object&gt;&lt;/database&gt;"/>
  <p:tag name="SECTOMILLISECCONVERTED" val="1"/>
</p:tagLst>
</file>

<file path=ppt/theme/theme1.xml><?xml version="1.0" encoding="utf-8"?>
<a:theme xmlns:a="http://schemas.openxmlformats.org/drawingml/2006/main" name="Office Theme">
  <a:themeElements>
    <a:clrScheme name="RSSB">
      <a:dk1>
        <a:sysClr val="windowText" lastClr="000000"/>
      </a:dk1>
      <a:lt1>
        <a:sysClr val="window" lastClr="FFFFFF"/>
      </a:lt1>
      <a:dk2>
        <a:srgbClr val="7FC31C"/>
      </a:dk2>
      <a:lt2>
        <a:srgbClr val="00879B"/>
      </a:lt2>
      <a:accent1>
        <a:srgbClr val="005EB8"/>
      </a:accent1>
      <a:accent2>
        <a:srgbClr val="141B4D"/>
      </a:accent2>
      <a:accent3>
        <a:srgbClr val="FF7500"/>
      </a:accent3>
      <a:accent4>
        <a:srgbClr val="5F259F"/>
      </a:accent4>
      <a:accent5>
        <a:srgbClr val="FFD100"/>
      </a:accent5>
      <a:accent6>
        <a:srgbClr val="EF3B24"/>
      </a:accent6>
      <a:hlink>
        <a:srgbClr val="00A5E1"/>
      </a:hlink>
      <a:folHlink>
        <a:srgbClr val="00B140"/>
      </a:folHlink>
    </a:clrScheme>
    <a:fontScheme name="RSSB">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RSSB 2015 blank template.potx" id="{6758B034-5FCC-4A41-BEE9-6A79EC3BFCC4}" vid="{0F445788-28B8-4DBA-AED8-407BD2E122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RSSB 2015 blank template</Template>
  <TotalTime>3944</TotalTime>
  <Words>937</Words>
  <Application>Microsoft Office PowerPoint</Application>
  <PresentationFormat>On-screen Show (4:3)</PresentationFormat>
  <Paragraphs>171</Paragraphs>
  <Slides>21</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Courier New</vt:lpstr>
      <vt:lpstr>Wingdings</vt:lpstr>
      <vt:lpstr>Office Theme</vt:lpstr>
      <vt:lpstr>T1127 Creating a common framework of how rail can measure and understand its social impact/value as a system</vt:lpstr>
      <vt:lpstr>Project background</vt:lpstr>
      <vt:lpstr>Project background (1 of 4)</vt:lpstr>
      <vt:lpstr>Project background (2 of 4)</vt:lpstr>
      <vt:lpstr>Project background (3 of 4)</vt:lpstr>
      <vt:lpstr>Project background (4 of 4)</vt:lpstr>
      <vt:lpstr>Project objectives</vt:lpstr>
      <vt:lpstr>Project objectives (1 of 2)</vt:lpstr>
      <vt:lpstr>Project objectives (2 of 2)</vt:lpstr>
      <vt:lpstr>Scope</vt:lpstr>
      <vt:lpstr>Scope (1 of 3)</vt:lpstr>
      <vt:lpstr>Scope (2 of 3)</vt:lpstr>
      <vt:lpstr>Scope (3 of 3)</vt:lpstr>
      <vt:lpstr>Deliverables</vt:lpstr>
      <vt:lpstr>Deliverables (1 of 2)</vt:lpstr>
      <vt:lpstr>Deliverables (2 of 2)</vt:lpstr>
      <vt:lpstr>Costs and timescales</vt:lpstr>
      <vt:lpstr>Costs and timescales</vt:lpstr>
      <vt:lpstr>Questions</vt:lpstr>
      <vt:lpstr>Questions</vt:lpstr>
      <vt:lpstr>Thank you</vt:lpstr>
    </vt:vector>
  </TitlesOfParts>
  <Company>RSSB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R716 Quantifying the risk of axle bearing failures in the UK Idea development meeting</dc:title>
  <dc:creator>Ben Altman</dc:creator>
  <cp:lastModifiedBy>Ben Altman</cp:lastModifiedBy>
  <cp:revision>751</cp:revision>
  <cp:lastPrinted>2017-04-03T07:50:48Z</cp:lastPrinted>
  <dcterms:created xsi:type="dcterms:W3CDTF">2017-03-22T11:32:30Z</dcterms:created>
  <dcterms:modified xsi:type="dcterms:W3CDTF">2017-08-02T15:29:31Z</dcterms:modified>
</cp:coreProperties>
</file>