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19"/>
  </p:notesMasterIdLst>
  <p:sldIdLst>
    <p:sldId id="256" r:id="rId6"/>
    <p:sldId id="4689" r:id="rId7"/>
    <p:sldId id="273" r:id="rId8"/>
    <p:sldId id="4714" r:id="rId9"/>
    <p:sldId id="4715" r:id="rId10"/>
    <p:sldId id="4716" r:id="rId11"/>
    <p:sldId id="4717" r:id="rId12"/>
    <p:sldId id="4718" r:id="rId13"/>
    <p:sldId id="4719" r:id="rId14"/>
    <p:sldId id="4702" r:id="rId15"/>
    <p:sldId id="4721" r:id="rId16"/>
    <p:sldId id="4722" r:id="rId17"/>
    <p:sldId id="4723" r:id="rId18"/>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 McCormack" initials="MM" lastIdx="3" clrIdx="0">
    <p:extLst>
      <p:ext uri="{19B8F6BF-5375-455C-9EA6-DF929625EA0E}">
        <p15:presenceInfo xmlns:p15="http://schemas.microsoft.com/office/powerpoint/2012/main" userId="Marie McCormack" providerId="None"/>
      </p:ext>
    </p:extLst>
  </p:cmAuthor>
  <p:cmAuthor id="2" name="Ashleigh Johns" initials="AJ" lastIdx="1" clrIdx="1">
    <p:extLst>
      <p:ext uri="{19B8F6BF-5375-455C-9EA6-DF929625EA0E}">
        <p15:presenceInfo xmlns:p15="http://schemas.microsoft.com/office/powerpoint/2012/main" userId="S-1-5-21-2507602877-3174743506-1893254956-13167" providerId="AD"/>
      </p:ext>
    </p:extLst>
  </p:cmAuthor>
  <p:cmAuthor id="3" name="Becky Hutson" initials="BH" lastIdx="1" clrIdx="2">
    <p:extLst>
      <p:ext uri="{19B8F6BF-5375-455C-9EA6-DF929625EA0E}">
        <p15:presenceInfo xmlns:p15="http://schemas.microsoft.com/office/powerpoint/2012/main" userId="Becky Hutson" providerId="None"/>
      </p:ext>
    </p:extLst>
  </p:cmAuthor>
  <p:cmAuthor id="4" name="Kirsty Parsons" initials="KP" lastIdx="2" clrIdx="3">
    <p:extLst>
      <p:ext uri="{19B8F6BF-5375-455C-9EA6-DF929625EA0E}">
        <p15:presenceInfo xmlns:p15="http://schemas.microsoft.com/office/powerpoint/2012/main" userId="S-1-5-21-681349041-2113462961-2323054184-868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6294"/>
    <a:srgbClr val="9D1920"/>
    <a:srgbClr val="E8593C"/>
    <a:srgbClr val="6C9A36"/>
    <a:srgbClr val="8B3B85"/>
    <a:srgbClr val="6CC7E1"/>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09592E-05A3-4FB9-AE74-0A46AF457ED8}" v="2" dt="2024-04-26T14:27:55.5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94660"/>
  </p:normalViewPr>
  <p:slideViewPr>
    <p:cSldViewPr snapToGrid="0">
      <p:cViewPr varScale="1">
        <p:scale>
          <a:sx n="80" d="100"/>
          <a:sy n="80" d="100"/>
        </p:scale>
        <p:origin x="65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44CFFB55-E278-3742-ABB1-12D0C1EA6721}" type="datetimeFigureOut">
              <a:rPr lang="en-US" smtClean="0"/>
              <a:t>4/26/2024</a:t>
            </a:fld>
            <a:endParaRPr lang="en-US"/>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4212" y="4751220"/>
            <a:ext cx="5393690" cy="388736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77318"/>
            <a:ext cx="2921582"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8971" y="9377318"/>
            <a:ext cx="2921582" cy="495347"/>
          </a:xfrm>
          <a:prstGeom prst="rect">
            <a:avLst/>
          </a:prstGeom>
        </p:spPr>
        <p:txBody>
          <a:bodyPr vert="horz" lIns="91440" tIns="45720" rIns="91440" bIns="45720" rtlCol="0" anchor="b"/>
          <a:lstStyle>
            <a:lvl1pPr algn="r">
              <a:defRPr sz="1200"/>
            </a:lvl1pPr>
          </a:lstStyle>
          <a:p>
            <a:fld id="{66AE2EAA-3E49-1F42-A6DD-3DFA749A73D0}" type="slidenum">
              <a:rPr lang="en-US" smtClean="0"/>
              <a:t>‹#›</a:t>
            </a:fld>
            <a:endParaRPr lang="en-US"/>
          </a:p>
        </p:txBody>
      </p:sp>
    </p:spTree>
    <p:extLst>
      <p:ext uri="{BB962C8B-B14F-4D97-AF65-F5344CB8AC3E}">
        <p14:creationId xmlns:p14="http://schemas.microsoft.com/office/powerpoint/2010/main" val="1001671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E2EAA-3E49-1F42-A6DD-3DFA749A73D0}" type="slidenum">
              <a:rPr lang="en-US" smtClean="0"/>
              <a:t>1</a:t>
            </a:fld>
            <a:endParaRPr lang="en-US"/>
          </a:p>
        </p:txBody>
      </p:sp>
    </p:spTree>
    <p:extLst>
      <p:ext uri="{BB962C8B-B14F-4D97-AF65-F5344CB8AC3E}">
        <p14:creationId xmlns:p14="http://schemas.microsoft.com/office/powerpoint/2010/main" val="295557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E2EAA-3E49-1F42-A6DD-3DFA749A73D0}" type="slidenum">
              <a:rPr lang="en-US" smtClean="0"/>
              <a:t>10</a:t>
            </a:fld>
            <a:endParaRPr lang="en-US"/>
          </a:p>
        </p:txBody>
      </p:sp>
    </p:spTree>
    <p:extLst>
      <p:ext uri="{BB962C8B-B14F-4D97-AF65-F5344CB8AC3E}">
        <p14:creationId xmlns:p14="http://schemas.microsoft.com/office/powerpoint/2010/main" val="4155899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66AE2EAA-3E49-1F42-A6DD-3DFA749A73D0}" type="slidenum">
              <a:rPr lang="en-US" smtClean="0"/>
              <a:t>11</a:t>
            </a:fld>
            <a:endParaRPr lang="en-US"/>
          </a:p>
        </p:txBody>
      </p:sp>
    </p:spTree>
    <p:extLst>
      <p:ext uri="{BB962C8B-B14F-4D97-AF65-F5344CB8AC3E}">
        <p14:creationId xmlns:p14="http://schemas.microsoft.com/office/powerpoint/2010/main" val="3419359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E2EAA-3E49-1F42-A6DD-3DFA749A73D0}" type="slidenum">
              <a:rPr lang="en-US" smtClean="0"/>
              <a:t>12</a:t>
            </a:fld>
            <a:endParaRPr lang="en-US"/>
          </a:p>
        </p:txBody>
      </p:sp>
    </p:spTree>
    <p:extLst>
      <p:ext uri="{BB962C8B-B14F-4D97-AF65-F5344CB8AC3E}">
        <p14:creationId xmlns:p14="http://schemas.microsoft.com/office/powerpoint/2010/main" val="1708834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6AE2EAA-3E49-1F42-A6DD-3DFA749A73D0}" type="slidenum">
              <a:rPr lang="en-US" smtClean="0"/>
              <a:t>13</a:t>
            </a:fld>
            <a:endParaRPr lang="en-US"/>
          </a:p>
        </p:txBody>
      </p:sp>
    </p:spTree>
    <p:extLst>
      <p:ext uri="{BB962C8B-B14F-4D97-AF65-F5344CB8AC3E}">
        <p14:creationId xmlns:p14="http://schemas.microsoft.com/office/powerpoint/2010/main" val="442893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E2EAA-3E49-1F42-A6DD-3DFA749A73D0}" type="slidenum">
              <a:rPr lang="en-US" smtClean="0"/>
              <a:t>2</a:t>
            </a:fld>
            <a:endParaRPr lang="en-US"/>
          </a:p>
        </p:txBody>
      </p:sp>
    </p:spTree>
    <p:extLst>
      <p:ext uri="{BB962C8B-B14F-4D97-AF65-F5344CB8AC3E}">
        <p14:creationId xmlns:p14="http://schemas.microsoft.com/office/powerpoint/2010/main" val="4033000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6AE2EAA-3E49-1F42-A6DD-3DFA749A73D0}" type="slidenum">
              <a:rPr lang="en-US" smtClean="0"/>
              <a:t>3</a:t>
            </a:fld>
            <a:endParaRPr lang="en-US"/>
          </a:p>
        </p:txBody>
      </p:sp>
    </p:spTree>
    <p:extLst>
      <p:ext uri="{BB962C8B-B14F-4D97-AF65-F5344CB8AC3E}">
        <p14:creationId xmlns:p14="http://schemas.microsoft.com/office/powerpoint/2010/main" val="3256674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E2EAA-3E49-1F42-A6DD-3DFA749A73D0}" type="slidenum">
              <a:rPr lang="en-US" smtClean="0"/>
              <a:t>4</a:t>
            </a:fld>
            <a:endParaRPr lang="en-US"/>
          </a:p>
        </p:txBody>
      </p:sp>
    </p:spTree>
    <p:extLst>
      <p:ext uri="{BB962C8B-B14F-4D97-AF65-F5344CB8AC3E}">
        <p14:creationId xmlns:p14="http://schemas.microsoft.com/office/powerpoint/2010/main" val="3739915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6AE2EAA-3E49-1F42-A6DD-3DFA749A73D0}" type="slidenum">
              <a:rPr lang="en-US" smtClean="0"/>
              <a:t>5</a:t>
            </a:fld>
            <a:endParaRPr lang="en-US"/>
          </a:p>
        </p:txBody>
      </p:sp>
    </p:spTree>
    <p:extLst>
      <p:ext uri="{BB962C8B-B14F-4D97-AF65-F5344CB8AC3E}">
        <p14:creationId xmlns:p14="http://schemas.microsoft.com/office/powerpoint/2010/main" val="1766469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66AE2EAA-3E49-1F42-A6DD-3DFA749A73D0}" type="slidenum">
              <a:rPr lang="en-US" smtClean="0"/>
              <a:t>6</a:t>
            </a:fld>
            <a:endParaRPr lang="en-US"/>
          </a:p>
        </p:txBody>
      </p:sp>
    </p:spTree>
    <p:extLst>
      <p:ext uri="{BB962C8B-B14F-4D97-AF65-F5344CB8AC3E}">
        <p14:creationId xmlns:p14="http://schemas.microsoft.com/office/powerpoint/2010/main" val="2338976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E2EAA-3E49-1F42-A6DD-3DFA749A73D0}" type="slidenum">
              <a:rPr lang="en-US" smtClean="0"/>
              <a:t>7</a:t>
            </a:fld>
            <a:endParaRPr lang="en-US"/>
          </a:p>
        </p:txBody>
      </p:sp>
    </p:spTree>
    <p:extLst>
      <p:ext uri="{BB962C8B-B14F-4D97-AF65-F5344CB8AC3E}">
        <p14:creationId xmlns:p14="http://schemas.microsoft.com/office/powerpoint/2010/main" val="1160842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6AE2EAA-3E49-1F42-A6DD-3DFA749A73D0}" type="slidenum">
              <a:rPr lang="en-US" smtClean="0"/>
              <a:t>8</a:t>
            </a:fld>
            <a:endParaRPr lang="en-US"/>
          </a:p>
        </p:txBody>
      </p:sp>
    </p:spTree>
    <p:extLst>
      <p:ext uri="{BB962C8B-B14F-4D97-AF65-F5344CB8AC3E}">
        <p14:creationId xmlns:p14="http://schemas.microsoft.com/office/powerpoint/2010/main" val="2580881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66AE2EAA-3E49-1F42-A6DD-3DFA749A73D0}" type="slidenum">
              <a:rPr lang="en-US" smtClean="0"/>
              <a:t>9</a:t>
            </a:fld>
            <a:endParaRPr lang="en-US"/>
          </a:p>
        </p:txBody>
      </p:sp>
    </p:spTree>
    <p:extLst>
      <p:ext uri="{BB962C8B-B14F-4D97-AF65-F5344CB8AC3E}">
        <p14:creationId xmlns:p14="http://schemas.microsoft.com/office/powerpoint/2010/main" val="904027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26E8F-BE48-3243-A4D5-748A9751E9D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49471BC-5F27-C347-A625-036AA9189E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5A7A2F0-3605-9340-836F-E3BE2BD9D83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3C69840-0D2A-7E46-A473-69DEB285A8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8A4ABB-1A3E-6D4C-A46E-F2FF12D86EB8}"/>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2783612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E5A6-B24B-9043-A396-6150821CA67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C7941D7-8CA7-F641-B7FE-6075E73DD02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3E9BBE3-54ED-7441-81A8-5C4654D4E19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72E6633-BC0B-0443-BF75-774594C111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43E1C-099C-6248-81FF-730958B15220}"/>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1412932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C0E745-D380-A646-B8CE-AE3C6844BC5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9B62CFB-0F28-A546-9381-C88A8288213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BB7AF36-C515-2544-A805-61D347142B0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85E6FEC-0737-5F4D-A02D-B2E1529820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7BB312-2214-D345-9144-A45E55369CBC}"/>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885631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descr="A picture containing shape&#10;&#10;Description automatically generated">
            <a:extLst>
              <a:ext uri="{FF2B5EF4-FFF2-40B4-BE49-F238E27FC236}">
                <a16:creationId xmlns:a16="http://schemas.microsoft.com/office/drawing/2014/main" id="{F52443C3-447B-9E46-83FA-B214014AEDDA}"/>
              </a:ext>
            </a:extLst>
          </p:cNvPr>
          <p:cNvPicPr>
            <a:picLocks noChangeAspect="1"/>
          </p:cNvPicPr>
          <p:nvPr userDrawn="1"/>
        </p:nvPicPr>
        <p:blipFill>
          <a:blip r:embed="rId2"/>
          <a:stretch>
            <a:fillRect/>
          </a:stretch>
        </p:blipFill>
        <p:spPr>
          <a:xfrm>
            <a:off x="4762" y="0"/>
            <a:ext cx="12182475" cy="6858000"/>
          </a:xfrm>
          <a:prstGeom prst="rect">
            <a:avLst/>
          </a:prstGeom>
        </p:spPr>
      </p:pic>
      <p:sp>
        <p:nvSpPr>
          <p:cNvPr id="3" name="Text Placeholder 2"/>
          <p:cNvSpPr>
            <a:spLocks noGrp="1"/>
          </p:cNvSpPr>
          <p:nvPr>
            <p:ph type="body" sz="quarter" idx="10" hasCustomPrompt="1"/>
          </p:nvPr>
        </p:nvSpPr>
        <p:spPr>
          <a:xfrm>
            <a:off x="2828427" y="1260570"/>
            <a:ext cx="6896100" cy="658812"/>
          </a:xfrm>
        </p:spPr>
        <p:txBody>
          <a:bodyPr>
            <a:normAutofit/>
          </a:bodyPr>
          <a:lstStyle>
            <a:lvl1pPr marL="0" indent="0" algn="ctr">
              <a:buNone/>
              <a:defRPr sz="3600" b="1" baseline="0">
                <a:latin typeface="Roboto"/>
              </a:defRPr>
            </a:lvl1pPr>
          </a:lstStyle>
          <a:p>
            <a:pPr lvl="0"/>
            <a:r>
              <a:rPr lang="en-GB"/>
              <a:t>Slide Title</a:t>
            </a:r>
          </a:p>
        </p:txBody>
      </p:sp>
      <p:sp>
        <p:nvSpPr>
          <p:cNvPr id="5" name="Text Placeholder 4"/>
          <p:cNvSpPr>
            <a:spLocks noGrp="1"/>
          </p:cNvSpPr>
          <p:nvPr>
            <p:ph type="body" sz="quarter" idx="11" hasCustomPrompt="1"/>
          </p:nvPr>
        </p:nvSpPr>
        <p:spPr>
          <a:xfrm>
            <a:off x="674176" y="2111223"/>
            <a:ext cx="3248025" cy="427038"/>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aseline="0">
                <a:latin typeface="Roboto"/>
              </a:defRPr>
            </a:lvl1pPr>
          </a:lstStyle>
          <a:p>
            <a:pPr lvl="0"/>
            <a:r>
              <a:rPr lang="en-GB">
                <a:latin typeface="Roboto"/>
              </a:rPr>
              <a:t>Body Text</a:t>
            </a:r>
            <a:endParaRPr lang="en-GB"/>
          </a:p>
        </p:txBody>
      </p:sp>
    </p:spTree>
    <p:extLst>
      <p:ext uri="{BB962C8B-B14F-4D97-AF65-F5344CB8AC3E}">
        <p14:creationId xmlns:p14="http://schemas.microsoft.com/office/powerpoint/2010/main" val="2600544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26E8F-BE48-3243-A4D5-748A9751E9DF}"/>
              </a:ext>
            </a:extLst>
          </p:cNvPr>
          <p:cNvSpPr>
            <a:spLocks noGrp="1"/>
          </p:cNvSpPr>
          <p:nvPr>
            <p:ph type="ctrTitle"/>
          </p:nvPr>
        </p:nvSpPr>
        <p:spPr>
          <a:xfrm>
            <a:off x="667327" y="4119418"/>
            <a:ext cx="5828145" cy="729818"/>
          </a:xfrm>
        </p:spPr>
        <p:txBody>
          <a:bodyPr anchor="b">
            <a:normAutofit/>
          </a:bodyPr>
          <a:lstStyle>
            <a:lvl1pPr algn="l">
              <a:defRPr sz="4400">
                <a:latin typeface="Roboto"/>
              </a:defRPr>
            </a:lvl1pPr>
          </a:lstStyle>
          <a:p>
            <a:r>
              <a:rPr lang="en-GB"/>
              <a:t>Click to edit Master title style</a:t>
            </a:r>
            <a:endParaRPr lang="en-US"/>
          </a:p>
        </p:txBody>
      </p:sp>
      <p:sp>
        <p:nvSpPr>
          <p:cNvPr id="4" name="Date Placeholder 3">
            <a:extLst>
              <a:ext uri="{FF2B5EF4-FFF2-40B4-BE49-F238E27FC236}">
                <a16:creationId xmlns:a16="http://schemas.microsoft.com/office/drawing/2014/main" id="{05A7A2F0-3605-9340-836F-E3BE2BD9D836}"/>
              </a:ext>
            </a:extLst>
          </p:cNvPr>
          <p:cNvSpPr>
            <a:spLocks noGrp="1"/>
          </p:cNvSpPr>
          <p:nvPr>
            <p:ph type="dt" sz="half" idx="10"/>
          </p:nvPr>
        </p:nvSpPr>
        <p:spPr/>
        <p:txBody>
          <a:bodyPr/>
          <a:lstStyle/>
          <a:p>
            <a:fld id="{B32220AF-3C49-8E47-86C6-D95AB4B74BFD}" type="datetime1">
              <a:rPr lang="en-GB" smtClean="0"/>
              <a:t>26/04/2024</a:t>
            </a:fld>
            <a:endParaRPr lang="en-US"/>
          </a:p>
        </p:txBody>
      </p:sp>
      <p:sp>
        <p:nvSpPr>
          <p:cNvPr id="5" name="Footer Placeholder 4">
            <a:extLst>
              <a:ext uri="{FF2B5EF4-FFF2-40B4-BE49-F238E27FC236}">
                <a16:creationId xmlns:a16="http://schemas.microsoft.com/office/drawing/2014/main" id="{23C69840-0D2A-7E46-A473-69DEB285A8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8A4ABB-1A3E-6D4C-A46E-F2FF12D86EB8}"/>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259590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ED558-FA12-0E4B-9F6A-4D18E98781B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162A6B8-B2C3-3144-A749-66F4395305B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74AD024-7B6E-D343-97A2-CE972E065E6E}"/>
              </a:ext>
            </a:extLst>
          </p:cNvPr>
          <p:cNvSpPr>
            <a:spLocks noGrp="1"/>
          </p:cNvSpPr>
          <p:nvPr>
            <p:ph type="dt" sz="half" idx="10"/>
          </p:nvPr>
        </p:nvSpPr>
        <p:spPr/>
        <p:txBody>
          <a:bodyPr/>
          <a:lstStyle/>
          <a:p>
            <a:fld id="{92B3629A-2C15-DC47-A123-258558622449}" type="datetime1">
              <a:rPr lang="en-GB" smtClean="0"/>
              <a:t>26/04/2024</a:t>
            </a:fld>
            <a:endParaRPr lang="en-US"/>
          </a:p>
        </p:txBody>
      </p:sp>
      <p:sp>
        <p:nvSpPr>
          <p:cNvPr id="5" name="Footer Placeholder 4">
            <a:extLst>
              <a:ext uri="{FF2B5EF4-FFF2-40B4-BE49-F238E27FC236}">
                <a16:creationId xmlns:a16="http://schemas.microsoft.com/office/drawing/2014/main" id="{82E840B8-7A2D-D448-BD94-A0606F60D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94E6CB-8CBD-0B42-8A32-F8302182F1A7}"/>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962019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1C69-992F-104E-9733-6CAA4919B20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156157D-6213-0745-BEBB-D0382BAC7F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B2B21DA-EDAB-2B41-A115-5040293CC6E5}"/>
              </a:ext>
            </a:extLst>
          </p:cNvPr>
          <p:cNvSpPr>
            <a:spLocks noGrp="1"/>
          </p:cNvSpPr>
          <p:nvPr>
            <p:ph type="dt" sz="half" idx="10"/>
          </p:nvPr>
        </p:nvSpPr>
        <p:spPr/>
        <p:txBody>
          <a:bodyPr/>
          <a:lstStyle/>
          <a:p>
            <a:fld id="{A2845739-1E51-D54C-8314-BA55779636D4}" type="datetime1">
              <a:rPr lang="en-GB" smtClean="0"/>
              <a:t>26/04/2024</a:t>
            </a:fld>
            <a:endParaRPr lang="en-US"/>
          </a:p>
        </p:txBody>
      </p:sp>
      <p:sp>
        <p:nvSpPr>
          <p:cNvPr id="5" name="Footer Placeholder 4">
            <a:extLst>
              <a:ext uri="{FF2B5EF4-FFF2-40B4-BE49-F238E27FC236}">
                <a16:creationId xmlns:a16="http://schemas.microsoft.com/office/drawing/2014/main" id="{32448F04-9B2D-C947-A488-D2C82D4D5E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299270-FFB4-2649-B1DE-1890199946EC}"/>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1834905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AD246-031C-9646-88AE-DE98EB71483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6CAE6A6-444C-7E4D-9AAE-EFC613C0E20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4E066AE-4123-3947-9246-0649B17B5E3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53CE7C8-8C51-EC4C-BFE5-929586BAE8F2}"/>
              </a:ext>
            </a:extLst>
          </p:cNvPr>
          <p:cNvSpPr>
            <a:spLocks noGrp="1"/>
          </p:cNvSpPr>
          <p:nvPr>
            <p:ph type="dt" sz="half" idx="10"/>
          </p:nvPr>
        </p:nvSpPr>
        <p:spPr/>
        <p:txBody>
          <a:bodyPr/>
          <a:lstStyle/>
          <a:p>
            <a:fld id="{616AD52D-66D0-CD41-B2D6-01BE4B3A4FE9}" type="datetime1">
              <a:rPr lang="en-GB" smtClean="0"/>
              <a:t>26/04/2024</a:t>
            </a:fld>
            <a:endParaRPr lang="en-US"/>
          </a:p>
        </p:txBody>
      </p:sp>
      <p:sp>
        <p:nvSpPr>
          <p:cNvPr id="6" name="Footer Placeholder 5">
            <a:extLst>
              <a:ext uri="{FF2B5EF4-FFF2-40B4-BE49-F238E27FC236}">
                <a16:creationId xmlns:a16="http://schemas.microsoft.com/office/drawing/2014/main" id="{7015F5DB-65DE-404B-9D54-B00F2720E4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D851AF-BE40-DC45-B35D-2D28C50DE254}"/>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2481029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23483-64BC-C34A-811A-7E1E9E3BD57B}"/>
              </a:ext>
            </a:extLst>
          </p:cNvPr>
          <p:cNvSpPr>
            <a:spLocks noGrp="1"/>
          </p:cNvSpPr>
          <p:nvPr>
            <p:ph type="title"/>
          </p:nvPr>
        </p:nvSpPr>
        <p:spPr>
          <a:xfrm>
            <a:off x="839788" y="738909"/>
            <a:ext cx="10515600" cy="951779"/>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ABBF240-35B7-9F4C-B515-7191DFCF79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040040C-0275-1B49-A714-97473712F94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73295C5-904A-E54F-81C3-48F9A7D218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50AB49-9E29-FA49-95C8-EBD661E96DB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63C3E67-7E66-8B46-BACD-3B8D6239C305}"/>
              </a:ext>
            </a:extLst>
          </p:cNvPr>
          <p:cNvSpPr>
            <a:spLocks noGrp="1"/>
          </p:cNvSpPr>
          <p:nvPr>
            <p:ph type="dt" sz="half" idx="10"/>
          </p:nvPr>
        </p:nvSpPr>
        <p:spPr/>
        <p:txBody>
          <a:bodyPr/>
          <a:lstStyle/>
          <a:p>
            <a:fld id="{AE8ACCDF-3EBC-AC49-A597-81AEC8B73708}" type="datetime1">
              <a:rPr lang="en-GB" smtClean="0"/>
              <a:t>26/04/2024</a:t>
            </a:fld>
            <a:endParaRPr lang="en-US"/>
          </a:p>
        </p:txBody>
      </p:sp>
      <p:sp>
        <p:nvSpPr>
          <p:cNvPr id="8" name="Footer Placeholder 7">
            <a:extLst>
              <a:ext uri="{FF2B5EF4-FFF2-40B4-BE49-F238E27FC236}">
                <a16:creationId xmlns:a16="http://schemas.microsoft.com/office/drawing/2014/main" id="{FFC249A0-3A9A-DA49-8734-F9C9A00899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C43DD4-9C07-4D41-9DCD-C4963D7B4A0B}"/>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3827364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445B1-AC72-D543-AC8F-34D8FBE7057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59DDAAE-30C5-AA4A-B6CE-0466474AB70C}"/>
              </a:ext>
            </a:extLst>
          </p:cNvPr>
          <p:cNvSpPr>
            <a:spLocks noGrp="1"/>
          </p:cNvSpPr>
          <p:nvPr>
            <p:ph type="dt" sz="half" idx="10"/>
          </p:nvPr>
        </p:nvSpPr>
        <p:spPr/>
        <p:txBody>
          <a:bodyPr/>
          <a:lstStyle/>
          <a:p>
            <a:fld id="{0D444675-387F-294C-9421-9C272F2F20BA}" type="datetime1">
              <a:rPr lang="en-GB" smtClean="0"/>
              <a:t>26/04/2024</a:t>
            </a:fld>
            <a:endParaRPr lang="en-US"/>
          </a:p>
        </p:txBody>
      </p:sp>
      <p:sp>
        <p:nvSpPr>
          <p:cNvPr id="4" name="Footer Placeholder 3">
            <a:extLst>
              <a:ext uri="{FF2B5EF4-FFF2-40B4-BE49-F238E27FC236}">
                <a16:creationId xmlns:a16="http://schemas.microsoft.com/office/drawing/2014/main" id="{E7DC2D8C-C56B-1747-B1AB-BB834D0A2E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F1B3AB-E32B-9446-A64F-AB30DD62B6A1}"/>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3454962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FDB101-50D8-1F4F-84F6-745ECE4B342A}"/>
              </a:ext>
            </a:extLst>
          </p:cNvPr>
          <p:cNvSpPr>
            <a:spLocks noGrp="1"/>
          </p:cNvSpPr>
          <p:nvPr>
            <p:ph type="dt" sz="half" idx="10"/>
          </p:nvPr>
        </p:nvSpPr>
        <p:spPr/>
        <p:txBody>
          <a:bodyPr/>
          <a:lstStyle/>
          <a:p>
            <a:fld id="{D2CA3021-4764-594C-98D1-E5097978A4D3}" type="datetime1">
              <a:rPr lang="en-GB" smtClean="0"/>
              <a:t>26/04/2024</a:t>
            </a:fld>
            <a:endParaRPr lang="en-US"/>
          </a:p>
        </p:txBody>
      </p:sp>
      <p:sp>
        <p:nvSpPr>
          <p:cNvPr id="3" name="Footer Placeholder 2">
            <a:extLst>
              <a:ext uri="{FF2B5EF4-FFF2-40B4-BE49-F238E27FC236}">
                <a16:creationId xmlns:a16="http://schemas.microsoft.com/office/drawing/2014/main" id="{CD5DBC07-6267-DE48-9047-8E43F0A6DC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5992F6-E08F-884D-A365-8A9E20A72F23}"/>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2412087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ED558-FA12-0E4B-9F6A-4D18E98781B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162A6B8-B2C3-3144-A749-66F4395305B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74AD024-7B6E-D343-97A2-CE972E065E6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2E840B8-7A2D-D448-BD94-A0606F60D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94E6CB-8CBD-0B42-8A32-F8302182F1A7}"/>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2316998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FD054-551E-A44E-B13C-B94F1C1AEAFC}"/>
              </a:ext>
            </a:extLst>
          </p:cNvPr>
          <p:cNvSpPr>
            <a:spLocks noGrp="1"/>
          </p:cNvSpPr>
          <p:nvPr>
            <p:ph type="title"/>
          </p:nvPr>
        </p:nvSpPr>
        <p:spPr>
          <a:xfrm>
            <a:off x="839788" y="987424"/>
            <a:ext cx="3932237" cy="1069975"/>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45A92BF-1432-4D44-A45B-B1021859B9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38B73D3-C6C4-BA43-83A3-1F205E51F7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D090C1F-ACF8-8C41-B947-6209042B3FF7}"/>
              </a:ext>
            </a:extLst>
          </p:cNvPr>
          <p:cNvSpPr>
            <a:spLocks noGrp="1"/>
          </p:cNvSpPr>
          <p:nvPr>
            <p:ph type="dt" sz="half" idx="10"/>
          </p:nvPr>
        </p:nvSpPr>
        <p:spPr/>
        <p:txBody>
          <a:bodyPr/>
          <a:lstStyle/>
          <a:p>
            <a:fld id="{CFF40736-E30D-EB46-9FD7-A51519A00B74}" type="datetime1">
              <a:rPr lang="en-GB" smtClean="0"/>
              <a:t>26/04/2024</a:t>
            </a:fld>
            <a:endParaRPr lang="en-US"/>
          </a:p>
        </p:txBody>
      </p:sp>
      <p:sp>
        <p:nvSpPr>
          <p:cNvPr id="6" name="Footer Placeholder 5">
            <a:extLst>
              <a:ext uri="{FF2B5EF4-FFF2-40B4-BE49-F238E27FC236}">
                <a16:creationId xmlns:a16="http://schemas.microsoft.com/office/drawing/2014/main" id="{6E0740E2-6655-EF4C-941F-DEFA3C8192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6A7EC5-9F0B-2B4E-8CB1-CBA3A44333F6}"/>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813592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555D-8DCD-FA40-BC5A-D3482A17238C}"/>
              </a:ext>
            </a:extLst>
          </p:cNvPr>
          <p:cNvSpPr>
            <a:spLocks noGrp="1"/>
          </p:cNvSpPr>
          <p:nvPr>
            <p:ph type="title"/>
          </p:nvPr>
        </p:nvSpPr>
        <p:spPr>
          <a:xfrm>
            <a:off x="839788" y="987424"/>
            <a:ext cx="3932237" cy="1069975"/>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396FA6C-33DB-2543-BB42-1AD5B620BF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CAF119-5617-964F-A2A1-AC2079908F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21DCEAA-7BDA-DE4C-BD4F-EE5681B64271}"/>
              </a:ext>
            </a:extLst>
          </p:cNvPr>
          <p:cNvSpPr>
            <a:spLocks noGrp="1"/>
          </p:cNvSpPr>
          <p:nvPr>
            <p:ph type="dt" sz="half" idx="10"/>
          </p:nvPr>
        </p:nvSpPr>
        <p:spPr/>
        <p:txBody>
          <a:bodyPr/>
          <a:lstStyle/>
          <a:p>
            <a:fld id="{DE9BC82B-23AB-4C4D-9E81-C6FF0BB0C5D5}" type="datetime1">
              <a:rPr lang="en-GB" smtClean="0"/>
              <a:t>26/04/2024</a:t>
            </a:fld>
            <a:endParaRPr lang="en-US"/>
          </a:p>
        </p:txBody>
      </p:sp>
      <p:sp>
        <p:nvSpPr>
          <p:cNvPr id="6" name="Footer Placeholder 5">
            <a:extLst>
              <a:ext uri="{FF2B5EF4-FFF2-40B4-BE49-F238E27FC236}">
                <a16:creationId xmlns:a16="http://schemas.microsoft.com/office/drawing/2014/main" id="{647EC9E4-8A84-E143-89EA-C2CFF6607A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0BB41F-EBF2-384D-99C4-2AF238C1CFD7}"/>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4050070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E5A6-B24B-9043-A396-6150821CA67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C7941D7-8CA7-F641-B7FE-6075E73DD02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3E9BBE3-54ED-7441-81A8-5C4654D4E19B}"/>
              </a:ext>
            </a:extLst>
          </p:cNvPr>
          <p:cNvSpPr>
            <a:spLocks noGrp="1"/>
          </p:cNvSpPr>
          <p:nvPr>
            <p:ph type="dt" sz="half" idx="10"/>
          </p:nvPr>
        </p:nvSpPr>
        <p:spPr/>
        <p:txBody>
          <a:bodyPr/>
          <a:lstStyle/>
          <a:p>
            <a:fld id="{473CC197-1DB1-0545-B916-F16C20E1DB31}" type="datetime1">
              <a:rPr lang="en-GB" smtClean="0"/>
              <a:t>26/04/2024</a:t>
            </a:fld>
            <a:endParaRPr lang="en-US"/>
          </a:p>
        </p:txBody>
      </p:sp>
      <p:sp>
        <p:nvSpPr>
          <p:cNvPr id="5" name="Footer Placeholder 4">
            <a:extLst>
              <a:ext uri="{FF2B5EF4-FFF2-40B4-BE49-F238E27FC236}">
                <a16:creationId xmlns:a16="http://schemas.microsoft.com/office/drawing/2014/main" id="{472E6633-BC0B-0443-BF75-774594C111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43E1C-099C-6248-81FF-730958B15220}"/>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3001622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C0E745-D380-A646-B8CE-AE3C6844BC51}"/>
              </a:ext>
            </a:extLst>
          </p:cNvPr>
          <p:cNvSpPr>
            <a:spLocks noGrp="1"/>
          </p:cNvSpPr>
          <p:nvPr>
            <p:ph type="title" orient="vert"/>
          </p:nvPr>
        </p:nvSpPr>
        <p:spPr>
          <a:xfrm>
            <a:off x="8724900" y="988291"/>
            <a:ext cx="2628900" cy="5188672"/>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9B62CFB-0F28-A546-9381-C88A8288213F}"/>
              </a:ext>
            </a:extLst>
          </p:cNvPr>
          <p:cNvSpPr>
            <a:spLocks noGrp="1"/>
          </p:cNvSpPr>
          <p:nvPr>
            <p:ph type="body" orient="vert" idx="1"/>
          </p:nvPr>
        </p:nvSpPr>
        <p:spPr>
          <a:xfrm>
            <a:off x="838200" y="988291"/>
            <a:ext cx="7734300" cy="5188672"/>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BB7AF36-C515-2544-A805-61D347142B06}"/>
              </a:ext>
            </a:extLst>
          </p:cNvPr>
          <p:cNvSpPr>
            <a:spLocks noGrp="1"/>
          </p:cNvSpPr>
          <p:nvPr>
            <p:ph type="dt" sz="half" idx="10"/>
          </p:nvPr>
        </p:nvSpPr>
        <p:spPr/>
        <p:txBody>
          <a:bodyPr/>
          <a:lstStyle/>
          <a:p>
            <a:fld id="{99C66B93-0006-724D-867B-BAF7801DD933}" type="datetime1">
              <a:rPr lang="en-GB" smtClean="0"/>
              <a:t>26/04/2024</a:t>
            </a:fld>
            <a:endParaRPr lang="en-US"/>
          </a:p>
        </p:txBody>
      </p:sp>
      <p:sp>
        <p:nvSpPr>
          <p:cNvPr id="5" name="Footer Placeholder 4">
            <a:extLst>
              <a:ext uri="{FF2B5EF4-FFF2-40B4-BE49-F238E27FC236}">
                <a16:creationId xmlns:a16="http://schemas.microsoft.com/office/drawing/2014/main" id="{985E6FEC-0737-5F4D-A02D-B2E1529820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7BB312-2214-D345-9144-A45E55369CBC}"/>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30799237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descr="A picture containing shape&#10;&#10;Description automatically generated">
            <a:extLst>
              <a:ext uri="{FF2B5EF4-FFF2-40B4-BE49-F238E27FC236}">
                <a16:creationId xmlns:a16="http://schemas.microsoft.com/office/drawing/2014/main" id="{F52443C3-447B-9E46-83FA-B214014AEDDA}"/>
              </a:ext>
            </a:extLst>
          </p:cNvPr>
          <p:cNvPicPr>
            <a:picLocks noChangeAspect="1"/>
          </p:cNvPicPr>
          <p:nvPr userDrawn="1"/>
        </p:nvPicPr>
        <p:blipFill>
          <a:blip r:embed="rId2"/>
          <a:stretch>
            <a:fillRect/>
          </a:stretch>
        </p:blipFill>
        <p:spPr>
          <a:xfrm>
            <a:off x="4762" y="0"/>
            <a:ext cx="12182475" cy="6858000"/>
          </a:xfrm>
          <a:prstGeom prst="rect">
            <a:avLst/>
          </a:prstGeom>
        </p:spPr>
      </p:pic>
      <p:sp>
        <p:nvSpPr>
          <p:cNvPr id="3" name="Text Placeholder 2"/>
          <p:cNvSpPr>
            <a:spLocks noGrp="1"/>
          </p:cNvSpPr>
          <p:nvPr>
            <p:ph type="body" sz="quarter" idx="10" hasCustomPrompt="1"/>
          </p:nvPr>
        </p:nvSpPr>
        <p:spPr>
          <a:xfrm>
            <a:off x="2828427" y="1260570"/>
            <a:ext cx="6896100" cy="658812"/>
          </a:xfrm>
        </p:spPr>
        <p:txBody>
          <a:bodyPr>
            <a:normAutofit/>
          </a:bodyPr>
          <a:lstStyle>
            <a:lvl1pPr marL="0" indent="0" algn="ctr">
              <a:buNone/>
              <a:defRPr sz="3600" b="1" baseline="0">
                <a:latin typeface="Roboto"/>
              </a:defRPr>
            </a:lvl1pPr>
          </a:lstStyle>
          <a:p>
            <a:pPr lvl="0"/>
            <a:r>
              <a:rPr lang="en-GB"/>
              <a:t>Slide Title</a:t>
            </a:r>
          </a:p>
        </p:txBody>
      </p:sp>
      <p:sp>
        <p:nvSpPr>
          <p:cNvPr id="5" name="Text Placeholder 4"/>
          <p:cNvSpPr>
            <a:spLocks noGrp="1"/>
          </p:cNvSpPr>
          <p:nvPr>
            <p:ph type="body" sz="quarter" idx="11" hasCustomPrompt="1"/>
          </p:nvPr>
        </p:nvSpPr>
        <p:spPr>
          <a:xfrm>
            <a:off x="674176" y="2111223"/>
            <a:ext cx="3248025" cy="427038"/>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aseline="0">
                <a:latin typeface="Roboto"/>
              </a:defRPr>
            </a:lvl1pPr>
          </a:lstStyle>
          <a:p>
            <a:pPr lvl="0"/>
            <a:r>
              <a:rPr lang="en-GB">
                <a:latin typeface="Roboto"/>
              </a:rPr>
              <a:t>Body Text</a:t>
            </a:r>
            <a:endParaRPr lang="en-GB"/>
          </a:p>
        </p:txBody>
      </p:sp>
    </p:spTree>
    <p:extLst>
      <p:ext uri="{BB962C8B-B14F-4D97-AF65-F5344CB8AC3E}">
        <p14:creationId xmlns:p14="http://schemas.microsoft.com/office/powerpoint/2010/main" val="3094748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26E8F-BE48-3243-A4D5-748A9751E9D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49471BC-5F27-C347-A625-036AA9189E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5A7A2F0-3605-9340-836F-E3BE2BD9D83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3C69840-0D2A-7E46-A473-69DEB285A8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8A4ABB-1A3E-6D4C-A46E-F2FF12D86EB8}"/>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1204652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1C69-992F-104E-9733-6CAA4919B20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156157D-6213-0745-BEBB-D0382BAC7F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B2B21DA-EDAB-2B41-A115-5040293CC6E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2448F04-9B2D-C947-A488-D2C82D4D5E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299270-FFB4-2649-B1DE-1890199946EC}"/>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4220678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AD246-031C-9646-88AE-DE98EB71483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6CAE6A6-444C-7E4D-9AAE-EFC613C0E20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4E066AE-4123-3947-9246-0649B17B5E3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53CE7C8-8C51-EC4C-BFE5-929586BAE8F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015F5DB-65DE-404B-9D54-B00F2720E4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D851AF-BE40-DC45-B35D-2D28C50DE254}"/>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1216453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23483-64BC-C34A-811A-7E1E9E3BD57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ABBF240-35B7-9F4C-B515-7191DFCF79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040040C-0275-1B49-A714-97473712F94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73295C5-904A-E54F-81C3-48F9A7D218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50AB49-9E29-FA49-95C8-EBD661E96DB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63C3E67-7E66-8B46-BACD-3B8D6239C305}"/>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FFC249A0-3A9A-DA49-8734-F9C9A00899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C43DD4-9C07-4D41-9DCD-C4963D7B4A0B}"/>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372883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445B1-AC72-D543-AC8F-34D8FBE7057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59DDAAE-30C5-AA4A-B6CE-0466474AB70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7DC2D8C-C56B-1747-B1AB-BB834D0A2E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F1B3AB-E32B-9446-A64F-AB30DD62B6A1}"/>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2740997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FDB101-50D8-1F4F-84F6-745ECE4B342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D5DBC07-6267-DE48-9047-8E43F0A6DC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5992F6-E08F-884D-A365-8A9E20A72F23}"/>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97366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FD054-551E-A44E-B13C-B94F1C1AEAF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45A92BF-1432-4D44-A45B-B1021859B9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38B73D3-C6C4-BA43-83A3-1F205E51F7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D090C1F-ACF8-8C41-B947-6209042B3FF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E0740E2-6655-EF4C-941F-DEFA3C8192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6A7EC5-9F0B-2B4E-8CB1-CBA3A44333F6}"/>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313471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555D-8DCD-FA40-BC5A-D3482A17238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396FA6C-33DB-2543-BB42-1AD5B620BF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CAF119-5617-964F-A2A1-AC2079908F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21DCEAA-7BDA-DE4C-BD4F-EE5681B6427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47EC9E4-8A84-E143-89EA-C2CFF6607A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0BB41F-EBF2-384D-99C4-2AF238C1CFD7}"/>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4041375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A70C64-C5DE-734C-9612-D55F557DB1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7B1ADD8-96BD-8042-817B-57C202B6AA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9293E4-2700-A34D-B98F-B4EDF2BAC6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7F8E4D2B-A331-6643-AD7D-E0AB25E593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E1AB61-5CD2-A243-ADC7-D051CBF5D2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1FD10-07D8-3642-8532-7D718468E07C}" type="slidenum">
              <a:rPr lang="en-US" smtClean="0"/>
              <a:t>‹#›</a:t>
            </a:fld>
            <a:endParaRPr lang="en-US"/>
          </a:p>
        </p:txBody>
      </p:sp>
    </p:spTree>
    <p:extLst>
      <p:ext uri="{BB962C8B-B14F-4D97-AF65-F5344CB8AC3E}">
        <p14:creationId xmlns:p14="http://schemas.microsoft.com/office/powerpoint/2010/main" val="3243631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A70C64-C5DE-734C-9612-D55F557DB14C}"/>
              </a:ext>
            </a:extLst>
          </p:cNvPr>
          <p:cNvSpPr>
            <a:spLocks noGrp="1"/>
          </p:cNvSpPr>
          <p:nvPr>
            <p:ph type="title"/>
          </p:nvPr>
        </p:nvSpPr>
        <p:spPr>
          <a:xfrm>
            <a:off x="838200" y="748145"/>
            <a:ext cx="10515600" cy="94254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7B1ADD8-96BD-8042-817B-57C202B6AA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9293E4-2700-A34D-B98F-B4EDF2BAC6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t>6-Apr-21</a:t>
            </a:r>
            <a:endParaRPr lang="en-US"/>
          </a:p>
        </p:txBody>
      </p:sp>
      <p:sp>
        <p:nvSpPr>
          <p:cNvPr id="5" name="Footer Placeholder 4">
            <a:extLst>
              <a:ext uri="{FF2B5EF4-FFF2-40B4-BE49-F238E27FC236}">
                <a16:creationId xmlns:a16="http://schemas.microsoft.com/office/drawing/2014/main" id="{7F8E4D2B-A331-6643-AD7D-E0AB25E593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E1AB61-5CD2-A243-ADC7-D051CBF5D2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1FD10-07D8-3642-8532-7D718468E07C}" type="slidenum">
              <a:rPr lang="en-US" smtClean="0"/>
              <a:t>‹#›</a:t>
            </a:fld>
            <a:endParaRPr lang="en-US"/>
          </a:p>
        </p:txBody>
      </p:sp>
    </p:spTree>
    <p:extLst>
      <p:ext uri="{BB962C8B-B14F-4D97-AF65-F5344CB8AC3E}">
        <p14:creationId xmlns:p14="http://schemas.microsoft.com/office/powerpoint/2010/main" val="41206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hf sldNum="0" hdr="0" ftr="0" dt="0"/>
  <p:txStyles>
    <p:titleStyle>
      <a:lvl1pPr algn="ctr" defTabSz="914400" rtl="0" eaLnBrk="1" latinLnBrk="0" hangingPunct="1">
        <a:lnSpc>
          <a:spcPct val="90000"/>
        </a:lnSpc>
        <a:spcBef>
          <a:spcPct val="0"/>
        </a:spcBef>
        <a:buNone/>
        <a:defRPr sz="4400" b="1" kern="1200">
          <a:solidFill>
            <a:schemeClr val="tx1"/>
          </a:solidFill>
          <a:latin typeface="Roboto"/>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hyperlink" Target="https://in-tendhost.co.uk/wnc/aspx/Hom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mailto:WNCComissioning@westnorthants.gov.uk" TargetMode="External"/><Relationship Id="rId5" Type="http://schemas.openxmlformats.org/officeDocument/2006/relationships/hyperlink" Target="mailto:lisa.waggott@westnorthants.gov.uk" TargetMode="External"/><Relationship Id="rId4" Type="http://schemas.openxmlformats.org/officeDocument/2006/relationships/hyperlink" Target="mailto:andrea.bushell@westnorthants.gov.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91FD10-07D8-3642-8532-7D718468E07C}" type="slidenum">
              <a:rPr lang="en-US" smtClean="0">
                <a:solidFill>
                  <a:schemeClr val="tx1"/>
                </a:solidFill>
              </a:rPr>
              <a:t>1</a:t>
            </a:fld>
            <a:endParaRPr lang="en-US">
              <a:solidFill>
                <a:schemeClr val="tx1"/>
              </a:solidFill>
            </a:endParaRPr>
          </a:p>
        </p:txBody>
      </p:sp>
      <p:pic>
        <p:nvPicPr>
          <p:cNvPr id="8" name="Picture 7" descr="alt=&quot;&quot;"/>
          <p:cNvPicPr>
            <a:picLocks noChangeAspect="1"/>
          </p:cNvPicPr>
          <p:nvPr/>
        </p:nvPicPr>
        <p:blipFill rotWithShape="1">
          <a:blip r:embed="rId3">
            <a:extLst>
              <a:ext uri="{28A0092B-C50C-407E-A947-70E740481C1C}">
                <a14:useLocalDpi xmlns:a14="http://schemas.microsoft.com/office/drawing/2010/main" val="0"/>
              </a:ext>
            </a:extLst>
          </a:blip>
          <a:srcRect l="45897" t="34359"/>
          <a:stretch/>
        </p:blipFill>
        <p:spPr>
          <a:xfrm>
            <a:off x="6197256" y="1409700"/>
            <a:ext cx="5983836" cy="5445512"/>
          </a:xfrm>
          <a:prstGeom prst="rect">
            <a:avLst/>
          </a:prstGeom>
        </p:spPr>
      </p:pic>
      <p:sp>
        <p:nvSpPr>
          <p:cNvPr id="9" name="Rounded Rectangle 8">
            <a:extLst>
              <a:ext uri="{C183D7F6-B498-43B3-948B-1728B52AA6E4}">
                <adec:decorative xmlns:adec="http://schemas.microsoft.com/office/drawing/2017/decorative" val="1"/>
              </a:ext>
            </a:extLst>
          </p:cNvPr>
          <p:cNvSpPr/>
          <p:nvPr/>
        </p:nvSpPr>
        <p:spPr>
          <a:xfrm>
            <a:off x="0" y="2064324"/>
            <a:ext cx="6910939" cy="255580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0">
            <a:extLst>
              <a:ext uri="{FF2B5EF4-FFF2-40B4-BE49-F238E27FC236}">
                <a16:creationId xmlns:a16="http://schemas.microsoft.com/office/drawing/2014/main" id="{56BFFB6C-92B3-9F47-A45C-19BB382CBB70}"/>
              </a:ext>
            </a:extLst>
          </p:cNvPr>
          <p:cNvSpPr txBox="1">
            <a:spLocks noGrp="1"/>
          </p:cNvSpPr>
          <p:nvPr>
            <p:ph type="title" idx="4294967295"/>
          </p:nvPr>
        </p:nvSpPr>
        <p:spPr>
          <a:xfrm>
            <a:off x="470218" y="2245301"/>
            <a:ext cx="6832282" cy="18158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en-GB" sz="2800" b="1" dirty="0">
                <a:solidFill>
                  <a:srgbClr val="000000"/>
                </a:solidFill>
                <a:latin typeface="Roboto" panose="02000000000000000000" pitchFamily="2" charset="0"/>
              </a:rPr>
              <a:t>Extra Care </a:t>
            </a:r>
            <a:r>
              <a:rPr lang="en-GB" sz="2800" b="1" i="0" u="none" strike="noStrike" dirty="0">
                <a:solidFill>
                  <a:srgbClr val="000000"/>
                </a:solidFill>
                <a:effectLst/>
                <a:latin typeface="Roboto" panose="02000000000000000000" pitchFamily="2" charset="0"/>
              </a:rPr>
              <a:t>Recommissioning Project (ECRP)</a:t>
            </a:r>
            <a:br>
              <a:rPr lang="en-GB" sz="2800" b="1" i="0" u="none" strike="noStrike" dirty="0">
                <a:solidFill>
                  <a:srgbClr val="000000"/>
                </a:solidFill>
                <a:effectLst/>
                <a:latin typeface="Roboto" panose="02000000000000000000" pitchFamily="2" charset="0"/>
              </a:rPr>
            </a:br>
            <a:br>
              <a:rPr lang="en-GB" sz="2800" b="1" i="0" u="none" strike="noStrike" dirty="0">
                <a:solidFill>
                  <a:srgbClr val="000000"/>
                </a:solidFill>
                <a:effectLst/>
                <a:latin typeface="Roboto" panose="02000000000000000000" pitchFamily="2" charset="0"/>
              </a:rPr>
            </a:br>
            <a:r>
              <a:rPr lang="en-GB" sz="2800" b="1" i="0" u="none" strike="noStrike" dirty="0">
                <a:solidFill>
                  <a:srgbClr val="000000"/>
                </a:solidFill>
                <a:effectLst/>
                <a:latin typeface="Roboto" panose="02000000000000000000" pitchFamily="2" charset="0"/>
              </a:rPr>
              <a:t>Contract Overview </a:t>
            </a:r>
            <a:endParaRPr kumimoji="0" lang="en-US" sz="2800" b="0" i="0" u="none" strike="noStrike" kern="1200" cap="none" spc="0" normalizeH="0" baseline="0" noProof="0" dirty="0">
              <a:ln>
                <a:noFill/>
              </a:ln>
              <a:solidFill>
                <a:schemeClr val="bg1"/>
              </a:solidFill>
              <a:effectLst/>
              <a:uLnTx/>
              <a:uFillTx/>
              <a:latin typeface="+mn-lt"/>
              <a:ea typeface="+mn-ea"/>
              <a:cs typeface="+mn-cs"/>
            </a:endParaRPr>
          </a:p>
        </p:txBody>
      </p:sp>
      <p:pic>
        <p:nvPicPr>
          <p:cNvPr id="13" name="Picture 12" descr="alt=&quot;&quot;">
            <a:extLst>
              <a:ext uri="{FF2B5EF4-FFF2-40B4-BE49-F238E27FC236}">
                <a16:creationId xmlns:a16="http://schemas.microsoft.com/office/drawing/2014/main" id="{16B60B6C-EA69-344A-8CC9-82BC9110922F}"/>
              </a:ext>
            </a:extLst>
          </p:cNvPr>
          <p:cNvPicPr>
            <a:picLocks noChangeAspect="1"/>
          </p:cNvPicPr>
          <p:nvPr/>
        </p:nvPicPr>
        <p:blipFill rotWithShape="1">
          <a:blip r:embed="rId4"/>
          <a:srcRect l="3920" t="4701" r="78165" b="86708"/>
          <a:stretch/>
        </p:blipFill>
        <p:spPr>
          <a:xfrm>
            <a:off x="372707" y="385726"/>
            <a:ext cx="5126571" cy="1383789"/>
          </a:xfrm>
          <a:prstGeom prst="rect">
            <a:avLst/>
          </a:prstGeom>
        </p:spPr>
      </p:pic>
    </p:spTree>
    <p:extLst>
      <p:ext uri="{BB962C8B-B14F-4D97-AF65-F5344CB8AC3E}">
        <p14:creationId xmlns:p14="http://schemas.microsoft.com/office/powerpoint/2010/main" val="3307490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49357" y="164248"/>
            <a:ext cx="6896100" cy="658812"/>
          </a:xfrm>
        </p:spPr>
        <p:txBody>
          <a:bodyPr>
            <a:normAutofit/>
          </a:bodyPr>
          <a:lstStyle/>
          <a:p>
            <a:r>
              <a:rPr lang="en-GB">
                <a:solidFill>
                  <a:schemeClr val="bg1"/>
                </a:solidFill>
              </a:rPr>
              <a:t>Budget update…</a:t>
            </a:r>
          </a:p>
        </p:txBody>
      </p:sp>
      <p:sp>
        <p:nvSpPr>
          <p:cNvPr id="4" name="Rounded Rectangle 3">
            <a:extLst>
              <a:ext uri="{C183D7F6-B498-43B3-948B-1728B52AA6E4}">
                <adec:decorative xmlns:adec="http://schemas.microsoft.com/office/drawing/2017/decorative" val="1"/>
              </a:ext>
            </a:extLst>
          </p:cNvPr>
          <p:cNvSpPr/>
          <p:nvPr/>
        </p:nvSpPr>
        <p:spPr>
          <a:xfrm>
            <a:off x="2547257" y="-19309"/>
            <a:ext cx="9682843" cy="959834"/>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descr="alt=&quot;&quot;"/>
          <p:cNvSpPr/>
          <p:nvPr/>
        </p:nvSpPr>
        <p:spPr>
          <a:xfrm>
            <a:off x="-66500" y="6450676"/>
            <a:ext cx="4023360" cy="407324"/>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descr="What this briefing is about">
            <a:extLst>
              <a:ext uri="{FF2B5EF4-FFF2-40B4-BE49-F238E27FC236}">
                <a16:creationId xmlns:a16="http://schemas.microsoft.com/office/drawing/2014/main" id="{186F4C1E-4980-4053-962B-736D32235737}"/>
              </a:ext>
            </a:extLst>
          </p:cNvPr>
          <p:cNvSpPr txBox="1">
            <a:spLocks/>
          </p:cNvSpPr>
          <p:nvPr/>
        </p:nvSpPr>
        <p:spPr>
          <a:xfrm>
            <a:off x="3035300" y="70338"/>
            <a:ext cx="915669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lnSpc>
                <a:spcPct val="90000"/>
              </a:lnSpc>
              <a:spcBef>
                <a:spcPct val="0"/>
              </a:spcBef>
              <a:buNone/>
              <a:defRPr sz="4400" b="1" kern="1200">
                <a:solidFill>
                  <a:schemeClr val="tx1"/>
                </a:solidFill>
                <a:latin typeface="Roboto"/>
                <a:ea typeface="+mj-ea"/>
                <a:cs typeface="+mj-cs"/>
              </a:defRPr>
            </a:lvl1pPr>
          </a:lstStyle>
          <a:p>
            <a:pPr algn="l">
              <a:lnSpc>
                <a:spcPct val="100000"/>
              </a:lnSpc>
              <a:spcBef>
                <a:spcPts val="0"/>
              </a:spcBef>
              <a:defRPr/>
            </a:pPr>
            <a:r>
              <a:rPr lang="en-GB" sz="4000">
                <a:latin typeface="Roboto" panose="02000000000000000000" pitchFamily="2" charset="0"/>
                <a:ea typeface="Roboto" panose="02000000000000000000" pitchFamily="2" charset="0"/>
                <a:cs typeface="Roboto" panose="02000000000000000000" pitchFamily="2" charset="0"/>
              </a:rPr>
              <a:t>Quality Assurance </a:t>
            </a:r>
          </a:p>
        </p:txBody>
      </p:sp>
      <p:sp>
        <p:nvSpPr>
          <p:cNvPr id="3" name="TextBox 2">
            <a:extLst>
              <a:ext uri="{FF2B5EF4-FFF2-40B4-BE49-F238E27FC236}">
                <a16:creationId xmlns:a16="http://schemas.microsoft.com/office/drawing/2014/main" id="{FF69FB68-63F0-4015-80F6-E2ED5BBC2533}"/>
              </a:ext>
            </a:extLst>
          </p:cNvPr>
          <p:cNvSpPr txBox="1"/>
          <p:nvPr/>
        </p:nvSpPr>
        <p:spPr>
          <a:xfrm>
            <a:off x="544285" y="940525"/>
            <a:ext cx="11103429" cy="5539978"/>
          </a:xfrm>
          <a:prstGeom prst="rect">
            <a:avLst/>
          </a:prstGeom>
          <a:noFill/>
        </p:spPr>
        <p:txBody>
          <a:bodyPr wrap="square" rtlCol="0">
            <a:spAutoFit/>
          </a:bodyPr>
          <a:lstStyle/>
          <a:p>
            <a:endParaRPr lang="en-GB" sz="2000">
              <a:latin typeface="Tahoma" panose="020B0604030504040204" pitchFamily="34" charset="0"/>
              <a:ea typeface="Tahoma" panose="020B0604030504040204" pitchFamily="34" charset="0"/>
              <a:cs typeface="Tahoma" panose="020B0604030504040204" pitchFamily="34" charset="0"/>
            </a:endParaRPr>
          </a:p>
          <a:p>
            <a:r>
              <a:rPr lang="en-GB" sz="2000">
                <a:latin typeface="Roboto" panose="02000000000000000000" pitchFamily="2" charset="0"/>
                <a:ea typeface="Roboto" panose="02000000000000000000" pitchFamily="2" charset="0"/>
                <a:cs typeface="Roboto" panose="02000000000000000000" pitchFamily="2" charset="0"/>
              </a:rPr>
              <a:t>As a Framework Provider you can expect:</a:t>
            </a:r>
          </a:p>
          <a:p>
            <a:r>
              <a:rPr lang="en-GB" sz="2000">
                <a:latin typeface="Roboto" panose="02000000000000000000" pitchFamily="2" charset="0"/>
                <a:ea typeface="Roboto" panose="02000000000000000000" pitchFamily="2" charset="0"/>
                <a:cs typeface="Roboto" panose="02000000000000000000" pitchFamily="2" charset="0"/>
              </a:rPr>
              <a:t> </a:t>
            </a:r>
          </a:p>
          <a:p>
            <a:pPr marL="285750" indent="-285750">
              <a:buFont typeface="Arial" panose="020B0604020202020204" pitchFamily="34" charset="0"/>
              <a:buChar char="•"/>
            </a:pPr>
            <a:r>
              <a:rPr lang="en-GB" sz="2000">
                <a:latin typeface="Roboto" panose="02000000000000000000" pitchFamily="2" charset="0"/>
                <a:ea typeface="Roboto" panose="02000000000000000000" pitchFamily="2" charset="0"/>
                <a:cs typeface="Roboto" panose="02000000000000000000" pitchFamily="2" charset="0"/>
              </a:rPr>
              <a:t>A dedicated and experienced Contract Monitoring Officer to support your service</a:t>
            </a:r>
          </a:p>
          <a:p>
            <a:endParaRPr lang="en-GB" sz="200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2000">
                <a:latin typeface="Roboto" panose="02000000000000000000" pitchFamily="2" charset="0"/>
                <a:ea typeface="Roboto" panose="02000000000000000000" pitchFamily="2" charset="0"/>
                <a:cs typeface="Roboto" panose="02000000000000000000" pitchFamily="2" charset="0"/>
              </a:rPr>
              <a:t>Welcome visit as a new service provider to explain the expectations of the council and their customers</a:t>
            </a:r>
          </a:p>
          <a:p>
            <a:endParaRPr lang="en-GB" sz="200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2000">
                <a:latin typeface="Roboto" panose="02000000000000000000" pitchFamily="2" charset="0"/>
                <a:ea typeface="Roboto" panose="02000000000000000000" pitchFamily="2" charset="0"/>
                <a:cs typeface="Roboto" panose="02000000000000000000" pitchFamily="2" charset="0"/>
              </a:rPr>
              <a:t>A full monitoring visit annually to identify areas where support may be required, if required</a:t>
            </a:r>
          </a:p>
          <a:p>
            <a:endParaRPr lang="en-GB" sz="200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2000">
                <a:latin typeface="Roboto" panose="02000000000000000000" pitchFamily="2" charset="0"/>
                <a:ea typeface="Roboto" panose="02000000000000000000" pitchFamily="2" charset="0"/>
                <a:cs typeface="Roboto" panose="02000000000000000000" pitchFamily="2" charset="0"/>
              </a:rPr>
              <a:t>An action plan that Contract Monitoring Officers (CMO) will work through with your service to provide support in identified areas and timescales for improvement</a:t>
            </a:r>
          </a:p>
          <a:p>
            <a:endParaRPr lang="en-GB" sz="200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2000">
                <a:latin typeface="Roboto" panose="02000000000000000000" pitchFamily="2" charset="0"/>
                <a:ea typeface="Roboto" panose="02000000000000000000" pitchFamily="2" charset="0"/>
                <a:cs typeface="Roboto" panose="02000000000000000000" pitchFamily="2" charset="0"/>
              </a:rPr>
              <a:t>Experienced team with lived experience of working in and managing services commissioned by WNC and knowledge of services to be commissioned</a:t>
            </a:r>
          </a:p>
          <a:p>
            <a:endParaRPr lang="en-GB"/>
          </a:p>
          <a:p>
            <a:endParaRPr lang="en-GB"/>
          </a:p>
          <a:p>
            <a:r>
              <a:rPr lang="en-GB"/>
              <a:t> </a:t>
            </a:r>
          </a:p>
        </p:txBody>
      </p:sp>
    </p:spTree>
    <p:extLst>
      <p:ext uri="{BB962C8B-B14F-4D97-AF65-F5344CB8AC3E}">
        <p14:creationId xmlns:p14="http://schemas.microsoft.com/office/powerpoint/2010/main" val="2079374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a:extLst>
              <a:ext uri="{C183D7F6-B498-43B3-948B-1728B52AA6E4}">
                <adec:decorative xmlns:adec="http://schemas.microsoft.com/office/drawing/2017/decorative" val="1"/>
              </a:ext>
            </a:extLst>
          </p:cNvPr>
          <p:cNvSpPr/>
          <p:nvPr/>
        </p:nvSpPr>
        <p:spPr>
          <a:xfrm>
            <a:off x="2660072" y="-21896"/>
            <a:ext cx="9659389" cy="83127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lt=&quot;&quot;">
            <a:extLst>
              <a:ext uri="{FF2B5EF4-FFF2-40B4-BE49-F238E27FC236}">
                <a16:creationId xmlns:a16="http://schemas.microsoft.com/office/drawing/2014/main" id="{16B60B6C-EA69-344A-8CC9-82BC9110922F}"/>
              </a:ext>
            </a:extLst>
          </p:cNvPr>
          <p:cNvPicPr>
            <a:picLocks noChangeAspect="1"/>
          </p:cNvPicPr>
          <p:nvPr/>
        </p:nvPicPr>
        <p:blipFill rotWithShape="1">
          <a:blip r:embed="rId3"/>
          <a:srcRect r="78165" b="84584"/>
          <a:stretch/>
        </p:blipFill>
        <p:spPr>
          <a:xfrm>
            <a:off x="0" y="-9808"/>
            <a:ext cx="2660073" cy="1057212"/>
          </a:xfrm>
          <a:prstGeom prst="rect">
            <a:avLst/>
          </a:prstGeom>
        </p:spPr>
      </p:pic>
      <p:sp>
        <p:nvSpPr>
          <p:cNvPr id="22" name="Rounded Rectangle 21" descr="alt=&quot;&quot;"/>
          <p:cNvSpPr/>
          <p:nvPr/>
        </p:nvSpPr>
        <p:spPr>
          <a:xfrm>
            <a:off x="-24063" y="6380338"/>
            <a:ext cx="4023360" cy="40732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descr="What this briefing is about">
            <a:extLst>
              <a:ext uri="{FF2B5EF4-FFF2-40B4-BE49-F238E27FC236}">
                <a16:creationId xmlns:a16="http://schemas.microsoft.com/office/drawing/2014/main" id="{186F4C1E-4980-4053-962B-736D32235737}"/>
              </a:ext>
            </a:extLst>
          </p:cNvPr>
          <p:cNvSpPr txBox="1">
            <a:spLocks noGrp="1"/>
          </p:cNvSpPr>
          <p:nvPr>
            <p:ph type="title" idx="4294967295"/>
          </p:nvPr>
        </p:nvSpPr>
        <p:spPr>
          <a:xfrm>
            <a:off x="3035300" y="70338"/>
            <a:ext cx="915669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a:solidFill>
                  <a:srgbClr val="000000"/>
                </a:solidFill>
                <a:latin typeface="Roboto" panose="02000000000000000000" pitchFamily="2" charset="0"/>
              </a:rPr>
              <a:t>How do you Tender</a:t>
            </a:r>
            <a:r>
              <a:rPr lang="en-GB" sz="4000" b="1" i="0">
                <a:solidFill>
                  <a:srgbClr val="000000"/>
                </a:solidFill>
                <a:effectLst/>
                <a:latin typeface="Roboto" panose="02000000000000000000" pitchFamily="2" charset="0"/>
              </a:rPr>
              <a:t>….</a:t>
            </a:r>
            <a:endParaRPr kumimoji="0" lang="en-GB" sz="4000" b="1" i="0" u="none" strike="noStrike" kern="1200" cap="none" spc="0" normalizeH="0" baseline="0" noProof="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8CD09AE3-2A85-4CB4-B732-C10FCBDD43B5}"/>
              </a:ext>
            </a:extLst>
          </p:cNvPr>
          <p:cNvSpPr txBox="1"/>
          <p:nvPr/>
        </p:nvSpPr>
        <p:spPr>
          <a:xfrm>
            <a:off x="962526" y="1047404"/>
            <a:ext cx="10506663" cy="2985433"/>
          </a:xfrm>
          <a:prstGeom prst="rect">
            <a:avLst/>
          </a:prstGeom>
          <a:noFill/>
        </p:spPr>
        <p:txBody>
          <a:bodyPr wrap="square" lIns="91440" tIns="45720" rIns="91440" bIns="45720" rtlCol="0" anchor="t">
            <a:spAutoFit/>
          </a:bodyPr>
          <a:lstStyle/>
          <a:p>
            <a:endParaRPr lang="en-GB" sz="2000" dirty="0">
              <a:effectLst/>
              <a:latin typeface="Roboto" panose="02000000000000000000" pitchFamily="2" charset="0"/>
              <a:ea typeface="Roboto" panose="02000000000000000000" pitchFamily="2" charset="0"/>
              <a:cs typeface="Roboto" panose="02000000000000000000" pitchFamily="2" charset="0"/>
            </a:endParaRPr>
          </a:p>
          <a:p>
            <a:r>
              <a:rPr lang="en-GB" sz="2000" b="1" dirty="0">
                <a:solidFill>
                  <a:srgbClr val="000000"/>
                </a:solidFill>
                <a:latin typeface="Roboto" panose="02000000000000000000" pitchFamily="2" charset="0"/>
                <a:ea typeface="Roboto" panose="02000000000000000000" pitchFamily="2" charset="0"/>
                <a:cs typeface="Roboto" panose="02000000000000000000" pitchFamily="2" charset="0"/>
              </a:rPr>
              <a:t>All Providers will be required to be signed up to </a:t>
            </a:r>
            <a:r>
              <a:rPr lang="en-GB" sz="2000" b="1" dirty="0" err="1">
                <a:solidFill>
                  <a:srgbClr val="000000"/>
                </a:solidFill>
                <a:latin typeface="Roboto" panose="02000000000000000000" pitchFamily="2" charset="0"/>
                <a:ea typeface="Roboto" panose="02000000000000000000" pitchFamily="2" charset="0"/>
                <a:cs typeface="Roboto" panose="02000000000000000000" pitchFamily="2" charset="0"/>
              </a:rPr>
              <a:t>InTend</a:t>
            </a:r>
            <a:r>
              <a:rPr lang="en-GB" sz="2000" b="1" dirty="0">
                <a:solidFill>
                  <a:srgbClr val="000000"/>
                </a:solidFill>
                <a:latin typeface="Roboto" panose="02000000000000000000" pitchFamily="2" charset="0"/>
                <a:ea typeface="Roboto" panose="02000000000000000000" pitchFamily="2" charset="0"/>
                <a:cs typeface="Roboto" panose="02000000000000000000" pitchFamily="2" charset="0"/>
              </a:rPr>
              <a:t> our Procurement Portal </a:t>
            </a:r>
            <a:r>
              <a:rPr lang="en-GB" sz="2000" dirty="0">
                <a:latin typeface="Roboto" panose="02000000000000000000" pitchFamily="2" charset="0"/>
                <a:ea typeface="Roboto" panose="02000000000000000000" pitchFamily="2" charset="0"/>
                <a:cs typeface="Roboto" panose="02000000000000000000" pitchFamily="2" charset="0"/>
                <a:hlinkClick r:id="rId4"/>
              </a:rPr>
              <a:t>In-Tend Electronic Tendering Site - Home (in-tendhost.co.uk)</a:t>
            </a:r>
            <a:endParaRPr lang="en-GB" sz="2000" dirty="0">
              <a:latin typeface="Roboto" panose="02000000000000000000" pitchFamily="2" charset="0"/>
              <a:ea typeface="Roboto" panose="02000000000000000000" pitchFamily="2" charset="0"/>
              <a:cs typeface="Roboto" panose="02000000000000000000" pitchFamily="2" charset="0"/>
            </a:endParaRPr>
          </a:p>
          <a:p>
            <a:r>
              <a:rPr lang="en-GB" sz="2000" dirty="0">
                <a:effectLst/>
                <a:latin typeface="Roboto" panose="02000000000000000000" pitchFamily="2" charset="0"/>
                <a:ea typeface="Roboto" panose="02000000000000000000" pitchFamily="2" charset="0"/>
                <a:cs typeface="Roboto" panose="02000000000000000000" pitchFamily="2" charset="0"/>
              </a:rPr>
              <a:t>We advise that all interested providers register on </a:t>
            </a:r>
            <a:r>
              <a:rPr lang="en-GB" sz="2000" dirty="0" err="1">
                <a:effectLst/>
                <a:latin typeface="Roboto" panose="02000000000000000000" pitchFamily="2" charset="0"/>
                <a:ea typeface="Roboto" panose="02000000000000000000" pitchFamily="2" charset="0"/>
                <a:cs typeface="Roboto" panose="02000000000000000000" pitchFamily="2" charset="0"/>
              </a:rPr>
              <a:t>InTend</a:t>
            </a:r>
            <a:r>
              <a:rPr lang="en-GB" sz="2000" dirty="0">
                <a:effectLst/>
                <a:latin typeface="Roboto" panose="02000000000000000000" pitchFamily="2" charset="0"/>
                <a:ea typeface="Roboto" panose="02000000000000000000" pitchFamily="2" charset="0"/>
                <a:cs typeface="Roboto" panose="02000000000000000000" pitchFamily="2" charset="0"/>
              </a:rPr>
              <a:t> now, in preparation for the opportunity coming out. Registration is simple and takes around 10 minutes</a:t>
            </a:r>
            <a:endParaRPr lang="en-GB" sz="2000" dirty="0">
              <a:latin typeface="Roboto" panose="02000000000000000000" pitchFamily="2" charset="0"/>
              <a:ea typeface="Roboto" panose="02000000000000000000" pitchFamily="2" charset="0"/>
              <a:cs typeface="Roboto" panose="02000000000000000000" pitchFamily="2" charset="0"/>
            </a:endParaRPr>
          </a:p>
          <a:p>
            <a:r>
              <a:rPr lang="en-GB" sz="2000" dirty="0">
                <a:latin typeface="Roboto" panose="02000000000000000000" pitchFamily="2" charset="0"/>
                <a:ea typeface="Roboto" panose="02000000000000000000" pitchFamily="2" charset="0"/>
                <a:cs typeface="Roboto" panose="02000000000000000000" pitchFamily="2" charset="0"/>
              </a:rPr>
              <a:t>We will not be commenting on;</a:t>
            </a:r>
          </a:p>
          <a:p>
            <a:endParaRPr lang="en-GB" sz="2000" dirty="0">
              <a:latin typeface="Tahoma" panose="020B0604030504040204" pitchFamily="34" charset="0"/>
              <a:ea typeface="Tahoma" panose="020B0604030504040204" pitchFamily="34" charset="0"/>
              <a:cs typeface="Tahoma" panose="020B0604030504040204" pitchFamily="34" charset="0"/>
            </a:endParaRPr>
          </a:p>
          <a:p>
            <a:endParaRPr lang="en-GB" sz="2400" dirty="0"/>
          </a:p>
          <a:p>
            <a:endParaRPr lang="en-GB" sz="2400" dirty="0">
              <a:cs typeface="Calibri"/>
            </a:endParaRPr>
          </a:p>
        </p:txBody>
      </p:sp>
    </p:spTree>
    <p:extLst>
      <p:ext uri="{BB962C8B-B14F-4D97-AF65-F5344CB8AC3E}">
        <p14:creationId xmlns:p14="http://schemas.microsoft.com/office/powerpoint/2010/main" val="3218007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F2E3EAA2-6926-4F12-A0FA-562D49C0D445}"/>
              </a:ext>
              <a:ext uri="{C183D7F6-B498-43B3-948B-1728B52AA6E4}">
                <adec:decorative xmlns:adec="http://schemas.microsoft.com/office/drawing/2017/decorative" val="1"/>
              </a:ext>
            </a:extLst>
          </p:cNvPr>
          <p:cNvSpPr txBox="1">
            <a:spLocks/>
          </p:cNvSpPr>
          <p:nvPr/>
        </p:nvSpPr>
        <p:spPr>
          <a:xfrm>
            <a:off x="424543" y="1139638"/>
            <a:ext cx="8796139" cy="308003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1600"/>
              </a:spcBef>
            </a:pPr>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6" name="Rounded Rectangle 5">
            <a:extLst>
              <a:ext uri="{C183D7F6-B498-43B3-948B-1728B52AA6E4}">
                <adec:decorative xmlns:adec="http://schemas.microsoft.com/office/drawing/2017/decorative" val="1"/>
              </a:ext>
            </a:extLst>
          </p:cNvPr>
          <p:cNvSpPr/>
          <p:nvPr/>
        </p:nvSpPr>
        <p:spPr>
          <a:xfrm>
            <a:off x="2809702" y="-82054"/>
            <a:ext cx="9509760" cy="83127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descr="What this briefing is about">
            <a:extLst>
              <a:ext uri="{FF2B5EF4-FFF2-40B4-BE49-F238E27FC236}">
                <a16:creationId xmlns:a16="http://schemas.microsoft.com/office/drawing/2014/main" id="{186F4C1E-4980-4053-962B-736D32235737}"/>
              </a:ext>
            </a:extLst>
          </p:cNvPr>
          <p:cNvSpPr txBox="1">
            <a:spLocks noGrp="1"/>
          </p:cNvSpPr>
          <p:nvPr>
            <p:ph type="title" idx="4294967295"/>
          </p:nvPr>
        </p:nvSpPr>
        <p:spPr>
          <a:xfrm>
            <a:off x="3035300" y="70338"/>
            <a:ext cx="915669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u="none" strike="noStrike" kern="1200" cap="none" spc="0" normalizeH="0" baseline="0" noProof="0">
                <a:ln>
                  <a:noFill/>
                </a:ln>
                <a:solidFill>
                  <a:srgbClr val="000000"/>
                </a:solidFill>
                <a:uLnTx/>
                <a:uFillTx/>
                <a:latin typeface="Roboto" panose="02000000000000000000" pitchFamily="2" charset="0"/>
                <a:ea typeface="Tahoma" panose="020B0604030504040204" pitchFamily="34" charset="0"/>
                <a:cs typeface="Tahoma" panose="020B0604030504040204" pitchFamily="34" charset="0"/>
              </a:rPr>
              <a:t>Procurement Process</a:t>
            </a:r>
            <a:endParaRPr kumimoji="0" lang="en-GB" sz="4000" b="1" i="0" u="none" strike="noStrike" kern="1200" cap="none" spc="0" normalizeH="0" baseline="0" noProof="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1" name="Picture 10" descr="alt=&quot;&quot;">
            <a:extLst>
              <a:ext uri="{FF2B5EF4-FFF2-40B4-BE49-F238E27FC236}">
                <a16:creationId xmlns:a16="http://schemas.microsoft.com/office/drawing/2014/main" id="{16B60B6C-EA69-344A-8CC9-82BC9110922F}"/>
              </a:ext>
            </a:extLst>
          </p:cNvPr>
          <p:cNvPicPr>
            <a:picLocks noChangeAspect="1"/>
          </p:cNvPicPr>
          <p:nvPr/>
        </p:nvPicPr>
        <p:blipFill rotWithShape="1">
          <a:blip r:embed="rId3"/>
          <a:srcRect l="3485" r="80967" b="84584"/>
          <a:stretch/>
        </p:blipFill>
        <p:spPr>
          <a:xfrm>
            <a:off x="424543" y="-9808"/>
            <a:ext cx="1894114" cy="1057212"/>
          </a:xfrm>
          <a:prstGeom prst="rect">
            <a:avLst/>
          </a:prstGeom>
        </p:spPr>
      </p:pic>
      <p:sp>
        <p:nvSpPr>
          <p:cNvPr id="12" name="Rounded Rectangle 11" descr="alt=&quot;&quot;"/>
          <p:cNvSpPr/>
          <p:nvPr/>
        </p:nvSpPr>
        <p:spPr>
          <a:xfrm>
            <a:off x="-66500" y="6292516"/>
            <a:ext cx="4023360" cy="565484"/>
          </a:xfrm>
          <a:prstGeom prst="roundRect">
            <a:avLst/>
          </a:prstGeom>
          <a:solidFill>
            <a:srgbClr val="386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986DC89-43EB-5236-E81C-FE8274D95191}"/>
              </a:ext>
            </a:extLst>
          </p:cNvPr>
          <p:cNvSpPr txBox="1"/>
          <p:nvPr/>
        </p:nvSpPr>
        <p:spPr>
          <a:xfrm>
            <a:off x="1034715" y="4795032"/>
            <a:ext cx="9938085" cy="1323439"/>
          </a:xfrm>
          <a:prstGeom prst="rect">
            <a:avLst/>
          </a:prstGeom>
          <a:noFill/>
        </p:spPr>
        <p:txBody>
          <a:bodyPr wrap="square">
            <a:spAutoFit/>
          </a:bodyPr>
          <a:lstStyle/>
          <a:p>
            <a:r>
              <a:rPr lang="en-GB" sz="2000">
                <a:effectLst/>
                <a:latin typeface="Roboto" panose="02000000000000000000" pitchFamily="2" charset="0"/>
                <a:ea typeface="Roboto" panose="02000000000000000000" pitchFamily="2" charset="0"/>
                <a:cs typeface="Roboto" panose="02000000000000000000" pitchFamily="2" charset="0"/>
              </a:rPr>
              <a:t>Once registered you will be able to browse all of the opportunities that WNC is currently advertising, you can also set up alerts for areas that you are particularly interested in such as Social care opportunities, so that you get emails telling you when something new is being advertised.</a:t>
            </a:r>
          </a:p>
        </p:txBody>
      </p:sp>
      <p:pic>
        <p:nvPicPr>
          <p:cNvPr id="7" name="Picture 2">
            <a:extLst>
              <a:ext uri="{FF2B5EF4-FFF2-40B4-BE49-F238E27FC236}">
                <a16:creationId xmlns:a16="http://schemas.microsoft.com/office/drawing/2014/main" id="{0FE6EAF6-B5B1-95F8-8C9B-0C741D64F4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5180" y="1038395"/>
            <a:ext cx="7017657" cy="339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2333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alt=&quot;&quot;"/>
          <p:cNvSpPr>
            <a:spLocks noGrp="1"/>
          </p:cNvSpPr>
          <p:nvPr>
            <p:ph type="body" sz="quarter" idx="10"/>
          </p:nvPr>
        </p:nvSpPr>
        <p:spPr>
          <a:xfrm>
            <a:off x="1449357" y="164248"/>
            <a:ext cx="6896100" cy="658812"/>
          </a:xfrm>
        </p:spPr>
        <p:txBody>
          <a:bodyPr>
            <a:normAutofit/>
          </a:bodyPr>
          <a:lstStyle/>
          <a:p>
            <a:r>
              <a:rPr lang="en-GB">
                <a:solidFill>
                  <a:schemeClr val="bg1"/>
                </a:solidFill>
              </a:rPr>
              <a:t>Budget update…</a:t>
            </a:r>
          </a:p>
        </p:txBody>
      </p:sp>
      <p:sp>
        <p:nvSpPr>
          <p:cNvPr id="4" name="Rounded Rectangle 3">
            <a:extLst>
              <a:ext uri="{C183D7F6-B498-43B3-948B-1728B52AA6E4}">
                <adec:decorative xmlns:adec="http://schemas.microsoft.com/office/drawing/2017/decorative" val="1"/>
              </a:ext>
            </a:extLst>
          </p:cNvPr>
          <p:cNvSpPr/>
          <p:nvPr/>
        </p:nvSpPr>
        <p:spPr>
          <a:xfrm>
            <a:off x="2838994" y="4913"/>
            <a:ext cx="9509760" cy="1042051"/>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descr="alt=&quot;&quot;"/>
          <p:cNvSpPr/>
          <p:nvPr/>
        </p:nvSpPr>
        <p:spPr>
          <a:xfrm>
            <a:off x="-66500" y="6450676"/>
            <a:ext cx="4023360" cy="407324"/>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8" descr="What this briefing is about">
            <a:extLst>
              <a:ext uri="{FF2B5EF4-FFF2-40B4-BE49-F238E27FC236}">
                <a16:creationId xmlns:a16="http://schemas.microsoft.com/office/drawing/2014/main" id="{186F4C1E-4980-4053-962B-736D32235737}"/>
              </a:ext>
            </a:extLst>
          </p:cNvPr>
          <p:cNvSpPr txBox="1">
            <a:spLocks/>
          </p:cNvSpPr>
          <p:nvPr/>
        </p:nvSpPr>
        <p:spPr>
          <a:xfrm>
            <a:off x="3192055" y="36697"/>
            <a:ext cx="915669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lnSpc>
                <a:spcPct val="90000"/>
              </a:lnSpc>
              <a:spcBef>
                <a:spcPct val="0"/>
              </a:spcBef>
              <a:buNone/>
              <a:defRPr sz="4400" b="1" kern="1200">
                <a:solidFill>
                  <a:schemeClr val="tx1"/>
                </a:solidFill>
                <a:latin typeface="Roboto"/>
                <a:ea typeface="+mj-ea"/>
                <a:cs typeface="+mj-cs"/>
              </a:defRPr>
            </a:lvl1pPr>
          </a:lstStyle>
          <a:p>
            <a:pPr algn="l">
              <a:lnSpc>
                <a:spcPct val="100000"/>
              </a:lnSpc>
              <a:spcBef>
                <a:spcPts val="0"/>
              </a:spcBef>
              <a:defRPr/>
            </a:pPr>
            <a:r>
              <a:rPr lang="en-GB" sz="4000" b="1" i="0">
                <a:solidFill>
                  <a:srgbClr val="000000"/>
                </a:solidFill>
                <a:effectLst/>
                <a:latin typeface="Roboto" panose="02000000000000000000" pitchFamily="2" charset="0"/>
              </a:rPr>
              <a:t>Procurement Process Cont</a:t>
            </a:r>
            <a:r>
              <a:rPr lang="en-GB" sz="4000" b="1" i="0">
                <a:solidFill>
                  <a:srgbClr val="000000"/>
                </a:solidFill>
                <a:effectLst/>
                <a:latin typeface="Roboto" panose="02000000000000000000" pitchFamily="2" charset="0"/>
                <a:ea typeface="Roboto"/>
                <a:cs typeface="Roboto"/>
              </a:rPr>
              <a:t>.</a:t>
            </a:r>
            <a:endParaRPr lang="en-GB" sz="4000">
              <a:solidFill>
                <a:schemeClr val="bg1"/>
              </a:solidFill>
              <a:ea typeface="Roboto"/>
              <a:cs typeface="Roboto"/>
            </a:endParaRPr>
          </a:p>
        </p:txBody>
      </p:sp>
      <p:pic>
        <p:nvPicPr>
          <p:cNvPr id="3" name="Picture 3">
            <a:extLst>
              <a:ext uri="{FF2B5EF4-FFF2-40B4-BE49-F238E27FC236}">
                <a16:creationId xmlns:a16="http://schemas.microsoft.com/office/drawing/2014/main" id="{A6F034C4-4B0C-B8BD-4273-F8327BAD0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542" y="1200031"/>
            <a:ext cx="11005458" cy="49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9803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F2E3EAA2-6926-4F12-A0FA-562D49C0D445}"/>
              </a:ext>
              <a:ext uri="{C183D7F6-B498-43B3-948B-1728B52AA6E4}">
                <adec:decorative xmlns:adec="http://schemas.microsoft.com/office/drawing/2017/decorative" val="1"/>
              </a:ext>
            </a:extLst>
          </p:cNvPr>
          <p:cNvSpPr txBox="1">
            <a:spLocks/>
          </p:cNvSpPr>
          <p:nvPr/>
        </p:nvSpPr>
        <p:spPr>
          <a:xfrm>
            <a:off x="424543" y="1139638"/>
            <a:ext cx="8796139" cy="308003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1600"/>
              </a:spcBef>
            </a:pPr>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6" name="Rounded Rectangle 5">
            <a:extLst>
              <a:ext uri="{C183D7F6-B498-43B3-948B-1728B52AA6E4}">
                <adec:decorative xmlns:adec="http://schemas.microsoft.com/office/drawing/2017/decorative" val="1"/>
              </a:ext>
            </a:extLst>
          </p:cNvPr>
          <p:cNvSpPr/>
          <p:nvPr/>
        </p:nvSpPr>
        <p:spPr>
          <a:xfrm>
            <a:off x="2613393" y="0"/>
            <a:ext cx="9509760" cy="83127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descr="What this briefing is about">
            <a:extLst>
              <a:ext uri="{FF2B5EF4-FFF2-40B4-BE49-F238E27FC236}">
                <a16:creationId xmlns:a16="http://schemas.microsoft.com/office/drawing/2014/main" id="{186F4C1E-4980-4053-962B-736D32235737}"/>
              </a:ext>
            </a:extLst>
          </p:cNvPr>
          <p:cNvSpPr txBox="1">
            <a:spLocks noGrp="1"/>
          </p:cNvSpPr>
          <p:nvPr>
            <p:ph type="title" idx="4294967295"/>
          </p:nvPr>
        </p:nvSpPr>
        <p:spPr>
          <a:xfrm>
            <a:off x="3035300" y="70338"/>
            <a:ext cx="915669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i="0" dirty="0">
                <a:solidFill>
                  <a:srgbClr val="000000"/>
                </a:solidFill>
                <a:effectLst/>
                <a:latin typeface="Roboto" panose="02000000000000000000" pitchFamily="2" charset="0"/>
              </a:rPr>
              <a:t>Meet the Team</a:t>
            </a:r>
            <a:endParaRPr kumimoji="0" lang="en-GB" sz="4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1" name="Picture 10" descr="alt=&quot;&quot;">
            <a:extLst>
              <a:ext uri="{FF2B5EF4-FFF2-40B4-BE49-F238E27FC236}">
                <a16:creationId xmlns:a16="http://schemas.microsoft.com/office/drawing/2014/main" id="{16B60B6C-EA69-344A-8CC9-82BC9110922F}"/>
              </a:ext>
            </a:extLst>
          </p:cNvPr>
          <p:cNvPicPr>
            <a:picLocks noChangeAspect="1"/>
          </p:cNvPicPr>
          <p:nvPr/>
        </p:nvPicPr>
        <p:blipFill rotWithShape="1">
          <a:blip r:embed="rId3"/>
          <a:srcRect l="3485" r="80967" b="84584"/>
          <a:stretch/>
        </p:blipFill>
        <p:spPr>
          <a:xfrm>
            <a:off x="424543" y="-9808"/>
            <a:ext cx="1894114" cy="1057212"/>
          </a:xfrm>
          <a:prstGeom prst="rect">
            <a:avLst/>
          </a:prstGeom>
        </p:spPr>
      </p:pic>
      <p:sp>
        <p:nvSpPr>
          <p:cNvPr id="12" name="Rounded Rectangle 11" descr="alt=&quot;&quot;"/>
          <p:cNvSpPr/>
          <p:nvPr/>
        </p:nvSpPr>
        <p:spPr>
          <a:xfrm>
            <a:off x="-66500" y="6450676"/>
            <a:ext cx="4023360" cy="407324"/>
          </a:xfrm>
          <a:prstGeom prst="roundRect">
            <a:avLst/>
          </a:prstGeom>
          <a:solidFill>
            <a:srgbClr val="386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descr="To provide you with further information about:&#10;&#10;Our Future Ways of Working approach&#10;Office optimisation and rationalisation – why we are currently reviewing our properties&#10;The first phase of our review and future plans for Daventry&#10;Next steps and the opportunity for you to &#10;ask questions&#10;"/>
          <p:cNvSpPr txBox="1"/>
          <p:nvPr/>
        </p:nvSpPr>
        <p:spPr>
          <a:xfrm>
            <a:off x="804818" y="1861556"/>
            <a:ext cx="9554029" cy="3785652"/>
          </a:xfrm>
          <a:prstGeom prst="rect">
            <a:avLst/>
          </a:prstGeom>
          <a:noFill/>
        </p:spPr>
        <p:txBody>
          <a:bodyPr wrap="square" lIns="91440" tIns="45720" rIns="91440" bIns="45720" rtlCol="0" anchor="t">
            <a:spAutoFit/>
          </a:bodyPr>
          <a:lstStyle/>
          <a:p>
            <a:endParaRPr lang="en-GB" sz="2000" dirty="0">
              <a:latin typeface="Tahoma"/>
              <a:ea typeface="Tahoma"/>
              <a:cs typeface="Tahoma"/>
            </a:endParaRPr>
          </a:p>
          <a:p>
            <a:r>
              <a:rPr lang="en-GB" sz="2000" dirty="0">
                <a:latin typeface="Roboto" panose="02000000000000000000" pitchFamily="2" charset="0"/>
                <a:ea typeface="Roboto" panose="02000000000000000000" pitchFamily="2" charset="0"/>
                <a:cs typeface="Roboto" panose="02000000000000000000" pitchFamily="2" charset="0"/>
              </a:rPr>
              <a:t>Andrea Bushell – Service Manger Strategic Commissioning</a:t>
            </a:r>
            <a:endParaRPr lang="en-US" sz="2000" dirty="0">
              <a:latin typeface="Roboto" panose="02000000000000000000" pitchFamily="2" charset="0"/>
              <a:ea typeface="Roboto" panose="02000000000000000000" pitchFamily="2" charset="0"/>
              <a:cs typeface="Roboto" panose="02000000000000000000" pitchFamily="2" charset="0"/>
            </a:endParaRPr>
          </a:p>
          <a:p>
            <a:r>
              <a:rPr lang="en-GB" sz="2000" dirty="0">
                <a:latin typeface="Roboto" panose="02000000000000000000" pitchFamily="2" charset="0"/>
                <a:ea typeface="Roboto" panose="02000000000000000000" pitchFamily="2" charset="0"/>
                <a:cs typeface="Roboto" panose="02000000000000000000" pitchFamily="2" charset="0"/>
                <a:hlinkClick r:id="rId4"/>
              </a:rPr>
              <a:t>andrea.bushell@westnorthants.gov.uk</a:t>
            </a:r>
            <a:r>
              <a:rPr lang="en-GB" sz="2000" dirty="0">
                <a:latin typeface="Roboto" panose="02000000000000000000" pitchFamily="2" charset="0"/>
                <a:ea typeface="Roboto" panose="02000000000000000000" pitchFamily="2" charset="0"/>
                <a:cs typeface="Roboto" panose="02000000000000000000" pitchFamily="2" charset="0"/>
              </a:rPr>
              <a:t>   </a:t>
            </a:r>
          </a:p>
          <a:p>
            <a:endParaRPr lang="en-GB" sz="2000" dirty="0">
              <a:latin typeface="Roboto" panose="02000000000000000000" pitchFamily="2" charset="0"/>
              <a:ea typeface="Roboto" panose="02000000000000000000" pitchFamily="2" charset="0"/>
              <a:cs typeface="Roboto" panose="02000000000000000000" pitchFamily="2" charset="0"/>
            </a:endParaRPr>
          </a:p>
          <a:p>
            <a:r>
              <a:rPr lang="en-GB" sz="2000" dirty="0">
                <a:latin typeface="Roboto" panose="02000000000000000000" pitchFamily="2" charset="0"/>
                <a:ea typeface="Roboto" panose="02000000000000000000" pitchFamily="2" charset="0"/>
                <a:cs typeface="Roboto" panose="02000000000000000000" pitchFamily="2" charset="0"/>
              </a:rPr>
              <a:t>Lisa Waggott - Commissioning and Quality Outcomes Manager</a:t>
            </a:r>
          </a:p>
          <a:p>
            <a:r>
              <a:rPr lang="en-GB" sz="2000" dirty="0">
                <a:latin typeface="Roboto" panose="02000000000000000000" pitchFamily="2" charset="0"/>
                <a:ea typeface="Roboto" panose="02000000000000000000" pitchFamily="2" charset="0"/>
                <a:cs typeface="Roboto" panose="02000000000000000000" pitchFamily="2" charset="0"/>
                <a:hlinkClick r:id="rId5"/>
              </a:rPr>
              <a:t>lisa.waggott@westnorthants.gov.uk</a:t>
            </a:r>
            <a:r>
              <a:rPr lang="en-GB" sz="2000" dirty="0">
                <a:latin typeface="Roboto" panose="02000000000000000000" pitchFamily="2" charset="0"/>
                <a:ea typeface="Roboto" panose="02000000000000000000" pitchFamily="2" charset="0"/>
                <a:cs typeface="Roboto" panose="02000000000000000000" pitchFamily="2" charset="0"/>
              </a:rPr>
              <a:t> </a:t>
            </a:r>
          </a:p>
          <a:p>
            <a:endParaRPr lang="en-GB" sz="2000" dirty="0">
              <a:latin typeface="Roboto" panose="02000000000000000000" pitchFamily="2" charset="0"/>
              <a:ea typeface="Roboto" panose="02000000000000000000" pitchFamily="2" charset="0"/>
              <a:cs typeface="Roboto" panose="02000000000000000000" pitchFamily="2" charset="0"/>
            </a:endParaRPr>
          </a:p>
          <a:p>
            <a:r>
              <a:rPr lang="en-GB" sz="2000" dirty="0">
                <a:latin typeface="Roboto" panose="02000000000000000000" pitchFamily="2" charset="0"/>
                <a:ea typeface="Roboto" panose="02000000000000000000" pitchFamily="2" charset="0"/>
                <a:cs typeface="Roboto" panose="02000000000000000000" pitchFamily="2" charset="0"/>
              </a:rPr>
              <a:t>West Northants Council Strategic Commissioning team:</a:t>
            </a:r>
          </a:p>
          <a:p>
            <a:r>
              <a:rPr lang="en-GB" sz="2000" dirty="0">
                <a:latin typeface="Roboto" panose="02000000000000000000" pitchFamily="2" charset="0"/>
                <a:ea typeface="Roboto" panose="02000000000000000000" pitchFamily="2" charset="0"/>
                <a:cs typeface="Roboto" panose="02000000000000000000" pitchFamily="2" charset="0"/>
                <a:hlinkClick r:id="rId6"/>
              </a:rPr>
              <a:t>WNCComissioning@westnorthants.gov.uk</a:t>
            </a:r>
            <a:r>
              <a:rPr lang="en-GB" sz="2000" dirty="0">
                <a:latin typeface="Roboto" panose="02000000000000000000" pitchFamily="2" charset="0"/>
                <a:ea typeface="Roboto" panose="02000000000000000000" pitchFamily="2" charset="0"/>
                <a:cs typeface="Roboto" panose="02000000000000000000" pitchFamily="2" charset="0"/>
              </a:rPr>
              <a:t> </a:t>
            </a:r>
          </a:p>
          <a:p>
            <a:endParaRPr lang="en-GB" sz="2000" dirty="0">
              <a:latin typeface="Roboto" panose="02000000000000000000" pitchFamily="2" charset="0"/>
              <a:ea typeface="Roboto" panose="02000000000000000000" pitchFamily="2" charset="0"/>
              <a:cs typeface="Roboto" panose="02000000000000000000" pitchFamily="2" charset="0"/>
            </a:endParaRPr>
          </a:p>
          <a:p>
            <a:endParaRPr lang="en-GB" sz="2000" dirty="0">
              <a:latin typeface="Tahoma"/>
              <a:ea typeface="Tahoma"/>
              <a:cs typeface="Tahoma"/>
            </a:endParaRPr>
          </a:p>
          <a:p>
            <a:endParaRPr lang="en-GB"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82246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alt=&quot;&quot;"/>
          <p:cNvSpPr>
            <a:spLocks noGrp="1"/>
          </p:cNvSpPr>
          <p:nvPr>
            <p:ph type="body" sz="quarter" idx="10"/>
          </p:nvPr>
        </p:nvSpPr>
        <p:spPr>
          <a:xfrm>
            <a:off x="1449357" y="164248"/>
            <a:ext cx="6896100" cy="658812"/>
          </a:xfrm>
        </p:spPr>
        <p:txBody>
          <a:bodyPr>
            <a:normAutofit/>
          </a:bodyPr>
          <a:lstStyle/>
          <a:p>
            <a:r>
              <a:rPr lang="en-GB">
                <a:solidFill>
                  <a:schemeClr val="bg1"/>
                </a:solidFill>
              </a:rPr>
              <a:t>Budget update…</a:t>
            </a:r>
          </a:p>
        </p:txBody>
      </p:sp>
      <p:sp>
        <p:nvSpPr>
          <p:cNvPr id="4" name="Rounded Rectangle 3">
            <a:extLst>
              <a:ext uri="{C183D7F6-B498-43B3-948B-1728B52AA6E4}">
                <adec:decorative xmlns:adec="http://schemas.microsoft.com/office/drawing/2017/decorative" val="1"/>
              </a:ext>
            </a:extLst>
          </p:cNvPr>
          <p:cNvSpPr/>
          <p:nvPr/>
        </p:nvSpPr>
        <p:spPr>
          <a:xfrm>
            <a:off x="2838994" y="9494"/>
            <a:ext cx="9509760" cy="1042051"/>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descr="alt=&quot;&quot;"/>
          <p:cNvSpPr/>
          <p:nvPr/>
        </p:nvSpPr>
        <p:spPr>
          <a:xfrm>
            <a:off x="-66500" y="6450676"/>
            <a:ext cx="4023360" cy="407324"/>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8" descr="What this briefing is about">
            <a:extLst>
              <a:ext uri="{FF2B5EF4-FFF2-40B4-BE49-F238E27FC236}">
                <a16:creationId xmlns:a16="http://schemas.microsoft.com/office/drawing/2014/main" id="{186F4C1E-4980-4053-962B-736D32235737}"/>
              </a:ext>
            </a:extLst>
          </p:cNvPr>
          <p:cNvSpPr txBox="1">
            <a:spLocks/>
          </p:cNvSpPr>
          <p:nvPr/>
        </p:nvSpPr>
        <p:spPr>
          <a:xfrm>
            <a:off x="3192055" y="36697"/>
            <a:ext cx="915669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lnSpc>
                <a:spcPct val="90000"/>
              </a:lnSpc>
              <a:spcBef>
                <a:spcPct val="0"/>
              </a:spcBef>
              <a:buNone/>
              <a:defRPr sz="4400" b="1" kern="1200">
                <a:solidFill>
                  <a:schemeClr val="tx1"/>
                </a:solidFill>
                <a:latin typeface="Roboto"/>
                <a:ea typeface="+mj-ea"/>
                <a:cs typeface="+mj-cs"/>
              </a:defRPr>
            </a:lvl1pPr>
          </a:lstStyle>
          <a:p>
            <a:pPr algn="l">
              <a:lnSpc>
                <a:spcPct val="100000"/>
              </a:lnSpc>
              <a:spcBef>
                <a:spcPts val="0"/>
              </a:spcBef>
              <a:defRPr/>
            </a:pPr>
            <a:r>
              <a:rPr lang="en-GB" sz="4000" dirty="0">
                <a:solidFill>
                  <a:srgbClr val="000000"/>
                </a:solidFill>
                <a:ea typeface="Roboto"/>
                <a:cs typeface="Roboto"/>
              </a:rPr>
              <a:t>Overview</a:t>
            </a:r>
            <a:endParaRPr lang="en-GB" sz="4000" dirty="0">
              <a:solidFill>
                <a:schemeClr val="bg1"/>
              </a:solidFill>
              <a:ea typeface="Roboto"/>
              <a:cs typeface="Roboto"/>
            </a:endParaRPr>
          </a:p>
        </p:txBody>
      </p:sp>
      <p:sp>
        <p:nvSpPr>
          <p:cNvPr id="7" name="TextBox 6">
            <a:extLst>
              <a:ext uri="{FF2B5EF4-FFF2-40B4-BE49-F238E27FC236}">
                <a16:creationId xmlns:a16="http://schemas.microsoft.com/office/drawing/2014/main" id="{3C9531CC-5AE0-425B-A5E3-5EB2DB149FB2}"/>
              </a:ext>
            </a:extLst>
          </p:cNvPr>
          <p:cNvSpPr txBox="1"/>
          <p:nvPr/>
        </p:nvSpPr>
        <p:spPr>
          <a:xfrm>
            <a:off x="1129975" y="1280030"/>
            <a:ext cx="8327571" cy="4678204"/>
          </a:xfrm>
          <a:prstGeom prst="rect">
            <a:avLst/>
          </a:prstGeom>
          <a:noFill/>
        </p:spPr>
        <p:txBody>
          <a:bodyPr wrap="square" lIns="91440" tIns="45720" rIns="91440" bIns="45720" anchor="t">
            <a:spAutoFit/>
          </a:bodyPr>
          <a:lstStyle/>
          <a:p>
            <a:r>
              <a:rPr lang="en-GB" sz="2000" dirty="0">
                <a:effectLst/>
                <a:latin typeface="Roboto" panose="02000000000000000000" pitchFamily="2" charset="0"/>
                <a:ea typeface="Roboto" panose="02000000000000000000" pitchFamily="2" charset="0"/>
                <a:cs typeface="Roboto" panose="02000000000000000000" pitchFamily="2" charset="0"/>
              </a:rPr>
              <a:t>These slides will provide potential bidders with an overview of:</a:t>
            </a:r>
          </a:p>
          <a:p>
            <a:endParaRPr lang="en-GB" sz="2000" dirty="0">
              <a:effectLst/>
              <a:latin typeface="Roboto" panose="02000000000000000000" pitchFamily="2" charset="0"/>
              <a:ea typeface="Roboto" panose="02000000000000000000" pitchFamily="2" charset="0"/>
              <a:cs typeface="Roboto" panose="02000000000000000000" pitchFamily="2" charset="0"/>
            </a:endParaRPr>
          </a:p>
          <a:p>
            <a:r>
              <a:rPr lang="en-GB" sz="2000" dirty="0">
                <a:latin typeface="Roboto" panose="02000000000000000000" pitchFamily="2" charset="0"/>
                <a:ea typeface="Roboto" panose="02000000000000000000" pitchFamily="2" charset="0"/>
                <a:cs typeface="Roboto" panose="02000000000000000000" pitchFamily="2" charset="0"/>
              </a:rPr>
              <a:t>▪    Current provision</a:t>
            </a:r>
            <a:endParaRPr lang="en-GB" sz="2000" dirty="0">
              <a:effectLst/>
              <a:latin typeface="Roboto" panose="02000000000000000000" pitchFamily="2" charset="0"/>
              <a:ea typeface="Roboto" panose="02000000000000000000" pitchFamily="2" charset="0"/>
              <a:cs typeface="Roboto" panose="02000000000000000000" pitchFamily="2" charset="0"/>
            </a:endParaRPr>
          </a:p>
          <a:p>
            <a:endParaRPr lang="en-GB" sz="2000" dirty="0">
              <a:effectLst/>
              <a:latin typeface="Roboto" panose="02000000000000000000" pitchFamily="2" charset="0"/>
              <a:ea typeface="Roboto" panose="02000000000000000000" pitchFamily="2" charset="0"/>
              <a:cs typeface="Roboto" panose="02000000000000000000" pitchFamily="2" charset="0"/>
            </a:endParaRPr>
          </a:p>
          <a:p>
            <a:pPr marL="342900" lvl="0" indent="-342900">
              <a:buFont typeface="Calibri" panose="020F0502020204030204" pitchFamily="34" charset="0"/>
              <a:buChar char="•"/>
            </a:pPr>
            <a:r>
              <a:rPr lang="en-GB" sz="2000" dirty="0">
                <a:effectLst/>
                <a:latin typeface="Roboto" panose="02000000000000000000" pitchFamily="2" charset="0"/>
                <a:ea typeface="Roboto" panose="02000000000000000000" pitchFamily="2" charset="0"/>
                <a:cs typeface="Roboto" panose="02000000000000000000" pitchFamily="2" charset="0"/>
              </a:rPr>
              <a:t>Broad outline of the proposed model</a:t>
            </a:r>
          </a:p>
          <a:p>
            <a:pPr lvl="0"/>
            <a:endParaRPr lang="en-GB" sz="2000" dirty="0">
              <a:effectLst/>
              <a:latin typeface="Roboto" panose="02000000000000000000" pitchFamily="2" charset="0"/>
              <a:ea typeface="Roboto" panose="02000000000000000000" pitchFamily="2" charset="0"/>
              <a:cs typeface="Roboto" panose="02000000000000000000" pitchFamily="2" charset="0"/>
            </a:endParaRPr>
          </a:p>
          <a:p>
            <a:pPr marL="342900" lvl="0" indent="-342900">
              <a:buFont typeface="Calibri" panose="020F0502020204030204" pitchFamily="34" charset="0"/>
              <a:buChar char="•"/>
            </a:pPr>
            <a:r>
              <a:rPr lang="en-GB" sz="2000" dirty="0">
                <a:effectLst/>
                <a:latin typeface="Roboto" panose="02000000000000000000" pitchFamily="2" charset="0"/>
                <a:ea typeface="Roboto" panose="02000000000000000000" pitchFamily="2" charset="0"/>
                <a:cs typeface="Roboto" panose="02000000000000000000" pitchFamily="2" charset="0"/>
              </a:rPr>
              <a:t>Indicative timelines for the recommissioning of </a:t>
            </a:r>
            <a:r>
              <a:rPr lang="en-GB" sz="2000" dirty="0">
                <a:latin typeface="Roboto" panose="02000000000000000000" pitchFamily="2" charset="0"/>
                <a:ea typeface="Roboto" panose="02000000000000000000" pitchFamily="2" charset="0"/>
                <a:cs typeface="Roboto" panose="02000000000000000000" pitchFamily="2" charset="0"/>
              </a:rPr>
              <a:t>care and support</a:t>
            </a:r>
            <a:endParaRPr lang="en-GB" sz="2000" dirty="0">
              <a:effectLst/>
              <a:latin typeface="Roboto" panose="02000000000000000000" pitchFamily="2" charset="0"/>
              <a:ea typeface="Roboto" panose="02000000000000000000" pitchFamily="2" charset="0"/>
              <a:cs typeface="Roboto" panose="02000000000000000000" pitchFamily="2" charset="0"/>
            </a:endParaRPr>
          </a:p>
          <a:p>
            <a:pPr lvl="0"/>
            <a:endParaRPr lang="en-GB" sz="2000" dirty="0">
              <a:effectLst/>
              <a:latin typeface="Roboto" panose="02000000000000000000" pitchFamily="2" charset="0"/>
              <a:ea typeface="Roboto" panose="02000000000000000000" pitchFamily="2" charset="0"/>
              <a:cs typeface="Roboto" panose="02000000000000000000" pitchFamily="2" charset="0"/>
            </a:endParaRPr>
          </a:p>
          <a:p>
            <a:pPr marL="342900" lvl="0" indent="-342900">
              <a:buFont typeface="Calibri" panose="020F0502020204030204" pitchFamily="34" charset="0"/>
              <a:buChar char="•"/>
            </a:pPr>
            <a:r>
              <a:rPr lang="en-GB" sz="2000" dirty="0">
                <a:effectLst/>
                <a:latin typeface="Roboto" panose="02000000000000000000" pitchFamily="2" charset="0"/>
                <a:ea typeface="Roboto" panose="02000000000000000000" pitchFamily="2" charset="0"/>
                <a:cs typeface="Roboto" panose="02000000000000000000" pitchFamily="2" charset="0"/>
              </a:rPr>
              <a:t>Estimated volumes of activity within West Northamptonshire</a:t>
            </a:r>
          </a:p>
          <a:p>
            <a:pPr marL="342900" lvl="0" indent="-342900">
              <a:buFont typeface="Calibri" panose="020F0502020204030204" pitchFamily="34" charset="0"/>
              <a:buChar char="•"/>
            </a:pPr>
            <a:endParaRPr lang="en-GB" sz="2000" dirty="0">
              <a:latin typeface="Roboto" panose="02000000000000000000" pitchFamily="2" charset="0"/>
              <a:ea typeface="Roboto" panose="02000000000000000000" pitchFamily="2" charset="0"/>
              <a:cs typeface="Roboto" panose="02000000000000000000" pitchFamily="2" charset="0"/>
            </a:endParaRPr>
          </a:p>
          <a:p>
            <a:pPr marL="342900" lvl="0" indent="-342900">
              <a:buFont typeface="Calibri" panose="020F0502020204030204" pitchFamily="34" charset="0"/>
              <a:buChar char="•"/>
            </a:pPr>
            <a:r>
              <a:rPr lang="en-GB" sz="2000" dirty="0">
                <a:effectLst/>
                <a:latin typeface="Roboto" panose="02000000000000000000" pitchFamily="2" charset="0"/>
                <a:ea typeface="Roboto" panose="02000000000000000000" pitchFamily="2" charset="0"/>
                <a:cs typeface="Roboto" panose="02000000000000000000" pitchFamily="2" charset="0"/>
              </a:rPr>
              <a:t>Quality Improvement offer</a:t>
            </a:r>
          </a:p>
          <a:p>
            <a:pPr lvl="0"/>
            <a:endParaRPr lang="en-GB" sz="2000" dirty="0">
              <a:effectLst/>
              <a:latin typeface="Roboto" panose="02000000000000000000" pitchFamily="2" charset="0"/>
              <a:ea typeface="Roboto" panose="02000000000000000000" pitchFamily="2" charset="0"/>
              <a:cs typeface="Roboto" panose="02000000000000000000" pitchFamily="2" charset="0"/>
            </a:endParaRPr>
          </a:p>
          <a:p>
            <a:pPr marL="342900" indent="-342900">
              <a:buFont typeface="Calibri" panose="020F0502020204030204" pitchFamily="34" charset="0"/>
              <a:buChar char="•"/>
            </a:pPr>
            <a:r>
              <a:rPr lang="en-GB" sz="2000" dirty="0">
                <a:effectLst/>
                <a:latin typeface="Roboto" panose="02000000000000000000" pitchFamily="2" charset="0"/>
                <a:ea typeface="Roboto" panose="02000000000000000000" pitchFamily="2" charset="0"/>
                <a:cs typeface="Roboto" panose="02000000000000000000" pitchFamily="2" charset="0"/>
              </a:rPr>
              <a:t>How you can register to tender and</a:t>
            </a:r>
            <a:r>
              <a:rPr lang="en-GB" sz="2000" dirty="0">
                <a:latin typeface="Roboto" panose="02000000000000000000" pitchFamily="2" charset="0"/>
                <a:ea typeface="Roboto" panose="02000000000000000000" pitchFamily="2" charset="0"/>
                <a:cs typeface="Roboto" panose="02000000000000000000" pitchFamily="2" charset="0"/>
              </a:rPr>
              <a:t> </a:t>
            </a:r>
            <a:r>
              <a:rPr lang="en-GB" sz="2000" dirty="0">
                <a:effectLst/>
                <a:latin typeface="Roboto" panose="02000000000000000000" pitchFamily="2" charset="0"/>
                <a:ea typeface="Roboto" panose="02000000000000000000" pitchFamily="2" charset="0"/>
                <a:cs typeface="Roboto" panose="02000000000000000000" pitchFamily="2" charset="0"/>
              </a:rPr>
              <a:t>prepare for the recommissioning</a:t>
            </a:r>
          </a:p>
          <a:p>
            <a:pPr marL="342900" indent="-342900">
              <a:buFont typeface="Calibri" panose="020F0502020204030204" pitchFamily="34" charset="0"/>
              <a:buChar char="•"/>
            </a:pPr>
            <a:endParaRPr lang="en-GB" sz="2000" dirty="0">
              <a:latin typeface="Roboto" panose="02000000000000000000" pitchFamily="2" charset="0"/>
              <a:ea typeface="Roboto" panose="02000000000000000000" pitchFamily="2" charset="0"/>
              <a:cs typeface="Roboto" panose="02000000000000000000" pitchFamily="2" charset="0"/>
            </a:endParaRPr>
          </a:p>
          <a:p>
            <a:endParaRPr lang="en-GB" dirty="0">
              <a:ea typeface="Calibri" panose="020F0502020204030204"/>
              <a:cs typeface="Calibri" panose="020F0502020204030204"/>
            </a:endParaRPr>
          </a:p>
        </p:txBody>
      </p:sp>
    </p:spTree>
    <p:extLst>
      <p:ext uri="{BB962C8B-B14F-4D97-AF65-F5344CB8AC3E}">
        <p14:creationId xmlns:p14="http://schemas.microsoft.com/office/powerpoint/2010/main" val="4263516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F2E3EAA2-6926-4F12-A0FA-562D49C0D445}"/>
              </a:ext>
              <a:ext uri="{C183D7F6-B498-43B3-948B-1728B52AA6E4}">
                <adec:decorative xmlns:adec="http://schemas.microsoft.com/office/drawing/2017/decorative" val="1"/>
              </a:ext>
            </a:extLst>
          </p:cNvPr>
          <p:cNvSpPr txBox="1">
            <a:spLocks/>
          </p:cNvSpPr>
          <p:nvPr/>
        </p:nvSpPr>
        <p:spPr>
          <a:xfrm>
            <a:off x="424543" y="1139638"/>
            <a:ext cx="8796139" cy="308003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1600"/>
              </a:spcBef>
            </a:pPr>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6" name="Rounded Rectangle 5">
            <a:extLst>
              <a:ext uri="{C183D7F6-B498-43B3-948B-1728B52AA6E4}">
                <adec:decorative xmlns:adec="http://schemas.microsoft.com/office/drawing/2017/decorative" val="1"/>
              </a:ext>
            </a:extLst>
          </p:cNvPr>
          <p:cNvSpPr/>
          <p:nvPr/>
        </p:nvSpPr>
        <p:spPr>
          <a:xfrm>
            <a:off x="2809702" y="-21896"/>
            <a:ext cx="9509760" cy="83127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descr="What this briefing is about">
            <a:extLst>
              <a:ext uri="{FF2B5EF4-FFF2-40B4-BE49-F238E27FC236}">
                <a16:creationId xmlns:a16="http://schemas.microsoft.com/office/drawing/2014/main" id="{186F4C1E-4980-4053-962B-736D32235737}"/>
              </a:ext>
            </a:extLst>
          </p:cNvPr>
          <p:cNvSpPr txBox="1">
            <a:spLocks noGrp="1"/>
          </p:cNvSpPr>
          <p:nvPr>
            <p:ph type="title" idx="4294967295"/>
          </p:nvPr>
        </p:nvSpPr>
        <p:spPr>
          <a:xfrm>
            <a:off x="3035300" y="70338"/>
            <a:ext cx="915669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i="0">
                <a:solidFill>
                  <a:srgbClr val="000000"/>
                </a:solidFill>
                <a:effectLst/>
                <a:latin typeface="Roboto" panose="02000000000000000000" pitchFamily="2" charset="0"/>
              </a:rPr>
              <a:t>Current Demand</a:t>
            </a:r>
            <a:endParaRPr kumimoji="0" lang="en-GB" sz="4000" b="1" i="0" u="none" strike="noStrike" kern="1200" cap="none" spc="0" normalizeH="0" baseline="0" noProof="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1" name="Picture 10" descr="alt=&quot;&quot;">
            <a:extLst>
              <a:ext uri="{FF2B5EF4-FFF2-40B4-BE49-F238E27FC236}">
                <a16:creationId xmlns:a16="http://schemas.microsoft.com/office/drawing/2014/main" id="{16B60B6C-EA69-344A-8CC9-82BC9110922F}"/>
              </a:ext>
            </a:extLst>
          </p:cNvPr>
          <p:cNvPicPr>
            <a:picLocks noChangeAspect="1"/>
          </p:cNvPicPr>
          <p:nvPr/>
        </p:nvPicPr>
        <p:blipFill rotWithShape="1">
          <a:blip r:embed="rId3"/>
          <a:srcRect l="3485" r="80967" b="84584"/>
          <a:stretch/>
        </p:blipFill>
        <p:spPr>
          <a:xfrm>
            <a:off x="424543" y="-9808"/>
            <a:ext cx="1894114" cy="1057212"/>
          </a:xfrm>
          <a:prstGeom prst="rect">
            <a:avLst/>
          </a:prstGeom>
        </p:spPr>
      </p:pic>
      <p:sp>
        <p:nvSpPr>
          <p:cNvPr id="12" name="Rounded Rectangle 11" descr="alt=&quot;&quot;"/>
          <p:cNvSpPr/>
          <p:nvPr/>
        </p:nvSpPr>
        <p:spPr>
          <a:xfrm>
            <a:off x="-66500" y="6450676"/>
            <a:ext cx="4023360" cy="407324"/>
          </a:xfrm>
          <a:prstGeom prst="roundRect">
            <a:avLst/>
          </a:prstGeom>
          <a:solidFill>
            <a:srgbClr val="386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descr="To provide you with further information about:&#10;&#10;Our Future Ways of Working approach&#10;Office optimisation and rationalisation – why we are currently reviewing our properties&#10;The first phase of our review and future plans for Daventry&#10;Next steps and the opportunity for you to &#10;ask questions&#10;"/>
          <p:cNvSpPr txBox="1"/>
          <p:nvPr/>
        </p:nvSpPr>
        <p:spPr>
          <a:xfrm>
            <a:off x="804818" y="1861556"/>
            <a:ext cx="9554029" cy="2246769"/>
          </a:xfrm>
          <a:prstGeom prst="rect">
            <a:avLst/>
          </a:prstGeom>
          <a:noFill/>
        </p:spPr>
        <p:txBody>
          <a:bodyPr wrap="square" lIns="91440" tIns="45720" rIns="91440" bIns="45720" rtlCol="0" anchor="t">
            <a:spAutoFit/>
          </a:bodyPr>
          <a:lstStyle/>
          <a:p>
            <a:pPr algn="l" rtl="0" fontAlgn="base">
              <a:buFont typeface="Arial" panose="020B0604020202020204" pitchFamily="34" charset="0"/>
              <a:buChar char="•"/>
            </a:pPr>
            <a:r>
              <a:rPr lang="en-GB" sz="2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WNC is </a:t>
            </a:r>
            <a:r>
              <a:rPr lang="en-GB" sz="2000">
                <a:solidFill>
                  <a:srgbClr val="000000"/>
                </a:solidFill>
                <a:latin typeface="Roboto" panose="02000000000000000000" pitchFamily="2" charset="0"/>
                <a:ea typeface="Roboto" panose="02000000000000000000" pitchFamily="2" charset="0"/>
                <a:cs typeface="Roboto" panose="02000000000000000000" pitchFamily="2" charset="0"/>
              </a:rPr>
              <a:t>funding</a:t>
            </a:r>
            <a:r>
              <a:rPr lang="en-GB" sz="2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care and support to around people </a:t>
            </a:r>
            <a:r>
              <a:rPr lang="en-US" sz="2000" b="0" i="0">
                <a:solidFill>
                  <a:srgbClr val="000000"/>
                </a:solidFill>
                <a:effectLst/>
                <a:latin typeface="Roboto" panose="02000000000000000000" pitchFamily="2" charset="0"/>
                <a:ea typeface="Roboto" panose="02000000000000000000" pitchFamily="2" charset="0"/>
                <a:cs typeface="Roboto" panose="02000000000000000000" pitchFamily="2" charset="0"/>
              </a:rPr>
              <a:t>​: 75</a:t>
            </a:r>
          </a:p>
          <a:p>
            <a:pPr algn="l" rtl="0" fontAlgn="base"/>
            <a:endParaRPr lang="en-US" sz="2000" b="0" i="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gn="l" rtl="0" fontAlgn="base"/>
            <a:endParaRPr lang="en-US" sz="2000" b="0" i="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gn="l" rtl="0" fontAlgn="base">
              <a:buFont typeface="Arial" panose="020B0604020202020204" pitchFamily="34" charset="0"/>
              <a:buChar char="•"/>
            </a:pPr>
            <a:r>
              <a:rPr lang="en-GB" sz="2000">
                <a:solidFill>
                  <a:srgbClr val="000000"/>
                </a:solidFill>
                <a:latin typeface="Roboto" panose="02000000000000000000" pitchFamily="2" charset="0"/>
                <a:ea typeface="Roboto" panose="02000000000000000000" pitchFamily="2" charset="0"/>
                <a:cs typeface="Roboto" panose="02000000000000000000" pitchFamily="2" charset="0"/>
              </a:rPr>
              <a:t>This equates to</a:t>
            </a:r>
            <a:r>
              <a:rPr lang="en-GB" sz="2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approximately: 1,098.5 per week</a:t>
            </a:r>
          </a:p>
          <a:p>
            <a:pPr algn="l" rtl="0" fontAlgn="base"/>
            <a:endParaRPr lang="en-GB" sz="2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gn="l" rtl="0" fontAlgn="base"/>
            <a:r>
              <a:rPr lang="en-US" sz="2000" b="0" i="0">
                <a:solidFill>
                  <a:srgbClr val="000000"/>
                </a:solidFill>
                <a:effectLst/>
                <a:latin typeface="Roboto" panose="02000000000000000000" pitchFamily="2" charset="0"/>
                <a:ea typeface="Roboto" panose="02000000000000000000" pitchFamily="2" charset="0"/>
                <a:cs typeface="Roboto" panose="02000000000000000000" pitchFamily="2" charset="0"/>
              </a:rPr>
              <a:t>​</a:t>
            </a:r>
          </a:p>
          <a:p>
            <a:pPr algn="l" rtl="0" fontAlgn="base">
              <a:buFont typeface="Arial" panose="020B0604020202020204" pitchFamily="34" charset="0"/>
              <a:buChar char="•"/>
            </a:pPr>
            <a:r>
              <a:rPr lang="en-GB" sz="2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Total spend on </a:t>
            </a:r>
            <a:r>
              <a:rPr lang="en-GB" sz="2000">
                <a:solidFill>
                  <a:srgbClr val="000000"/>
                </a:solidFill>
                <a:latin typeface="Roboto" panose="02000000000000000000" pitchFamily="2" charset="0"/>
                <a:ea typeface="Roboto" panose="02000000000000000000" pitchFamily="2" charset="0"/>
                <a:cs typeface="Roboto" panose="02000000000000000000" pitchFamily="2" charset="0"/>
              </a:rPr>
              <a:t>Care and Support within Extra Care</a:t>
            </a:r>
            <a:r>
              <a:rPr lang="en-GB" sz="2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is c. </a:t>
            </a:r>
            <a:r>
              <a:rPr lang="en-GB" sz="2000" b="0" i="0">
                <a:solidFill>
                  <a:srgbClr val="000000"/>
                </a:solidFill>
                <a:effectLst/>
                <a:latin typeface="Roboto" panose="02000000000000000000" pitchFamily="2" charset="0"/>
                <a:ea typeface="Roboto" panose="02000000000000000000" pitchFamily="2" charset="0"/>
                <a:cs typeface="Roboto" panose="02000000000000000000" pitchFamily="2" charset="0"/>
              </a:rPr>
              <a:t>£1,166,867</a:t>
            </a:r>
            <a:r>
              <a:rPr lang="en-GB" sz="2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per annum</a:t>
            </a:r>
            <a:r>
              <a:rPr lang="en-US" sz="2000" b="0" i="0">
                <a:solidFill>
                  <a:srgbClr val="000000"/>
                </a:solidFill>
                <a:effectLst/>
                <a:latin typeface="Roboto" panose="02000000000000000000" pitchFamily="2" charset="0"/>
                <a:ea typeface="Roboto" panose="02000000000000000000" pitchFamily="2" charset="0"/>
                <a:cs typeface="Roboto" panose="02000000000000000000" pitchFamily="2" charset="0"/>
              </a:rPr>
              <a:t>​</a:t>
            </a:r>
          </a:p>
        </p:txBody>
      </p:sp>
    </p:spTree>
    <p:extLst>
      <p:ext uri="{BB962C8B-B14F-4D97-AF65-F5344CB8AC3E}">
        <p14:creationId xmlns:p14="http://schemas.microsoft.com/office/powerpoint/2010/main" val="43108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alt=&quot;&quot;"/>
          <p:cNvSpPr>
            <a:spLocks noGrp="1"/>
          </p:cNvSpPr>
          <p:nvPr>
            <p:ph type="body" sz="quarter" idx="10"/>
          </p:nvPr>
        </p:nvSpPr>
        <p:spPr>
          <a:xfrm>
            <a:off x="1449357" y="164248"/>
            <a:ext cx="6896100" cy="658812"/>
          </a:xfrm>
        </p:spPr>
        <p:txBody>
          <a:bodyPr>
            <a:normAutofit/>
          </a:bodyPr>
          <a:lstStyle/>
          <a:p>
            <a:r>
              <a:rPr lang="en-GB">
                <a:solidFill>
                  <a:schemeClr val="bg1"/>
                </a:solidFill>
              </a:rPr>
              <a:t>Budget update…</a:t>
            </a:r>
          </a:p>
        </p:txBody>
      </p:sp>
      <p:sp>
        <p:nvSpPr>
          <p:cNvPr id="4" name="Rounded Rectangle 3">
            <a:extLst>
              <a:ext uri="{C183D7F6-B498-43B3-948B-1728B52AA6E4}">
                <adec:decorative xmlns:adec="http://schemas.microsoft.com/office/drawing/2017/decorative" val="1"/>
              </a:ext>
            </a:extLst>
          </p:cNvPr>
          <p:cNvSpPr/>
          <p:nvPr/>
        </p:nvSpPr>
        <p:spPr>
          <a:xfrm>
            <a:off x="2720340" y="-91440"/>
            <a:ext cx="9509760" cy="1042051"/>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descr="alt=&quot;&quot;"/>
          <p:cNvSpPr/>
          <p:nvPr/>
        </p:nvSpPr>
        <p:spPr>
          <a:xfrm>
            <a:off x="-66500" y="6450676"/>
            <a:ext cx="4023360" cy="407324"/>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8" descr="What this briefing is about">
            <a:extLst>
              <a:ext uri="{FF2B5EF4-FFF2-40B4-BE49-F238E27FC236}">
                <a16:creationId xmlns:a16="http://schemas.microsoft.com/office/drawing/2014/main" id="{186F4C1E-4980-4053-962B-736D32235737}"/>
              </a:ext>
            </a:extLst>
          </p:cNvPr>
          <p:cNvSpPr txBox="1">
            <a:spLocks/>
          </p:cNvSpPr>
          <p:nvPr/>
        </p:nvSpPr>
        <p:spPr>
          <a:xfrm>
            <a:off x="3192055" y="-11430"/>
            <a:ext cx="915669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lnSpc>
                <a:spcPct val="90000"/>
              </a:lnSpc>
              <a:spcBef>
                <a:spcPct val="0"/>
              </a:spcBef>
              <a:buNone/>
              <a:defRPr sz="4400" b="1" kern="1200">
                <a:solidFill>
                  <a:schemeClr val="tx1"/>
                </a:solidFill>
                <a:latin typeface="Roboto"/>
                <a:ea typeface="+mj-ea"/>
                <a:cs typeface="+mj-cs"/>
              </a:defRPr>
            </a:lvl1pPr>
          </a:lstStyle>
          <a:p>
            <a:pPr algn="l">
              <a:lnSpc>
                <a:spcPct val="100000"/>
              </a:lnSpc>
              <a:spcBef>
                <a:spcPts val="0"/>
              </a:spcBef>
              <a:defRPr/>
            </a:pPr>
            <a:r>
              <a:rPr lang="en-GB" sz="4000" b="1">
                <a:latin typeface="Roboto" panose="02000000000000000000" pitchFamily="2" charset="0"/>
                <a:ea typeface="Roboto" panose="02000000000000000000" pitchFamily="2" charset="0"/>
                <a:cs typeface="Roboto" panose="02000000000000000000" pitchFamily="2" charset="0"/>
              </a:rPr>
              <a:t>Current Provision – Balmoral Place</a:t>
            </a:r>
            <a:endParaRPr lang="en-GB" sz="4000">
              <a:latin typeface="Roboto" panose="02000000000000000000" pitchFamily="2" charset="0"/>
              <a:ea typeface="Roboto" panose="02000000000000000000" pitchFamily="2" charset="0"/>
              <a:cs typeface="Roboto" panose="02000000000000000000" pitchFamily="2" charset="0"/>
            </a:endParaRPr>
          </a:p>
        </p:txBody>
      </p:sp>
      <p:sp>
        <p:nvSpPr>
          <p:cNvPr id="5" name="TextBox 4">
            <a:extLst>
              <a:ext uri="{FF2B5EF4-FFF2-40B4-BE49-F238E27FC236}">
                <a16:creationId xmlns:a16="http://schemas.microsoft.com/office/drawing/2014/main" id="{5D053C4F-5138-C73D-E82C-57E2E73D87BB}"/>
              </a:ext>
            </a:extLst>
          </p:cNvPr>
          <p:cNvSpPr txBox="1"/>
          <p:nvPr/>
        </p:nvSpPr>
        <p:spPr>
          <a:xfrm>
            <a:off x="649705" y="1206299"/>
            <a:ext cx="10635916" cy="5262979"/>
          </a:xfrm>
          <a:prstGeom prst="rect">
            <a:avLst/>
          </a:prstGeom>
          <a:noFill/>
        </p:spPr>
        <p:txBody>
          <a:bodyPr wrap="square">
            <a:spAutoFit/>
          </a:bodyPr>
          <a:lstStyle/>
          <a:p>
            <a:pPr algn="just" rtl="0" fontAlgn="base"/>
            <a:endParaRPr lang="en-GB" sz="1800" b="1" i="0">
              <a:solidFill>
                <a:srgbClr val="000000"/>
              </a:solidFill>
              <a:effectLst/>
              <a:latin typeface="Tahoma" panose="020B0604030504040204" pitchFamily="34" charset="0"/>
            </a:endParaRPr>
          </a:p>
          <a:p>
            <a:pPr algn="just" rtl="0" fontAlgn="base"/>
            <a:r>
              <a:rPr lang="en-GB" sz="2000" b="1" i="0">
                <a:solidFill>
                  <a:srgbClr val="000000"/>
                </a:solidFill>
                <a:effectLst/>
                <a:latin typeface="Roboto" panose="02000000000000000000" pitchFamily="2" charset="0"/>
                <a:ea typeface="Roboto" panose="02000000000000000000" pitchFamily="2" charset="0"/>
                <a:cs typeface="Roboto" panose="02000000000000000000" pitchFamily="2" charset="0"/>
              </a:rPr>
              <a:t>Scheme 1 –</a:t>
            </a:r>
          </a:p>
          <a:p>
            <a:pPr algn="just" rtl="0" fontAlgn="base"/>
            <a:endParaRPr lang="en-GB" sz="2000" b="1" i="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gn="just" rtl="0" fontAlgn="base"/>
            <a:r>
              <a:rPr lang="en-GB" sz="2000" b="1" i="0">
                <a:solidFill>
                  <a:srgbClr val="000000"/>
                </a:solidFill>
                <a:effectLst/>
                <a:latin typeface="Roboto" panose="02000000000000000000" pitchFamily="2" charset="0"/>
                <a:ea typeface="Roboto" panose="02000000000000000000" pitchFamily="2" charset="0"/>
                <a:cs typeface="Roboto" panose="02000000000000000000" pitchFamily="2" charset="0"/>
              </a:rPr>
              <a:t>Balmoral Place : </a:t>
            </a:r>
            <a:r>
              <a:rPr lang="en-GB" sz="2000" b="0" i="0">
                <a:solidFill>
                  <a:srgbClr val="464646"/>
                </a:solidFill>
                <a:effectLst/>
                <a:latin typeface="Roboto" panose="02000000000000000000" pitchFamily="2" charset="0"/>
                <a:ea typeface="Roboto" panose="02000000000000000000" pitchFamily="2" charset="0"/>
                <a:cs typeface="Roboto" panose="02000000000000000000" pitchFamily="2" charset="0"/>
              </a:rPr>
              <a:t>Kingsthorpe, Northampton, Northamptonshire, NN2 6LA </a:t>
            </a:r>
            <a:endParaRPr lang="en-GB" sz="2000" b="0" i="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gn="just" rtl="0" fontAlgn="base"/>
            <a:r>
              <a:rPr lang="en-GB" sz="2000" b="0" i="0">
                <a:solidFill>
                  <a:srgbClr val="000000"/>
                </a:solidFill>
                <a:effectLst/>
                <a:latin typeface="Roboto" panose="02000000000000000000" pitchFamily="2" charset="0"/>
                <a:ea typeface="Roboto" panose="02000000000000000000" pitchFamily="2" charset="0"/>
                <a:cs typeface="Roboto" panose="02000000000000000000" pitchFamily="2" charset="0"/>
              </a:rPr>
              <a:t> </a:t>
            </a:r>
          </a:p>
          <a:p>
            <a:pPr algn="just" rtl="0" fontAlgn="base"/>
            <a:r>
              <a:rPr lang="en-GB" sz="2000" b="1" i="0">
                <a:solidFill>
                  <a:srgbClr val="000000"/>
                </a:solidFill>
                <a:effectLst/>
                <a:latin typeface="Roboto" panose="02000000000000000000" pitchFamily="2" charset="0"/>
                <a:ea typeface="Roboto" panose="02000000000000000000" pitchFamily="2" charset="0"/>
                <a:cs typeface="Roboto" panose="02000000000000000000" pitchFamily="2" charset="0"/>
              </a:rPr>
              <a:t>Landlord: Plexus UK Limited</a:t>
            </a:r>
            <a:r>
              <a:rPr lang="en-GB" sz="2000" b="0" i="0">
                <a:solidFill>
                  <a:srgbClr val="000000"/>
                </a:solidFill>
                <a:effectLst/>
                <a:latin typeface="Roboto" panose="02000000000000000000" pitchFamily="2" charset="0"/>
                <a:ea typeface="Roboto" panose="02000000000000000000" pitchFamily="2" charset="0"/>
                <a:cs typeface="Roboto" panose="02000000000000000000" pitchFamily="2" charset="0"/>
              </a:rPr>
              <a:t> : ( LEASE HOLDER )  Mears UK ( MANAGING AGENT ) </a:t>
            </a:r>
          </a:p>
          <a:p>
            <a:pPr marL="285750" indent="-285750">
              <a:buFont typeface="Arial" panose="020B0604020202020204" pitchFamily="34" charset="0"/>
              <a:buChar char="•"/>
            </a:pPr>
            <a:endParaRPr lang="en-GB" sz="2000">
              <a:latin typeface="Roboto" panose="02000000000000000000" pitchFamily="2" charset="0"/>
              <a:ea typeface="Roboto" panose="02000000000000000000" pitchFamily="2" charset="0"/>
              <a:cs typeface="Roboto" panose="02000000000000000000" pitchFamily="2" charset="0"/>
            </a:endParaRPr>
          </a:p>
          <a:p>
            <a:pPr fontAlgn="base"/>
            <a:r>
              <a:rPr lang="en-GB" sz="2000">
                <a:solidFill>
                  <a:srgbClr val="000000"/>
                </a:solidFill>
                <a:latin typeface="Roboto" panose="02000000000000000000" pitchFamily="2" charset="0"/>
                <a:ea typeface="Roboto" panose="02000000000000000000" pitchFamily="2" charset="0"/>
                <a:cs typeface="Roboto" panose="02000000000000000000" pitchFamily="2" charset="0"/>
              </a:rPr>
              <a:t>80 self-contained 1 bedroom apartments for over 55s </a:t>
            </a:r>
          </a:p>
          <a:p>
            <a:pPr fontAlgn="base"/>
            <a:r>
              <a:rPr lang="en-GB" sz="2000">
                <a:solidFill>
                  <a:srgbClr val="000000"/>
                </a:solidFill>
                <a:latin typeface="Roboto" panose="02000000000000000000" pitchFamily="2" charset="0"/>
                <a:ea typeface="Roboto" panose="02000000000000000000" pitchFamily="2" charset="0"/>
                <a:cs typeface="Roboto" panose="02000000000000000000" pitchFamily="2" charset="0"/>
              </a:rPr>
              <a:t>24 hour emergency alarm response service </a:t>
            </a:r>
          </a:p>
          <a:p>
            <a:pPr fontAlgn="base"/>
            <a:r>
              <a:rPr lang="en-GB" sz="2000">
                <a:solidFill>
                  <a:srgbClr val="000000"/>
                </a:solidFill>
                <a:latin typeface="Roboto" panose="02000000000000000000" pitchFamily="2" charset="0"/>
                <a:ea typeface="Roboto" panose="02000000000000000000" pitchFamily="2" charset="0"/>
                <a:cs typeface="Roboto" panose="02000000000000000000" pitchFamily="2" charset="0"/>
              </a:rPr>
              <a:t>24/7 On-site services and support </a:t>
            </a:r>
          </a:p>
          <a:p>
            <a:pPr fontAlgn="base"/>
            <a:r>
              <a:rPr lang="en-GB" sz="2000">
                <a:solidFill>
                  <a:srgbClr val="000000"/>
                </a:solidFill>
                <a:latin typeface="Roboto" panose="02000000000000000000" pitchFamily="2" charset="0"/>
                <a:ea typeface="Roboto" panose="02000000000000000000" pitchFamily="2" charset="0"/>
                <a:cs typeface="Roboto" panose="02000000000000000000" pitchFamily="2" charset="0"/>
              </a:rPr>
              <a:t>Access to affordable rent for all </a:t>
            </a:r>
          </a:p>
          <a:p>
            <a:pPr algn="just" rtl="0" fontAlgn="base"/>
            <a:endParaRPr lang="en-GB" sz="2000" b="0" i="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gn="l" rtl="0" fontAlgn="base"/>
            <a:r>
              <a:rPr lang="en-GB" sz="2000" b="0" i="0">
                <a:solidFill>
                  <a:srgbClr val="000000"/>
                </a:solidFill>
                <a:effectLst/>
                <a:latin typeface="Roboto" panose="02000000000000000000" pitchFamily="2" charset="0"/>
                <a:ea typeface="Roboto" panose="02000000000000000000" pitchFamily="2" charset="0"/>
                <a:cs typeface="Roboto" panose="02000000000000000000" pitchFamily="2" charset="0"/>
              </a:rPr>
              <a:t>Mears </a:t>
            </a:r>
            <a:r>
              <a:rPr lang="en-GB" sz="2000">
                <a:solidFill>
                  <a:srgbClr val="000000"/>
                </a:solidFill>
                <a:latin typeface="Roboto" panose="02000000000000000000" pitchFamily="2" charset="0"/>
                <a:ea typeface="Roboto" panose="02000000000000000000" pitchFamily="2" charset="0"/>
                <a:cs typeface="Roboto" panose="02000000000000000000" pitchFamily="2" charset="0"/>
              </a:rPr>
              <a:t>housing Management</a:t>
            </a:r>
            <a:r>
              <a:rPr lang="en-GB" sz="2000" b="0" i="0">
                <a:solidFill>
                  <a:srgbClr val="000000"/>
                </a:solidFill>
                <a:effectLst/>
                <a:latin typeface="Roboto" panose="02000000000000000000" pitchFamily="2" charset="0"/>
                <a:ea typeface="Roboto" panose="02000000000000000000" pitchFamily="2" charset="0"/>
                <a:cs typeface="Roboto" panose="02000000000000000000" pitchFamily="2" charset="0"/>
              </a:rPr>
              <a:t> is responsible for the day to day running and maintenance of the scheme. </a:t>
            </a:r>
          </a:p>
          <a:p>
            <a:pPr algn="l" rtl="0" fontAlgn="base"/>
            <a:r>
              <a:rPr lang="en-GB" sz="2000" b="0" i="0">
                <a:solidFill>
                  <a:srgbClr val="000000"/>
                </a:solidFill>
                <a:effectLst/>
                <a:latin typeface="Roboto" panose="02000000000000000000" pitchFamily="2" charset="0"/>
                <a:ea typeface="Roboto" panose="02000000000000000000" pitchFamily="2" charset="0"/>
                <a:cs typeface="Roboto" panose="02000000000000000000" pitchFamily="2" charset="0"/>
              </a:rPr>
              <a:t> </a:t>
            </a:r>
          </a:p>
          <a:p>
            <a:pPr marL="285750" indent="-285750">
              <a:buFont typeface="Arial" panose="020B0604020202020204" pitchFamily="34" charset="0"/>
              <a:buChar char="•"/>
            </a:pPr>
            <a:r>
              <a:rPr lang="en-GB" sz="2000">
                <a:latin typeface="Roboto" panose="02000000000000000000" pitchFamily="2" charset="0"/>
                <a:ea typeface="Roboto" panose="02000000000000000000" pitchFamily="2" charset="0"/>
                <a:cs typeface="Roboto" panose="02000000000000000000" pitchFamily="2" charset="0"/>
              </a:rPr>
              <a:t>Number of weekly hours currently commissioned is 523 (38 customers)</a:t>
            </a:r>
          </a:p>
          <a:p>
            <a:endParaRPr lang="en-GB"/>
          </a:p>
        </p:txBody>
      </p:sp>
    </p:spTree>
    <p:extLst>
      <p:ext uri="{BB962C8B-B14F-4D97-AF65-F5344CB8AC3E}">
        <p14:creationId xmlns:p14="http://schemas.microsoft.com/office/powerpoint/2010/main" val="1705912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a:extLst>
              <a:ext uri="{C183D7F6-B498-43B3-948B-1728B52AA6E4}">
                <adec:decorative xmlns:adec="http://schemas.microsoft.com/office/drawing/2017/decorative" val="1"/>
              </a:ext>
            </a:extLst>
          </p:cNvPr>
          <p:cNvSpPr/>
          <p:nvPr/>
        </p:nvSpPr>
        <p:spPr>
          <a:xfrm>
            <a:off x="2660072" y="-21896"/>
            <a:ext cx="9659389" cy="83127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lt=&quot;&quot;">
            <a:extLst>
              <a:ext uri="{FF2B5EF4-FFF2-40B4-BE49-F238E27FC236}">
                <a16:creationId xmlns:a16="http://schemas.microsoft.com/office/drawing/2014/main" id="{16B60B6C-EA69-344A-8CC9-82BC9110922F}"/>
              </a:ext>
            </a:extLst>
          </p:cNvPr>
          <p:cNvPicPr>
            <a:picLocks noChangeAspect="1"/>
          </p:cNvPicPr>
          <p:nvPr/>
        </p:nvPicPr>
        <p:blipFill rotWithShape="1">
          <a:blip r:embed="rId3"/>
          <a:srcRect r="78165" b="84584"/>
          <a:stretch/>
        </p:blipFill>
        <p:spPr>
          <a:xfrm>
            <a:off x="0" y="-9808"/>
            <a:ext cx="2660073" cy="1057212"/>
          </a:xfrm>
          <a:prstGeom prst="rect">
            <a:avLst/>
          </a:prstGeom>
        </p:spPr>
      </p:pic>
      <p:sp>
        <p:nvSpPr>
          <p:cNvPr id="22" name="Rounded Rectangle 21" descr="alt=&quot;&quot;"/>
          <p:cNvSpPr/>
          <p:nvPr/>
        </p:nvSpPr>
        <p:spPr>
          <a:xfrm>
            <a:off x="-66500" y="6450676"/>
            <a:ext cx="4023360" cy="40732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descr="What this briefing is about">
            <a:extLst>
              <a:ext uri="{FF2B5EF4-FFF2-40B4-BE49-F238E27FC236}">
                <a16:creationId xmlns:a16="http://schemas.microsoft.com/office/drawing/2014/main" id="{186F4C1E-4980-4053-962B-736D32235737}"/>
              </a:ext>
            </a:extLst>
          </p:cNvPr>
          <p:cNvSpPr txBox="1">
            <a:spLocks noGrp="1"/>
          </p:cNvSpPr>
          <p:nvPr>
            <p:ph type="title" idx="4294967295"/>
          </p:nvPr>
        </p:nvSpPr>
        <p:spPr>
          <a:xfrm>
            <a:off x="3035300" y="70338"/>
            <a:ext cx="9156699"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kumimoji="0" lang="en-GB" sz="4000" b="1" i="0" u="none" strike="noStrike" kern="1200" cap="none" spc="0" normalizeH="0" baseline="0" noProof="0">
                <a:ln>
                  <a:noFill/>
                </a:ln>
                <a:solidFill>
                  <a:srgbClr val="000000"/>
                </a:solidFill>
                <a:effectLst/>
                <a:uLnTx/>
                <a:uFillTx/>
                <a:latin typeface="Roboto"/>
                <a:ea typeface="Roboto"/>
                <a:cs typeface="Roboto"/>
              </a:rPr>
              <a:t>Current Provision - </a:t>
            </a:r>
            <a:r>
              <a:rPr kumimoji="0" lang="en-GB" sz="4000" b="1" i="0" u="none" strike="noStrike" kern="1200" cap="none" spc="0" normalizeH="0" baseline="0" noProof="0" err="1">
                <a:ln>
                  <a:noFill/>
                </a:ln>
                <a:solidFill>
                  <a:srgbClr val="000000"/>
                </a:solidFill>
                <a:effectLst/>
                <a:uLnTx/>
                <a:uFillTx/>
                <a:latin typeface="Roboto"/>
                <a:ea typeface="Roboto"/>
                <a:cs typeface="Roboto"/>
              </a:rPr>
              <a:t>Foxfields</a:t>
            </a:r>
            <a:br>
              <a:rPr kumimoji="0" lang="en-GB" sz="4000" b="1" i="0" u="none" strike="noStrike" kern="1200" cap="none" spc="0" normalizeH="0" baseline="0" noProof="0">
                <a:ln>
                  <a:noFill/>
                </a:ln>
                <a:solidFill>
                  <a:prstClr val="white"/>
                </a:solidFill>
                <a:effectLst/>
                <a:uLnTx/>
                <a:uFillTx/>
                <a:latin typeface="Roboto"/>
                <a:ea typeface="Roboto"/>
                <a:cs typeface="Roboto"/>
              </a:rPr>
            </a:br>
            <a:endParaRPr kumimoji="0" lang="en-GB" sz="4000" b="1" i="0" u="none" strike="noStrike" kern="1200" cap="none" spc="0" normalizeH="0" baseline="0" noProof="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F89BD16E-A161-CE3F-B11B-A96CA1CCB0F9}"/>
              </a:ext>
            </a:extLst>
          </p:cNvPr>
          <p:cNvSpPr txBox="1"/>
          <p:nvPr/>
        </p:nvSpPr>
        <p:spPr>
          <a:xfrm>
            <a:off x="553453" y="1239789"/>
            <a:ext cx="10972799" cy="4985980"/>
          </a:xfrm>
          <a:prstGeom prst="rect">
            <a:avLst/>
          </a:prstGeom>
          <a:noFill/>
        </p:spPr>
        <p:txBody>
          <a:bodyPr wrap="square" rtlCol="0">
            <a:spAutoFit/>
          </a:bodyPr>
          <a:lstStyle/>
          <a:p>
            <a:pPr algn="just" rtl="0" fontAlgn="base"/>
            <a:endParaRPr lang="en-GB" b="1">
              <a:solidFill>
                <a:srgbClr val="000000"/>
              </a:solidFill>
              <a:latin typeface="Tahoma" panose="020B0604030504040204" pitchFamily="34" charset="0"/>
            </a:endParaRPr>
          </a:p>
          <a:p>
            <a:pPr algn="just" rtl="0" fontAlgn="base"/>
            <a:r>
              <a:rPr lang="en-GB" sz="2000" b="1">
                <a:solidFill>
                  <a:srgbClr val="000000"/>
                </a:solidFill>
                <a:latin typeface="Roboto" panose="02000000000000000000" pitchFamily="2" charset="0"/>
                <a:ea typeface="Roboto" panose="02000000000000000000" pitchFamily="2" charset="0"/>
                <a:cs typeface="Roboto" panose="02000000000000000000" pitchFamily="2" charset="0"/>
              </a:rPr>
              <a:t>Scheme – 2</a:t>
            </a:r>
          </a:p>
          <a:p>
            <a:pPr algn="just" rtl="0" fontAlgn="base"/>
            <a:endParaRPr lang="en-GB" sz="2000" b="1">
              <a:solidFill>
                <a:srgbClr val="000000"/>
              </a:solidFill>
              <a:latin typeface="Roboto" panose="02000000000000000000" pitchFamily="2" charset="0"/>
              <a:ea typeface="Roboto" panose="02000000000000000000" pitchFamily="2" charset="0"/>
              <a:cs typeface="Roboto" panose="02000000000000000000" pitchFamily="2" charset="0"/>
            </a:endParaRPr>
          </a:p>
          <a:p>
            <a:pPr algn="just" rtl="0" fontAlgn="base"/>
            <a:r>
              <a:rPr lang="en-GB" sz="2000" b="1" err="1">
                <a:solidFill>
                  <a:srgbClr val="000000"/>
                </a:solidFill>
                <a:latin typeface="Roboto" panose="02000000000000000000" pitchFamily="2" charset="0"/>
                <a:ea typeface="Roboto" panose="02000000000000000000" pitchFamily="2" charset="0"/>
                <a:cs typeface="Roboto" panose="02000000000000000000" pitchFamily="2" charset="0"/>
              </a:rPr>
              <a:t>Foxfields</a:t>
            </a:r>
            <a:r>
              <a:rPr lang="en-GB" sz="2000" b="1" i="0">
                <a:solidFill>
                  <a:srgbClr val="000000"/>
                </a:solidFill>
                <a:effectLst/>
                <a:latin typeface="Roboto" panose="02000000000000000000" pitchFamily="2" charset="0"/>
                <a:ea typeface="Roboto" panose="02000000000000000000" pitchFamily="2" charset="0"/>
                <a:cs typeface="Roboto" panose="02000000000000000000" pitchFamily="2" charset="0"/>
              </a:rPr>
              <a:t> : </a:t>
            </a:r>
            <a:r>
              <a:rPr lang="en-GB" sz="2000">
                <a:solidFill>
                  <a:srgbClr val="464646"/>
                </a:solidFill>
                <a:latin typeface="Roboto" panose="02000000000000000000" pitchFamily="2" charset="0"/>
                <a:ea typeface="Roboto" panose="02000000000000000000" pitchFamily="2" charset="0"/>
                <a:cs typeface="Roboto" panose="02000000000000000000" pitchFamily="2" charset="0"/>
              </a:rPr>
              <a:t>Upton</a:t>
            </a:r>
            <a:r>
              <a:rPr lang="en-GB" sz="2000" b="0" i="0">
                <a:solidFill>
                  <a:srgbClr val="464646"/>
                </a:solidFill>
                <a:effectLst/>
                <a:latin typeface="Roboto" panose="02000000000000000000" pitchFamily="2" charset="0"/>
                <a:ea typeface="Roboto" panose="02000000000000000000" pitchFamily="2" charset="0"/>
                <a:cs typeface="Roboto" panose="02000000000000000000" pitchFamily="2" charset="0"/>
              </a:rPr>
              <a:t>, Northampton, Northamptonshire, </a:t>
            </a:r>
            <a:r>
              <a:rPr lang="en-GB" sz="2000">
                <a:solidFill>
                  <a:srgbClr val="464646"/>
                </a:solidFill>
                <a:latin typeface="Roboto" panose="02000000000000000000" pitchFamily="2" charset="0"/>
                <a:ea typeface="Roboto" panose="02000000000000000000" pitchFamily="2" charset="0"/>
                <a:cs typeface="Roboto" panose="02000000000000000000" pitchFamily="2" charset="0"/>
              </a:rPr>
              <a:t>NN5 4FR</a:t>
            </a:r>
            <a:endParaRPr lang="en-GB" sz="2000" b="0" i="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gn="just" rtl="0" fontAlgn="base"/>
            <a:r>
              <a:rPr lang="en-GB" sz="2000" b="0" i="0">
                <a:solidFill>
                  <a:srgbClr val="000000"/>
                </a:solidFill>
                <a:effectLst/>
                <a:latin typeface="Roboto" panose="02000000000000000000" pitchFamily="2" charset="0"/>
                <a:ea typeface="Roboto" panose="02000000000000000000" pitchFamily="2" charset="0"/>
                <a:cs typeface="Roboto" panose="02000000000000000000" pitchFamily="2" charset="0"/>
              </a:rPr>
              <a:t> </a:t>
            </a:r>
          </a:p>
          <a:p>
            <a:pPr algn="just" rtl="0" fontAlgn="base"/>
            <a:r>
              <a:rPr lang="en-GB" sz="2000" b="1" i="0">
                <a:solidFill>
                  <a:srgbClr val="000000"/>
                </a:solidFill>
                <a:effectLst/>
                <a:latin typeface="Roboto" panose="02000000000000000000" pitchFamily="2" charset="0"/>
                <a:ea typeface="Roboto" panose="02000000000000000000" pitchFamily="2" charset="0"/>
                <a:cs typeface="Roboto" panose="02000000000000000000" pitchFamily="2" charset="0"/>
              </a:rPr>
              <a:t>Landlord: </a:t>
            </a:r>
            <a:r>
              <a:rPr lang="en-GB" sz="2000" b="1">
                <a:solidFill>
                  <a:srgbClr val="000000"/>
                </a:solidFill>
                <a:latin typeface="Roboto" panose="02000000000000000000" pitchFamily="2" charset="0"/>
                <a:ea typeface="Roboto" panose="02000000000000000000" pitchFamily="2" charset="0"/>
                <a:cs typeface="Roboto" panose="02000000000000000000" pitchFamily="2" charset="0"/>
              </a:rPr>
              <a:t>Housing 21</a:t>
            </a:r>
            <a:endParaRPr lang="en-GB" sz="2000" b="0" i="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endParaRPr lang="en-GB" sz="2000">
              <a:latin typeface="Roboto" panose="02000000000000000000" pitchFamily="2" charset="0"/>
              <a:ea typeface="Roboto" panose="02000000000000000000" pitchFamily="2" charset="0"/>
              <a:cs typeface="Roboto" panose="02000000000000000000" pitchFamily="2" charset="0"/>
            </a:endParaRPr>
          </a:p>
          <a:p>
            <a:pPr fontAlgn="base"/>
            <a:r>
              <a:rPr lang="en-GB" sz="2000">
                <a:solidFill>
                  <a:srgbClr val="000000"/>
                </a:solidFill>
                <a:latin typeface="Roboto" panose="02000000000000000000" pitchFamily="2" charset="0"/>
                <a:ea typeface="Roboto" panose="02000000000000000000" pitchFamily="2" charset="0"/>
                <a:cs typeface="Roboto" panose="02000000000000000000" pitchFamily="2" charset="0"/>
              </a:rPr>
              <a:t>77 self-contained 1 and 2 bedroom apartments for over 55s </a:t>
            </a:r>
          </a:p>
          <a:p>
            <a:pPr fontAlgn="base"/>
            <a:r>
              <a:rPr lang="en-GB" sz="2000">
                <a:solidFill>
                  <a:srgbClr val="000000"/>
                </a:solidFill>
                <a:latin typeface="Roboto" panose="02000000000000000000" pitchFamily="2" charset="0"/>
                <a:ea typeface="Roboto" panose="02000000000000000000" pitchFamily="2" charset="0"/>
                <a:cs typeface="Roboto" panose="02000000000000000000" pitchFamily="2" charset="0"/>
              </a:rPr>
              <a:t>24 hour emergency alarm response service </a:t>
            </a:r>
          </a:p>
          <a:p>
            <a:pPr fontAlgn="base"/>
            <a:r>
              <a:rPr lang="en-GB" sz="2000">
                <a:solidFill>
                  <a:srgbClr val="000000"/>
                </a:solidFill>
                <a:latin typeface="Roboto" panose="02000000000000000000" pitchFamily="2" charset="0"/>
                <a:ea typeface="Roboto" panose="02000000000000000000" pitchFamily="2" charset="0"/>
                <a:cs typeface="Roboto" panose="02000000000000000000" pitchFamily="2" charset="0"/>
              </a:rPr>
              <a:t>24/7 On-site services and support </a:t>
            </a:r>
          </a:p>
          <a:p>
            <a:pPr fontAlgn="base"/>
            <a:r>
              <a:rPr lang="en-GB" sz="2000">
                <a:solidFill>
                  <a:srgbClr val="000000"/>
                </a:solidFill>
                <a:latin typeface="Roboto" panose="02000000000000000000" pitchFamily="2" charset="0"/>
                <a:ea typeface="Roboto" panose="02000000000000000000" pitchFamily="2" charset="0"/>
                <a:cs typeface="Roboto" panose="02000000000000000000" pitchFamily="2" charset="0"/>
              </a:rPr>
              <a:t>Access to affordable rent for all </a:t>
            </a:r>
          </a:p>
          <a:p>
            <a:pPr algn="just" rtl="0" fontAlgn="base"/>
            <a:endParaRPr lang="en-GB" sz="2000" b="0" i="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gn="l" rtl="0" fontAlgn="base"/>
            <a:r>
              <a:rPr lang="en-GB" sz="2000">
                <a:solidFill>
                  <a:srgbClr val="000000"/>
                </a:solidFill>
                <a:latin typeface="Roboto" panose="02000000000000000000" pitchFamily="2" charset="0"/>
                <a:ea typeface="Roboto" panose="02000000000000000000" pitchFamily="2" charset="0"/>
                <a:cs typeface="Roboto" panose="02000000000000000000" pitchFamily="2" charset="0"/>
              </a:rPr>
              <a:t>Housing 21</a:t>
            </a:r>
            <a:r>
              <a:rPr lang="en-GB" sz="2000" b="0" i="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000">
                <a:solidFill>
                  <a:srgbClr val="000000"/>
                </a:solidFill>
                <a:latin typeface="Roboto" panose="02000000000000000000" pitchFamily="2" charset="0"/>
                <a:ea typeface="Roboto" panose="02000000000000000000" pitchFamily="2" charset="0"/>
                <a:cs typeface="Roboto" panose="02000000000000000000" pitchFamily="2" charset="0"/>
              </a:rPr>
              <a:t>housing Management</a:t>
            </a:r>
            <a:r>
              <a:rPr lang="en-GB" sz="2000" b="0" i="0">
                <a:solidFill>
                  <a:srgbClr val="000000"/>
                </a:solidFill>
                <a:effectLst/>
                <a:latin typeface="Roboto" panose="02000000000000000000" pitchFamily="2" charset="0"/>
                <a:ea typeface="Roboto" panose="02000000000000000000" pitchFamily="2" charset="0"/>
                <a:cs typeface="Roboto" panose="02000000000000000000" pitchFamily="2" charset="0"/>
              </a:rPr>
              <a:t> is responsible for the day to day running and maintenance of the scheme. </a:t>
            </a:r>
          </a:p>
          <a:p>
            <a:pPr algn="l" rtl="0" fontAlgn="base"/>
            <a:r>
              <a:rPr lang="en-GB" sz="2000" b="0" i="0">
                <a:solidFill>
                  <a:srgbClr val="000000"/>
                </a:solidFill>
                <a:effectLst/>
                <a:latin typeface="Roboto" panose="02000000000000000000" pitchFamily="2" charset="0"/>
                <a:ea typeface="Roboto" panose="02000000000000000000" pitchFamily="2" charset="0"/>
                <a:cs typeface="Roboto" panose="02000000000000000000" pitchFamily="2" charset="0"/>
              </a:rPr>
              <a:t> </a:t>
            </a:r>
          </a:p>
          <a:p>
            <a:pPr marL="285750" indent="-285750">
              <a:buFont typeface="Arial" panose="020B0604020202020204" pitchFamily="34" charset="0"/>
              <a:buChar char="•"/>
            </a:pPr>
            <a:r>
              <a:rPr lang="en-GB" sz="2000">
                <a:latin typeface="Roboto" panose="02000000000000000000" pitchFamily="2" charset="0"/>
                <a:ea typeface="Roboto" panose="02000000000000000000" pitchFamily="2" charset="0"/>
                <a:cs typeface="Roboto" panose="02000000000000000000" pitchFamily="2" charset="0"/>
              </a:rPr>
              <a:t>Number of weekly hours currently commissioned is 401.5 (26 customers)</a:t>
            </a:r>
          </a:p>
        </p:txBody>
      </p:sp>
    </p:spTree>
    <p:extLst>
      <p:ext uri="{BB962C8B-B14F-4D97-AF65-F5344CB8AC3E}">
        <p14:creationId xmlns:p14="http://schemas.microsoft.com/office/powerpoint/2010/main" val="2295687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F2E3EAA2-6926-4F12-A0FA-562D49C0D445}"/>
              </a:ext>
              <a:ext uri="{C183D7F6-B498-43B3-948B-1728B52AA6E4}">
                <adec:decorative xmlns:adec="http://schemas.microsoft.com/office/drawing/2017/decorative" val="1"/>
              </a:ext>
            </a:extLst>
          </p:cNvPr>
          <p:cNvSpPr txBox="1">
            <a:spLocks/>
          </p:cNvSpPr>
          <p:nvPr/>
        </p:nvSpPr>
        <p:spPr>
          <a:xfrm>
            <a:off x="424543" y="1139638"/>
            <a:ext cx="8796139" cy="308003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1600"/>
              </a:spcBef>
            </a:pPr>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6" name="Rounded Rectangle 5">
            <a:extLst>
              <a:ext uri="{C183D7F6-B498-43B3-948B-1728B52AA6E4}">
                <adec:decorative xmlns:adec="http://schemas.microsoft.com/office/drawing/2017/decorative" val="1"/>
              </a:ext>
            </a:extLst>
          </p:cNvPr>
          <p:cNvSpPr/>
          <p:nvPr/>
        </p:nvSpPr>
        <p:spPr>
          <a:xfrm>
            <a:off x="2809702" y="-21896"/>
            <a:ext cx="9509760" cy="83127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descr="What this briefing is about">
            <a:extLst>
              <a:ext uri="{FF2B5EF4-FFF2-40B4-BE49-F238E27FC236}">
                <a16:creationId xmlns:a16="http://schemas.microsoft.com/office/drawing/2014/main" id="{186F4C1E-4980-4053-962B-736D32235737}"/>
              </a:ext>
            </a:extLst>
          </p:cNvPr>
          <p:cNvSpPr txBox="1">
            <a:spLocks noGrp="1"/>
          </p:cNvSpPr>
          <p:nvPr>
            <p:ph type="title" idx="4294967295"/>
          </p:nvPr>
        </p:nvSpPr>
        <p:spPr>
          <a:xfrm>
            <a:off x="3035300" y="70338"/>
            <a:ext cx="915669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i="0">
                <a:solidFill>
                  <a:srgbClr val="000000"/>
                </a:solidFill>
                <a:effectLst/>
                <a:latin typeface="Roboto" panose="02000000000000000000" pitchFamily="2" charset="0"/>
              </a:rPr>
              <a:t>Current Provision – St </a:t>
            </a:r>
            <a:r>
              <a:rPr lang="en-GB" sz="4000" b="1" i="0" err="1">
                <a:solidFill>
                  <a:srgbClr val="000000"/>
                </a:solidFill>
                <a:effectLst/>
                <a:latin typeface="Roboto" panose="02000000000000000000" pitchFamily="2" charset="0"/>
              </a:rPr>
              <a:t>Crispins</a:t>
            </a:r>
            <a:endParaRPr kumimoji="0" lang="en-GB" sz="4000" b="1" i="0" u="none" strike="noStrike" kern="1200" cap="none" spc="0" normalizeH="0" baseline="0" noProof="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1" name="Picture 10" descr="alt=&quot;&quot;">
            <a:extLst>
              <a:ext uri="{FF2B5EF4-FFF2-40B4-BE49-F238E27FC236}">
                <a16:creationId xmlns:a16="http://schemas.microsoft.com/office/drawing/2014/main" id="{16B60B6C-EA69-344A-8CC9-82BC9110922F}"/>
              </a:ext>
            </a:extLst>
          </p:cNvPr>
          <p:cNvPicPr>
            <a:picLocks noChangeAspect="1"/>
          </p:cNvPicPr>
          <p:nvPr/>
        </p:nvPicPr>
        <p:blipFill rotWithShape="1">
          <a:blip r:embed="rId3"/>
          <a:srcRect l="3485" r="80967" b="84584"/>
          <a:stretch/>
        </p:blipFill>
        <p:spPr>
          <a:xfrm>
            <a:off x="424543" y="-9808"/>
            <a:ext cx="1894114" cy="1057212"/>
          </a:xfrm>
          <a:prstGeom prst="rect">
            <a:avLst/>
          </a:prstGeom>
        </p:spPr>
      </p:pic>
      <p:sp>
        <p:nvSpPr>
          <p:cNvPr id="12" name="Rounded Rectangle 11" descr="alt=&quot;&quot;"/>
          <p:cNvSpPr/>
          <p:nvPr/>
        </p:nvSpPr>
        <p:spPr>
          <a:xfrm>
            <a:off x="-66500" y="6450676"/>
            <a:ext cx="4023360" cy="407324"/>
          </a:xfrm>
          <a:prstGeom prst="roundRect">
            <a:avLst/>
          </a:prstGeom>
          <a:solidFill>
            <a:srgbClr val="386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descr="To provide you with further information about:&#10;&#10;Our Future Ways of Working approach&#10;Office optimisation and rationalisation – why we are currently reviewing our properties&#10;The first phase of our review and future plans for Daventry&#10;Next steps and the opportunity for you to &#10;ask questions&#10;"/>
          <p:cNvSpPr txBox="1"/>
          <p:nvPr/>
        </p:nvSpPr>
        <p:spPr>
          <a:xfrm>
            <a:off x="608951" y="1377665"/>
            <a:ext cx="10685340" cy="4601260"/>
          </a:xfrm>
          <a:prstGeom prst="rect">
            <a:avLst/>
          </a:prstGeom>
          <a:noFill/>
        </p:spPr>
        <p:txBody>
          <a:bodyPr wrap="square" lIns="91440" tIns="45720" rIns="91440" bIns="45720" rtlCol="0" anchor="t">
            <a:spAutoFit/>
          </a:bodyPr>
          <a:lstStyle/>
          <a:p>
            <a:pPr algn="just" rtl="0" fontAlgn="base"/>
            <a:r>
              <a:rPr lang="en-GB" sz="1950" b="1" dirty="0">
                <a:solidFill>
                  <a:srgbClr val="000000"/>
                </a:solidFill>
                <a:latin typeface="Roboto" panose="02000000000000000000" pitchFamily="2" charset="0"/>
                <a:ea typeface="Roboto" panose="02000000000000000000" pitchFamily="2" charset="0"/>
                <a:cs typeface="Roboto" panose="02000000000000000000" pitchFamily="2" charset="0"/>
              </a:rPr>
              <a:t>Scheme - 3</a:t>
            </a:r>
          </a:p>
          <a:p>
            <a:pPr algn="just" rtl="0" fontAlgn="base"/>
            <a:endParaRPr lang="en-GB" sz="1950" b="1"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gn="just" rtl="0" fontAlgn="base"/>
            <a:r>
              <a:rPr lang="en-GB" sz="1950" b="1" i="0" dirty="0">
                <a:solidFill>
                  <a:srgbClr val="000000"/>
                </a:solidFill>
                <a:effectLst/>
                <a:latin typeface="Roboto" panose="02000000000000000000" pitchFamily="2" charset="0"/>
                <a:ea typeface="Roboto" panose="02000000000000000000" pitchFamily="2" charset="0"/>
                <a:cs typeface="Roboto" panose="02000000000000000000" pitchFamily="2" charset="0"/>
              </a:rPr>
              <a:t>St Crispin’s Retirement Village : </a:t>
            </a:r>
            <a:r>
              <a:rPr lang="en-GB" sz="1950" dirty="0">
                <a:solidFill>
                  <a:srgbClr val="464646"/>
                </a:solidFill>
                <a:latin typeface="Roboto" panose="02000000000000000000" pitchFamily="2" charset="0"/>
                <a:ea typeface="Roboto" panose="02000000000000000000" pitchFamily="2" charset="0"/>
                <a:cs typeface="Roboto" panose="02000000000000000000" pitchFamily="2" charset="0"/>
              </a:rPr>
              <a:t>Upton</a:t>
            </a:r>
            <a:r>
              <a:rPr lang="en-GB" sz="1950" b="0" i="0" dirty="0">
                <a:solidFill>
                  <a:srgbClr val="464646"/>
                </a:solidFill>
                <a:effectLst/>
                <a:latin typeface="Roboto" panose="02000000000000000000" pitchFamily="2" charset="0"/>
                <a:ea typeface="Roboto" panose="02000000000000000000" pitchFamily="2" charset="0"/>
                <a:cs typeface="Roboto" panose="02000000000000000000" pitchFamily="2" charset="0"/>
              </a:rPr>
              <a:t>, Northampton, Northamptonshire, </a:t>
            </a:r>
            <a:r>
              <a:rPr lang="en-GB" sz="1950" dirty="0">
                <a:solidFill>
                  <a:srgbClr val="464646"/>
                </a:solidFill>
                <a:latin typeface="Roboto" panose="02000000000000000000" pitchFamily="2" charset="0"/>
                <a:ea typeface="Roboto" panose="02000000000000000000" pitchFamily="2" charset="0"/>
                <a:cs typeface="Roboto" panose="02000000000000000000" pitchFamily="2" charset="0"/>
              </a:rPr>
              <a:t>NN5 4RA</a:t>
            </a:r>
            <a:endParaRPr lang="en-GB" sz="1950" b="0"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gn="just" rtl="0" fontAlgn="base"/>
            <a:endParaRPr lang="en-GB" sz="1950" b="0"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gn="just" rtl="0" fontAlgn="base"/>
            <a:r>
              <a:rPr lang="en-GB" sz="1950" b="1" i="0" dirty="0">
                <a:solidFill>
                  <a:srgbClr val="000000"/>
                </a:solidFill>
                <a:effectLst/>
                <a:latin typeface="Roboto" panose="02000000000000000000" pitchFamily="2" charset="0"/>
                <a:ea typeface="Roboto" panose="02000000000000000000" pitchFamily="2" charset="0"/>
                <a:cs typeface="Roboto" panose="02000000000000000000" pitchFamily="2" charset="0"/>
              </a:rPr>
              <a:t>Landlord: Midland Heart</a:t>
            </a:r>
            <a:endParaRPr lang="en-GB" sz="1950" b="0"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endParaRPr lang="en-GB" sz="1950" dirty="0">
              <a:latin typeface="Roboto" panose="02000000000000000000" pitchFamily="2" charset="0"/>
              <a:ea typeface="Roboto" panose="02000000000000000000" pitchFamily="2" charset="0"/>
              <a:cs typeface="Roboto" panose="02000000000000000000" pitchFamily="2" charset="0"/>
            </a:endParaRPr>
          </a:p>
          <a:p>
            <a:pPr fontAlgn="base"/>
            <a:r>
              <a:rPr lang="en-GB" sz="1950" dirty="0">
                <a:solidFill>
                  <a:srgbClr val="000000"/>
                </a:solidFill>
                <a:latin typeface="Roboto" panose="02000000000000000000" pitchFamily="2" charset="0"/>
                <a:ea typeface="Roboto" panose="02000000000000000000" pitchFamily="2" charset="0"/>
                <a:cs typeface="Roboto" panose="02000000000000000000" pitchFamily="2" charset="0"/>
              </a:rPr>
              <a:t>270 self-contained 1- and 2-bedroom apartments and bungalows for over 55s </a:t>
            </a:r>
          </a:p>
          <a:p>
            <a:pPr fontAlgn="base"/>
            <a:r>
              <a:rPr lang="en-GB" sz="1950" dirty="0">
                <a:solidFill>
                  <a:srgbClr val="000000"/>
                </a:solidFill>
                <a:latin typeface="Roboto" panose="02000000000000000000" pitchFamily="2" charset="0"/>
                <a:ea typeface="Roboto" panose="02000000000000000000" pitchFamily="2" charset="0"/>
                <a:cs typeface="Roboto" panose="02000000000000000000" pitchFamily="2" charset="0"/>
              </a:rPr>
              <a:t>24-hour emergency alarm response service </a:t>
            </a:r>
          </a:p>
          <a:p>
            <a:pPr fontAlgn="base"/>
            <a:r>
              <a:rPr lang="en-GB" sz="1950" dirty="0">
                <a:solidFill>
                  <a:srgbClr val="000000"/>
                </a:solidFill>
                <a:latin typeface="Roboto" panose="02000000000000000000" pitchFamily="2" charset="0"/>
                <a:ea typeface="Roboto" panose="02000000000000000000" pitchFamily="2" charset="0"/>
                <a:cs typeface="Roboto" panose="02000000000000000000" pitchFamily="2" charset="0"/>
              </a:rPr>
              <a:t>24/7 On-site services and support </a:t>
            </a:r>
          </a:p>
          <a:p>
            <a:pPr fontAlgn="base"/>
            <a:r>
              <a:rPr lang="en-GB" sz="1950" dirty="0">
                <a:solidFill>
                  <a:srgbClr val="000000"/>
                </a:solidFill>
                <a:latin typeface="Roboto" panose="02000000000000000000" pitchFamily="2" charset="0"/>
                <a:ea typeface="Roboto" panose="02000000000000000000" pitchFamily="2" charset="0"/>
                <a:cs typeface="Roboto" panose="02000000000000000000" pitchFamily="2" charset="0"/>
              </a:rPr>
              <a:t>Access to affordable rent for all </a:t>
            </a:r>
          </a:p>
          <a:p>
            <a:pPr algn="just" rtl="0" fontAlgn="base"/>
            <a:endParaRPr lang="en-GB" sz="1950" b="0"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gn="l" rtl="0" fontAlgn="base"/>
            <a:r>
              <a:rPr lang="en-GB" sz="195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Midland Heart </a:t>
            </a:r>
            <a:r>
              <a:rPr lang="en-GB" sz="1950" dirty="0">
                <a:solidFill>
                  <a:srgbClr val="000000"/>
                </a:solidFill>
                <a:latin typeface="Roboto" panose="02000000000000000000" pitchFamily="2" charset="0"/>
                <a:ea typeface="Roboto" panose="02000000000000000000" pitchFamily="2" charset="0"/>
                <a:cs typeface="Roboto" panose="02000000000000000000" pitchFamily="2" charset="0"/>
              </a:rPr>
              <a:t>housing Management </a:t>
            </a:r>
            <a:r>
              <a:rPr lang="en-GB" sz="195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is responsible for the day to day running and maintenance of the scheme.</a:t>
            </a:r>
          </a:p>
          <a:p>
            <a:pPr marL="285750" indent="-285750">
              <a:buFont typeface="Arial" panose="020B0604020202020204" pitchFamily="34" charset="0"/>
              <a:buChar char="•"/>
            </a:pPr>
            <a:r>
              <a:rPr lang="en-GB" sz="1950" dirty="0">
                <a:latin typeface="Roboto" panose="02000000000000000000" pitchFamily="2" charset="0"/>
                <a:ea typeface="Roboto" panose="02000000000000000000" pitchFamily="2" charset="0"/>
                <a:cs typeface="Roboto" panose="02000000000000000000" pitchFamily="2" charset="0"/>
              </a:rPr>
              <a:t>Number of weekly hours currently commissioned is 174 (11 Customers)</a:t>
            </a:r>
          </a:p>
          <a:p>
            <a:pPr algn="l" rtl="0" fontAlgn="base"/>
            <a:endParaRPr lang="en-US"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5045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alt=&quot;&quot;"/>
          <p:cNvSpPr>
            <a:spLocks noGrp="1"/>
          </p:cNvSpPr>
          <p:nvPr>
            <p:ph type="body" sz="quarter" idx="10"/>
          </p:nvPr>
        </p:nvSpPr>
        <p:spPr>
          <a:xfrm>
            <a:off x="1449357" y="164248"/>
            <a:ext cx="6896100" cy="658812"/>
          </a:xfrm>
        </p:spPr>
        <p:txBody>
          <a:bodyPr>
            <a:normAutofit/>
          </a:bodyPr>
          <a:lstStyle/>
          <a:p>
            <a:r>
              <a:rPr lang="en-GB">
                <a:solidFill>
                  <a:schemeClr val="bg1"/>
                </a:solidFill>
              </a:rPr>
              <a:t>Budget update…</a:t>
            </a:r>
          </a:p>
        </p:txBody>
      </p:sp>
      <p:sp>
        <p:nvSpPr>
          <p:cNvPr id="4" name="Rounded Rectangle 3">
            <a:extLst>
              <a:ext uri="{C183D7F6-B498-43B3-948B-1728B52AA6E4}">
                <adec:decorative xmlns:adec="http://schemas.microsoft.com/office/drawing/2017/decorative" val="1"/>
              </a:ext>
            </a:extLst>
          </p:cNvPr>
          <p:cNvSpPr/>
          <p:nvPr/>
        </p:nvSpPr>
        <p:spPr>
          <a:xfrm>
            <a:off x="2720340" y="-91440"/>
            <a:ext cx="9509760" cy="1042051"/>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a:solidFill>
                  <a:schemeClr val="tx1"/>
                </a:solidFill>
                <a:latin typeface="Roboto" panose="02000000000000000000" pitchFamily="2" charset="0"/>
                <a:ea typeface="Roboto" panose="02000000000000000000" pitchFamily="2" charset="0"/>
                <a:cs typeface="Roboto" panose="02000000000000000000" pitchFamily="2" charset="0"/>
              </a:rPr>
              <a:t>Feedback and Engagement</a:t>
            </a:r>
            <a:endParaRPr lang="en-GB" sz="400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6" name="Rounded Rectangle 5" descr="alt=&quot;&quot;"/>
          <p:cNvSpPr/>
          <p:nvPr/>
        </p:nvSpPr>
        <p:spPr>
          <a:xfrm>
            <a:off x="-66500" y="6450676"/>
            <a:ext cx="4023360" cy="407324"/>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A24DFF2B-6400-DFB5-5B03-215CA8093F66}"/>
              </a:ext>
            </a:extLst>
          </p:cNvPr>
          <p:cNvSpPr txBox="1"/>
          <p:nvPr/>
        </p:nvSpPr>
        <p:spPr>
          <a:xfrm>
            <a:off x="637674" y="780161"/>
            <a:ext cx="10840452" cy="6001643"/>
          </a:xfrm>
          <a:prstGeom prst="rect">
            <a:avLst/>
          </a:prstGeom>
          <a:noFill/>
        </p:spPr>
        <p:txBody>
          <a:bodyPr wrap="square" lIns="91440" tIns="45720" rIns="91440" bIns="45720" anchor="t">
            <a:spAutoFit/>
          </a:bodyPr>
          <a:lstStyle/>
          <a:p>
            <a:pPr marL="285750" indent="-285750" algn="just" fontAlgn="base">
              <a:buFont typeface="Arial" panose="020B0604020202020204" pitchFamily="34" charset="0"/>
              <a:buChar char="•"/>
            </a:pPr>
            <a:endParaRPr lang="en-GB" sz="2400">
              <a:solidFill>
                <a:srgbClr val="000000"/>
              </a:solidFill>
              <a:latin typeface="Tahoma"/>
              <a:ea typeface="Tahoma"/>
              <a:cs typeface="Tahoma"/>
            </a:endParaRPr>
          </a:p>
          <a:p>
            <a:pPr marL="285750" indent="-285750" algn="just" fontAlgn="base">
              <a:buFont typeface="Arial" panose="020B0604020202020204" pitchFamily="34" charset="0"/>
              <a:buChar char="•"/>
            </a:pPr>
            <a:r>
              <a:rPr lang="en-GB" sz="2000" dirty="0">
                <a:solidFill>
                  <a:srgbClr val="000000"/>
                </a:solidFill>
                <a:latin typeface="Roboto"/>
                <a:ea typeface="Roboto"/>
                <a:cs typeface="Roboto"/>
              </a:rPr>
              <a:t>Engagement undertaken to date:</a:t>
            </a:r>
          </a:p>
          <a:p>
            <a:pPr marL="742950" lvl="1" indent="-285750" algn="just">
              <a:buFont typeface="Courier New" panose="020B0604020202020204" pitchFamily="34" charset="0"/>
              <a:buChar char="o"/>
            </a:pPr>
            <a:r>
              <a:rPr lang="en-GB" sz="2000" dirty="0">
                <a:solidFill>
                  <a:srgbClr val="000000"/>
                </a:solidFill>
                <a:latin typeface="Roboto"/>
                <a:ea typeface="Roboto"/>
                <a:cs typeface="Roboto"/>
              </a:rPr>
              <a:t>Benchmarking </a:t>
            </a:r>
          </a:p>
          <a:p>
            <a:pPr marL="742950" lvl="1" indent="-285750" algn="just">
              <a:buFont typeface="Courier New" panose="020B0604020202020204" pitchFamily="34" charset="0"/>
              <a:buChar char="o"/>
            </a:pPr>
            <a:r>
              <a:rPr lang="en-GB" sz="2000">
                <a:solidFill>
                  <a:srgbClr val="000000"/>
                </a:solidFill>
                <a:latin typeface="Roboto"/>
                <a:ea typeface="Roboto"/>
                <a:cs typeface="Roboto"/>
              </a:rPr>
              <a:t>Resident's</a:t>
            </a:r>
            <a:r>
              <a:rPr lang="en-GB" sz="2000" dirty="0">
                <a:solidFill>
                  <a:srgbClr val="000000"/>
                </a:solidFill>
                <a:latin typeface="Roboto"/>
                <a:ea typeface="Roboto"/>
                <a:cs typeface="Roboto"/>
              </a:rPr>
              <a:t> surveys</a:t>
            </a:r>
            <a:endParaRPr lang="en-GB" sz="2000" i="0" dirty="0">
              <a:solidFill>
                <a:srgbClr val="000000"/>
              </a:solidFill>
              <a:effectLst/>
              <a:latin typeface="Roboto"/>
              <a:ea typeface="Roboto"/>
              <a:cs typeface="Roboto"/>
            </a:endParaRPr>
          </a:p>
          <a:p>
            <a:pPr marL="742950" lvl="1" indent="-285750" algn="just">
              <a:buFont typeface="Courier New" panose="020B0604020202020204" pitchFamily="34" charset="0"/>
              <a:buChar char="o"/>
            </a:pPr>
            <a:r>
              <a:rPr lang="en-GB" sz="2000" dirty="0">
                <a:solidFill>
                  <a:srgbClr val="000000"/>
                </a:solidFill>
                <a:latin typeface="Roboto"/>
                <a:ea typeface="Roboto"/>
                <a:cs typeface="Roboto"/>
              </a:rPr>
              <a:t>Residents &amp; carers meetings</a:t>
            </a:r>
          </a:p>
          <a:p>
            <a:pPr marL="742950" lvl="1" indent="-285750" algn="just">
              <a:buFont typeface="Courier New" panose="020B0604020202020204" pitchFamily="34" charset="0"/>
              <a:buChar char="o"/>
            </a:pPr>
            <a:r>
              <a:rPr lang="en-GB" sz="2000" dirty="0">
                <a:solidFill>
                  <a:srgbClr val="000000"/>
                </a:solidFill>
                <a:latin typeface="Roboto"/>
                <a:ea typeface="Roboto"/>
                <a:cs typeface="Roboto"/>
              </a:rPr>
              <a:t>External Stakeholders </a:t>
            </a:r>
          </a:p>
          <a:p>
            <a:pPr marL="742950" lvl="1" indent="-285750" algn="just">
              <a:buFont typeface="Courier New" panose="020B0604020202020204" pitchFamily="34" charset="0"/>
              <a:buChar char="o"/>
            </a:pPr>
            <a:r>
              <a:rPr lang="en-GB" sz="2000" dirty="0">
                <a:solidFill>
                  <a:srgbClr val="000000"/>
                </a:solidFill>
                <a:latin typeface="Roboto"/>
                <a:ea typeface="Roboto"/>
                <a:cs typeface="Roboto"/>
              </a:rPr>
              <a:t>Internal stakeholders </a:t>
            </a:r>
          </a:p>
          <a:p>
            <a:pPr marL="742950" lvl="1" indent="-285750" algn="just">
              <a:buFont typeface="Courier New" panose="020B0604020202020204" pitchFamily="34" charset="0"/>
              <a:buChar char="o"/>
            </a:pPr>
            <a:r>
              <a:rPr lang="en-GB" sz="2000" dirty="0">
                <a:solidFill>
                  <a:srgbClr val="000000"/>
                </a:solidFill>
                <a:latin typeface="Roboto"/>
                <a:ea typeface="Roboto"/>
                <a:cs typeface="Roboto"/>
              </a:rPr>
              <a:t>Provider engagement</a:t>
            </a:r>
            <a:endParaRPr lang="en-GB" sz="2000" b="0" i="0" dirty="0">
              <a:solidFill>
                <a:srgbClr val="000000"/>
              </a:solidFill>
              <a:effectLst/>
              <a:latin typeface="Roboto"/>
              <a:ea typeface="Roboto"/>
              <a:cs typeface="Roboto"/>
            </a:endParaRPr>
          </a:p>
          <a:p>
            <a:pPr marL="285750" indent="-285750" algn="just" fontAlgn="base">
              <a:buFont typeface="Arial" panose="020B0604020202020204" pitchFamily="34" charset="0"/>
              <a:buChar char="•"/>
            </a:pPr>
            <a:r>
              <a:rPr lang="en-GB" sz="2000" dirty="0">
                <a:solidFill>
                  <a:srgbClr val="000000"/>
                </a:solidFill>
                <a:latin typeface="Roboto"/>
                <a:ea typeface="Roboto"/>
                <a:cs typeface="Roboto"/>
              </a:rPr>
              <a:t>Feedback themes:</a:t>
            </a:r>
            <a:endParaRPr lang="en-GB" sz="2000" i="1" dirty="0">
              <a:solidFill>
                <a:srgbClr val="000000"/>
              </a:solidFill>
              <a:latin typeface="Roboto"/>
              <a:ea typeface="Roboto"/>
              <a:cs typeface="Roboto"/>
            </a:endParaRPr>
          </a:p>
          <a:p>
            <a:pPr marL="742950" lvl="1" indent="-285750" algn="just">
              <a:buFont typeface="Courier New" panose="020B0604020202020204" pitchFamily="34" charset="0"/>
              <a:buChar char="o"/>
            </a:pPr>
            <a:r>
              <a:rPr lang="en-GB" sz="2000" i="1" dirty="0">
                <a:solidFill>
                  <a:srgbClr val="000000"/>
                </a:solidFill>
                <a:latin typeface="Roboto"/>
                <a:ea typeface="Roboto"/>
                <a:cs typeface="Roboto"/>
              </a:rPr>
              <a:t>Home for life</a:t>
            </a:r>
            <a:endParaRPr lang="en-GB" sz="2000" b="0" i="1" dirty="0">
              <a:solidFill>
                <a:srgbClr val="000000"/>
              </a:solidFill>
              <a:effectLst/>
              <a:latin typeface="Roboto"/>
              <a:ea typeface="Roboto"/>
              <a:cs typeface="Roboto"/>
            </a:endParaRPr>
          </a:p>
          <a:p>
            <a:pPr marL="742950" lvl="1" indent="-285750" algn="just">
              <a:buFont typeface="Courier New" panose="020B0604020202020204" pitchFamily="34" charset="0"/>
              <a:buChar char="o"/>
            </a:pPr>
            <a:r>
              <a:rPr lang="en-GB" sz="2000" b="0" i="1" dirty="0">
                <a:solidFill>
                  <a:srgbClr val="000000"/>
                </a:solidFill>
                <a:effectLst/>
                <a:latin typeface="Roboto"/>
                <a:ea typeface="Roboto"/>
                <a:cs typeface="Roboto"/>
              </a:rPr>
              <a:t>Safety</a:t>
            </a:r>
          </a:p>
          <a:p>
            <a:pPr marL="742950" lvl="1" indent="-285750" algn="just">
              <a:buFont typeface="Courier New" panose="020B0604020202020204" pitchFamily="34" charset="0"/>
              <a:buChar char="o"/>
            </a:pPr>
            <a:r>
              <a:rPr lang="en-GB" sz="2000" i="1" dirty="0">
                <a:solidFill>
                  <a:srgbClr val="000000"/>
                </a:solidFill>
                <a:latin typeface="Roboto"/>
                <a:ea typeface="Roboto"/>
                <a:cs typeface="Roboto"/>
              </a:rPr>
              <a:t>Independence/ having own space/ live my own life</a:t>
            </a:r>
          </a:p>
          <a:p>
            <a:pPr marL="742950" lvl="1" indent="-285750" algn="just">
              <a:buFont typeface="Courier New" panose="020B0604020202020204" pitchFamily="34" charset="0"/>
              <a:buChar char="o"/>
            </a:pPr>
            <a:r>
              <a:rPr lang="en-GB" sz="2000" i="1" dirty="0">
                <a:solidFill>
                  <a:srgbClr val="000000"/>
                </a:solidFill>
                <a:latin typeface="Roboto"/>
                <a:ea typeface="Roboto"/>
                <a:cs typeface="Roboto"/>
              </a:rPr>
              <a:t>Social interaction/activities</a:t>
            </a:r>
          </a:p>
          <a:p>
            <a:pPr marL="742950" lvl="1" indent="-285750" algn="just">
              <a:buFont typeface="Courier New" panose="020B0604020202020204" pitchFamily="34" charset="0"/>
              <a:buChar char="o"/>
            </a:pPr>
            <a:r>
              <a:rPr lang="en-GB" sz="2000" b="0" i="1" dirty="0">
                <a:solidFill>
                  <a:srgbClr val="000000"/>
                </a:solidFill>
                <a:effectLst/>
                <a:latin typeface="Roboto"/>
                <a:ea typeface="Roboto"/>
                <a:cs typeface="Roboto"/>
              </a:rPr>
              <a:t>Peace of mind knowing someone is able to help when needed</a:t>
            </a:r>
          </a:p>
          <a:p>
            <a:pPr marL="742950" lvl="1" indent="-285750" algn="just">
              <a:buFont typeface="Courier New" panose="020B0604020202020204" pitchFamily="34" charset="0"/>
              <a:buChar char="o"/>
            </a:pPr>
            <a:r>
              <a:rPr lang="en-GB" sz="2000" dirty="0">
                <a:latin typeface="Roboto"/>
                <a:ea typeface="Roboto"/>
                <a:cs typeface="Roboto"/>
              </a:rPr>
              <a:t>Provides assurance to family and friends</a:t>
            </a:r>
            <a:endParaRPr lang="en-GB" sz="2000" dirty="0">
              <a:solidFill>
                <a:srgbClr val="000000"/>
              </a:solidFill>
              <a:latin typeface="Roboto"/>
              <a:ea typeface="Roboto"/>
              <a:cs typeface="Roboto"/>
            </a:endParaRPr>
          </a:p>
          <a:p>
            <a:pPr marL="742950" lvl="1" indent="-285750" algn="just">
              <a:buFont typeface="Courier New" panose="020B0604020202020204" pitchFamily="34" charset="0"/>
              <a:buChar char="o"/>
            </a:pPr>
            <a:r>
              <a:rPr lang="en-GB" sz="2000" dirty="0">
                <a:solidFill>
                  <a:srgbClr val="000000"/>
                </a:solidFill>
                <a:latin typeface="Roboto"/>
                <a:ea typeface="Roboto"/>
                <a:cs typeface="Roboto"/>
              </a:rPr>
              <a:t>Identified need for improved training </a:t>
            </a:r>
          </a:p>
          <a:p>
            <a:pPr marL="742950" lvl="1" indent="-285750" algn="just">
              <a:buFont typeface="Courier New" panose="020B0604020202020204" pitchFamily="34" charset="0"/>
              <a:buChar char="o"/>
            </a:pPr>
            <a:r>
              <a:rPr lang="en-GB" sz="2000" dirty="0">
                <a:solidFill>
                  <a:srgbClr val="000000"/>
                </a:solidFill>
                <a:latin typeface="Roboto"/>
                <a:ea typeface="Roboto"/>
                <a:cs typeface="Roboto"/>
              </a:rPr>
              <a:t>Continuity of staff/staff availability</a:t>
            </a:r>
          </a:p>
          <a:p>
            <a:pPr marL="742950" lvl="1" indent="-285750" algn="just">
              <a:buFont typeface="Courier New" panose="020B0604020202020204" pitchFamily="34" charset="0"/>
              <a:buChar char="o"/>
            </a:pPr>
            <a:r>
              <a:rPr lang="en-GB" sz="2000" dirty="0">
                <a:solidFill>
                  <a:srgbClr val="000000"/>
                </a:solidFill>
                <a:latin typeface="Roboto"/>
                <a:ea typeface="Roboto"/>
                <a:cs typeface="Roboto"/>
              </a:rPr>
              <a:t>Communication</a:t>
            </a:r>
          </a:p>
          <a:p>
            <a:pPr marL="742950" lvl="1" indent="-285750" algn="just">
              <a:buFont typeface="Courier New" panose="020B0604020202020204" pitchFamily="34" charset="0"/>
              <a:buChar char="o"/>
            </a:pPr>
            <a:endParaRPr lang="en-GB" sz="200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147212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a:extLst>
              <a:ext uri="{C183D7F6-B498-43B3-948B-1728B52AA6E4}">
                <adec:decorative xmlns:adec="http://schemas.microsoft.com/office/drawing/2017/decorative" val="1"/>
              </a:ext>
            </a:extLst>
          </p:cNvPr>
          <p:cNvSpPr/>
          <p:nvPr/>
        </p:nvSpPr>
        <p:spPr>
          <a:xfrm>
            <a:off x="2660072" y="-21896"/>
            <a:ext cx="9659389" cy="83127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lt=&quot;&quot;">
            <a:extLst>
              <a:ext uri="{FF2B5EF4-FFF2-40B4-BE49-F238E27FC236}">
                <a16:creationId xmlns:a16="http://schemas.microsoft.com/office/drawing/2014/main" id="{16B60B6C-EA69-344A-8CC9-82BC9110922F}"/>
              </a:ext>
            </a:extLst>
          </p:cNvPr>
          <p:cNvPicPr>
            <a:picLocks noChangeAspect="1"/>
          </p:cNvPicPr>
          <p:nvPr/>
        </p:nvPicPr>
        <p:blipFill rotWithShape="1">
          <a:blip r:embed="rId3"/>
          <a:srcRect r="78165" b="84584"/>
          <a:stretch/>
        </p:blipFill>
        <p:spPr>
          <a:xfrm>
            <a:off x="0" y="-9808"/>
            <a:ext cx="2660073" cy="1057212"/>
          </a:xfrm>
          <a:prstGeom prst="rect">
            <a:avLst/>
          </a:prstGeom>
        </p:spPr>
      </p:pic>
      <p:sp>
        <p:nvSpPr>
          <p:cNvPr id="22" name="Rounded Rectangle 21" descr="alt=&quot;&quot;"/>
          <p:cNvSpPr/>
          <p:nvPr/>
        </p:nvSpPr>
        <p:spPr>
          <a:xfrm>
            <a:off x="-66500" y="6450676"/>
            <a:ext cx="4023360" cy="40732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descr="What this briefing is about">
            <a:extLst>
              <a:ext uri="{FF2B5EF4-FFF2-40B4-BE49-F238E27FC236}">
                <a16:creationId xmlns:a16="http://schemas.microsoft.com/office/drawing/2014/main" id="{186F4C1E-4980-4053-962B-736D32235737}"/>
              </a:ext>
            </a:extLst>
          </p:cNvPr>
          <p:cNvSpPr txBox="1">
            <a:spLocks noGrp="1"/>
          </p:cNvSpPr>
          <p:nvPr>
            <p:ph type="title" idx="4294967295"/>
          </p:nvPr>
        </p:nvSpPr>
        <p:spPr>
          <a:xfrm>
            <a:off x="3035300" y="70338"/>
            <a:ext cx="915669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a:solidFill>
                  <a:srgbClr val="000000"/>
                </a:solidFill>
                <a:latin typeface="Roboto" panose="02000000000000000000" pitchFamily="2" charset="0"/>
              </a:rPr>
              <a:t>Proposed Model</a:t>
            </a:r>
            <a:endParaRPr kumimoji="0" lang="en-GB" sz="4000" b="1" i="0" u="none" strike="noStrike" kern="1200" cap="none" spc="0" normalizeH="0" baseline="0" noProof="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8CD09AE3-2A85-4CB4-B732-C10FCBDD43B5}"/>
              </a:ext>
            </a:extLst>
          </p:cNvPr>
          <p:cNvSpPr txBox="1"/>
          <p:nvPr/>
        </p:nvSpPr>
        <p:spPr>
          <a:xfrm>
            <a:off x="916577" y="1405167"/>
            <a:ext cx="10358846" cy="4462760"/>
          </a:xfrm>
          <a:prstGeom prst="rect">
            <a:avLst/>
          </a:prstGeom>
          <a:noFill/>
        </p:spPr>
        <p:txBody>
          <a:bodyPr wrap="square" lIns="91440" tIns="45720" rIns="91440" bIns="45720" rtlCol="0" anchor="t">
            <a:spAutoFit/>
          </a:bodyPr>
          <a:lstStyle/>
          <a:p>
            <a:pPr algn="just" fontAlgn="base"/>
            <a:r>
              <a:rPr lang="en-GB" sz="2000" dirty="0">
                <a:solidFill>
                  <a:srgbClr val="000000"/>
                </a:solidFill>
                <a:latin typeface="Roboto"/>
                <a:ea typeface="Roboto"/>
                <a:cs typeface="Roboto"/>
              </a:rPr>
              <a:t>      Overarching Contract</a:t>
            </a:r>
            <a:endParaRPr lang="en-US" dirty="0">
              <a:cs typeface="Calibri" panose="020F0502020204030204"/>
            </a:endParaRPr>
          </a:p>
          <a:p>
            <a:pPr algn="just" rtl="0" fontAlgn="base"/>
            <a:endParaRPr lang="en-GB" sz="2000" b="1"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800100" lvl="1" indent="-342900" algn="just" fontAlgn="base">
              <a:buFont typeface="Arial" panose="020B0604020202020204" pitchFamily="34" charset="0"/>
              <a:buChar char="•"/>
            </a:pPr>
            <a:r>
              <a:rPr lang="en-GB" sz="2000" dirty="0">
                <a:solidFill>
                  <a:srgbClr val="000000"/>
                </a:solidFill>
                <a:latin typeface="Roboto"/>
                <a:ea typeface="Roboto"/>
                <a:cs typeface="Roboto"/>
              </a:rPr>
              <a:t>Contract duration 5 years with option to extend by two individual 12-month periods</a:t>
            </a:r>
          </a:p>
          <a:p>
            <a:pPr marL="742950" lvl="1" indent="-285750" algn="just">
              <a:buFont typeface="Arial" panose="020B0604020202020204" pitchFamily="34" charset="0"/>
              <a:buChar char="•"/>
            </a:pPr>
            <a:r>
              <a:rPr lang="en-GB" sz="2000" dirty="0">
                <a:solidFill>
                  <a:srgbClr val="000000"/>
                </a:solidFill>
                <a:latin typeface="Roboto"/>
                <a:ea typeface="+mn-lt"/>
                <a:cs typeface="+mn-lt"/>
              </a:rPr>
              <a:t>2 Local Area Partnership based Lots</a:t>
            </a:r>
          </a:p>
          <a:p>
            <a:pPr marL="1371600" lvl="2" indent="-457200" algn="just">
              <a:buFont typeface="+mj-lt"/>
              <a:buAutoNum type="arabicParenR"/>
            </a:pPr>
            <a:r>
              <a:rPr lang="en-GB" sz="2000" dirty="0">
                <a:solidFill>
                  <a:srgbClr val="000000"/>
                </a:solidFill>
                <a:latin typeface="Roboto"/>
                <a:ea typeface="+mn-lt"/>
                <a:cs typeface="+mn-lt"/>
              </a:rPr>
              <a:t>Northampton West: St </a:t>
            </a:r>
            <a:r>
              <a:rPr lang="en-GB" sz="2000" dirty="0" err="1">
                <a:solidFill>
                  <a:srgbClr val="000000"/>
                </a:solidFill>
                <a:latin typeface="Roboto"/>
                <a:ea typeface="+mn-lt"/>
                <a:cs typeface="+mn-lt"/>
              </a:rPr>
              <a:t>Crispins</a:t>
            </a:r>
            <a:r>
              <a:rPr lang="en-GB" sz="2000" dirty="0">
                <a:solidFill>
                  <a:srgbClr val="000000"/>
                </a:solidFill>
                <a:latin typeface="Roboto"/>
                <a:ea typeface="+mn-lt"/>
                <a:cs typeface="+mn-lt"/>
              </a:rPr>
              <a:t> &amp; </a:t>
            </a:r>
            <a:r>
              <a:rPr lang="en-GB" sz="2000" dirty="0" err="1">
                <a:solidFill>
                  <a:srgbClr val="000000"/>
                </a:solidFill>
                <a:latin typeface="Roboto"/>
                <a:ea typeface="+mn-lt"/>
                <a:cs typeface="+mn-lt"/>
              </a:rPr>
              <a:t>Foxfields</a:t>
            </a:r>
            <a:endParaRPr lang="en-GB" sz="2000" dirty="0">
              <a:solidFill>
                <a:srgbClr val="000000"/>
              </a:solidFill>
              <a:latin typeface="Roboto"/>
              <a:ea typeface="+mn-lt"/>
              <a:cs typeface="+mn-lt"/>
            </a:endParaRPr>
          </a:p>
          <a:p>
            <a:pPr marL="1371600" lvl="2" indent="-457200" algn="just">
              <a:buFont typeface="+mj-lt"/>
              <a:buAutoNum type="arabicParenR"/>
            </a:pPr>
            <a:r>
              <a:rPr lang="en-GB" sz="2000" dirty="0">
                <a:solidFill>
                  <a:srgbClr val="000000"/>
                </a:solidFill>
                <a:latin typeface="Roboto"/>
                <a:ea typeface="+mn-lt"/>
                <a:cs typeface="+mn-lt"/>
              </a:rPr>
              <a:t>Northampton North: Balmoral </a:t>
            </a:r>
            <a:endParaRPr lang="en-GB" sz="2000" dirty="0">
              <a:solidFill>
                <a:srgbClr val="464646"/>
              </a:solidFill>
              <a:latin typeface="Roboto" panose="02000000000000000000" pitchFamily="2" charset="0"/>
              <a:ea typeface="Roboto" panose="02000000000000000000" pitchFamily="2" charset="0"/>
              <a:cs typeface="Roboto" panose="02000000000000000000" pitchFamily="2" charset="0"/>
            </a:endParaRPr>
          </a:p>
          <a:p>
            <a:pPr marL="742950" lvl="1" indent="-285750" algn="just">
              <a:buFont typeface="Arial" panose="020B0604020202020204" pitchFamily="34" charset="0"/>
              <a:buChar char="•"/>
            </a:pPr>
            <a:r>
              <a:rPr lang="en-GB" sz="2000" b="0" i="0" dirty="0">
                <a:solidFill>
                  <a:srgbClr val="000000"/>
                </a:solidFill>
                <a:effectLst/>
                <a:latin typeface="Roboto"/>
                <a:ea typeface="Roboto"/>
                <a:cs typeface="Roboto"/>
              </a:rPr>
              <a:t>Removal of the age restriction of 55+</a:t>
            </a:r>
            <a:endParaRPr lang="en-GB" sz="2000" dirty="0">
              <a:solidFill>
                <a:srgbClr val="000000"/>
              </a:solidFill>
              <a:latin typeface="Roboto"/>
              <a:ea typeface="Roboto"/>
              <a:cs typeface="Roboto"/>
            </a:endParaRPr>
          </a:p>
          <a:p>
            <a:pPr marL="742950" lvl="1" indent="-285750" algn="just">
              <a:buFont typeface="Arial" panose="020B0604020202020204" pitchFamily="34" charset="0"/>
              <a:buChar char="•"/>
            </a:pPr>
            <a:r>
              <a:rPr lang="en-GB" sz="2000" dirty="0">
                <a:solidFill>
                  <a:srgbClr val="000000"/>
                </a:solidFill>
                <a:latin typeface="Roboto"/>
                <a:ea typeface="Roboto"/>
                <a:cs typeface="Roboto"/>
              </a:rPr>
              <a:t>Outcomes focussed </a:t>
            </a:r>
          </a:p>
          <a:p>
            <a:pPr marL="742950" lvl="1" indent="-285750" algn="just">
              <a:buFont typeface="Arial" panose="020B0604020202020204" pitchFamily="34" charset="0"/>
              <a:buChar char="•"/>
            </a:pPr>
            <a:r>
              <a:rPr lang="en-GB" sz="2000" dirty="0">
                <a:solidFill>
                  <a:srgbClr val="000000"/>
                </a:solidFill>
                <a:latin typeface="Roboto"/>
                <a:ea typeface="Roboto"/>
                <a:cs typeface="Roboto"/>
              </a:rPr>
              <a:t>WNC seek to invest in this model over the life of the contract</a:t>
            </a:r>
          </a:p>
          <a:p>
            <a:pPr marL="742950" lvl="1" indent="-285750" algn="just">
              <a:buFont typeface="Arial" panose="020B0604020202020204" pitchFamily="34" charset="0"/>
              <a:buChar char="•"/>
            </a:pPr>
            <a:endParaRPr lang="en-GB" sz="2000" dirty="0">
              <a:solidFill>
                <a:srgbClr val="000000"/>
              </a:solidFill>
              <a:latin typeface="Roboto"/>
              <a:ea typeface="Roboto"/>
              <a:cs typeface="Roboto"/>
            </a:endParaRPr>
          </a:p>
          <a:p>
            <a:pPr lvl="1" algn="just"/>
            <a:r>
              <a:rPr lang="en-GB" sz="2000" dirty="0">
                <a:solidFill>
                  <a:srgbClr val="000000"/>
                </a:solidFill>
                <a:latin typeface="Roboto"/>
                <a:ea typeface="Roboto"/>
                <a:cs typeface="Roboto"/>
              </a:rPr>
              <a:t>Fee model:</a:t>
            </a:r>
            <a:endParaRPr lang="en-GB" sz="2000" dirty="0">
              <a:latin typeface="Roboto"/>
              <a:ea typeface="Roboto"/>
              <a:cs typeface="Roboto"/>
            </a:endParaRPr>
          </a:p>
          <a:p>
            <a:r>
              <a:rPr lang="en-GB" sz="2000" dirty="0">
                <a:solidFill>
                  <a:srgbClr val="000000"/>
                </a:solidFill>
                <a:latin typeface="Roboto" panose="02000000000000000000" pitchFamily="2" charset="0"/>
                <a:ea typeface="Roboto" panose="02000000000000000000" pitchFamily="2" charset="0"/>
                <a:cs typeface="Roboto" panose="02000000000000000000" pitchFamily="2" charset="0"/>
              </a:rPr>
              <a:t>1:1 care package to meet individual needs</a:t>
            </a:r>
            <a:endParaRPr lang="en-GB" sz="2400" dirty="0"/>
          </a:p>
          <a:p>
            <a:r>
              <a:rPr lang="en-GB" sz="2000" dirty="0">
                <a:solidFill>
                  <a:srgbClr val="000000"/>
                </a:solidFill>
                <a:latin typeface="Roboto" panose="02000000000000000000" pitchFamily="2" charset="0"/>
                <a:ea typeface="Roboto" panose="02000000000000000000" pitchFamily="2" charset="0"/>
                <a:cs typeface="Roboto" panose="02000000000000000000" pitchFamily="2" charset="0"/>
              </a:rPr>
              <a:t>Wellbeing service (24hr low level care and support) – self funded </a:t>
            </a:r>
            <a:endParaRPr lang="en-GB" sz="2000" dirty="0">
              <a:latin typeface="Tahoma" panose="020B0604030504040204" pitchFamily="34" charset="0"/>
              <a:ea typeface="Tahoma" panose="020B0604030504040204" pitchFamily="34" charset="0"/>
              <a:cs typeface="Tahoma" panose="020B0604030504040204" pitchFamily="34" charset="0"/>
            </a:endParaRPr>
          </a:p>
          <a:p>
            <a:endParaRPr lang="en-GB" sz="2400" dirty="0">
              <a:cs typeface="Calibri"/>
            </a:endParaRPr>
          </a:p>
        </p:txBody>
      </p:sp>
    </p:spTree>
    <p:extLst>
      <p:ext uri="{BB962C8B-B14F-4D97-AF65-F5344CB8AC3E}">
        <p14:creationId xmlns:p14="http://schemas.microsoft.com/office/powerpoint/2010/main" val="1499272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4ce2053-cb06-456a-895c-3788c285c614">
      <UserInfo>
        <DisplayName>Lisa Waggott</DisplayName>
        <AccountId>12</AccountId>
        <AccountType/>
      </UserInfo>
    </SharedWithUsers>
    <_activity xmlns="88843193-ccdc-480d-87b2-bde28ece47d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39256C6A36CD8468A9203B29CA9D066" ma:contentTypeVersion="16" ma:contentTypeDescription="Create a new document." ma:contentTypeScope="" ma:versionID="04b7f3ae6ba467455d5bdd11b26a2202">
  <xsd:schema xmlns:xsd="http://www.w3.org/2001/XMLSchema" xmlns:xs="http://www.w3.org/2001/XMLSchema" xmlns:p="http://schemas.microsoft.com/office/2006/metadata/properties" xmlns:ns3="88843193-ccdc-480d-87b2-bde28ece47d3" xmlns:ns4="44ce2053-cb06-456a-895c-3788c285c614" targetNamespace="http://schemas.microsoft.com/office/2006/metadata/properties" ma:root="true" ma:fieldsID="dd8e6ec5513e062cc549625f81025dcb" ns3:_="" ns4:_="">
    <xsd:import namespace="88843193-ccdc-480d-87b2-bde28ece47d3"/>
    <xsd:import namespace="44ce2053-cb06-456a-895c-3788c285c61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element ref="ns3:MediaServiceDateTaken" minOccurs="0"/>
                <xsd:element ref="ns3:MediaServiceAutoTags" minOccurs="0"/>
                <xsd:element ref="ns3:MediaLengthInSeconds" minOccurs="0"/>
                <xsd:element ref="ns3:MediaServiceObjectDetectorVersions" minOccurs="0"/>
                <xsd:element ref="ns3:MediaServiceSearchProperties" minOccurs="0"/>
                <xsd:element ref="ns3:MediaServiceSystem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843193-ccdc-480d-87b2-bde28ece47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ce2053-cb06-456a-895c-3788c285c61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8B84DD-43A9-4614-BBB3-E3FD01F20E6C}">
  <ds:schemaRefs>
    <ds:schemaRef ds:uri="http://schemas.microsoft.com/sharepoint/v3/contenttype/forms"/>
  </ds:schemaRefs>
</ds:datastoreItem>
</file>

<file path=customXml/itemProps2.xml><?xml version="1.0" encoding="utf-8"?>
<ds:datastoreItem xmlns:ds="http://schemas.openxmlformats.org/officeDocument/2006/customXml" ds:itemID="{560E3600-D3F7-4234-83D9-CD5EB9A0CAFF}">
  <ds:schemaRefs>
    <ds:schemaRef ds:uri="http://schemas.microsoft.com/office/2006/metadata/properties"/>
    <ds:schemaRef ds:uri="http://schemas.microsoft.com/office/2006/documentManagement/types"/>
    <ds:schemaRef ds:uri="http://purl.org/dc/terms/"/>
    <ds:schemaRef ds:uri="http://schemas.microsoft.com/office/infopath/2007/PartnerControls"/>
    <ds:schemaRef ds:uri="44ce2053-cb06-456a-895c-3788c285c614"/>
    <ds:schemaRef ds:uri="88843193-ccdc-480d-87b2-bde28ece47d3"/>
    <ds:schemaRef ds:uri="http://purl.org/dc/dcmitype/"/>
    <ds:schemaRef ds:uri="http://www.w3.org/XML/1998/namespace"/>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B7348AAC-63B5-40C6-B4AC-0EA2366B49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843193-ccdc-480d-87b2-bde28ece47d3"/>
    <ds:schemaRef ds:uri="44ce2053-cb06-456a-895c-3788c285c6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812</Words>
  <Application>Microsoft Office PowerPoint</Application>
  <PresentationFormat>Widescreen</PresentationFormat>
  <Paragraphs>157</Paragraphs>
  <Slides>13</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Calibri Light</vt:lpstr>
      <vt:lpstr>Courier New</vt:lpstr>
      <vt:lpstr>Roboto</vt:lpstr>
      <vt:lpstr>Tahoma</vt:lpstr>
      <vt:lpstr>Office Theme</vt:lpstr>
      <vt:lpstr>1_Office Theme</vt:lpstr>
      <vt:lpstr>Extra Care Recommissioning Project (ECRP)  Contract Overview </vt:lpstr>
      <vt:lpstr>Meet the Team</vt:lpstr>
      <vt:lpstr>PowerPoint Presentation</vt:lpstr>
      <vt:lpstr>Current Demand</vt:lpstr>
      <vt:lpstr>PowerPoint Presentation</vt:lpstr>
      <vt:lpstr>Current Provision - Foxfields </vt:lpstr>
      <vt:lpstr>Current Provision – St Crispins</vt:lpstr>
      <vt:lpstr>PowerPoint Presentation</vt:lpstr>
      <vt:lpstr>Proposed Model</vt:lpstr>
      <vt:lpstr>PowerPoint Presentation</vt:lpstr>
      <vt:lpstr>How do you Tender….</vt:lpstr>
      <vt:lpstr>Procurement Process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Mateusz Kantowski</dc:creator>
  <cp:lastModifiedBy>Lisa Waggott</cp:lastModifiedBy>
  <cp:revision>72</cp:revision>
  <cp:lastPrinted>2024-01-30T11:47:03Z</cp:lastPrinted>
  <dcterms:created xsi:type="dcterms:W3CDTF">2021-02-11T16:35:13Z</dcterms:created>
  <dcterms:modified xsi:type="dcterms:W3CDTF">2024-04-26T14:30:44Z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6ec094-42b0-4a3f-84e1-779791d08481_Enabled">
    <vt:lpwstr>true</vt:lpwstr>
  </property>
  <property fmtid="{D5CDD505-2E9C-101B-9397-08002B2CF9AE}" pid="3" name="MSIP_Label_de6ec094-42b0-4a3f-84e1-779791d08481_SetDate">
    <vt:lpwstr>2021-02-11T16:35:36Z</vt:lpwstr>
  </property>
  <property fmtid="{D5CDD505-2E9C-101B-9397-08002B2CF9AE}" pid="4" name="MSIP_Label_de6ec094-42b0-4a3f-84e1-779791d08481_Method">
    <vt:lpwstr>Standard</vt:lpwstr>
  </property>
  <property fmtid="{D5CDD505-2E9C-101B-9397-08002B2CF9AE}" pid="5" name="MSIP_Label_de6ec094-42b0-4a3f-84e1-779791d08481_Name">
    <vt:lpwstr>OFFICAL - Public</vt:lpwstr>
  </property>
  <property fmtid="{D5CDD505-2E9C-101B-9397-08002B2CF9AE}" pid="6" name="MSIP_Label_de6ec094-42b0-4a3f-84e1-779791d08481_SiteId">
    <vt:lpwstr>e29c0ef9-9a07-4b02-b98b-7b2d8a78d737</vt:lpwstr>
  </property>
  <property fmtid="{D5CDD505-2E9C-101B-9397-08002B2CF9AE}" pid="7" name="MSIP_Label_de6ec094-42b0-4a3f-84e1-779791d08481_ActionId">
    <vt:lpwstr>5210e4a7-63ee-49d2-9e52-00f794dde88d</vt:lpwstr>
  </property>
  <property fmtid="{D5CDD505-2E9C-101B-9397-08002B2CF9AE}" pid="8" name="MSIP_Label_de6ec094-42b0-4a3f-84e1-779791d08481_ContentBits">
    <vt:lpwstr>0</vt:lpwstr>
  </property>
  <property fmtid="{D5CDD505-2E9C-101B-9397-08002B2CF9AE}" pid="9" name="ContentTypeId">
    <vt:lpwstr>0x010100D39256C6A36CD8468A9203B29CA9D066</vt:lpwstr>
  </property>
  <property fmtid="{D5CDD505-2E9C-101B-9397-08002B2CF9AE}" pid="10" name="MSIP_Label_cc5cf3e9-e8fc-4e4f-869e-f25a19fdd432_Enabled">
    <vt:lpwstr>true</vt:lpwstr>
  </property>
  <property fmtid="{D5CDD505-2E9C-101B-9397-08002B2CF9AE}" pid="11" name="MSIP_Label_cc5cf3e9-e8fc-4e4f-869e-f25a19fdd432_SetDate">
    <vt:lpwstr>2021-05-25T12:21:24Z</vt:lpwstr>
  </property>
  <property fmtid="{D5CDD505-2E9C-101B-9397-08002B2CF9AE}" pid="12" name="MSIP_Label_cc5cf3e9-e8fc-4e4f-869e-f25a19fdd432_Method">
    <vt:lpwstr>Standard</vt:lpwstr>
  </property>
  <property fmtid="{D5CDD505-2E9C-101B-9397-08002B2CF9AE}" pid="13" name="MSIP_Label_cc5cf3e9-e8fc-4e4f-869e-f25a19fdd432_Name">
    <vt:lpwstr>Official - Public</vt:lpwstr>
  </property>
  <property fmtid="{D5CDD505-2E9C-101B-9397-08002B2CF9AE}" pid="14" name="MSIP_Label_cc5cf3e9-e8fc-4e4f-869e-f25a19fdd432_SiteId">
    <vt:lpwstr>d96ab1f6-e660-4d50-9ecf-5a0af2121797</vt:lpwstr>
  </property>
  <property fmtid="{D5CDD505-2E9C-101B-9397-08002B2CF9AE}" pid="15" name="MSIP_Label_cc5cf3e9-e8fc-4e4f-869e-f25a19fdd432_ActionId">
    <vt:lpwstr>3c448d46-5128-430a-8c80-cc94bc4c1716</vt:lpwstr>
  </property>
  <property fmtid="{D5CDD505-2E9C-101B-9397-08002B2CF9AE}" pid="16" name="MSIP_Label_cc5cf3e9-e8fc-4e4f-869e-f25a19fdd432_ContentBits">
    <vt:lpwstr>0</vt:lpwstr>
  </property>
  <property fmtid="{D5CDD505-2E9C-101B-9397-08002B2CF9AE}" pid="17" name="MediaServiceImageTags">
    <vt:lpwstr/>
  </property>
</Properties>
</file>