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93" r:id="rId5"/>
  </p:sldMasterIdLst>
  <p:notesMasterIdLst>
    <p:notesMasterId r:id="rId23"/>
  </p:notesMasterIdLst>
  <p:sldIdLst>
    <p:sldId id="257" r:id="rId6"/>
    <p:sldId id="282" r:id="rId7"/>
    <p:sldId id="300" r:id="rId8"/>
    <p:sldId id="259" r:id="rId9"/>
    <p:sldId id="283" r:id="rId10"/>
    <p:sldId id="298" r:id="rId11"/>
    <p:sldId id="299" r:id="rId12"/>
    <p:sldId id="284" r:id="rId13"/>
    <p:sldId id="295" r:id="rId14"/>
    <p:sldId id="287" r:id="rId15"/>
    <p:sldId id="285" r:id="rId16"/>
    <p:sldId id="293" r:id="rId17"/>
    <p:sldId id="292" r:id="rId18"/>
    <p:sldId id="294" r:id="rId19"/>
    <p:sldId id="297" r:id="rId20"/>
    <p:sldId id="296"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5A"/>
    <a:srgbClr val="00A788"/>
    <a:srgbClr val="FFFFFF"/>
    <a:srgbClr val="626262"/>
    <a:srgbClr val="FBBB10"/>
    <a:srgbClr val="923D9D"/>
    <a:srgbClr val="1E5DF8"/>
    <a:srgbClr val="67C04D"/>
    <a:srgbClr val="FF9D1B"/>
    <a:srgbClr val="E94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8"/>
    <p:restoredTop sz="61055" autoAdjust="0"/>
  </p:normalViewPr>
  <p:slideViewPr>
    <p:cSldViewPr snapToGrid="0" snapToObjects="1">
      <p:cViewPr varScale="1">
        <p:scale>
          <a:sx n="69" d="100"/>
          <a:sy n="69" d="100"/>
        </p:scale>
        <p:origin x="2010" y="78"/>
      </p:cViewPr>
      <p:guideLst>
        <p:guide orient="horz" pos="323"/>
        <p:guide pos="325"/>
        <p:guide orient="horz" pos="3974"/>
        <p:guide pos="7355"/>
        <p:guide pos="3840"/>
        <p:guide orient="horz" pos="935"/>
        <p:guide orient="horz" pos="3634"/>
        <p:guide pos="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Lake - UKRI ESRC" userId="ca4987c1-d05e-485f-b6c3-b397665b36cc" providerId="ADAL" clId="{67ADA2BF-0F3B-4064-8880-043FC8DB90AB}"/>
    <pc:docChg chg="modSld">
      <pc:chgData name="Joanna Lake - UKRI ESRC" userId="ca4987c1-d05e-485f-b6c3-b397665b36cc" providerId="ADAL" clId="{67ADA2BF-0F3B-4064-8880-043FC8DB90AB}" dt="2020-05-07T15:45:02.430" v="23" actId="6549"/>
      <pc:docMkLst>
        <pc:docMk/>
      </pc:docMkLst>
      <pc:sldChg chg="modNotesTx">
        <pc:chgData name="Joanna Lake - UKRI ESRC" userId="ca4987c1-d05e-485f-b6c3-b397665b36cc" providerId="ADAL" clId="{67ADA2BF-0F3B-4064-8880-043FC8DB90AB}" dt="2020-05-07T15:43:54.753" v="0" actId="6549"/>
        <pc:sldMkLst>
          <pc:docMk/>
          <pc:sldMk cId="3224382533" sldId="257"/>
        </pc:sldMkLst>
      </pc:sldChg>
      <pc:sldChg chg="modNotesTx">
        <pc:chgData name="Joanna Lake - UKRI ESRC" userId="ca4987c1-d05e-485f-b6c3-b397665b36cc" providerId="ADAL" clId="{67ADA2BF-0F3B-4064-8880-043FC8DB90AB}" dt="2020-05-07T15:44:07.787" v="14" actId="20577"/>
        <pc:sldMkLst>
          <pc:docMk/>
          <pc:sldMk cId="2074647058" sldId="259"/>
        </pc:sldMkLst>
      </pc:sldChg>
      <pc:sldChg chg="modNotesTx">
        <pc:chgData name="Joanna Lake - UKRI ESRC" userId="ca4987c1-d05e-485f-b6c3-b397665b36cc" providerId="ADAL" clId="{67ADA2BF-0F3B-4064-8880-043FC8DB90AB}" dt="2020-05-07T15:45:02.430" v="23" actId="6549"/>
        <pc:sldMkLst>
          <pc:docMk/>
          <pc:sldMk cId="1499210521" sldId="281"/>
        </pc:sldMkLst>
      </pc:sldChg>
      <pc:sldChg chg="modNotesTx">
        <pc:chgData name="Joanna Lake - UKRI ESRC" userId="ca4987c1-d05e-485f-b6c3-b397665b36cc" providerId="ADAL" clId="{67ADA2BF-0F3B-4064-8880-043FC8DB90AB}" dt="2020-05-07T15:43:59.022" v="1" actId="6549"/>
        <pc:sldMkLst>
          <pc:docMk/>
          <pc:sldMk cId="1511658162" sldId="282"/>
        </pc:sldMkLst>
      </pc:sldChg>
      <pc:sldChg chg="modNotesTx">
        <pc:chgData name="Joanna Lake - UKRI ESRC" userId="ca4987c1-d05e-485f-b6c3-b397665b36cc" providerId="ADAL" clId="{67ADA2BF-0F3B-4064-8880-043FC8DB90AB}" dt="2020-05-07T15:44:24.579" v="17" actId="6549"/>
        <pc:sldMkLst>
          <pc:docMk/>
          <pc:sldMk cId="534106301" sldId="284"/>
        </pc:sldMkLst>
      </pc:sldChg>
      <pc:sldChg chg="modNotesTx">
        <pc:chgData name="Joanna Lake - UKRI ESRC" userId="ca4987c1-d05e-485f-b6c3-b397665b36cc" providerId="ADAL" clId="{67ADA2BF-0F3B-4064-8880-043FC8DB90AB}" dt="2020-05-07T15:44:48.984" v="20" actId="6549"/>
        <pc:sldMkLst>
          <pc:docMk/>
          <pc:sldMk cId="1734011083" sldId="292"/>
        </pc:sldMkLst>
      </pc:sldChg>
      <pc:sldChg chg="modNotesTx">
        <pc:chgData name="Joanna Lake - UKRI ESRC" userId="ca4987c1-d05e-485f-b6c3-b397665b36cc" providerId="ADAL" clId="{67ADA2BF-0F3B-4064-8880-043FC8DB90AB}" dt="2020-05-07T15:44:40.782" v="19" actId="6549"/>
        <pc:sldMkLst>
          <pc:docMk/>
          <pc:sldMk cId="2704071666" sldId="293"/>
        </pc:sldMkLst>
      </pc:sldChg>
      <pc:sldChg chg="modNotesTx">
        <pc:chgData name="Joanna Lake - UKRI ESRC" userId="ca4987c1-d05e-485f-b6c3-b397665b36cc" providerId="ADAL" clId="{67ADA2BF-0F3B-4064-8880-043FC8DB90AB}" dt="2020-05-07T15:44:53.240" v="21" actId="6549"/>
        <pc:sldMkLst>
          <pc:docMk/>
          <pc:sldMk cId="830513423" sldId="294"/>
        </pc:sldMkLst>
      </pc:sldChg>
      <pc:sldChg chg="modNotesTx">
        <pc:chgData name="Joanna Lake - UKRI ESRC" userId="ca4987c1-d05e-485f-b6c3-b397665b36cc" providerId="ADAL" clId="{67ADA2BF-0F3B-4064-8880-043FC8DB90AB}" dt="2020-05-07T15:44:34.810" v="18" actId="6549"/>
        <pc:sldMkLst>
          <pc:docMk/>
          <pc:sldMk cId="1301522440" sldId="295"/>
        </pc:sldMkLst>
      </pc:sldChg>
      <pc:sldChg chg="modNotesTx">
        <pc:chgData name="Joanna Lake - UKRI ESRC" userId="ca4987c1-d05e-485f-b6c3-b397665b36cc" providerId="ADAL" clId="{67ADA2BF-0F3B-4064-8880-043FC8DB90AB}" dt="2020-05-07T15:44:58.266" v="22" actId="6549"/>
        <pc:sldMkLst>
          <pc:docMk/>
          <pc:sldMk cId="3671553848" sldId="296"/>
        </pc:sldMkLst>
      </pc:sldChg>
      <pc:sldChg chg="modNotesTx">
        <pc:chgData name="Joanna Lake - UKRI ESRC" userId="ca4987c1-d05e-485f-b6c3-b397665b36cc" providerId="ADAL" clId="{67ADA2BF-0F3B-4064-8880-043FC8DB90AB}" dt="2020-05-07T15:44:17.010" v="15" actId="6549"/>
        <pc:sldMkLst>
          <pc:docMk/>
          <pc:sldMk cId="4125617612" sldId="298"/>
        </pc:sldMkLst>
      </pc:sldChg>
      <pc:sldChg chg="modNotesTx">
        <pc:chgData name="Joanna Lake - UKRI ESRC" userId="ca4987c1-d05e-485f-b6c3-b397665b36cc" providerId="ADAL" clId="{67ADA2BF-0F3B-4064-8880-043FC8DB90AB}" dt="2020-05-07T15:44:20.926" v="16" actId="6549"/>
        <pc:sldMkLst>
          <pc:docMk/>
          <pc:sldMk cId="3186886958" sldId="299"/>
        </pc:sldMkLst>
      </pc:sldChg>
      <pc:sldChg chg="modNotesTx">
        <pc:chgData name="Joanna Lake - UKRI ESRC" userId="ca4987c1-d05e-485f-b6c3-b397665b36cc" providerId="ADAL" clId="{67ADA2BF-0F3B-4064-8880-043FC8DB90AB}" dt="2020-05-07T15:44:02.973" v="2" actId="6549"/>
        <pc:sldMkLst>
          <pc:docMk/>
          <pc:sldMk cId="3724484039"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885735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13979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23183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214141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14</a:t>
            </a:fld>
            <a:endParaRPr lang="en-US"/>
          </a:p>
        </p:txBody>
      </p:sp>
    </p:spTree>
    <p:extLst>
      <p:ext uri="{BB962C8B-B14F-4D97-AF65-F5344CB8AC3E}">
        <p14:creationId xmlns:p14="http://schemas.microsoft.com/office/powerpoint/2010/main" val="20693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328036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17</a:t>
            </a:fld>
            <a:endParaRPr lang="en-US"/>
          </a:p>
        </p:txBody>
      </p:sp>
    </p:spTree>
    <p:extLst>
      <p:ext uri="{BB962C8B-B14F-4D97-AF65-F5344CB8AC3E}">
        <p14:creationId xmlns:p14="http://schemas.microsoft.com/office/powerpoint/2010/main" val="272486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kumimoji="0" lang="en-GB" sz="12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396918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7704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413783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369198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228868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406532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8</a:t>
            </a:fld>
            <a:endParaRPr lang="en-US"/>
          </a:p>
        </p:txBody>
      </p:sp>
    </p:spTree>
    <p:extLst>
      <p:ext uri="{BB962C8B-B14F-4D97-AF65-F5344CB8AC3E}">
        <p14:creationId xmlns:p14="http://schemas.microsoft.com/office/powerpoint/2010/main" val="278685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266275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B072-72CF-1C40-B877-21E5CEBA28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C13D1E7-8B1F-D946-9EA0-75154BBC3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7CC8150-BEED-E945-B6E4-F6CD3807F6EE}"/>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A0E82C58-D660-AD47-AF9F-954FD355D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ECB9B-FCB0-264B-94D0-EE3CD17284E4}"/>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50193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BA14-FE06-4A43-98F2-C87E0AFEFD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F8C993-43D3-7F4E-AEEB-512FEF5513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C4204F-97EA-EE44-B8C1-5464FD71A83E}"/>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F616E223-6803-2E4A-9D70-A8BF71CDA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7D3D-FE33-0E4E-91AF-5DB104EA88DB}"/>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59130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6243A-AB18-464B-BBF3-E37D451F042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745664-D28E-CF49-BB8B-FEE1E6CD79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AD5783-2F16-B64E-92E3-CA167D5EABE1}"/>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4A812837-CA79-5E44-A7DA-E272E69D0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67BF4-529D-4C4E-AEDA-A619B89EFC6E}"/>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10490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67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B072-72CF-1C40-B877-21E5CEBA28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C13D1E7-8B1F-D946-9EA0-75154BBC3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7CC8150-BEED-E945-B6E4-F6CD3807F6EE}"/>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A0E82C58-D660-AD47-AF9F-954FD355D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ECB9B-FCB0-264B-94D0-EE3CD17284E4}"/>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84558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6ABD-40DD-FD44-AB9B-993C564EAB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D99726-309D-744E-8292-E59CAB9ED2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23C7B9-D853-6645-98F1-728FEACE983C}"/>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9F79041F-B5E4-514F-92ED-0C2C5035D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4A3E8-8955-B543-8084-BD41F5059630}"/>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339404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41C4-5D31-374D-BE43-B3AA368D0E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E314EB-4D68-1444-BC9C-A34384D83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A67198-6377-A741-ADF1-9FFC39266ECC}"/>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3CE7BB81-DA33-CC42-8437-57A944CF3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B3EC7-65D7-4747-A4DC-F8352CE030AF}"/>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89848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562F-F140-0140-A419-30F3211CC4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C62A49-5966-2E43-A80F-D5748512B1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368677-F1F1-FB4B-A32D-6649212FD2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88CAD85-AD78-274B-B64A-0171F338C5A6}"/>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6" name="Footer Placeholder 5">
            <a:extLst>
              <a:ext uri="{FF2B5EF4-FFF2-40B4-BE49-F238E27FC236}">
                <a16:creationId xmlns:a16="http://schemas.microsoft.com/office/drawing/2014/main" id="{C3FC752D-8ED8-A14C-825E-6679DCC11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25468-BEA8-DD41-8DFB-6BD0A69F8B97}"/>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4010971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7D84-742B-AF49-AB54-5887C7A139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ACB391-4DEA-9A4D-96B6-B4DE11231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48EE52-DD99-2040-8289-1C7101D338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03D0E1D-6DBE-E844-8204-5FAD31420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696C17-76D5-134A-A3E7-6B379FD45F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F51A742-045B-EA47-A991-5CA7F19A31C4}"/>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8" name="Footer Placeholder 7">
            <a:extLst>
              <a:ext uri="{FF2B5EF4-FFF2-40B4-BE49-F238E27FC236}">
                <a16:creationId xmlns:a16="http://schemas.microsoft.com/office/drawing/2014/main" id="{C47FF62F-7DC6-6341-8C73-69D0E638E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605E4-CCA2-7845-8236-8C85A139DF61}"/>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605493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2551-87ED-1145-899B-146483382F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C69918-788F-C84A-8D58-9BA36FB7C1A7}"/>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4" name="Footer Placeholder 3">
            <a:extLst>
              <a:ext uri="{FF2B5EF4-FFF2-40B4-BE49-F238E27FC236}">
                <a16:creationId xmlns:a16="http://schemas.microsoft.com/office/drawing/2014/main" id="{F753C172-32C8-3848-8760-BE9088A371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B4072-961C-7846-B23C-8D9CA6D76B5C}"/>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77268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8DEBF-4F9A-5A49-87C1-094E14145DFF}"/>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3" name="Footer Placeholder 2">
            <a:extLst>
              <a:ext uri="{FF2B5EF4-FFF2-40B4-BE49-F238E27FC236}">
                <a16:creationId xmlns:a16="http://schemas.microsoft.com/office/drawing/2014/main" id="{F0D4351A-1823-4143-89C9-7B72012F3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34A6A2-D2D4-B741-8D8B-C300F38A2FBC}"/>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18243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6ABD-40DD-FD44-AB9B-993C564EAB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D99726-309D-744E-8292-E59CAB9ED2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23C7B9-D853-6645-98F1-728FEACE983C}"/>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9F79041F-B5E4-514F-92ED-0C2C5035D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4A3E8-8955-B543-8084-BD41F5059630}"/>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416384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676D-7FF5-6B48-9BA6-506C341ED4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F11D85-F02B-8D40-9794-B8162CF06A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6200496-CED3-CD43-8000-AD1E57C2A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31E8EE-D1E1-9840-B7E3-30303107B98A}"/>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6" name="Footer Placeholder 5">
            <a:extLst>
              <a:ext uri="{FF2B5EF4-FFF2-40B4-BE49-F238E27FC236}">
                <a16:creationId xmlns:a16="http://schemas.microsoft.com/office/drawing/2014/main" id="{3CF2DB1E-ED49-544A-99AE-6B0109868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C663D-A6A1-C049-82BF-BB43284FD4D2}"/>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990739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066F-1A27-214D-AA69-E2D478BEA3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F92F70-8ADF-0147-B084-E13BCACF3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DAF18-3F19-004C-9464-F0901BCFA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72E79-D05B-9A46-B2E5-62A187FAD55E}"/>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6" name="Footer Placeholder 5">
            <a:extLst>
              <a:ext uri="{FF2B5EF4-FFF2-40B4-BE49-F238E27FC236}">
                <a16:creationId xmlns:a16="http://schemas.microsoft.com/office/drawing/2014/main" id="{FBFAB958-190D-5A4F-971C-88045BD20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CDC9E-61A6-DB4A-AA96-63505E091F79}"/>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751359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BA14-FE06-4A43-98F2-C87E0AFEFD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F8C993-43D3-7F4E-AEEB-512FEF5513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C4204F-97EA-EE44-B8C1-5464FD71A83E}"/>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F616E223-6803-2E4A-9D70-A8BF71CDA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7D3D-FE33-0E4E-91AF-5DB104EA88DB}"/>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942951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6243A-AB18-464B-BBF3-E37D451F042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745664-D28E-CF49-BB8B-FEE1E6CD79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AD5783-2F16-B64E-92E3-CA167D5EABE1}"/>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4A812837-CA79-5E44-A7DA-E272E69D0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67BF4-529D-4C4E-AEDA-A619B89EFC6E}"/>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79011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41C4-5D31-374D-BE43-B3AA368D0E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E314EB-4D68-1444-BC9C-A34384D83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A67198-6377-A741-ADF1-9FFC39266ECC}"/>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3CE7BB81-DA33-CC42-8437-57A944CF3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B3EC7-65D7-4747-A4DC-F8352CE030AF}"/>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90118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562F-F140-0140-A419-30F3211CC4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C62A49-5966-2E43-A80F-D5748512B1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368677-F1F1-FB4B-A32D-6649212FD2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88CAD85-AD78-274B-B64A-0171F338C5A6}"/>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6" name="Footer Placeholder 5">
            <a:extLst>
              <a:ext uri="{FF2B5EF4-FFF2-40B4-BE49-F238E27FC236}">
                <a16:creationId xmlns:a16="http://schemas.microsoft.com/office/drawing/2014/main" id="{C3FC752D-8ED8-A14C-825E-6679DCC11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25468-BEA8-DD41-8DFB-6BD0A69F8B97}"/>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87144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7D84-742B-AF49-AB54-5887C7A139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ACB391-4DEA-9A4D-96B6-B4DE11231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48EE52-DD99-2040-8289-1C7101D338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03D0E1D-6DBE-E844-8204-5FAD31420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696C17-76D5-134A-A3E7-6B379FD45F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F51A742-045B-EA47-A991-5CA7F19A31C4}"/>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8" name="Footer Placeholder 7">
            <a:extLst>
              <a:ext uri="{FF2B5EF4-FFF2-40B4-BE49-F238E27FC236}">
                <a16:creationId xmlns:a16="http://schemas.microsoft.com/office/drawing/2014/main" id="{C47FF62F-7DC6-6341-8C73-69D0E638E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605E4-CCA2-7845-8236-8C85A139DF61}"/>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49668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2551-87ED-1145-899B-146483382F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C69918-788F-C84A-8D58-9BA36FB7C1A7}"/>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4" name="Footer Placeholder 3">
            <a:extLst>
              <a:ext uri="{FF2B5EF4-FFF2-40B4-BE49-F238E27FC236}">
                <a16:creationId xmlns:a16="http://schemas.microsoft.com/office/drawing/2014/main" id="{F753C172-32C8-3848-8760-BE9088A371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B4072-961C-7846-B23C-8D9CA6D76B5C}"/>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32852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8DEBF-4F9A-5A49-87C1-094E14145DFF}"/>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3" name="Footer Placeholder 2">
            <a:extLst>
              <a:ext uri="{FF2B5EF4-FFF2-40B4-BE49-F238E27FC236}">
                <a16:creationId xmlns:a16="http://schemas.microsoft.com/office/drawing/2014/main" id="{F0D4351A-1823-4143-89C9-7B72012F3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34A6A2-D2D4-B741-8D8B-C300F38A2FBC}"/>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263226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676D-7FF5-6B48-9BA6-506C341ED4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F11D85-F02B-8D40-9794-B8162CF06A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6200496-CED3-CD43-8000-AD1E57C2A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31E8EE-D1E1-9840-B7E3-30303107B98A}"/>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6" name="Footer Placeholder 5">
            <a:extLst>
              <a:ext uri="{FF2B5EF4-FFF2-40B4-BE49-F238E27FC236}">
                <a16:creationId xmlns:a16="http://schemas.microsoft.com/office/drawing/2014/main" id="{3CF2DB1E-ED49-544A-99AE-6B0109868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C663D-A6A1-C049-82BF-BB43284FD4D2}"/>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22703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066F-1A27-214D-AA69-E2D478BEA3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F92F70-8ADF-0147-B084-E13BCACF3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DAF18-3F19-004C-9464-F0901BCFA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72E79-D05B-9A46-B2E5-62A187FAD55E}"/>
              </a:ext>
            </a:extLst>
          </p:cNvPr>
          <p:cNvSpPr>
            <a:spLocks noGrp="1"/>
          </p:cNvSpPr>
          <p:nvPr>
            <p:ph type="dt" sz="half" idx="10"/>
          </p:nvPr>
        </p:nvSpPr>
        <p:spPr/>
        <p:txBody>
          <a:bodyPr/>
          <a:lstStyle/>
          <a:p>
            <a:fld id="{8665B545-9C04-CE49-B017-EA374FEADA23}" type="datetimeFigureOut">
              <a:rPr lang="en-US" smtClean="0"/>
              <a:t>5/7/2020</a:t>
            </a:fld>
            <a:endParaRPr lang="en-US"/>
          </a:p>
        </p:txBody>
      </p:sp>
      <p:sp>
        <p:nvSpPr>
          <p:cNvPr id="6" name="Footer Placeholder 5">
            <a:extLst>
              <a:ext uri="{FF2B5EF4-FFF2-40B4-BE49-F238E27FC236}">
                <a16:creationId xmlns:a16="http://schemas.microsoft.com/office/drawing/2014/main" id="{FBFAB958-190D-5A4F-971C-88045BD20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CDC9E-61A6-DB4A-AA96-63505E091F79}"/>
              </a:ext>
            </a:extLst>
          </p:cNvPr>
          <p:cNvSpPr>
            <a:spLocks noGrp="1"/>
          </p:cNvSpPr>
          <p:nvPr>
            <p:ph type="sldNum" sz="quarter" idx="12"/>
          </p:nvPr>
        </p:nvSpPr>
        <p:spPr/>
        <p:txBody>
          <a:bodyPr/>
          <a:lstStyle/>
          <a:p>
            <a:fld id="{B6717E16-14C7-3A49-8984-80E6596A5010}" type="slidenum">
              <a:rPr lang="en-US" smtClean="0"/>
              <a:t>‹#›</a:t>
            </a:fld>
            <a:endParaRPr lang="en-US"/>
          </a:p>
        </p:txBody>
      </p:sp>
    </p:spTree>
    <p:extLst>
      <p:ext uri="{BB962C8B-B14F-4D97-AF65-F5344CB8AC3E}">
        <p14:creationId xmlns:p14="http://schemas.microsoft.com/office/powerpoint/2010/main" val="1806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7F3CA-E01B-4C43-8A76-027D47E22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F9B0252-3E65-DC42-B3DE-058C90403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7CAA1CE-619B-C541-8A9D-23B7D97EC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51431B5E-096D-8841-908E-CAE929DE5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C4225D-B267-A642-8303-E19E1CEAA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17E16-14C7-3A49-8984-80E6596A5010}" type="slidenum">
              <a:rPr lang="en-US" smtClean="0"/>
              <a:t>‹#›</a:t>
            </a:fld>
            <a:endParaRPr lang="en-US"/>
          </a:p>
        </p:txBody>
      </p:sp>
      <p:pic>
        <p:nvPicPr>
          <p:cNvPr id="7" name="Picture 6">
            <a:extLst>
              <a:ext uri="{FF2B5EF4-FFF2-40B4-BE49-F238E27FC236}">
                <a16:creationId xmlns:a16="http://schemas.microsoft.com/office/drawing/2014/main" id="{999916E3-C154-EB4F-8622-FF5F0CBA69E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9"/>
            <a:ext cx="2131790" cy="539751"/>
          </a:xfrm>
          <a:prstGeom prst="rect">
            <a:avLst/>
          </a:prstGeom>
        </p:spPr>
      </p:pic>
    </p:spTree>
    <p:extLst>
      <p:ext uri="{BB962C8B-B14F-4D97-AF65-F5344CB8AC3E}">
        <p14:creationId xmlns:p14="http://schemas.microsoft.com/office/powerpoint/2010/main" val="298443790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06"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7F3CA-E01B-4C43-8A76-027D47E22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F9B0252-3E65-DC42-B3DE-058C90403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7CAA1CE-619B-C541-8A9D-23B7D97EC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5B545-9C04-CE49-B017-EA374FEADA23}" type="datetimeFigureOut">
              <a:rPr lang="en-US" smtClean="0"/>
              <a:t>5/7/2020</a:t>
            </a:fld>
            <a:endParaRPr lang="en-US"/>
          </a:p>
        </p:txBody>
      </p:sp>
      <p:sp>
        <p:nvSpPr>
          <p:cNvPr id="5" name="Footer Placeholder 4">
            <a:extLst>
              <a:ext uri="{FF2B5EF4-FFF2-40B4-BE49-F238E27FC236}">
                <a16:creationId xmlns:a16="http://schemas.microsoft.com/office/drawing/2014/main" id="{51431B5E-096D-8841-908E-CAE929DE5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C4225D-B267-A642-8303-E19E1CEAA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17E16-14C7-3A49-8984-80E6596A5010}" type="slidenum">
              <a:rPr lang="en-US" smtClean="0"/>
              <a:t>‹#›</a:t>
            </a:fld>
            <a:endParaRPr lang="en-US"/>
          </a:p>
        </p:txBody>
      </p:sp>
    </p:spTree>
    <p:extLst>
      <p:ext uri="{BB962C8B-B14F-4D97-AF65-F5344CB8AC3E}">
        <p14:creationId xmlns:p14="http://schemas.microsoft.com/office/powerpoint/2010/main" val="316622286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hyperlink" Target="http://www.ukri.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src.ukri.or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7F5DED-8808-ED4A-B8C7-5C2B89EE02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9" y="412404"/>
            <a:ext cx="3837214" cy="97155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1255196" y="1512660"/>
            <a:ext cx="8316591" cy="2308324"/>
          </a:xfrm>
          <a:prstGeom prst="rect">
            <a:avLst/>
          </a:prstGeom>
          <a:noFill/>
        </p:spPr>
        <p:txBody>
          <a:bodyPr wrap="square" rtlCol="0" anchor="t">
            <a:spAutoFit/>
          </a:bodyPr>
          <a:lstStyle/>
          <a:p>
            <a:r>
              <a:rPr lang="en-GB" sz="4800" b="1" spc="-150" dirty="0">
                <a:solidFill>
                  <a:srgbClr val="2E2D62"/>
                </a:solidFill>
                <a:latin typeface="Arial" panose="020B0604020202020204" pitchFamily="34" charset="0"/>
                <a:cs typeface="Arial" panose="020B0604020202020204" pitchFamily="34" charset="0"/>
              </a:rPr>
              <a:t>Scoping the skills needs in the social sciences to support data-driven research </a:t>
            </a:r>
            <a:endParaRPr lang="en-US" sz="4800" b="1" spc="-150" dirty="0">
              <a:solidFill>
                <a:srgbClr val="2E2D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48E587B-18B7-4F28-9CEA-6767382E93DD}"/>
              </a:ext>
            </a:extLst>
          </p:cNvPr>
          <p:cNvSpPr/>
          <p:nvPr/>
        </p:nvSpPr>
        <p:spPr>
          <a:xfrm>
            <a:off x="1255196" y="4176992"/>
            <a:ext cx="8155134" cy="461665"/>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Supplier engagement webinar: 12</a:t>
            </a:r>
            <a:r>
              <a:rPr lang="en-GB" sz="2400" baseline="30000" dirty="0">
                <a:solidFill>
                  <a:srgbClr val="626262"/>
                </a:solidFill>
                <a:latin typeface="Arial" panose="020B0604020202020204" pitchFamily="34" charset="0"/>
                <a:cs typeface="Arial" panose="020B0604020202020204" pitchFamily="34" charset="0"/>
              </a:rPr>
              <a:t>th</a:t>
            </a:r>
            <a:r>
              <a:rPr lang="en-GB" sz="2400" dirty="0">
                <a:solidFill>
                  <a:srgbClr val="626262"/>
                </a:solidFill>
                <a:latin typeface="Arial" panose="020B0604020202020204" pitchFamily="34" charset="0"/>
                <a:cs typeface="Arial" panose="020B0604020202020204" pitchFamily="34" charset="0"/>
              </a:rPr>
              <a:t> May 2020</a:t>
            </a:r>
          </a:p>
        </p:txBody>
      </p:sp>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3" y="1387942"/>
            <a:ext cx="10893837" cy="3600986"/>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The work will need to take a </a:t>
            </a:r>
            <a:r>
              <a:rPr lang="en-GB" sz="2400" b="1" dirty="0">
                <a:solidFill>
                  <a:srgbClr val="626262"/>
                </a:solidFill>
                <a:latin typeface="Arial" panose="020B0604020202020204" pitchFamily="34" charset="0"/>
                <a:cs typeface="Arial" panose="020B0604020202020204" pitchFamily="34" charset="0"/>
              </a:rPr>
              <a:t>whole career perspective </a:t>
            </a:r>
            <a:r>
              <a:rPr lang="en-GB" sz="2400" dirty="0">
                <a:solidFill>
                  <a:srgbClr val="626262"/>
                </a:solidFill>
                <a:latin typeface="Arial" panose="020B0604020202020204" pitchFamily="34" charset="0"/>
                <a:cs typeface="Arial" panose="020B0604020202020204" pitchFamily="34" charset="0"/>
              </a:rPr>
              <a:t>reflecting on the skills </a:t>
            </a:r>
            <a:r>
              <a:rPr lang="en-GB" sz="2400" b="1" dirty="0">
                <a:solidFill>
                  <a:srgbClr val="626262"/>
                </a:solidFill>
                <a:latin typeface="Arial" panose="020B0604020202020204" pitchFamily="34" charset="0"/>
                <a:cs typeface="Arial" panose="020B0604020202020204" pitchFamily="34" charset="0"/>
              </a:rPr>
              <a:t>requirements and opportunities </a:t>
            </a:r>
            <a:r>
              <a:rPr lang="en-GB" sz="2400" dirty="0">
                <a:solidFill>
                  <a:srgbClr val="626262"/>
                </a:solidFill>
                <a:latin typeface="Arial" panose="020B0604020202020204" pitchFamily="34" charset="0"/>
                <a:cs typeface="Arial" panose="020B0604020202020204" pitchFamily="34" charset="0"/>
              </a:rPr>
              <a:t>to build capacity </a:t>
            </a:r>
            <a:r>
              <a:rPr lang="en-GB" sz="2400" b="1" dirty="0">
                <a:solidFill>
                  <a:srgbClr val="626262"/>
                </a:solidFill>
                <a:latin typeface="Arial" panose="020B0604020202020204" pitchFamily="34" charset="0"/>
                <a:cs typeface="Arial" panose="020B0604020202020204" pitchFamily="34" charset="0"/>
              </a:rPr>
              <a:t>at different stages </a:t>
            </a:r>
            <a:r>
              <a:rPr lang="en-GB" sz="2400" dirty="0">
                <a:solidFill>
                  <a:srgbClr val="626262"/>
                </a:solidFill>
                <a:latin typeface="Arial" panose="020B0604020202020204" pitchFamily="34" charset="0"/>
                <a:cs typeface="Arial" panose="020B0604020202020204" pitchFamily="34" charset="0"/>
              </a:rPr>
              <a:t>of the research career i.e. PhD, early, mid and senior.  It must also consider:</a:t>
            </a:r>
          </a:p>
          <a:p>
            <a:endParaRPr lang="en-GB" sz="1200" dirty="0">
              <a:solidFill>
                <a:srgbClr val="62626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skills and knowledge required to exploit a range of </a:t>
            </a:r>
            <a:r>
              <a:rPr lang="en-GB" sz="2400" b="1" dirty="0">
                <a:solidFill>
                  <a:srgbClr val="626262"/>
                </a:solidFill>
                <a:latin typeface="Arial" panose="020B0604020202020204" pitchFamily="34" charset="0"/>
                <a:cs typeface="Arial" panose="020B0604020202020204" pitchFamily="34" charset="0"/>
              </a:rPr>
              <a:t>different types of data</a:t>
            </a:r>
            <a:r>
              <a:rPr lang="en-GB" sz="2400" dirty="0">
                <a:solidFill>
                  <a:srgbClr val="626262"/>
                </a:solidFill>
                <a:latin typeface="Arial" panose="020B0604020202020204" pitchFamily="34" charset="0"/>
                <a:cs typeface="Arial" panose="020B0604020202020204" pitchFamily="34" charset="0"/>
              </a:rPr>
              <a:t> including cohort/survey, biosocial, administrative and new and emerging forms of data.</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needs of both </a:t>
            </a:r>
            <a:r>
              <a:rPr lang="en-GB" sz="2400" b="1" dirty="0">
                <a:solidFill>
                  <a:srgbClr val="626262"/>
                </a:solidFill>
                <a:latin typeface="Arial" panose="020B0604020202020204" pitchFamily="34" charset="0"/>
                <a:cs typeface="Arial" panose="020B0604020202020204" pitchFamily="34" charset="0"/>
              </a:rPr>
              <a:t>qualitative and quantitative </a:t>
            </a:r>
            <a:r>
              <a:rPr lang="en-GB" sz="2400" dirty="0">
                <a:solidFill>
                  <a:srgbClr val="626262"/>
                </a:solidFill>
                <a:latin typeface="Arial" panose="020B0604020202020204" pitchFamily="34" charset="0"/>
                <a:cs typeface="Arial" panose="020B0604020202020204" pitchFamily="34" charset="0"/>
              </a:rPr>
              <a:t>researchers</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a:t>
            </a:r>
            <a:r>
              <a:rPr lang="en-GB" sz="2400" b="1" dirty="0">
                <a:solidFill>
                  <a:srgbClr val="626262"/>
                </a:solidFill>
                <a:latin typeface="Arial" panose="020B0604020202020204" pitchFamily="34" charset="0"/>
                <a:cs typeface="Arial" panose="020B0604020202020204" pitchFamily="34" charset="0"/>
              </a:rPr>
              <a:t>breadth</a:t>
            </a:r>
            <a:r>
              <a:rPr lang="en-GB" sz="2400" dirty="0">
                <a:solidFill>
                  <a:srgbClr val="626262"/>
                </a:solidFill>
                <a:latin typeface="Arial" panose="020B0604020202020204" pitchFamily="34" charset="0"/>
                <a:cs typeface="Arial" panose="020B0604020202020204" pitchFamily="34" charset="0"/>
              </a:rPr>
              <a:t> of social science </a:t>
            </a:r>
            <a:r>
              <a:rPr lang="en-GB" sz="2400" b="1" dirty="0">
                <a:solidFill>
                  <a:srgbClr val="626262"/>
                </a:solidFill>
                <a:latin typeface="Arial" panose="020B0604020202020204" pitchFamily="34" charset="0"/>
                <a:cs typeface="Arial" panose="020B0604020202020204" pitchFamily="34" charset="0"/>
              </a:rPr>
              <a:t>disciplines</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a:t>
            </a:r>
            <a:r>
              <a:rPr lang="en-GB" sz="2400" b="1" dirty="0">
                <a:solidFill>
                  <a:srgbClr val="626262"/>
                </a:solidFill>
                <a:latin typeface="Arial" panose="020B0604020202020204" pitchFamily="34" charset="0"/>
                <a:cs typeface="Arial" panose="020B0604020202020204" pitchFamily="34" charset="0"/>
              </a:rPr>
              <a:t>implications</a:t>
            </a:r>
            <a:r>
              <a:rPr lang="en-GB" sz="2400" dirty="0">
                <a:solidFill>
                  <a:srgbClr val="626262"/>
                </a:solidFill>
                <a:latin typeface="Arial" panose="020B0604020202020204" pitchFamily="34" charset="0"/>
                <a:cs typeface="Arial" panose="020B0604020202020204" pitchFamily="34" charset="0"/>
              </a:rPr>
              <a:t> for training in </a:t>
            </a:r>
            <a:r>
              <a:rPr lang="en-GB" sz="2400" b="1" dirty="0">
                <a:solidFill>
                  <a:srgbClr val="626262"/>
                </a:solidFill>
                <a:latin typeface="Arial" panose="020B0604020202020204" pitchFamily="34" charset="0"/>
                <a:cs typeface="Arial" panose="020B0604020202020204" pitchFamily="34" charset="0"/>
              </a:rPr>
              <a:t>other areas </a:t>
            </a:r>
            <a:r>
              <a:rPr lang="en-GB" sz="2400" dirty="0">
                <a:solidFill>
                  <a:srgbClr val="626262"/>
                </a:solidFill>
                <a:latin typeface="Arial" panose="020B0604020202020204" pitchFamily="34" charset="0"/>
                <a:cs typeface="Arial" panose="020B0604020202020204" pitchFamily="34" charset="0"/>
              </a:rPr>
              <a:t>e.g. research design skills.</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Scope</a:t>
            </a:r>
          </a:p>
        </p:txBody>
      </p:sp>
    </p:spTree>
    <p:extLst>
      <p:ext uri="{BB962C8B-B14F-4D97-AF65-F5344CB8AC3E}">
        <p14:creationId xmlns:p14="http://schemas.microsoft.com/office/powerpoint/2010/main" val="239668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074284"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Proposed Approach</a:t>
            </a:r>
          </a:p>
        </p:txBody>
      </p:sp>
      <p:sp>
        <p:nvSpPr>
          <p:cNvPr id="6" name="Rectangle 5">
            <a:extLst>
              <a:ext uri="{FF2B5EF4-FFF2-40B4-BE49-F238E27FC236}">
                <a16:creationId xmlns:a16="http://schemas.microsoft.com/office/drawing/2014/main" id="{7FBEC384-628D-4CE2-B12A-7245D2C8D70C}"/>
              </a:ext>
            </a:extLst>
          </p:cNvPr>
          <p:cNvSpPr/>
          <p:nvPr/>
        </p:nvSpPr>
        <p:spPr>
          <a:xfrm>
            <a:off x="416313" y="1387942"/>
            <a:ext cx="10893837" cy="2769989"/>
          </a:xfrm>
          <a:prstGeom prst="rect">
            <a:avLst/>
          </a:prstGeom>
        </p:spPr>
        <p:txBody>
          <a:bodyPr wrap="square">
            <a:spAutoFit/>
          </a:bodyPr>
          <a:lstStyle/>
          <a:p>
            <a:pPr>
              <a:spcAft>
                <a:spcPts val="1200"/>
              </a:spcAft>
            </a:pPr>
            <a:r>
              <a:rPr lang="en-GB" sz="2400" dirty="0">
                <a:solidFill>
                  <a:srgbClr val="626262"/>
                </a:solidFill>
                <a:latin typeface="Arial" panose="020B0604020202020204" pitchFamily="34" charset="0"/>
                <a:cs typeface="Arial" panose="020B0604020202020204" pitchFamily="34" charset="0"/>
              </a:rPr>
              <a:t>Outputs of this scoping work will feed into:</a:t>
            </a:r>
          </a:p>
          <a:p>
            <a:pPr marL="342900" indent="-342900">
              <a:spcAft>
                <a:spcPts val="12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our review of the PhD in the social sciences; and </a:t>
            </a:r>
          </a:p>
          <a:p>
            <a:pPr marL="342900" indent="-342900">
              <a:spcAft>
                <a:spcPts val="12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development of our Postgraduate Training Strategy post 2022. </a:t>
            </a:r>
          </a:p>
          <a:p>
            <a:endParaRPr lang="en-GB" sz="2400" dirty="0">
              <a:solidFill>
                <a:srgbClr val="626262"/>
              </a:solidFill>
              <a:latin typeface="Arial" panose="020B0604020202020204" pitchFamily="34" charset="0"/>
              <a:cs typeface="Arial" panose="020B0604020202020204" pitchFamily="34" charset="0"/>
            </a:endParaRPr>
          </a:p>
          <a:p>
            <a:r>
              <a:rPr lang="en-GB" sz="2400" dirty="0">
                <a:solidFill>
                  <a:srgbClr val="626262"/>
                </a:solidFill>
                <a:latin typeface="Arial" panose="020B0604020202020204" pitchFamily="34" charset="0"/>
                <a:cs typeface="Arial" panose="020B0604020202020204" pitchFamily="34" charset="0"/>
              </a:rPr>
              <a:t>It is proposed that the work is organised into three stages so that evidence from this project is available at key decision points on these related projects</a:t>
            </a:r>
          </a:p>
        </p:txBody>
      </p:sp>
    </p:spTree>
    <p:extLst>
      <p:ext uri="{BB962C8B-B14F-4D97-AF65-F5344CB8AC3E}">
        <p14:creationId xmlns:p14="http://schemas.microsoft.com/office/powerpoint/2010/main" val="271091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074284"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Three stages</a:t>
            </a:r>
          </a:p>
        </p:txBody>
      </p:sp>
      <p:sp>
        <p:nvSpPr>
          <p:cNvPr id="3" name="Rectangle 2">
            <a:extLst>
              <a:ext uri="{FF2B5EF4-FFF2-40B4-BE49-F238E27FC236}">
                <a16:creationId xmlns:a16="http://schemas.microsoft.com/office/drawing/2014/main" id="{B484A5AF-0B2E-43B8-A181-4418150BFEEA}"/>
              </a:ext>
            </a:extLst>
          </p:cNvPr>
          <p:cNvSpPr/>
          <p:nvPr/>
        </p:nvSpPr>
        <p:spPr>
          <a:xfrm>
            <a:off x="416313" y="1387942"/>
            <a:ext cx="10893837" cy="2985433"/>
          </a:xfrm>
          <a:prstGeom prst="rect">
            <a:avLst/>
          </a:prstGeom>
        </p:spPr>
        <p:txBody>
          <a:bodyPr wrap="square">
            <a:spAutoFit/>
          </a:bodyPr>
          <a:lstStyle/>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Stage 1: Needs analysis – what are the core skills needed by social scientists and what advanced training is needed and at what scale?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Stage 2: Doctoral interventions – what interventions are needed at a doctoral level. What is the scale of change needed in the curriculum?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Stage 3: Rest of career interventions – what initiatives are required beyond doctoral training. How can researchers effectively upskill later on in their careers?</a:t>
            </a:r>
          </a:p>
        </p:txBody>
      </p:sp>
    </p:spTree>
    <p:extLst>
      <p:ext uri="{BB962C8B-B14F-4D97-AF65-F5344CB8AC3E}">
        <p14:creationId xmlns:p14="http://schemas.microsoft.com/office/powerpoint/2010/main" val="270407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3" y="1387942"/>
            <a:ext cx="10529853" cy="5232202"/>
          </a:xfrm>
          <a:prstGeom prst="rect">
            <a:avLst/>
          </a:prstGeom>
        </p:spPr>
        <p:txBody>
          <a:bodyPr wrap="square">
            <a:spAutoFit/>
          </a:bodyPr>
          <a:lstStyle/>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The supplier will participate in regular progress meetings with ESRC</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Stakeholder engagement will be broad and a core component of the project (see next slide)</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Actively engage with the contractors undertaking our review of the PhD to share learning and ensure mutual benefit to both pieces of work</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Deliverables</a:t>
            </a:r>
          </a:p>
          <a:p>
            <a:pPr>
              <a:spcAft>
                <a:spcPts val="1200"/>
              </a:spcAft>
            </a:pPr>
            <a:r>
              <a:rPr lang="en-GB" sz="2400" dirty="0">
                <a:solidFill>
                  <a:srgbClr val="626262"/>
                </a:solidFill>
                <a:latin typeface="Arial" panose="020B0604020202020204" pitchFamily="34" charset="0"/>
                <a:cs typeface="Arial" panose="020B0604020202020204" pitchFamily="34" charset="0"/>
              </a:rPr>
              <a:t> 		- interim report covering emerging findings and 			  	  	  recommendations at a doctoral level (February 2021)</a:t>
            </a:r>
          </a:p>
          <a:p>
            <a:pPr>
              <a:spcAft>
                <a:spcPts val="1200"/>
              </a:spcAft>
            </a:pPr>
            <a:r>
              <a:rPr lang="en-GB" sz="2400" dirty="0">
                <a:solidFill>
                  <a:srgbClr val="626262"/>
                </a:solidFill>
                <a:latin typeface="Arial" panose="020B0604020202020204" pitchFamily="34" charset="0"/>
                <a:cs typeface="Arial" panose="020B0604020202020204" pitchFamily="34" charset="0"/>
              </a:rPr>
              <a:t>		- draft final report (April 2021)</a:t>
            </a:r>
          </a:p>
          <a:p>
            <a:pPr>
              <a:spcAft>
                <a:spcPts val="1200"/>
              </a:spcAft>
            </a:pPr>
            <a:r>
              <a:rPr lang="en-GB" sz="2400" dirty="0">
                <a:solidFill>
                  <a:srgbClr val="626262"/>
                </a:solidFill>
                <a:latin typeface="Arial" panose="020B0604020202020204" pitchFamily="34" charset="0"/>
                <a:cs typeface="Arial" panose="020B0604020202020204" pitchFamily="34" charset="0"/>
              </a:rPr>
              <a:t>		- final report (May 2021)</a:t>
            </a: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075589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Expectations of the supplier</a:t>
            </a:r>
          </a:p>
        </p:txBody>
      </p:sp>
    </p:spTree>
    <p:extLst>
      <p:ext uri="{BB962C8B-B14F-4D97-AF65-F5344CB8AC3E}">
        <p14:creationId xmlns:p14="http://schemas.microsoft.com/office/powerpoint/2010/main" val="173401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3" y="1787437"/>
            <a:ext cx="11399866" cy="4247317"/>
          </a:xfrm>
          <a:prstGeom prst="rect">
            <a:avLst/>
          </a:prstGeom>
        </p:spPr>
        <p:txBody>
          <a:bodyPr wrap="square">
            <a:spAutoFit/>
          </a:bodyPr>
          <a:lstStyle/>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Capture input from relevant academic and non-academic experts on their understanding of current and future skills and career pathway needs;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Engage with experts representing the breadth of relevant areas in the social sciences as well as from other research council domains, particularly individuals working at the interface with the social sciences; and</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Involve academics with expertise in large, complex and messy data sources and ensure that key groups outside the social sciences are involved such as the Alan Turing Institute and the Software Sustainability Institute. </a:t>
            </a:r>
          </a:p>
          <a:p>
            <a:endParaRPr lang="en-GB" sz="2400" dirty="0">
              <a:solidFill>
                <a:srgbClr val="626262"/>
              </a:solidFill>
              <a:latin typeface="Arial" panose="020B0604020202020204" pitchFamily="34" charset="0"/>
              <a:cs typeface="Arial" panose="020B0604020202020204" pitchFamily="34" charset="0"/>
            </a:endParaRP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0755890" cy="1446550"/>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Expectations of the supplier: stakeholder engagement</a:t>
            </a:r>
          </a:p>
        </p:txBody>
      </p:sp>
    </p:spTree>
    <p:extLst>
      <p:ext uri="{BB962C8B-B14F-4D97-AF65-F5344CB8AC3E}">
        <p14:creationId xmlns:p14="http://schemas.microsoft.com/office/powerpoint/2010/main" val="83051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814952"/>
            <a:ext cx="10654140" cy="193899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Procurement exercise: June-July 2020</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Contract starts: August 2020</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Interim report (doctoral): February 2021</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Final report: May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039976" cy="144655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Anticipated procurement and contract timeline</a:t>
            </a:r>
          </a:p>
        </p:txBody>
      </p:sp>
    </p:spTree>
    <p:extLst>
      <p:ext uri="{BB962C8B-B14F-4D97-AF65-F5344CB8AC3E}">
        <p14:creationId xmlns:p14="http://schemas.microsoft.com/office/powerpoint/2010/main" val="211328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9086032" cy="255454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Defining ‘data-driven research’</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Proposed approach</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Stakeholder engagement</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GB" sz="2400" dirty="0">
                <a:solidFill>
                  <a:srgbClr val="626262"/>
                </a:solidFill>
                <a:latin typeface="Arial" panose="020B0604020202020204" pitchFamily="34" charset="0"/>
                <a:cs typeface="Arial" panose="020B0604020202020204" pitchFamily="34" charset="0"/>
              </a:rPr>
              <a:t>Timescales</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Covid-19</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07428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Feedback on our requirements</a:t>
            </a:r>
          </a:p>
        </p:txBody>
      </p:sp>
    </p:spTree>
    <p:extLst>
      <p:ext uri="{BB962C8B-B14F-4D97-AF65-F5344CB8AC3E}">
        <p14:creationId xmlns:p14="http://schemas.microsoft.com/office/powerpoint/2010/main" val="367155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7F5DED-8808-ED4A-B8C7-5C2B89EE02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9" y="412404"/>
            <a:ext cx="3837214" cy="97155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1255196" y="2160730"/>
            <a:ext cx="8316591" cy="830997"/>
          </a:xfrm>
          <a:prstGeom prst="rect">
            <a:avLst/>
          </a:prstGeom>
          <a:noFill/>
        </p:spPr>
        <p:txBody>
          <a:bodyPr wrap="square" rtlCol="0" anchor="t">
            <a:spAutoFit/>
          </a:bodyPr>
          <a:lstStyle/>
          <a:p>
            <a:r>
              <a:rPr lang="en-US" sz="4800" b="1" spc="-150" dirty="0">
                <a:solidFill>
                  <a:srgbClr val="2E2D62"/>
                </a:solidFill>
                <a:latin typeface="Arial" panose="020B0604020202020204" pitchFamily="34" charset="0"/>
                <a:cs typeface="Arial" panose="020B0604020202020204" pitchFamily="34" charset="0"/>
              </a:rPr>
              <a:t>Thank you</a:t>
            </a:r>
          </a:p>
        </p:txBody>
      </p:sp>
      <p:sp>
        <p:nvSpPr>
          <p:cNvPr id="7" name="Rectangle 6">
            <a:extLst>
              <a:ext uri="{FF2B5EF4-FFF2-40B4-BE49-F238E27FC236}">
                <a16:creationId xmlns:a16="http://schemas.microsoft.com/office/drawing/2014/main" id="{D9845812-060B-2B47-85DB-D3E36496A747}"/>
              </a:ext>
            </a:extLst>
          </p:cNvPr>
          <p:cNvSpPr/>
          <p:nvPr/>
        </p:nvSpPr>
        <p:spPr>
          <a:xfrm>
            <a:off x="973969" y="5904254"/>
            <a:ext cx="4306695"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Facebook: </a:t>
            </a:r>
            <a:r>
              <a:rPr lang="en-GB" dirty="0">
                <a:latin typeface="Arial" panose="020B0604020202020204" pitchFamily="34" charset="0"/>
                <a:cs typeface="Arial" panose="020B0604020202020204" pitchFamily="34" charset="0"/>
              </a:rPr>
              <a:t>ESRC: Economic and Social Research Council </a:t>
            </a:r>
            <a:endParaRPr lang="en-GB"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43F6E6-100D-2C41-B88D-6E6DE4CF37C5}"/>
              </a:ext>
            </a:extLst>
          </p:cNvPr>
          <p:cNvSpPr/>
          <p:nvPr/>
        </p:nvSpPr>
        <p:spPr>
          <a:xfrm>
            <a:off x="9166604" y="5888971"/>
            <a:ext cx="2734685"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Twitter:</a:t>
            </a:r>
            <a:r>
              <a:rPr lang="en-GB" sz="1600" dirty="0">
                <a:latin typeface="Arial" panose="020B0604020202020204" pitchFamily="34" charset="0"/>
                <a:cs typeface="Arial" panose="020B0604020202020204" pitchFamily="34" charset="0"/>
              </a:rPr>
              <a:t>@ESRC </a:t>
            </a:r>
          </a:p>
        </p:txBody>
      </p:sp>
      <p:sp>
        <p:nvSpPr>
          <p:cNvPr id="9" name="Rectangle 8">
            <a:extLst>
              <a:ext uri="{FF2B5EF4-FFF2-40B4-BE49-F238E27FC236}">
                <a16:creationId xmlns:a16="http://schemas.microsoft.com/office/drawing/2014/main" id="{D5E264E8-2918-5A44-AA9D-9820E8B70A80}"/>
              </a:ext>
            </a:extLst>
          </p:cNvPr>
          <p:cNvSpPr/>
          <p:nvPr/>
        </p:nvSpPr>
        <p:spPr>
          <a:xfrm>
            <a:off x="5890369" y="5905772"/>
            <a:ext cx="3276235"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YouTube: </a:t>
            </a:r>
            <a:r>
              <a:rPr lang="en-GB" dirty="0">
                <a:latin typeface="Arial" panose="020B0604020202020204" pitchFamily="34" charset="0"/>
                <a:cs typeface="Arial" panose="020B0604020202020204" pitchFamily="34" charset="0"/>
              </a:rPr>
              <a:t>Economic and Social Research Council</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21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00D5B8-7A61-49CD-8636-7E1E6D146314}"/>
              </a:ext>
            </a:extLst>
          </p:cNvPr>
          <p:cNvSpPr txBox="1"/>
          <p:nvPr/>
        </p:nvSpPr>
        <p:spPr>
          <a:xfrm>
            <a:off x="403341" y="345182"/>
            <a:ext cx="9280986"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Etiquette and expectations </a:t>
            </a:r>
          </a:p>
        </p:txBody>
      </p:sp>
      <p:sp>
        <p:nvSpPr>
          <p:cNvPr id="4" name="Rectangle 3">
            <a:extLst>
              <a:ext uri="{FF2B5EF4-FFF2-40B4-BE49-F238E27FC236}">
                <a16:creationId xmlns:a16="http://schemas.microsoft.com/office/drawing/2014/main" id="{F81C9462-9B06-41B5-8451-70ABDE45054C}"/>
              </a:ext>
            </a:extLst>
          </p:cNvPr>
          <p:cNvSpPr/>
          <p:nvPr/>
        </p:nvSpPr>
        <p:spPr>
          <a:xfrm>
            <a:off x="420797" y="1393952"/>
            <a:ext cx="11129052" cy="418576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All attendees are muted.</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Questions and comments can be submitted to us via the Q&amp;A function</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GB" sz="2400" dirty="0">
                <a:solidFill>
                  <a:srgbClr val="626262"/>
                </a:solidFill>
                <a:latin typeface="Arial" panose="020B0604020202020204" pitchFamily="34" charset="0"/>
                <a:cs typeface="Arial" panose="020B0604020202020204" pitchFamily="34" charset="0"/>
              </a:rPr>
              <a:t>Questions we do not have time to answer will be considered when preparing the FAQ produced after the webinar.</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GB" sz="2400" dirty="0">
                <a:solidFill>
                  <a:srgbClr val="626262"/>
                </a:solidFill>
                <a:latin typeface="Arial" panose="020B0604020202020204" pitchFamily="34" charset="0"/>
                <a:cs typeface="Arial" panose="020B0604020202020204" pitchFamily="34" charset="0"/>
              </a:rPr>
              <a:t>Please be patient whilst we review your questions. There may be a high volume for us to read. </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GB" sz="2400" dirty="0">
                <a:solidFill>
                  <a:srgbClr val="626262"/>
                </a:solidFill>
                <a:latin typeface="Arial" panose="020B0604020202020204" pitchFamily="34" charset="0"/>
                <a:cs typeface="Arial" panose="020B0604020202020204" pitchFamily="34" charset="0"/>
              </a:rPr>
              <a:t>We will cluster/group questions where appropriate </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The meeting is being recorded. This is to assist with note-taking and will be deleted afterwards.</a:t>
            </a:r>
          </a:p>
        </p:txBody>
      </p:sp>
    </p:spTree>
    <p:extLst>
      <p:ext uri="{BB962C8B-B14F-4D97-AF65-F5344CB8AC3E}">
        <p14:creationId xmlns:p14="http://schemas.microsoft.com/office/powerpoint/2010/main" val="151165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00D5B8-7A61-49CD-8636-7E1E6D146314}"/>
              </a:ext>
            </a:extLst>
          </p:cNvPr>
          <p:cNvSpPr txBox="1"/>
          <p:nvPr/>
        </p:nvSpPr>
        <p:spPr>
          <a:xfrm>
            <a:off x="403341" y="345182"/>
            <a:ext cx="6356456"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Agenda</a:t>
            </a:r>
          </a:p>
        </p:txBody>
      </p:sp>
      <p:sp>
        <p:nvSpPr>
          <p:cNvPr id="4" name="Rectangle 3">
            <a:extLst>
              <a:ext uri="{FF2B5EF4-FFF2-40B4-BE49-F238E27FC236}">
                <a16:creationId xmlns:a16="http://schemas.microsoft.com/office/drawing/2014/main" id="{F81C9462-9B06-41B5-8451-70ABDE45054C}"/>
              </a:ext>
            </a:extLst>
          </p:cNvPr>
          <p:cNvSpPr/>
          <p:nvPr/>
        </p:nvSpPr>
        <p:spPr>
          <a:xfrm>
            <a:off x="420797" y="1393952"/>
            <a:ext cx="11129052" cy="286232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Introduction and purpose of the webinar</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Background</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Our requirements</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Discussion</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Next steps</a:t>
            </a:r>
          </a:p>
        </p:txBody>
      </p:sp>
    </p:spTree>
    <p:extLst>
      <p:ext uri="{BB962C8B-B14F-4D97-AF65-F5344CB8AC3E}">
        <p14:creationId xmlns:p14="http://schemas.microsoft.com/office/powerpoint/2010/main" val="372448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9FCDF93-12DD-C74A-BCDE-9490847A35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9" y="438785"/>
            <a:ext cx="7345671" cy="500961"/>
          </a:xfrm>
          <a:prstGeom prst="rect">
            <a:avLst/>
          </a:prstGeom>
        </p:spPr>
      </p:pic>
      <p:sp>
        <p:nvSpPr>
          <p:cNvPr id="14" name="Rectangle 13">
            <a:extLst>
              <a:ext uri="{FF2B5EF4-FFF2-40B4-BE49-F238E27FC236}">
                <a16:creationId xmlns:a16="http://schemas.microsoft.com/office/drawing/2014/main" id="{B23FA52B-EA58-3C41-8714-62E9C76E4F20}"/>
              </a:ext>
            </a:extLst>
          </p:cNvPr>
          <p:cNvSpPr/>
          <p:nvPr/>
        </p:nvSpPr>
        <p:spPr>
          <a:xfrm>
            <a:off x="420798" y="1393952"/>
            <a:ext cx="3513894"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We work with the government </a:t>
            </a:r>
            <a:b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to invest over £7 billion a year </a:t>
            </a:r>
            <a:b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in research and innovation by partnering with academia and industry to make the impossible, possible. Through the UK’s nine leading academic and industrial funding councils, we create </a:t>
            </a:r>
            <a:r>
              <a:rPr kumimoji="0" lang="en-GB" sz="1800" b="1"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knowledge with impact</a:t>
            </a: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626262"/>
              </a:solidFill>
              <a:latin typeface="Arial" panose="020B0604020202020204" pitchFamily="34" charset="0"/>
              <a:cs typeface="Arial" panose="020B0604020202020204" pitchFamily="34" charset="0"/>
            </a:endParaRPr>
          </a:p>
          <a:p>
            <a:pPr>
              <a:defRPr/>
            </a:pPr>
            <a:r>
              <a:rPr lang="en-GB" dirty="0">
                <a:hlinkClick r:id="rId4"/>
              </a:rPr>
              <a:t>www.ukri.org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AD61580B-EB33-534E-A6B8-89E17EC756A7}"/>
              </a:ext>
            </a:extLst>
          </p:cNvPr>
          <p:cNvPicPr>
            <a:picLocks noChangeAspect="1"/>
          </p:cNvPicPr>
          <p:nvPr/>
        </p:nvPicPr>
        <p:blipFill>
          <a:blip r:embed="rId5"/>
          <a:stretch>
            <a:fillRect/>
          </a:stretch>
        </p:blipFill>
        <p:spPr>
          <a:xfrm>
            <a:off x="4088623" y="1484313"/>
            <a:ext cx="7617177" cy="4284662"/>
          </a:xfrm>
          <a:prstGeom prst="rect">
            <a:avLst/>
          </a:prstGeom>
        </p:spPr>
      </p:pic>
    </p:spTree>
    <p:extLst>
      <p:ext uri="{BB962C8B-B14F-4D97-AF65-F5344CB8AC3E}">
        <p14:creationId xmlns:p14="http://schemas.microsoft.com/office/powerpoint/2010/main" val="207464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3FA52B-EA58-3C41-8714-62E9C76E4F20}"/>
              </a:ext>
            </a:extLst>
          </p:cNvPr>
          <p:cNvSpPr/>
          <p:nvPr/>
        </p:nvSpPr>
        <p:spPr>
          <a:xfrm>
            <a:off x="403341" y="2194052"/>
            <a:ext cx="5518363" cy="2862322"/>
          </a:xfrm>
          <a:prstGeom prst="rect">
            <a:avLst/>
          </a:prstGeom>
        </p:spPr>
        <p:txBody>
          <a:bodyPr wrap="square">
            <a:spAutoFit/>
          </a:bodyPr>
          <a:lstStyle/>
          <a:p>
            <a:pPr lvl="0">
              <a:defRPr/>
            </a:pPr>
            <a:r>
              <a:rPr lang="en-GB" dirty="0">
                <a:solidFill>
                  <a:srgbClr val="626262"/>
                </a:solidFill>
                <a:latin typeface="Arial" panose="020B0604020202020204" pitchFamily="34" charset="0"/>
                <a:cs typeface="Arial" panose="020B0604020202020204" pitchFamily="34" charset="0"/>
              </a:rPr>
              <a:t>We are one of nine research councils within UK Research and Innovation and are the UK’s leading funder for research and training in the social sciences. Investing over £180 million a year every year, our mission is to enable government, business and the public to learn about social change and the reasons behind it.</a:t>
            </a:r>
          </a:p>
          <a:p>
            <a:pPr lvl="0">
              <a:defRPr/>
            </a:pPr>
            <a:endPar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a:p>
            <a:pPr>
              <a:defRPr/>
            </a:pPr>
            <a:r>
              <a:rPr lang="en-GB" dirty="0">
                <a:hlinkClick r:id="rId3"/>
              </a:rPr>
              <a:t>www.esrc.ukri.org</a:t>
            </a:r>
            <a:r>
              <a:rPr lang="en-GB" dirty="0"/>
              <a:t>   </a:t>
            </a:r>
          </a:p>
          <a:p>
            <a:pPr lvl="0">
              <a:defRPr/>
            </a:pPr>
            <a:endPar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5E3BA4F-9FB6-4AAB-AD48-47E793909AF3}"/>
              </a:ext>
            </a:extLst>
          </p:cNvPr>
          <p:cNvSpPr txBox="1"/>
          <p:nvPr/>
        </p:nvSpPr>
        <p:spPr>
          <a:xfrm>
            <a:off x="403341" y="345182"/>
            <a:ext cx="5535820" cy="1446550"/>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Economic and Social Research Council</a:t>
            </a:r>
          </a:p>
        </p:txBody>
      </p:sp>
      <p:pic>
        <p:nvPicPr>
          <p:cNvPr id="7" name="Picture 6">
            <a:extLst>
              <a:ext uri="{FF2B5EF4-FFF2-40B4-BE49-F238E27FC236}">
                <a16:creationId xmlns:a16="http://schemas.microsoft.com/office/drawing/2014/main" id="{EAAB8BEB-B54A-4096-B9BE-2F28F7661319}"/>
              </a:ext>
            </a:extLst>
          </p:cNvPr>
          <p:cNvPicPr>
            <a:picLocks noChangeAspect="1"/>
          </p:cNvPicPr>
          <p:nvPr/>
        </p:nvPicPr>
        <p:blipFill>
          <a:blip r:embed="rId4"/>
          <a:stretch>
            <a:fillRect/>
          </a:stretch>
        </p:blipFill>
        <p:spPr>
          <a:xfrm>
            <a:off x="6096000" y="0"/>
            <a:ext cx="6096000" cy="6858000"/>
          </a:xfrm>
          <a:prstGeom prst="rect">
            <a:avLst/>
          </a:prstGeom>
        </p:spPr>
      </p:pic>
    </p:spTree>
    <p:extLst>
      <p:ext uri="{BB962C8B-B14F-4D97-AF65-F5344CB8AC3E}">
        <p14:creationId xmlns:p14="http://schemas.microsoft.com/office/powerpoint/2010/main" val="301969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10777712" cy="4929555"/>
          </a:xfrm>
          <a:prstGeom prst="rect">
            <a:avLst/>
          </a:prstGeom>
        </p:spPr>
        <p:txBody>
          <a:bodyPr wrap="square">
            <a:spAutoFit/>
          </a:bodyPr>
          <a:lstStyle/>
          <a:p>
            <a:pPr>
              <a:lnSpc>
                <a:spcPct val="115000"/>
              </a:lnSpc>
              <a:spcAft>
                <a:spcPts val="1000"/>
              </a:spcAft>
            </a:pPr>
            <a:r>
              <a:rPr lang="en-GB" sz="2400" dirty="0">
                <a:solidFill>
                  <a:srgbClr val="626262"/>
                </a:solidFill>
                <a:latin typeface="Arial" panose="020B0604020202020204" pitchFamily="34" charset="0"/>
                <a:cs typeface="Arial" panose="020B0604020202020204" pitchFamily="34" charset="0"/>
              </a:rPr>
              <a:t>Our existing evidence base demonstrates that further investment is needed but the recommendations made to us are generally at a high level and focus on separate areas of activity or data. Further detail is needed for us to build a more holistic view from which we can make targeted, evidence-based interventions. </a:t>
            </a:r>
          </a:p>
          <a:p>
            <a:pPr lvl="0"/>
            <a:endParaRPr lang="en-GB" sz="2400" dirty="0">
              <a:solidFill>
                <a:srgbClr val="626262"/>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Social Media for the Social Sciences study (2016)</a:t>
            </a:r>
          </a:p>
          <a:p>
            <a:pPr marL="342900" lvl="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Knowledge and skills needs call for evidence (2017)</a:t>
            </a:r>
          </a:p>
          <a:p>
            <a:pPr marL="342900" lvl="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Longitudinal Studies Review (2017)</a:t>
            </a:r>
          </a:p>
          <a:p>
            <a:pPr marL="342900" lvl="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‘Think pieces’ commissioned to inform the development of our Delivery Plan priorities (2018)</a:t>
            </a:r>
          </a:p>
          <a:p>
            <a:pPr marL="3086100" lvl="6" indent="-342900">
              <a:buFont typeface="Wingdings" panose="05000000000000000000" pitchFamily="2" charset="2"/>
              <a:buChar char="Ø"/>
            </a:pPr>
            <a:r>
              <a:rPr lang="en-GB" sz="2400" dirty="0" err="1">
                <a:solidFill>
                  <a:srgbClr val="626262"/>
                </a:solidFill>
                <a:latin typeface="Arial" panose="020B0604020202020204" pitchFamily="34" charset="0"/>
                <a:cs typeface="Arial" panose="020B0604020202020204" pitchFamily="34" charset="0"/>
              </a:rPr>
              <a:t>AQMeN</a:t>
            </a:r>
            <a:r>
              <a:rPr lang="en-GB" sz="2400" dirty="0">
                <a:solidFill>
                  <a:srgbClr val="626262"/>
                </a:solidFill>
                <a:latin typeface="Arial" panose="020B0604020202020204" pitchFamily="34" charset="0"/>
                <a:cs typeface="Arial" panose="020B0604020202020204" pitchFamily="34" charset="0"/>
              </a:rPr>
              <a:t> Mapping report (2019)</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Background</a:t>
            </a:r>
          </a:p>
        </p:txBody>
      </p:sp>
    </p:spTree>
    <p:extLst>
      <p:ext uri="{BB962C8B-B14F-4D97-AF65-F5344CB8AC3E}">
        <p14:creationId xmlns:p14="http://schemas.microsoft.com/office/powerpoint/2010/main" val="412561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3" y="1387942"/>
            <a:ext cx="11186801" cy="3662541"/>
          </a:xfrm>
          <a:prstGeom prst="rect">
            <a:avLst/>
          </a:prstGeom>
        </p:spPr>
        <p:txBody>
          <a:bodyPr wrap="square">
            <a:spAutoFit/>
          </a:bodyPr>
          <a:lstStyle/>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Ensure social scientists have the skills and capacity to fully exploit the increasing volume of large and complex data available for research purposes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Maximise the value of our investment in data and infrastructure.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Deliver an up to date and holistic understanding of current and future skills needs,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Understand the extent to which identified skills needs are being met by current investment and where there are gaps. </a:t>
            </a: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Our goal</a:t>
            </a:r>
          </a:p>
        </p:txBody>
      </p:sp>
    </p:spTree>
    <p:extLst>
      <p:ext uri="{BB962C8B-B14F-4D97-AF65-F5344CB8AC3E}">
        <p14:creationId xmlns:p14="http://schemas.microsoft.com/office/powerpoint/2010/main" val="318688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9086032" cy="3877985"/>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As a first step we would like to appoint a team to: </a:t>
            </a:r>
          </a:p>
          <a:p>
            <a:endParaRPr lang="en-GB" sz="2400" dirty="0">
              <a:solidFill>
                <a:srgbClr val="626262"/>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provide an up to date and holistic scoping of the skills needed to undertake data-driven research in the social sciences;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identify where additional investment is needed (this could be through specific conventional training or career pathway interventions e.g. a sabbatical or fellowship opportunities); and </a:t>
            </a:r>
          </a:p>
          <a:p>
            <a:pPr marL="342900" indent="-342900">
              <a:spcAft>
                <a:spcPts val="1200"/>
              </a:spcAft>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how ESRC can add value in this area. </a:t>
            </a: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Our requirements </a:t>
            </a:r>
          </a:p>
        </p:txBody>
      </p:sp>
    </p:spTree>
    <p:extLst>
      <p:ext uri="{BB962C8B-B14F-4D97-AF65-F5344CB8AC3E}">
        <p14:creationId xmlns:p14="http://schemas.microsoft.com/office/powerpoint/2010/main" val="53410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3" y="1387942"/>
            <a:ext cx="11186801" cy="4154984"/>
          </a:xfrm>
          <a:prstGeom prst="rect">
            <a:avLst/>
          </a:prstGeom>
        </p:spPr>
        <p:txBody>
          <a:bodyPr wrap="square">
            <a:spAutoFit/>
          </a:bodyPr>
          <a:lstStyle/>
          <a:p>
            <a:pPr marL="342900" indent="-342900">
              <a:buFont typeface="Wingdings" panose="05000000000000000000" pitchFamily="2" charset="2"/>
              <a:buChar char="Ø"/>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Not a discipline or subject area, and it might be found in any research field. </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Describes activities in which the creation, analysis and representation of data are a central and essential part of a research process</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Encapsulates the need to not just gain the </a:t>
            </a:r>
            <a:r>
              <a:rPr lang="en-GB" sz="2400" b="1" dirty="0">
                <a:solidFill>
                  <a:srgbClr val="626262"/>
                </a:solidFill>
                <a:latin typeface="Arial" panose="020B0604020202020204" pitchFamily="34" charset="0"/>
                <a:cs typeface="Arial" panose="020B0604020202020204" pitchFamily="34" charset="0"/>
              </a:rPr>
              <a:t>technical skills </a:t>
            </a:r>
            <a:r>
              <a:rPr lang="en-GB" sz="2400" dirty="0">
                <a:solidFill>
                  <a:srgbClr val="626262"/>
                </a:solidFill>
                <a:latin typeface="Arial" panose="020B0604020202020204" pitchFamily="34" charset="0"/>
                <a:cs typeface="Arial" panose="020B0604020202020204" pitchFamily="34" charset="0"/>
              </a:rPr>
              <a:t>to interrogate the data but to have the </a:t>
            </a:r>
            <a:r>
              <a:rPr lang="en-GB" sz="2400" b="1" dirty="0">
                <a:solidFill>
                  <a:srgbClr val="626262"/>
                </a:solidFill>
                <a:latin typeface="Arial" panose="020B0604020202020204" pitchFamily="34" charset="0"/>
                <a:cs typeface="Arial" panose="020B0604020202020204" pitchFamily="34" charset="0"/>
              </a:rPr>
              <a:t>relevant conceptual and methodological skills </a:t>
            </a:r>
            <a:r>
              <a:rPr lang="en-GB" sz="2400" dirty="0">
                <a:solidFill>
                  <a:srgbClr val="626262"/>
                </a:solidFill>
                <a:latin typeface="Arial" panose="020B0604020202020204" pitchFamily="34" charset="0"/>
                <a:cs typeface="Arial" panose="020B0604020202020204" pitchFamily="34" charset="0"/>
              </a:rPr>
              <a:t>and understanding to ensure high quality, robust and reproducible research and  good practice in data management. </a:t>
            </a:r>
          </a:p>
          <a:p>
            <a:pPr marL="342900" indent="-342900">
              <a:buFont typeface="Wingdings" panose="05000000000000000000" pitchFamily="2" charset="2"/>
              <a:buChar char="Ø"/>
            </a:pPr>
            <a:r>
              <a:rPr lang="en-GB" sz="2400" dirty="0">
                <a:solidFill>
                  <a:srgbClr val="626262"/>
                </a:solidFill>
                <a:latin typeface="Arial" panose="020B0604020202020204" pitchFamily="34" charset="0"/>
                <a:cs typeface="Arial" panose="020B0604020202020204" pitchFamily="34" charset="0"/>
              </a:rPr>
              <a:t>Consultants will need to identify how common terms such as data analytics and social data science have been included in their analysis. </a:t>
            </a:r>
          </a:p>
          <a:p>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18680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Defining ‘Data driven research’</a:t>
            </a:r>
          </a:p>
        </p:txBody>
      </p:sp>
    </p:spTree>
    <p:extLst>
      <p:ext uri="{BB962C8B-B14F-4D97-AF65-F5344CB8AC3E}">
        <p14:creationId xmlns:p14="http://schemas.microsoft.com/office/powerpoint/2010/main" val="1301522440"/>
      </p:ext>
    </p:extLst>
  </p:cSld>
  <p:clrMapOvr>
    <a:masterClrMapping/>
  </p:clrMapOvr>
</p:sld>
</file>

<file path=ppt/theme/theme1.xml><?xml version="1.0" encoding="utf-8"?>
<a:theme xmlns:a="http://schemas.openxmlformats.org/drawingml/2006/main" name="Font and logo master">
  <a:themeElements>
    <a:clrScheme name="ESRC theme">
      <a:dk1>
        <a:srgbClr val="2E2C61"/>
      </a:dk1>
      <a:lt1>
        <a:srgbClr val="FFFFFF"/>
      </a:lt1>
      <a:dk2>
        <a:srgbClr val="2E2C61"/>
      </a:dk2>
      <a:lt2>
        <a:srgbClr val="FFFFFF"/>
      </a:lt2>
      <a:accent1>
        <a:srgbClr val="FF5959"/>
      </a:accent1>
      <a:accent2>
        <a:srgbClr val="CB3464"/>
      </a:accent2>
      <a:accent3>
        <a:srgbClr val="00A788"/>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master without logo">
  <a:themeElements>
    <a:clrScheme name="ESRC theme">
      <a:dk1>
        <a:srgbClr val="2E2C61"/>
      </a:dk1>
      <a:lt1>
        <a:srgbClr val="FFFFFF"/>
      </a:lt1>
      <a:dk2>
        <a:srgbClr val="2E2C61"/>
      </a:dk2>
      <a:lt2>
        <a:srgbClr val="FFFFFF"/>
      </a:lt2>
      <a:accent1>
        <a:srgbClr val="FF5959"/>
      </a:accent1>
      <a:accent2>
        <a:srgbClr val="CB3464"/>
      </a:accent2>
      <a:accent3>
        <a:srgbClr val="00A788"/>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6641D5FA7FFB4685D6B44640B4614A" ma:contentTypeVersion="8" ma:contentTypeDescription="Create a new document." ma:contentTypeScope="" ma:versionID="ea0db45de8a66992c7f440448909467a">
  <xsd:schema xmlns:xsd="http://www.w3.org/2001/XMLSchema" xmlns:xs="http://www.w3.org/2001/XMLSchema" xmlns:p="http://schemas.microsoft.com/office/2006/metadata/properties" xmlns:ns3="c615e45d-bcd7-4754-b4eb-7eae93185980" targetNamespace="http://schemas.microsoft.com/office/2006/metadata/properties" ma:root="true" ma:fieldsID="e50efd1f03562420098d503987419951" ns3:_="">
    <xsd:import namespace="c615e45d-bcd7-4754-b4eb-7eae9318598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5e45d-bcd7-4754-b4eb-7eae931859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72F89-17C0-4DE6-B659-B0757FAA3DE3}">
  <ds:schemaRefs>
    <ds:schemaRef ds:uri="http://schemas.microsoft.com/sharepoint/v3/contenttype/forms"/>
  </ds:schemaRefs>
</ds:datastoreItem>
</file>

<file path=customXml/itemProps2.xml><?xml version="1.0" encoding="utf-8"?>
<ds:datastoreItem xmlns:ds="http://schemas.openxmlformats.org/officeDocument/2006/customXml" ds:itemID="{DA40A9B1-CC2B-4F6F-9C82-199DF17E2C7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615e45d-bcd7-4754-b4eb-7eae93185980"/>
    <ds:schemaRef ds:uri="http://www.w3.org/XML/1998/namespace"/>
    <ds:schemaRef ds:uri="http://purl.org/dc/dcmitype/"/>
  </ds:schemaRefs>
</ds:datastoreItem>
</file>

<file path=customXml/itemProps3.xml><?xml version="1.0" encoding="utf-8"?>
<ds:datastoreItem xmlns:ds="http://schemas.openxmlformats.org/officeDocument/2006/customXml" ds:itemID="{235B439D-6EFE-43BC-9CCE-B54F04B0D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15e45d-bcd7-4754-b4eb-7eae93185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3551</TotalTime>
  <Words>1029</Words>
  <Application>Microsoft Office PowerPoint</Application>
  <PresentationFormat>Widescreen</PresentationFormat>
  <Paragraphs>106</Paragraphs>
  <Slides>17</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Font and logo master</vt:lpstr>
      <vt:lpstr>Font master without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Joanna Lake - UKRI ESRC</cp:lastModifiedBy>
  <cp:revision>160</cp:revision>
  <dcterms:created xsi:type="dcterms:W3CDTF">2019-09-17T08:04:08Z</dcterms:created>
  <dcterms:modified xsi:type="dcterms:W3CDTF">2020-05-07T15:45:06Z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0x010100806641D5FA7FFB4685D6B44640B4614A</vt:lpwstr>
  </property>
</Properties>
</file>