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60" r:id="rId7"/>
  </p:sldIdLst>
  <p:sldSz cx="12192000" cy="6858000"/>
  <p:notesSz cx="6794500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9CF22A-5314-366D-C62D-85E0E128FC0B}" v="8" dt="2022-11-30T09:38:39.138"/>
    <p1510:client id="{E3A7ED98-D900-4FF6-B118-B19B1602C74B}" v="11" dt="2022-11-30T09:43:12.619"/>
    <p1510:client id="{EFA8C38A-3D0F-3BC5-573F-7430B4348AD2}" v="2" dt="2022-12-06T12:14:21.6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357" autoAdjust="0"/>
  </p:normalViewPr>
  <p:slideViewPr>
    <p:cSldViewPr snapToGrid="0">
      <p:cViewPr varScale="1">
        <p:scale>
          <a:sx n="67" d="100"/>
          <a:sy n="67" d="100"/>
        </p:scale>
        <p:origin x="6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modgovuk.sharepoint.com/sites/NavyDevelop-CapabilityDevelopment/Shared%20Documents/Cap%20Plans/Capability%20Cohearance/20220701-Capability%20Readiness%20Level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radarChart>
        <c:radarStyle val="marker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Sheet1!$O$3:$O$11</c:f>
              <c:strCache>
                <c:ptCount val="9"/>
                <c:pt idx="0">
                  <c:v>Trg</c:v>
                </c:pt>
                <c:pt idx="1">
                  <c:v>Equ</c:v>
                </c:pt>
                <c:pt idx="2">
                  <c:v>Per</c:v>
                </c:pt>
                <c:pt idx="3">
                  <c:v>Info</c:v>
                </c:pt>
                <c:pt idx="4">
                  <c:v>Int</c:v>
                </c:pt>
                <c:pt idx="5">
                  <c:v>Doc</c:v>
                </c:pt>
                <c:pt idx="6">
                  <c:v>Org</c:v>
                </c:pt>
                <c:pt idx="7">
                  <c:v>Inf</c:v>
                </c:pt>
                <c:pt idx="8">
                  <c:v>Logs</c:v>
                </c:pt>
              </c:strCache>
            </c:strRef>
          </c:cat>
          <c:val>
            <c:numRef>
              <c:f>Sheet1!$Q$3:$Q$11</c:f>
              <c:numCache>
                <c:formatCode>General</c:formatCode>
                <c:ptCount val="9"/>
                <c:pt idx="0">
                  <c:v>9</c:v>
                </c:pt>
                <c:pt idx="1">
                  <c:v>9</c:v>
                </c:pt>
                <c:pt idx="2">
                  <c:v>8</c:v>
                </c:pt>
                <c:pt idx="3">
                  <c:v>9</c:v>
                </c:pt>
                <c:pt idx="4">
                  <c:v>3</c:v>
                </c:pt>
                <c:pt idx="5">
                  <c:v>9</c:v>
                </c:pt>
                <c:pt idx="6">
                  <c:v>7</c:v>
                </c:pt>
                <c:pt idx="7">
                  <c:v>9</c:v>
                </c:pt>
                <c:pt idx="8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5F-4E8B-B011-2B7B33F2D5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32084024"/>
        <c:axId val="732084680"/>
      </c:radarChart>
      <c:catAx>
        <c:axId val="732084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2084680"/>
        <c:crosses val="autoZero"/>
        <c:auto val="1"/>
        <c:lblAlgn val="ctr"/>
        <c:lblOffset val="100"/>
        <c:noMultiLvlLbl val="0"/>
      </c:catAx>
      <c:valAx>
        <c:axId val="732084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2084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>
        <a:lumMod val="50000"/>
      </a:schemeClr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5FE0E-7B4E-465A-99FB-6EA482533F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D41894-A108-4076-B1AD-80E26578BE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5E98D2-A151-40D5-A3B8-D15A5B720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31/08/2023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581A54-196C-4FE9-9078-75007D967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59FFCB-CEAD-4822-9A76-61C23BD44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305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D9D22-E785-404F-88A3-21CF4D2DB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4D24C8-3151-403A-8B8E-F034393C47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761C0B-8B48-4822-B7F9-B9625C010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31/08/2023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6DAED-2C8D-49D4-86D0-12B41A079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18FA35-08EC-4791-B432-D67300896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20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5B3166-3DDE-46CD-BD61-152DD35924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ACBEE3-FB0D-4075-9DD6-8E36FF6088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EDD64F-AADB-41EF-BF53-B52F39D82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31/08/2023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8D0E6E-97CE-4216-A375-36781B890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C7B70-C21E-4D38-BC05-E7F09D57D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65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04771-C874-46B1-800D-2CDCFCA29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EEF9A-E50D-4B3A-95E6-25D5361CCB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01651-D8D0-4F1C-8497-83D5F3235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31/08/2023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6E012-6E1E-4160-8C6C-C577F9507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916721-0852-4786-997E-3378B01FF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678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2006B-FCD3-4AA9-805D-9966FD30A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592103-3328-41A4-A851-7B2F1C34B2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11D3A2-09AE-40B4-8F10-F787EF97C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31/08/2023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4DBD6F-F626-4D02-9699-70A0147CD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8D936-6353-4645-B5BA-0D5D132E3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422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7B55D-6ED0-42F7-83A5-C7D3196FD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615F0-508F-4BFF-94FB-79182A22A1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6BFCC4-AEDD-415C-88BE-7662E835F5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1DBF25-3C3A-4F7B-AD64-A577E9756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31/08/2023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311808-47E6-4C09-A43A-841FA6284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5D9AAF-B290-4DE6-9738-D19C97EDB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263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7C88F-92D0-42FB-8B33-2BA38DD2E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60960-C157-4F5E-99BC-B7F15CDFC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70D2B7-3E2E-408C-822F-A8BCDD36CB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C20673-EE44-4554-B548-759B672F85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4EDB1C-23C3-4772-A666-7974C11D0D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17CF7E-8646-4140-B322-A89BA7E62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31/08/2023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9F293D-7890-42A2-9EDF-89649320F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83F1A7-1143-43B0-8E8D-48C232195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271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F1275-35E7-476B-A27F-DC1126102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85F93-65E1-49B3-9330-AC5CC4889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31/08/2023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DA42D0-B476-4D7F-8291-18EE65DC5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4532BC-8E08-4502-A642-311910DA9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468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FD226C-D4EE-476B-838D-CB99F010E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31/08/2023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B821CD-C5A3-4A74-9932-CA136FF4B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758E4B-DAC1-4213-B23B-641662B93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5002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F1125-195B-4971-844F-F7044FC55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D948C-0F3B-4B3A-AEDA-632B157C9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82DD4B-DDE5-4E93-8913-4E3E771E48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29F9DB-E783-487E-B41F-A5B523BD6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31/08/2023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C7E2AE-3AB0-431C-91CB-A5881420D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38BABF-AD38-4190-B272-0E1CF8CF8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8188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6F170-BCCB-40D8-82D6-8A92BCF7F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CCE030-95DD-4563-8587-8CF91C5717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738D08-931D-40D2-A7A9-57BBDBE077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75B2E7-30B5-467B-8D64-E30B5CA5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31/08/2023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58E124-4363-4E72-97E8-24B086642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F9EE28-21F4-4EF5-92B4-9D8CDE7F4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716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9E5A8F-1BBB-4596-AD3D-A6AAB6ED1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5E4199-55EB-463B-96CD-0DC02CD0CF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38EEE-0457-46E1-BC36-FA107EC9F4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69607-DD89-44D5-A845-A875EEA1E37E}" type="datetimeFigureOut">
              <a:rPr lang="en-GB" smtClean="0"/>
              <a:t>31/08/2023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A7911F-098A-44F6-A615-15A7C95999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9C52D1-1407-4F53-8358-39A4DDF799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972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odgovuk.sharepoint.com/sites/NavyDevelop-CapabilityDevelopment/Shared%20Documents/Forms/AllItems.aspx?id=%2Fsites%2FNavyDevelop%2DCapabilityDevelopment%2FShared%20Documents%2FCap%20Plans%2FNATO%20artefacts&amp;p=true&amp;ga=1" TargetMode="External"/><Relationship Id="rId7" Type="http://schemas.openxmlformats.org/officeDocument/2006/relationships/image" Target="../media/image3.png"/><Relationship Id="rId2" Type="http://schemas.openxmlformats.org/officeDocument/2006/relationships/hyperlink" Target="https://modgovuk.sharepoint.com/:p:/r/sites/NavyDevelop-FutureCapabilityDevelopment/_layouts/15/Doc.aspx?sourcedoc=%7B2F9FF3CA-9D2E-406D-85F7-F51D3A2076C1%7D&amp;file=Navy%20Systems%20of%20Systems%20Approach%20(SOSA).pptx&amp;action=edit&amp;mobileredirect=true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hyperlink" Target="https://modgovuk.sharepoint.com/sites/NavyDevelop-CapabilityDevelopment/Shared%20Documents/Forms/AllItems.aspx?ga=1&amp;id=%2Fsites%2FNavyDevelop%2DCapabilityDevelopment%2FShared%20Documents%2FCap%20Plans%2FNATO%20artefacts%2F20200128%5FNU%5FBISC%20CAPABILITY%20CODES%20AND%20CAPABILITY%20STATEMENTS%2EPDF&amp;parent=%2Fsites%2FNavyDevelop%2DCapabilityDevelopment%2FShared%20Documents%2FCap%20Plans%2FNATO%20artefact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s://modgovuk.sharepoint.com/:x:/s/NavyDevelop-CapabilityDevelopment/ESfPZqsHAP9MsbzXmnbr72sBLvqM3lZO8MkDFrATxx_6ZA?email=Lucy.Finch102%40mod.gov.uk&amp;e=yge8W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5F90779E-1E1E-4E70-9D91-639A57D29690}"/>
              </a:ext>
            </a:extLst>
          </p:cNvPr>
          <p:cNvSpPr/>
          <p:nvPr/>
        </p:nvSpPr>
        <p:spPr>
          <a:xfrm>
            <a:off x="-18662" y="0"/>
            <a:ext cx="12192000" cy="57464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44000">
                <a:schemeClr val="accent1">
                  <a:tint val="44500"/>
                  <a:satMod val="160000"/>
                </a:schemeClr>
              </a:gs>
              <a:gs pos="84000">
                <a:schemeClr val="bg1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0F46AED-69BF-452C-A0C2-43CA4A1DF5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2105579"/>
              </p:ext>
            </p:extLst>
          </p:nvPr>
        </p:nvGraphicFramePr>
        <p:xfrm>
          <a:off x="18662" y="0"/>
          <a:ext cx="12145569" cy="6882608"/>
        </p:xfrm>
        <a:graphic>
          <a:graphicData uri="http://schemas.openxmlformats.org/drawingml/2006/table">
            <a:tbl>
              <a:tblPr/>
              <a:tblGrid>
                <a:gridCol w="1470465">
                  <a:extLst>
                    <a:ext uri="{9D8B030D-6E8A-4147-A177-3AD203B41FA5}">
                      <a16:colId xmlns:a16="http://schemas.microsoft.com/office/drawing/2014/main" val="351744615"/>
                    </a:ext>
                  </a:extLst>
                </a:gridCol>
                <a:gridCol w="3451893">
                  <a:extLst>
                    <a:ext uri="{9D8B030D-6E8A-4147-A177-3AD203B41FA5}">
                      <a16:colId xmlns:a16="http://schemas.microsoft.com/office/drawing/2014/main" val="517092385"/>
                    </a:ext>
                  </a:extLst>
                </a:gridCol>
                <a:gridCol w="931575">
                  <a:extLst>
                    <a:ext uri="{9D8B030D-6E8A-4147-A177-3AD203B41FA5}">
                      <a16:colId xmlns:a16="http://schemas.microsoft.com/office/drawing/2014/main" val="2745235665"/>
                    </a:ext>
                  </a:extLst>
                </a:gridCol>
                <a:gridCol w="1258327">
                  <a:extLst>
                    <a:ext uri="{9D8B030D-6E8A-4147-A177-3AD203B41FA5}">
                      <a16:colId xmlns:a16="http://schemas.microsoft.com/office/drawing/2014/main" val="171279121"/>
                    </a:ext>
                  </a:extLst>
                </a:gridCol>
                <a:gridCol w="1045391">
                  <a:extLst>
                    <a:ext uri="{9D8B030D-6E8A-4147-A177-3AD203B41FA5}">
                      <a16:colId xmlns:a16="http://schemas.microsoft.com/office/drawing/2014/main" val="1497711633"/>
                    </a:ext>
                  </a:extLst>
                </a:gridCol>
                <a:gridCol w="1917102">
                  <a:extLst>
                    <a:ext uri="{9D8B030D-6E8A-4147-A177-3AD203B41FA5}">
                      <a16:colId xmlns:a16="http://schemas.microsoft.com/office/drawing/2014/main" val="1436537507"/>
                    </a:ext>
                  </a:extLst>
                </a:gridCol>
                <a:gridCol w="2070816">
                  <a:extLst>
                    <a:ext uri="{9D8B030D-6E8A-4147-A177-3AD203B41FA5}">
                      <a16:colId xmlns:a16="http://schemas.microsoft.com/office/drawing/2014/main" val="3117536252"/>
                    </a:ext>
                  </a:extLst>
                </a:gridCol>
              </a:tblGrid>
              <a:tr h="581881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bg1"/>
                          </a:solidFill>
                          <a:latin typeface="Arial Narrow"/>
                        </a:rPr>
                        <a:t>Last Updated: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Arial Narrow"/>
                        </a:rPr>
                        <a:t>UK OFFICIAL SENSITIVE COMMERCIAL (when complete)</a:t>
                      </a:r>
                    </a:p>
                    <a:p>
                      <a:pPr algn="ctr"/>
                      <a:r>
                        <a:rPr lang="en-GB" sz="1600" b="1" dirty="0">
                          <a:latin typeface="Arial Narrow"/>
                        </a:rPr>
                        <a:t>NAVY Develop Concept Card #XXXXX   (Industry / Academia)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 Narrow" panose="020B0606020202030204" pitchFamily="34" charset="0"/>
                        </a:rPr>
                        <a:t>Earliest In Service Date: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29253487"/>
                  </a:ext>
                </a:extLst>
              </a:tr>
              <a:tr h="684000">
                <a:tc gridSpan="3">
                  <a:txBody>
                    <a:bodyPr/>
                    <a:lstStyle/>
                    <a:p>
                      <a:pPr algn="ctr"/>
                      <a:r>
                        <a:rPr lang="en-GB" sz="3200" b="1" i="1" dirty="0">
                          <a:latin typeface="Arial Narrow"/>
                        </a:rPr>
                        <a:t>Title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600" dirty="0" err="1">
                          <a:solidFill>
                            <a:schemeClr val="tx1"/>
                          </a:solidFill>
                          <a:latin typeface="Arial Narrow"/>
                        </a:rPr>
                        <a:t>SoSA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latin typeface="Arial Narrow"/>
                        </a:rPr>
                        <a:t> Level:</a:t>
                      </a:r>
                    </a:p>
                    <a:p>
                      <a:r>
                        <a:rPr lang="en-GB" sz="1200" i="1" dirty="0">
                          <a:solidFill>
                            <a:schemeClr val="tx1"/>
                          </a:solidFill>
                          <a:latin typeface="Arial Narrow"/>
                        </a:rPr>
                        <a:t>[As defined in </a:t>
                      </a:r>
                      <a:r>
                        <a:rPr lang="en-GB" sz="1200" i="1" dirty="0">
                          <a:solidFill>
                            <a:schemeClr val="tx1"/>
                          </a:solidFill>
                          <a:latin typeface="Arial Narrow"/>
                          <a:hlinkClick r:id="rId2"/>
                        </a:rPr>
                        <a:t>Link</a:t>
                      </a:r>
                      <a:r>
                        <a:rPr lang="en-GB" sz="1200" i="1" dirty="0">
                          <a:solidFill>
                            <a:schemeClr val="tx1"/>
                          </a:solidFill>
                          <a:latin typeface="Arial Narrow"/>
                        </a:rPr>
                        <a:t>]</a:t>
                      </a:r>
                      <a:endParaRPr lang="en-GB" sz="1200" i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latin typeface="Arial Narrow"/>
                        </a:rPr>
                        <a:t>Sponsor Organisation: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i="1" dirty="0"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latin typeface="Arial Narrow"/>
                        </a:rPr>
                        <a:t>POC: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i="1" dirty="0">
                          <a:solidFill>
                            <a:schemeClr val="tx1"/>
                          </a:solidFill>
                          <a:latin typeface="Arial Narrow"/>
                        </a:rPr>
                        <a:t>[Desk level lead]</a:t>
                      </a:r>
                      <a:endParaRPr lang="en-GB" sz="1200" i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/>
                      </a:endParaRPr>
                    </a:p>
                    <a:p>
                      <a:pPr lvl="0">
                        <a:buNone/>
                      </a:pPr>
                      <a:endParaRPr lang="en-GB" sz="1600" dirty="0"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1837467"/>
                  </a:ext>
                </a:extLst>
              </a:tr>
              <a:tr h="735008">
                <a:tc rowSpan="2" gridSpan="3">
                  <a:txBody>
                    <a:bodyPr/>
                    <a:lstStyle/>
                    <a:p>
                      <a:pPr algn="l"/>
                      <a:r>
                        <a:rPr lang="en-GB" sz="1600" dirty="0">
                          <a:latin typeface="Arial Narrow"/>
                        </a:rPr>
                        <a:t>Strategic Context</a:t>
                      </a:r>
                    </a:p>
                    <a:p>
                      <a:pPr lvl="0" algn="l">
                        <a:buNone/>
                      </a:pPr>
                      <a:r>
                        <a:rPr lang="en-GB" sz="12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[High-level background information detailing the need for the project, referencing one or multiple of the following:</a:t>
                      </a:r>
                    </a:p>
                    <a:p>
                      <a:pPr marL="171450" lvl="0" indent="-171450" algn="l">
                        <a:buFontTx/>
                        <a:buChar char="-"/>
                      </a:pPr>
                      <a:r>
                        <a:rPr lang="en-GB" sz="12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Supporting strategic objectives, including references.</a:t>
                      </a:r>
                    </a:p>
                    <a:p>
                      <a:pPr marL="171450" lvl="0" indent="-171450" algn="l">
                        <a:buFontTx/>
                        <a:buChar char="-"/>
                      </a:pPr>
                      <a:r>
                        <a:rPr lang="en-GB" sz="12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DCAR or CCAR risk reference</a:t>
                      </a:r>
                    </a:p>
                    <a:p>
                      <a:pPr marL="171450" lvl="0" indent="-171450" algn="l">
                        <a:buFontTx/>
                        <a:buChar char="-"/>
                      </a:pPr>
                      <a:r>
                        <a:rPr lang="en-GB" sz="12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NATO capability objective (</a:t>
                      </a:r>
                      <a:r>
                        <a:rPr lang="en-GB" sz="12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  <a:hlinkClick r:id="rId3"/>
                        </a:rPr>
                        <a:t>NATO blue book</a:t>
                      </a:r>
                      <a:r>
                        <a:rPr lang="en-GB" sz="12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)]</a:t>
                      </a:r>
                    </a:p>
                    <a:p>
                      <a:pPr marL="171450" lvl="0" indent="-171450" algn="l">
                        <a:buFontTx/>
                        <a:buChar char="-"/>
                      </a:pPr>
                      <a:endParaRPr lang="en-GB" sz="1200" b="0" i="1" u="none" strike="noStrike" baseline="0" noProof="0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  <a:p>
                      <a:pPr marL="0" lvl="0" indent="0" algn="l">
                        <a:buFontTx/>
                        <a:buNone/>
                      </a:pPr>
                      <a:endParaRPr lang="en-GB" sz="1200" b="0" i="1" u="none" strike="noStrike" baseline="0" noProof="0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200" i="0" dirty="0">
                          <a:solidFill>
                            <a:schemeClr val="tx1"/>
                          </a:solidFill>
                          <a:latin typeface="Arial Narrow"/>
                        </a:rPr>
                        <a:t>NATO Capability Code: </a:t>
                      </a:r>
                    </a:p>
                    <a:p>
                      <a:pPr algn="l"/>
                      <a:r>
                        <a:rPr lang="en-GB" sz="1200" i="1" dirty="0">
                          <a:solidFill>
                            <a:schemeClr val="tx1"/>
                          </a:solidFill>
                          <a:latin typeface="Arial Narrow"/>
                        </a:rPr>
                        <a:t>[As defined in </a:t>
                      </a:r>
                      <a:r>
                        <a:rPr lang="en-GB" sz="1200" i="1" dirty="0">
                          <a:solidFill>
                            <a:schemeClr val="tx1"/>
                          </a:solidFill>
                          <a:latin typeface="Arial Narrow"/>
                          <a:hlinkClick r:id="rId4"/>
                        </a:rPr>
                        <a:t>Link</a:t>
                      </a:r>
                      <a:r>
                        <a:rPr lang="en-GB" sz="1200" i="1" dirty="0">
                          <a:solidFill>
                            <a:schemeClr val="tx1"/>
                          </a:solidFill>
                          <a:latin typeface="Arial Narrow"/>
                        </a:rPr>
                        <a:t>]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latin typeface="Arial Narrow" panose="020B0606020202030204" pitchFamily="34" charset="0"/>
                        </a:rPr>
                        <a:t>CC Name:</a:t>
                      </a:r>
                      <a:endParaRPr lang="en-GB" sz="14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Arial Narrow" panose="020B0606020202030204" pitchFamily="34" charset="0"/>
                        </a:rPr>
                        <a:t>Capability Target: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 [</a:t>
                      </a:r>
                      <a:r>
                        <a:rPr lang="en-GB" sz="12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  <a:hlinkClick r:id="rId3"/>
                        </a:rPr>
                        <a:t>NATO blue book</a:t>
                      </a:r>
                      <a:r>
                        <a:rPr lang="en-GB" sz="12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]</a:t>
                      </a:r>
                      <a:endParaRPr lang="en-GB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772194"/>
                  </a:ext>
                </a:extLst>
              </a:tr>
              <a:tr h="1120237">
                <a:tc gridSpan="3" vMerge="1">
                  <a:txBody>
                    <a:bodyPr/>
                    <a:lstStyle/>
                    <a:p>
                      <a:pPr marL="0" lvl="0" indent="0" algn="l">
                        <a:buFontTx/>
                        <a:buNone/>
                      </a:pPr>
                      <a:endParaRPr lang="en-GB" sz="1200" b="0" i="1" u="none" strike="noStrike" baseline="0" noProof="0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gridSpan="4"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47818010"/>
                  </a:ext>
                </a:extLst>
              </a:tr>
              <a:tr h="2387482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latin typeface="Arial Narrow"/>
                        </a:rPr>
                        <a:t>Capability Description:</a:t>
                      </a:r>
                      <a:endParaRPr lang="en-GB" sz="1200" b="0" i="0" u="none" strike="noStrike" noProof="0" dirty="0">
                        <a:solidFill>
                          <a:schemeClr val="tx1"/>
                        </a:solidFill>
                        <a:latin typeface="Arial Narrow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None/>
                      </a:pPr>
                      <a:r>
                        <a:rPr lang="en-GB" sz="1200" b="0" i="1" u="none" strike="noStrike" noProof="0" dirty="0">
                          <a:solidFill>
                            <a:schemeClr val="tx1"/>
                          </a:solidFill>
                          <a:latin typeface="Arial Narrow"/>
                        </a:rPr>
                        <a:t>[Outline the top level requirements, likely to become Key Requirements, e.g. speed or range etc. 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None/>
                      </a:pPr>
                      <a:r>
                        <a:rPr lang="en-GB" sz="1200" b="0" i="1" u="none" strike="noStrike" noProof="0" dirty="0">
                          <a:solidFill>
                            <a:schemeClr val="tx1"/>
                          </a:solidFill>
                          <a:latin typeface="Arial Narrow"/>
                        </a:rPr>
                        <a:t>Include project scope of what it will/ won’t include. E.g. Sensor Decider or Effector. This should align with dependencies]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55174"/>
                  </a:ext>
                </a:extLst>
              </a:tr>
              <a:tr h="12960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latin typeface="Arial Narrow"/>
                        </a:rPr>
                        <a:t>Project Benefits:</a:t>
                      </a:r>
                      <a:endParaRPr lang="en-GB" sz="1600" dirty="0"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None/>
                      </a:pPr>
                      <a:r>
                        <a:rPr lang="en-GB" sz="1200" i="1" dirty="0">
                          <a:latin typeface="Arial Narrow"/>
                        </a:rPr>
                        <a:t>[Measurable improvement resulting from an outcome perceived as an advantage by one of more stakeholder, contributing to organisational objective. E.g. industrial strategy, international collaboration or improved lethality]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latin typeface="Arial Narrow"/>
                        </a:rPr>
                        <a:t>Current VROM Costings:</a:t>
                      </a:r>
                      <a:endParaRPr lang="en-GB" sz="1600" i="1" dirty="0"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r>
                        <a:rPr lang="en-GB" sz="1600" dirty="0">
                          <a:latin typeface="Arial Narrow"/>
                        </a:rPr>
                        <a:t>Risks:</a:t>
                      </a:r>
                    </a:p>
                    <a:p>
                      <a:pPr marL="0" lvl="0" indent="0">
                        <a:buFont typeface="Arial"/>
                        <a:buNone/>
                      </a:pPr>
                      <a:r>
                        <a:rPr lang="en-GB" sz="1200" i="1" dirty="0">
                          <a:latin typeface="Arial Narrow"/>
                        </a:rPr>
                        <a:t>[Key Delivery Risks]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429531336"/>
                  </a:ext>
                </a:extLst>
              </a:tr>
            </a:tbl>
          </a:graphicData>
        </a:graphic>
      </p:graphicFrame>
      <p:pic>
        <p:nvPicPr>
          <p:cNvPr id="11" name="Graphic 10" descr="Image with solid fill">
            <a:extLst>
              <a:ext uri="{FF2B5EF4-FFF2-40B4-BE49-F238E27FC236}">
                <a16:creationId xmlns:a16="http://schemas.microsoft.com/office/drawing/2014/main" id="{A411D13C-E9C2-486C-B849-AB6A86E3927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163887" y="2153873"/>
            <a:ext cx="1827402" cy="1827402"/>
          </a:xfrm>
          <a:prstGeom prst="rect">
            <a:avLst/>
          </a:prstGeom>
        </p:spPr>
      </p:pic>
      <p:pic>
        <p:nvPicPr>
          <p:cNvPr id="1026" name="Picture 8">
            <a:extLst>
              <a:ext uri="{FF2B5EF4-FFF2-40B4-BE49-F238E27FC236}">
                <a16:creationId xmlns:a16="http://schemas.microsoft.com/office/drawing/2014/main" id="{F67A7CCB-F4DD-4AC1-BD71-B6A4094BE0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8159" y="88871"/>
            <a:ext cx="9144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3835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4FF17EE-D7D2-4C31-82A2-AD35F6F2B825}"/>
              </a:ext>
            </a:extLst>
          </p:cNvPr>
          <p:cNvSpPr/>
          <p:nvPr/>
        </p:nvSpPr>
        <p:spPr>
          <a:xfrm>
            <a:off x="0" y="0"/>
            <a:ext cx="12192000" cy="57464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84000">
                <a:schemeClr val="bg1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25F46A9-2C06-4D25-96AC-7DD9C2E430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031506"/>
              </p:ext>
            </p:extLst>
          </p:nvPr>
        </p:nvGraphicFramePr>
        <p:xfrm>
          <a:off x="1" y="0"/>
          <a:ext cx="12191999" cy="6861352"/>
        </p:xfrm>
        <a:graphic>
          <a:graphicData uri="http://schemas.openxmlformats.org/drawingml/2006/table">
            <a:tbl>
              <a:tblPr/>
              <a:tblGrid>
                <a:gridCol w="3640507">
                  <a:extLst>
                    <a:ext uri="{9D8B030D-6E8A-4147-A177-3AD203B41FA5}">
                      <a16:colId xmlns:a16="http://schemas.microsoft.com/office/drawing/2014/main" val="2420907451"/>
                    </a:ext>
                  </a:extLst>
                </a:gridCol>
                <a:gridCol w="3649055">
                  <a:extLst>
                    <a:ext uri="{9D8B030D-6E8A-4147-A177-3AD203B41FA5}">
                      <a16:colId xmlns:a16="http://schemas.microsoft.com/office/drawing/2014/main" val="3291557657"/>
                    </a:ext>
                  </a:extLst>
                </a:gridCol>
                <a:gridCol w="4902437">
                  <a:extLst>
                    <a:ext uri="{9D8B030D-6E8A-4147-A177-3AD203B41FA5}">
                      <a16:colId xmlns:a16="http://schemas.microsoft.com/office/drawing/2014/main" val="766054039"/>
                    </a:ext>
                  </a:extLst>
                </a:gridCol>
              </a:tblGrid>
              <a:tr h="575765">
                <a:tc gridSpan="3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Arial Narrow"/>
                        </a:rPr>
                        <a:t>UK OFFICIAL SENSITIVE COMMERCIAL (when complete)</a:t>
                      </a:r>
                    </a:p>
                    <a:p>
                      <a:pPr algn="ctr"/>
                      <a:r>
                        <a:rPr lang="en-GB" sz="1600" b="1" dirty="0">
                          <a:latin typeface="Arial Narrow"/>
                        </a:rPr>
                        <a:t>NAVY Develop Concept Card #XXXXX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66679982"/>
                  </a:ext>
                </a:extLst>
              </a:tr>
              <a:tr h="31411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latin typeface="Arial Narrow"/>
                        </a:rPr>
                        <a:t>DLOD Implications: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i="1" dirty="0">
                          <a:latin typeface="Arial Narrow"/>
                        </a:rPr>
                        <a:t>[DLOD capability readiness levels are given in slide 4 and the </a:t>
                      </a:r>
                      <a:r>
                        <a:rPr lang="en-GB" sz="1200" i="1" dirty="0">
                          <a:latin typeface="Arial Narrow"/>
                          <a:hlinkClick r:id="rId2"/>
                        </a:rPr>
                        <a:t>link</a:t>
                      </a:r>
                      <a:r>
                        <a:rPr lang="en-GB" sz="1200" i="1" dirty="0">
                          <a:latin typeface="Arial Narrow"/>
                        </a:rPr>
                        <a:t> can be used to create a radar graph of readiness levels as shown to the right.]</a:t>
                      </a:r>
                    </a:p>
                    <a:p>
                      <a:pPr lvl="0" algn="l">
                        <a:buNone/>
                      </a:pPr>
                      <a:endParaRPr lang="en-GB" sz="1200" b="0" i="0" u="none" strike="noStrike" kern="1200" noProof="0" dirty="0">
                        <a:solidFill>
                          <a:schemeClr val="tx1"/>
                        </a:solidFill>
                        <a:latin typeface="Arial Narrow"/>
                        <a:ea typeface="+mn-ea"/>
                        <a:cs typeface="+mn-cs"/>
                      </a:endParaRPr>
                    </a:p>
                    <a:p>
                      <a:pPr lvl="0" algn="l">
                        <a:buNone/>
                      </a:pP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Key Enablers and Assumptions: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Must include but not be limited to: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  <a:latin typeface="Arial Narrow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 Narrow"/>
                        </a:rPr>
                        <a:t>Safety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 Narrow"/>
                        </a:rPr>
                        <a:t>Climate change and Sustainability Considerations: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 Narrow"/>
                        </a:rPr>
                        <a:t>Regulation and certification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 Narrow"/>
                        </a:rPr>
                        <a:t>Test and evaluation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 Narrow"/>
                        </a:rPr>
                        <a:t>Commercial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 Narrow"/>
                        </a:rPr>
                        <a:t>Finance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latin typeface="Arial Narrow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latin typeface="Arial Narrow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6465413"/>
                  </a:ext>
                </a:extLst>
              </a:tr>
              <a:tr h="157055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Dependencies:</a:t>
                      </a:r>
                    </a:p>
                    <a:p>
                      <a:r>
                        <a:rPr lang="en-GB" sz="1200" i="1" dirty="0">
                          <a:latin typeface="Arial Narrow" panose="020B0606020202030204" pitchFamily="34" charset="0"/>
                        </a:rPr>
                        <a:t>[Where the capability is reliant on an area outside of its control, this should be described within the dependencies.]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latin typeface="Arial Narrow"/>
                        </a:rPr>
                        <a:t>Potential Usability and Applications:</a:t>
                      </a:r>
                    </a:p>
                    <a:p>
                      <a:pPr lvl="0" algn="l">
                        <a:buNone/>
                      </a:pPr>
                      <a:r>
                        <a:rPr lang="en-GB" sz="1200" b="0" i="1" u="none" strike="noStrike" kern="1200" noProof="0" dirty="0">
                          <a:solidFill>
                            <a:schemeClr val="tx1"/>
                          </a:solidFill>
                          <a:latin typeface="Arial Narrow"/>
                          <a:ea typeface="+mn-ea"/>
                          <a:cs typeface="+mn-cs"/>
                        </a:rPr>
                        <a:t>[Pre-CONEMP. A very brief description on how the capability could be used.]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i="0" dirty="0">
                        <a:solidFill>
                          <a:schemeClr val="tx1"/>
                        </a:solidFill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7413803"/>
                  </a:ext>
                </a:extLst>
              </a:tr>
              <a:tr h="1570558">
                <a:tc vMerge="1">
                  <a:txBody>
                    <a:bodyPr/>
                    <a:lstStyle/>
                    <a:p>
                      <a:endParaRPr lang="en-GB" sz="16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i="0" dirty="0">
                        <a:solidFill>
                          <a:schemeClr val="tx1"/>
                        </a:solidFill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Limitations: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[Against the need case described, outline any limitations this concept has]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2310363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B33E34BF-F42B-4309-A8B1-85C8D89D77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217923"/>
              </p:ext>
            </p:extLst>
          </p:nvPr>
        </p:nvGraphicFramePr>
        <p:xfrm>
          <a:off x="3625952" y="580874"/>
          <a:ext cx="3648151" cy="31383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" name="Picture 8">
            <a:extLst>
              <a:ext uri="{FF2B5EF4-FFF2-40B4-BE49-F238E27FC236}">
                <a16:creationId xmlns:a16="http://schemas.microsoft.com/office/drawing/2014/main" id="{1386CE8D-3D14-4ABE-BBD9-6350A3D9C9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9212" y="88871"/>
            <a:ext cx="9144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2121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AD8857A-4F4E-47E6-93D9-7E72DBD35008}"/>
              </a:ext>
            </a:extLst>
          </p:cNvPr>
          <p:cNvGraphicFramePr>
            <a:graphicFrameLocks noGrp="1"/>
          </p:cNvGraphicFramePr>
          <p:nvPr/>
        </p:nvGraphicFramePr>
        <p:xfrm>
          <a:off x="0" y="733425"/>
          <a:ext cx="12191997" cy="6117075"/>
        </p:xfrm>
        <a:graphic>
          <a:graphicData uri="http://schemas.openxmlformats.org/drawingml/2006/table">
            <a:tbl>
              <a:tblPr/>
              <a:tblGrid>
                <a:gridCol w="1287354">
                  <a:extLst>
                    <a:ext uri="{9D8B030D-6E8A-4147-A177-3AD203B41FA5}">
                      <a16:colId xmlns:a16="http://schemas.microsoft.com/office/drawing/2014/main" val="183917296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1978001576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275317286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95566180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3871409776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117140836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3236674696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3262113691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1147524526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1684681064"/>
                    </a:ext>
                  </a:extLst>
                </a:gridCol>
              </a:tblGrid>
              <a:tr h="14023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Level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8987399"/>
                  </a:ext>
                </a:extLst>
              </a:tr>
              <a:tr h="25944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Training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Equipment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Personnel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Information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Interoperability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Doctrine &amp; Concepts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Organisation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Infrastructure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Logistics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6350950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change required to existing training facilities or methods.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Actual technology qualified through successful mission operations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Could be fulfilled within current workforce planning assumptions.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Data and context is understood and establised, requires minimal change.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 alone solution.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Some interoperability with other capabilies through existing routes.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or minimal change requried to accepted doctrine or concepts.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Fits within existing organisational structure.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change to current infrastructure required. 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change required to existing logistics requirements and assumptions.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6596129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Actual technology completed and qualified through test and demonstration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8147376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Technology prototype demonstration in an operational environment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4562622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Some change required to existing training facilities or methods.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novel methods or bespoke facilites.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Technology model or prototype demonstration in a relevant environment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Some changes to workforce planning assumptions.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Limits in understanding  of supporting  data and context, requires some development.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Some interoperability with other capabilities required with minor changes.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Minimal operability requirements requiring some change. 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Some change required, but not novel.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Requires some operational and/ or non-operational organisational change. 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Some modification of existing infrastructure.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Some new infrastructure requred, but within existing footprints.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Some change required to existing logistics requirements and assumptions.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3374558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Technology basic validation in a relevant environment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1407641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Technology basic validation in a laboratory environment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201387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Significant change required to existing training facilites or methods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Development of novel training methods or bespoke facilities requried. 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Analytical and experimental critical function and/or characteristic proof of concept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Significant changes to workforce planning assumptions required. 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Minimal understadning of data or context. 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Significant interoperability requirements, requiring change.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Novel.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Requires significant operational and/ or non-operational organisational change. 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Significant modification of existing infrastructure.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infrastructure required.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Significant change required to existing logistics requirements and assumptions.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7145679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Technology concept and/or application formulated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5254952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Basic principles observed and reported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400643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32861CC-370C-405E-B02E-D5B2DB322EA4}"/>
              </a:ext>
            </a:extLst>
          </p:cNvPr>
          <p:cNvSpPr txBox="1"/>
          <p:nvPr/>
        </p:nvSpPr>
        <p:spPr>
          <a:xfrm>
            <a:off x="66675" y="7499"/>
            <a:ext cx="7029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Capability Readiness Levels by DLOD</a:t>
            </a:r>
          </a:p>
        </p:txBody>
      </p:sp>
    </p:spTree>
    <p:extLst>
      <p:ext uri="{BB962C8B-B14F-4D97-AF65-F5344CB8AC3E}">
        <p14:creationId xmlns:p14="http://schemas.microsoft.com/office/powerpoint/2010/main" val="703497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A1AD102581EF43B9A3B958332A67AA" ma:contentTypeVersion="20" ma:contentTypeDescription="Create a new document." ma:contentTypeScope="" ma:versionID="267fb55500dd1531f3b8ca00a32f2789">
  <xsd:schema xmlns:xsd="http://www.w3.org/2001/XMLSchema" xmlns:xs="http://www.w3.org/2001/XMLSchema" xmlns:p="http://schemas.microsoft.com/office/2006/metadata/properties" xmlns:ns2="1892ea03-12b7-44ed-b262-d312dca2b9f5" xmlns:ns3="2c4bd7ed-fd3a-4d3f-9a3d-128748166c7a" xmlns:ns4="04738c6d-ecc8-46f1-821f-82e308eab3d9" targetNamespace="http://schemas.microsoft.com/office/2006/metadata/properties" ma:root="true" ma:fieldsID="7c53184734803a1d44560950f64dc129" ns2:_="" ns3:_="" ns4:_="">
    <xsd:import namespace="1892ea03-12b7-44ed-b262-d312dca2b9f5"/>
    <xsd:import namespace="2c4bd7ed-fd3a-4d3f-9a3d-128748166c7a"/>
    <xsd:import namespace="04738c6d-ecc8-46f1-821f-82e308eab3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FORCE_x0020_LEVEL_x0020_OUTPUT" minOccurs="0"/>
                <xsd:element ref="ns2:ConceptLevel" minOccurs="0"/>
                <xsd:element ref="ns2:SupportingThematic" minOccurs="0"/>
                <xsd:element ref="ns2:SupportingEnablingFunctions" minOccurs="0"/>
                <xsd:element ref="ns2:PartnersContributor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92ea03-12b7-44ed-b262-d312dca2b9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FORCE_x0020_LEVEL_x0020_OUTPUT" ma:index="18" nillable="true" ma:displayName="FORCE LEVEL OUTPUT" ma:format="Dropdown" ma:internalName="FORCE_x0020_LEVEL_x0020_OUTPUT">
      <xsd:simpleType>
        <xsd:restriction base="dms:Choice">
          <xsd:enumeration value="-"/>
          <xsd:enumeration value="Carrier Strike"/>
          <xsd:enumeration value="Littoral Strike"/>
          <xsd:enumeration value="Persistent Presence"/>
          <xsd:enumeration value="OANA"/>
        </xsd:restriction>
      </xsd:simpleType>
    </xsd:element>
    <xsd:element name="ConceptLevel" ma:index="19" nillable="true" ma:displayName="CONCEPT LEVEL" ma:format="RadioButtons" ma:internalName="ConceptLevel">
      <xsd:simpleType>
        <xsd:restriction base="dms:Choice">
          <xsd:enumeration value="N/A"/>
          <xsd:enumeration value="Capstone"/>
          <xsd:enumeration value="Keystone"/>
          <xsd:enumeration value="Force Level Outputs"/>
          <xsd:enumeration value="Supporting Thematic"/>
          <xsd:enumeration value="Supporting Enabling Function"/>
          <xsd:enumeration value="Supporting Partners &amp; Allies"/>
        </xsd:restriction>
      </xsd:simpleType>
    </xsd:element>
    <xsd:element name="SupportingThematic" ma:index="20" nillable="true" ma:displayName="Thematic" ma:format="Dropdown" ma:internalName="SupportingThematic">
      <xsd:simpleType>
        <xsd:restriction base="dms:Choice">
          <xsd:enumeration value="Autonomous Systems"/>
          <xsd:enumeration value="Lethality"/>
          <xsd:enumeration value="Digital"/>
          <xsd:enumeration value="Modularity"/>
        </xsd:restriction>
      </xsd:simpleType>
    </xsd:element>
    <xsd:element name="SupportingEnablingFunctions" ma:index="21" nillable="true" ma:displayName="Enabling Functions" ma:format="Dropdown" ma:internalName="SupportingEnablingFunctions">
      <xsd:simpleType>
        <xsd:restriction base="dms:Choice">
          <xsd:enumeration value="Digital &amp; Data"/>
          <xsd:enumeration value="People &amp; Training"/>
          <xsd:enumeration value="Supporting &amp; Infrastructure"/>
          <xsd:enumeration value="Tactics, Training Trials &amp; Evaluation"/>
        </xsd:restriction>
      </xsd:simpleType>
    </xsd:element>
    <xsd:element name="PartnersContributors" ma:index="22" nillable="true" ma:displayName="Partners &amp; Allies" ma:format="Dropdown" ma:internalName="PartnersContributors">
      <xsd:simpleType>
        <xsd:restriction base="dms:Choice">
          <xsd:enumeration value="Air"/>
          <xsd:enumeration value="Land"/>
          <xsd:enumeration value="Cyber"/>
          <xsd:enumeration value="Space"/>
          <xsd:enumeration value="International"/>
        </xsd:restriction>
      </xsd:simpleType>
    </xsd:element>
    <xsd:element name="MediaServiceDateTaken" ma:index="2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a9ff0b8c-5d72-4038-b2cd-f57bf310c63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bd7ed-fd3a-4d3f-9a3d-128748166c7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738c6d-ecc8-46f1-821f-82e308eab3d9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5d6b6203-b25a-42c2-863f-c49ba480deac}" ma:internalName="TaxCatchAll" ma:showField="CatchAllData" ma:web="2c4bd7ed-fd3a-4d3f-9a3d-128748166c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2c4bd7ed-fd3a-4d3f-9a3d-128748166c7a">
      <UserInfo>
        <DisplayName>Morgan, Robert Lt (Navy Dev-PLANS)</DisplayName>
        <AccountId>592</AccountId>
        <AccountType/>
      </UserInfo>
      <UserInfo>
        <DisplayName>Witts, Andrew Lt Cdr (Navy Dev-UWB SO2)</DisplayName>
        <AccountId>965</AccountId>
        <AccountType/>
      </UserInfo>
      <UserInfo>
        <DisplayName>Perks, Andy Cdre (Navy Dev-DD UWB Capability)</DisplayName>
        <AccountId>72</AccountId>
        <AccountType/>
      </UserInfo>
      <UserInfo>
        <DisplayName>Wood, Michael Capt RN (Navy Dev-Hd FDev)</DisplayName>
        <AccountId>891</AccountId>
        <AccountType/>
      </UserInfo>
      <UserInfo>
        <DisplayName>Mitchell, Andrew Mr (Navy Dev-DD Capability Sponsor)</DisplayName>
        <AccountId>152</AccountId>
        <AccountType/>
      </UserInfo>
      <UserInfo>
        <DisplayName>Bradbury, Penny B2 (Navy Dev-UWB Cap TL B2)</DisplayName>
        <AccountId>135</AccountId>
        <AccountType/>
      </UserInfo>
      <UserInfo>
        <DisplayName>Downing, Jonathan B2 (DST-Navy-SciAdv UWW)</DisplayName>
        <AccountId>637</AccountId>
        <AccountType/>
      </UserInfo>
      <UserInfo>
        <DisplayName>Stait, Ben Cdr (Navy Dev-UWB MW EOD SO1)</DisplayName>
        <AccountId>343</AccountId>
        <AccountType/>
      </UserInfo>
      <UserInfo>
        <DisplayName>Hill, Christopher Cdr (Navy Dev-UWB SM SO1)</DisplayName>
        <AccountId>751</AccountId>
        <AccountType/>
      </UserInfo>
      <UserInfo>
        <DisplayName>Moran, Benjamin Lt Cdr (Navy Dev-UWB PED SO1)</DisplayName>
        <AccountId>1067</AccountId>
        <AccountType/>
      </UserInfo>
      <UserInfo>
        <DisplayName>Barritt, Olivier Cdr (Navy Dev-UWB HM SO1)</DisplayName>
        <AccountId>960</AccountId>
        <AccountType/>
      </UserInfo>
      <UserInfo>
        <DisplayName>Boyson, David B2 (Navy Dev-AHd FDev Concept)</DisplayName>
        <AccountId>793</AccountId>
        <AccountType/>
      </UserInfo>
      <UserInfo>
        <DisplayName>Sillett, Ian B1 (DST-SSciAdv Navy)</DisplayName>
        <AccountId>234</AccountId>
        <AccountType/>
      </UserInfo>
      <UserInfo>
        <DisplayName>Bellwood, Martyn B2 (DST-Navy-SciAdv FD)</DisplayName>
        <AccountId>244</AccountId>
        <AccountType/>
      </UserInfo>
      <UserInfo>
        <DisplayName>Marshall, David Cdr (Navy Dev-FDev Future Concepts)</DisplayName>
        <AccountId>999</AccountId>
        <AccountType/>
      </UserInfo>
      <UserInfo>
        <DisplayName>Finch, Lucy B2 (Navy Dev-AHd Cap Planning)</DisplayName>
        <AccountId>882</AccountId>
        <AccountType/>
      </UserInfo>
      <UserInfo>
        <DisplayName>Griffiths, Francis Cdr (Navy Dev-AWB Platform Capability)</DisplayName>
        <AccountId>855</AccountId>
        <AccountType/>
      </UserInfo>
      <UserInfo>
        <DisplayName>Butterworth, Chester B2 (DST-Navy-SciAdv Innovate)</DisplayName>
        <AccountId>795</AccountId>
        <AccountType/>
      </UserInfo>
    </SharedWithUsers>
    <ConceptLevel xmlns="1892ea03-12b7-44ed-b262-d312dca2b9f5" xsi:nil="true"/>
    <SupportingEnablingFunctions xmlns="1892ea03-12b7-44ed-b262-d312dca2b9f5" xsi:nil="true"/>
    <lcf76f155ced4ddcb4097134ff3c332f xmlns="1892ea03-12b7-44ed-b262-d312dca2b9f5">
      <Terms xmlns="http://schemas.microsoft.com/office/infopath/2007/PartnerControls"/>
    </lcf76f155ced4ddcb4097134ff3c332f>
    <TaxCatchAll xmlns="04738c6d-ecc8-46f1-821f-82e308eab3d9" xsi:nil="true"/>
    <SupportingThematic xmlns="1892ea03-12b7-44ed-b262-d312dca2b9f5" xsi:nil="true"/>
    <FORCE_x0020_LEVEL_x0020_OUTPUT xmlns="1892ea03-12b7-44ed-b262-d312dca2b9f5" xsi:nil="true"/>
    <PartnersContributors xmlns="1892ea03-12b7-44ed-b262-d312dca2b9f5" xsi:nil="true"/>
  </documentManagement>
</p:properties>
</file>

<file path=customXml/itemProps1.xml><?xml version="1.0" encoding="utf-8"?>
<ds:datastoreItem xmlns:ds="http://schemas.openxmlformats.org/officeDocument/2006/customXml" ds:itemID="{6593EC5C-5664-4EB2-8537-705DC24212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892ea03-12b7-44ed-b262-d312dca2b9f5"/>
    <ds:schemaRef ds:uri="2c4bd7ed-fd3a-4d3f-9a3d-128748166c7a"/>
    <ds:schemaRef ds:uri="04738c6d-ecc8-46f1-821f-82e308eab3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DFE66CC-1CD2-4E13-860A-CEB6368AFE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260DFB6-0F15-4645-B57E-0C8F84D75C27}">
  <ds:schemaRefs>
    <ds:schemaRef ds:uri="http://schemas.microsoft.com/office/2006/metadata/properties"/>
    <ds:schemaRef ds:uri="04738c6d-ecc8-46f1-821f-82e308eab3d9"/>
    <ds:schemaRef ds:uri="http://purl.org/dc/elements/1.1/"/>
    <ds:schemaRef ds:uri="1892ea03-12b7-44ed-b262-d312dca2b9f5"/>
    <ds:schemaRef ds:uri="2c4bd7ed-fd3a-4d3f-9a3d-128748166c7a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7948</TotalTime>
  <Words>705</Words>
  <Application>Microsoft Office PowerPoint</Application>
  <PresentationFormat>Widescreen</PresentationFormat>
  <Paragraphs>110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Narrow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Finch, Lucy B2 (Navy Dev-AHd Cap Planning)</dc:creator>
  <cp:lastModifiedBy>Williams, Natalie C2 (NAVY FD-COMRCL-Mgr4 Define)</cp:lastModifiedBy>
  <cp:revision>23</cp:revision>
  <cp:lastPrinted>2022-10-05T12:26:10Z</cp:lastPrinted>
  <dcterms:created xsi:type="dcterms:W3CDTF">2022-10-05T12:20:31Z</dcterms:created>
  <dcterms:modified xsi:type="dcterms:W3CDTF">2023-08-31T10:25:27Z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8a60473-494b-4586-a1bb-b0e663054676_Enabled">
    <vt:lpwstr>true</vt:lpwstr>
  </property>
  <property fmtid="{D5CDD505-2E9C-101B-9397-08002B2CF9AE}" pid="3" name="MSIP_Label_d8a60473-494b-4586-a1bb-b0e663054676_SetDate">
    <vt:lpwstr>2022-10-05T16:05:04Z</vt:lpwstr>
  </property>
  <property fmtid="{D5CDD505-2E9C-101B-9397-08002B2CF9AE}" pid="4" name="MSIP_Label_d8a60473-494b-4586-a1bb-b0e663054676_Method">
    <vt:lpwstr>Privileged</vt:lpwstr>
  </property>
  <property fmtid="{D5CDD505-2E9C-101B-9397-08002B2CF9AE}" pid="5" name="MSIP_Label_d8a60473-494b-4586-a1bb-b0e663054676_Name">
    <vt:lpwstr>MOD-1-O-‘UNMARKED’</vt:lpwstr>
  </property>
  <property fmtid="{D5CDD505-2E9C-101B-9397-08002B2CF9AE}" pid="6" name="MSIP_Label_d8a60473-494b-4586-a1bb-b0e663054676_SiteId">
    <vt:lpwstr>be7760ed-5953-484b-ae95-d0a16dfa09e5</vt:lpwstr>
  </property>
  <property fmtid="{D5CDD505-2E9C-101B-9397-08002B2CF9AE}" pid="7" name="MSIP_Label_d8a60473-494b-4586-a1bb-b0e663054676_ActionId">
    <vt:lpwstr>262418df-b944-4fa6-a347-fad50aab6f17</vt:lpwstr>
  </property>
  <property fmtid="{D5CDD505-2E9C-101B-9397-08002B2CF9AE}" pid="8" name="MSIP_Label_d8a60473-494b-4586-a1bb-b0e663054676_ContentBits">
    <vt:lpwstr>0</vt:lpwstr>
  </property>
  <property fmtid="{D5CDD505-2E9C-101B-9397-08002B2CF9AE}" pid="9" name="ContentTypeId">
    <vt:lpwstr>0x010100F9A1AD102581EF43B9A3B958332A67AA</vt:lpwstr>
  </property>
  <property fmtid="{D5CDD505-2E9C-101B-9397-08002B2CF9AE}" pid="10" name="MediaServiceImageTags">
    <vt:lpwstr/>
  </property>
</Properties>
</file>