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2"/>
  </p:notesMasterIdLst>
  <p:handoutMasterIdLst>
    <p:handoutMasterId r:id="rId13"/>
  </p:handoutMasterIdLst>
  <p:sldIdLst>
    <p:sldId id="256" r:id="rId5"/>
    <p:sldId id="4206" r:id="rId6"/>
    <p:sldId id="315" r:id="rId7"/>
    <p:sldId id="4214" r:id="rId8"/>
    <p:sldId id="4215" r:id="rId9"/>
    <p:sldId id="4216" r:id="rId10"/>
    <p:sldId id="4217"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56">
          <p15:clr>
            <a:srgbClr val="A4A3A4"/>
          </p15:clr>
        </p15:guide>
        <p15:guide id="2" orient="horz" pos="2160">
          <p15:clr>
            <a:srgbClr val="A4A3A4"/>
          </p15:clr>
        </p15:guide>
        <p15:guide id="3" pos="382">
          <p15:clr>
            <a:srgbClr val="A4A3A4"/>
          </p15:clr>
        </p15:guide>
        <p15:guide id="4" pos="290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007E"/>
    <a:srgbClr val="950281"/>
    <a:srgbClr val="EF7D00"/>
    <a:srgbClr val="3B3C37"/>
    <a:srgbClr val="D3DA21"/>
    <a:srgbClr val="6F9D00"/>
    <a:srgbClr val="0B9D00"/>
    <a:srgbClr val="29383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576" autoAdjust="0"/>
    <p:restoredTop sz="94911" autoAdjust="0"/>
  </p:normalViewPr>
  <p:slideViewPr>
    <p:cSldViewPr snapToGrid="0" snapToObjects="1">
      <p:cViewPr varScale="1">
        <p:scale>
          <a:sx n="101" d="100"/>
          <a:sy n="101" d="100"/>
        </p:scale>
        <p:origin x="306" y="54"/>
      </p:cViewPr>
      <p:guideLst>
        <p:guide orient="horz" pos="4156"/>
        <p:guide orient="horz" pos="2160"/>
        <p:guide pos="382"/>
        <p:guide pos="290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143" d="100"/>
          <a:sy n="143" d="100"/>
        </p:scale>
        <p:origin x="-4600" y="-10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C28B3F0-4294-2649-B5E6-F1DF06A4803E}" type="datetime1">
              <a:rPr lang="en-GB" smtClean="0"/>
              <a:t>12/04/2021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FB9B247-1F0B-404D-8072-93B925AB34D6}" type="slidenum">
              <a:rPr lang="en-US" smtClean="0"/>
              <a:t>‹#›</a:t>
            </a:fld>
            <a:endParaRPr lang="en-US"/>
          </a:p>
        </p:txBody>
      </p:sp>
    </p:spTree>
    <p:extLst>
      <p:ext uri="{BB962C8B-B14F-4D97-AF65-F5344CB8AC3E}">
        <p14:creationId xmlns:p14="http://schemas.microsoft.com/office/powerpoint/2010/main" val="15501296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A0990D-8A70-5340-8A00-47BA5440F674}" type="datetime1">
              <a:rPr lang="en-GB" smtClean="0"/>
              <a:t>12/04/2021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1D7881-CDDA-644D-93AC-CD7AE18918F5}" type="slidenum">
              <a:rPr lang="en-US" smtClean="0"/>
              <a:t>‹#›</a:t>
            </a:fld>
            <a:endParaRPr lang="en-US"/>
          </a:p>
        </p:txBody>
      </p:sp>
    </p:spTree>
    <p:extLst>
      <p:ext uri="{BB962C8B-B14F-4D97-AF65-F5344CB8AC3E}">
        <p14:creationId xmlns:p14="http://schemas.microsoft.com/office/powerpoint/2010/main" val="136812236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file://localhost/Users/andy/Google%20Drive/****Uffindell/Work/L&amp;Q/L&amp;Q%20New%20brand%20identity/Artwork/%E2%80%A2%E2%80%A2%E2%80%A2%E2%80%A2L&amp;Q_LOGO/ON_SCREEN/PNG/L&amp;Q_Logo_White_RGB_150dpi.png" TargetMode="External"/><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file://localhost/Users/andy/Google%20Drive/****Uffindell/Work/L&amp;Q/L&amp;Q%20New%20brand%20identity/Artwork/%E2%80%A2%E2%80%A2%E2%80%A2%E2%80%A2L&amp;Q_LOGO/ON_SCREEN/PNG/L&amp;Q_Logo_White_RGB_150dpi.png" TargetMode="External"/><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file://localhost/Users/andy/Google%20Drive/****Uffindell/Work/L&amp;Q/L&amp;Q%20New%20brand%20identity/Artwork/%E2%80%A2%E2%80%A2%E2%80%A2%E2%80%A2L&amp;Q_LOGO/ON_SCREEN/PNG/L&amp;Q_Logo_White_RGB_150dpi.png" TargetMode="External"/><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file://localhost/Users/andy/Google%20Drive/****Uffindell/Work/L&amp;Q/L&amp;Q%20New%20brand%20identity/Artwork/%E2%80%A2%E2%80%A2%E2%80%A2%E2%80%A2L&amp;Q_LOGO/ON_SCREEN/PNG/L&amp;Q_Logo_White_RGB_150dpi.png" TargetMode="External"/><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file://localhost/Users/andy/Google%20Drive/****Uffindell/Work/L&amp;Q/L&amp;Q%20New%20brand%20identity/Artwork/%E2%80%A2%E2%80%A2%E2%80%A2%E2%80%A2L&amp;Q_LOGO/ON_SCREEN/PNG/L&amp;Q_Logo_White_RGB_150dpi.png" TargetMode="External"/><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2.xml.rels><?xml version="1.0" encoding="UTF-8" standalone="yes"?>
<Relationships xmlns="http://schemas.openxmlformats.org/package/2006/relationships"><Relationship Id="rId3" Type="http://schemas.openxmlformats.org/officeDocument/2006/relationships/image" Target="file://localhost/Users/andy/Google%20Drive/****Uffindell/Work/L&amp;Q/L&amp;Q%20New%20brand%20identity/Artwork/%E2%80%A2%E2%80%A2%E2%80%A2%E2%80%A2L&amp;Q_LOGO/ON_SCREEN/PNG/L&amp;Q_Logo_Lime_RGB_150dpi.png" TargetMode="External"/><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file://localhost/Users/andy/Google%20Drive/****Uffindell/Work/L&amp;Q/L&amp;Q%20New%20brand%20identity/Artwork/%E2%80%A2%E2%80%A2%E2%80%A2%E2%80%A2L&amp;Q_LOGO/ON_SCREEN/PNG/L&amp;Q_Logo_Black_RGB_150dpi.png" TargetMode="External"/><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file://localhost/Users/andy/Google%20Drive/****Uffindell/Work/L&amp;Q/L&amp;Q%20New%20brand%20identity/Artwork/%E2%80%A2%E2%80%A2%E2%80%A2%E2%80%A2L&amp;Q_LOGO/ON_SCREEN/PNG/L&amp;Q_Logo_White_RGB_150dpi.png" TargetMode="External"/><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file://localhost/Users/andy/Google%20Drive/****Uffindell/Work/L&amp;Q/L&amp;Q%20New%20brand%20identity/Artwork/%E2%80%A2%E2%80%A2%E2%80%A2%E2%80%A2L&amp;Q_LOGO/ON_SCREEN/PNG/L&amp;Q_Logo_White_RGB_150dpi.png" TargetMode="External"/><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file://localhost/Users/andy/Google%20Drive/****Uffindell/Work/L&amp;Q/L&amp;Q%20New%20brand%20identity/Artwork/%E2%80%A2%E2%80%A2%E2%80%A2%E2%80%A2L&amp;Q_LOGO/ON_SCREEN/PNG/L&amp;Q_Logo_White_RGB_150dpi.png" TargetMode="External"/><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file://localhost/Users/andy/Google%20Drive/****Uffindell/Work/L&amp;Q/L&amp;Q%20New%20brand%20identity/Artwork/%E2%80%A2%E2%80%A2%E2%80%A2%E2%80%A2L&amp;Q_LOGO/ON_SCREEN/PNG/L&amp;Q_Logo_White_RGB_150dpi.png" TargetMode="External"/><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file://localhost/Users/andy/Google%20Drive/****Uffindell/Work/L&amp;Q/L&amp;Q%20New%20brand%20identity/Artwork/%E2%80%A2%E2%80%A2%E2%80%A2%E2%80%A2L&amp;Q_LOGO/ON_SCREEN/PNG/L&amp;Q_Logo_White_RGB_150dpi.png" TargetMode="External"/><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D3DA2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12670" y="2828925"/>
            <a:ext cx="7772400" cy="1470025"/>
          </a:xfrm>
        </p:spPr>
        <p:txBody>
          <a:bodyPr/>
          <a:lstStyle>
            <a:lvl1pPr algn="l">
              <a:defRPr>
                <a:solidFill>
                  <a:schemeClr val="tx1"/>
                </a:solidFill>
                <a:latin typeface="Calibri"/>
              </a:defRPr>
            </a:lvl1pPr>
          </a:lstStyle>
          <a:p>
            <a:r>
              <a:rPr lang="en-GB" dirty="0"/>
              <a:t>Click to edit Master title style</a:t>
            </a:r>
            <a:endParaRPr lang="en-US" dirty="0"/>
          </a:p>
        </p:txBody>
      </p:sp>
      <p:sp>
        <p:nvSpPr>
          <p:cNvPr id="3" name="Subtitle 2"/>
          <p:cNvSpPr>
            <a:spLocks noGrp="1"/>
          </p:cNvSpPr>
          <p:nvPr>
            <p:ph type="subTitle" idx="1"/>
          </p:nvPr>
        </p:nvSpPr>
        <p:spPr>
          <a:xfrm>
            <a:off x="512670" y="4154309"/>
            <a:ext cx="5230554" cy="1941689"/>
          </a:xfrm>
        </p:spPr>
        <p:txBody>
          <a:bodyPr/>
          <a:lstStyle>
            <a:lvl1pPr marL="0" indent="0" algn="l">
              <a:buNone/>
              <a:defRPr b="0" i="0">
                <a:solidFill>
                  <a:schemeClr val="tx1"/>
                </a:solidFill>
                <a:latin typeface="Calibri"/>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pic>
        <p:nvPicPr>
          <p:cNvPr id="9" name="L&amp;Q interim logo.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5668" y="642357"/>
            <a:ext cx="3997370" cy="1420385"/>
          </a:xfrm>
          <a:prstGeom prst="rect">
            <a:avLst/>
          </a:prstGeom>
        </p:spPr>
      </p:pic>
      <p:pic>
        <p:nvPicPr>
          <p:cNvPr id="5" name="Picture 4" descr="L&amp;Q_BHM_Strapline_Black_RGB_150dpi.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6404" y="5928695"/>
            <a:ext cx="3968496" cy="554736"/>
          </a:xfrm>
          <a:prstGeom prst="rect">
            <a:avLst/>
          </a:prstGeom>
        </p:spPr>
      </p:pic>
    </p:spTree>
    <p:extLst>
      <p:ext uri="{BB962C8B-B14F-4D97-AF65-F5344CB8AC3E}">
        <p14:creationId xmlns:p14="http://schemas.microsoft.com/office/powerpoint/2010/main" val="2346296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Section header orange">
    <p:bg>
      <p:bgPr>
        <a:solidFill>
          <a:srgbClr val="3B3C37"/>
        </a:solidFill>
        <a:effectLst/>
      </p:bgPr>
    </p:bg>
    <p:spTree>
      <p:nvGrpSpPr>
        <p:cNvPr id="1" name=""/>
        <p:cNvGrpSpPr/>
        <p:nvPr/>
      </p:nvGrpSpPr>
      <p:grpSpPr>
        <a:xfrm>
          <a:off x="0" y="0"/>
          <a:ext cx="0" cy="0"/>
          <a:chOff x="0" y="0"/>
          <a:chExt cx="0" cy="0"/>
        </a:xfrm>
      </p:grpSpPr>
      <p:sp>
        <p:nvSpPr>
          <p:cNvPr id="2" name="Rectangle 1"/>
          <p:cNvSpPr/>
          <p:nvPr userDrawn="1"/>
        </p:nvSpPr>
        <p:spPr>
          <a:xfrm rot="18900000">
            <a:off x="-657250" y="-870563"/>
            <a:ext cx="6945092" cy="12592315"/>
          </a:xfrm>
          <a:prstGeom prst="rect">
            <a:avLst/>
          </a:prstGeom>
          <a:solidFill>
            <a:srgbClr val="95028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520476" y="2091762"/>
            <a:ext cx="4104456" cy="1656811"/>
          </a:xfrm>
          <a:prstGeom prst="rect">
            <a:avLst/>
          </a:prstGeom>
        </p:spPr>
        <p:txBody>
          <a:bodyPr/>
          <a:lstStyle>
            <a:lvl1pPr algn="l">
              <a:defRPr sz="3200" b="1">
                <a:solidFill>
                  <a:schemeClr val="bg1"/>
                </a:solidFill>
                <a:latin typeface="+mn-lt"/>
                <a:ea typeface="Roboto Slab" pitchFamily="2" charset="0"/>
              </a:defRPr>
            </a:lvl1pPr>
          </a:lstStyle>
          <a:p>
            <a:r>
              <a:rPr lang="en-US" dirty="0"/>
              <a:t>Section divider</a:t>
            </a:r>
            <a:endParaRPr lang="en-GB" dirty="0"/>
          </a:p>
        </p:txBody>
      </p:sp>
      <p:pic>
        <p:nvPicPr>
          <p:cNvPr id="5" name="Picture 4"/>
          <p:cNvPicPr/>
          <p:nvPr userDrawn="1"/>
        </p:nvPicPr>
        <p:blipFill>
          <a:blip r:embed="rId2" r:link="rId3">
            <a:extLst>
              <a:ext uri="{28A0092B-C50C-407E-A947-70E740481C1C}">
                <a14:useLocalDpi xmlns:a14="http://schemas.microsoft.com/office/drawing/2010/main" val="0"/>
              </a:ext>
            </a:extLst>
          </a:blip>
          <a:stretch>
            <a:fillRect/>
          </a:stretch>
        </p:blipFill>
        <p:spPr bwMode="auto">
          <a:xfrm>
            <a:off x="254298" y="64881"/>
            <a:ext cx="2014770" cy="1305826"/>
          </a:xfrm>
          <a:prstGeom prst="rect">
            <a:avLst/>
          </a:prstGeom>
          <a:noFill/>
          <a:ln w="9525">
            <a:noFill/>
            <a:miter lim="800000"/>
            <a:headEnd/>
            <a:tailEnd/>
          </a:ln>
        </p:spPr>
      </p:pic>
    </p:spTree>
    <p:extLst>
      <p:ext uri="{BB962C8B-B14F-4D97-AF65-F5344CB8AC3E}">
        <p14:creationId xmlns:p14="http://schemas.microsoft.com/office/powerpoint/2010/main" val="960291828"/>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Section header orange">
    <p:bg>
      <p:bgPr>
        <a:solidFill>
          <a:srgbClr val="3B3C37"/>
        </a:solidFill>
        <a:effectLst/>
      </p:bgPr>
    </p:bg>
    <p:spTree>
      <p:nvGrpSpPr>
        <p:cNvPr id="1" name=""/>
        <p:cNvGrpSpPr/>
        <p:nvPr/>
      </p:nvGrpSpPr>
      <p:grpSpPr>
        <a:xfrm>
          <a:off x="0" y="0"/>
          <a:ext cx="0" cy="0"/>
          <a:chOff x="0" y="0"/>
          <a:chExt cx="0" cy="0"/>
        </a:xfrm>
      </p:grpSpPr>
      <p:sp>
        <p:nvSpPr>
          <p:cNvPr id="2" name="Rectangle 1"/>
          <p:cNvSpPr/>
          <p:nvPr userDrawn="1"/>
        </p:nvSpPr>
        <p:spPr>
          <a:xfrm rot="18900000">
            <a:off x="-657250" y="-870563"/>
            <a:ext cx="6945092" cy="12592315"/>
          </a:xfrm>
          <a:prstGeom prst="rect">
            <a:avLst/>
          </a:prstGeom>
          <a:solidFill>
            <a:srgbClr val="E6007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520476" y="2091762"/>
            <a:ext cx="4104456" cy="1656811"/>
          </a:xfrm>
          <a:prstGeom prst="rect">
            <a:avLst/>
          </a:prstGeom>
        </p:spPr>
        <p:txBody>
          <a:bodyPr/>
          <a:lstStyle>
            <a:lvl1pPr algn="l">
              <a:defRPr sz="3200" b="1">
                <a:solidFill>
                  <a:schemeClr val="bg1"/>
                </a:solidFill>
                <a:latin typeface="+mn-lt"/>
                <a:ea typeface="Roboto Slab" pitchFamily="2" charset="0"/>
              </a:defRPr>
            </a:lvl1pPr>
          </a:lstStyle>
          <a:p>
            <a:r>
              <a:rPr lang="en-US" dirty="0"/>
              <a:t>Section divider</a:t>
            </a:r>
            <a:endParaRPr lang="en-GB" dirty="0"/>
          </a:p>
        </p:txBody>
      </p:sp>
      <p:pic>
        <p:nvPicPr>
          <p:cNvPr id="5" name="Picture 4"/>
          <p:cNvPicPr/>
          <p:nvPr userDrawn="1"/>
        </p:nvPicPr>
        <p:blipFill>
          <a:blip r:embed="rId2" r:link="rId3">
            <a:extLst>
              <a:ext uri="{28A0092B-C50C-407E-A947-70E740481C1C}">
                <a14:useLocalDpi xmlns:a14="http://schemas.microsoft.com/office/drawing/2010/main" val="0"/>
              </a:ext>
            </a:extLst>
          </a:blip>
          <a:stretch>
            <a:fillRect/>
          </a:stretch>
        </p:blipFill>
        <p:spPr bwMode="auto">
          <a:xfrm>
            <a:off x="254298" y="64881"/>
            <a:ext cx="2014770" cy="1305826"/>
          </a:xfrm>
          <a:prstGeom prst="rect">
            <a:avLst/>
          </a:prstGeom>
          <a:noFill/>
          <a:ln w="9525">
            <a:noFill/>
            <a:miter lim="800000"/>
            <a:headEnd/>
            <a:tailEnd/>
          </a:ln>
        </p:spPr>
      </p:pic>
    </p:spTree>
    <p:extLst>
      <p:ext uri="{BB962C8B-B14F-4D97-AF65-F5344CB8AC3E}">
        <p14:creationId xmlns:p14="http://schemas.microsoft.com/office/powerpoint/2010/main" val="3389131270"/>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8_Section header orange">
    <p:bg>
      <p:bgPr>
        <a:solidFill>
          <a:srgbClr val="D3DA21"/>
        </a:solidFill>
        <a:effectLst/>
      </p:bgPr>
    </p:bg>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520476" y="2091762"/>
            <a:ext cx="4104456" cy="1656811"/>
          </a:xfrm>
          <a:prstGeom prst="rect">
            <a:avLst/>
          </a:prstGeom>
        </p:spPr>
        <p:txBody>
          <a:bodyPr/>
          <a:lstStyle>
            <a:lvl1pPr algn="l">
              <a:defRPr sz="3200" b="1">
                <a:solidFill>
                  <a:schemeClr val="tx1"/>
                </a:solidFill>
                <a:latin typeface="+mn-lt"/>
                <a:ea typeface="Roboto Slab" pitchFamily="2" charset="0"/>
              </a:defRPr>
            </a:lvl1pPr>
          </a:lstStyle>
          <a:p>
            <a:r>
              <a:rPr lang="en-US" dirty="0"/>
              <a:t>Section divider</a:t>
            </a:r>
            <a:endParaRPr lang="en-GB" dirty="0"/>
          </a:p>
        </p:txBody>
      </p:sp>
      <p:pic>
        <p:nvPicPr>
          <p:cNvPr id="6" name="L&amp;Q interim logo.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476" y="598869"/>
            <a:ext cx="2114877" cy="751479"/>
          </a:xfrm>
          <a:prstGeom prst="rect">
            <a:avLst/>
          </a:prstGeom>
        </p:spPr>
      </p:pic>
    </p:spTree>
    <p:extLst>
      <p:ext uri="{BB962C8B-B14F-4D97-AF65-F5344CB8AC3E}">
        <p14:creationId xmlns:p14="http://schemas.microsoft.com/office/powerpoint/2010/main" val="1472019638"/>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5_Section header orange">
    <p:spTree>
      <p:nvGrpSpPr>
        <p:cNvPr id="1" name=""/>
        <p:cNvGrpSpPr/>
        <p:nvPr/>
      </p:nvGrpSpPr>
      <p:grpSpPr>
        <a:xfrm>
          <a:off x="0" y="0"/>
          <a:ext cx="0" cy="0"/>
          <a:chOff x="0" y="0"/>
          <a:chExt cx="0" cy="0"/>
        </a:xfrm>
      </p:grpSpPr>
      <p:sp>
        <p:nvSpPr>
          <p:cNvPr id="2" name="Rectangle 1"/>
          <p:cNvSpPr/>
          <p:nvPr userDrawn="1"/>
        </p:nvSpPr>
        <p:spPr>
          <a:xfrm rot="18900000">
            <a:off x="-657250" y="-870563"/>
            <a:ext cx="6945092" cy="12592315"/>
          </a:xfrm>
          <a:prstGeom prst="rect">
            <a:avLst/>
          </a:prstGeom>
          <a:solidFill>
            <a:srgbClr val="E6007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520476" y="2091762"/>
            <a:ext cx="4104456" cy="1656811"/>
          </a:xfrm>
          <a:prstGeom prst="rect">
            <a:avLst/>
          </a:prstGeom>
        </p:spPr>
        <p:txBody>
          <a:bodyPr/>
          <a:lstStyle>
            <a:lvl1pPr algn="l">
              <a:defRPr sz="3200" b="1">
                <a:solidFill>
                  <a:schemeClr val="bg1"/>
                </a:solidFill>
                <a:latin typeface="+mn-lt"/>
                <a:ea typeface="Roboto Slab" pitchFamily="2" charset="0"/>
              </a:defRPr>
            </a:lvl1pPr>
          </a:lstStyle>
          <a:p>
            <a:r>
              <a:rPr lang="en-US" dirty="0"/>
              <a:t>Section divider</a:t>
            </a:r>
            <a:endParaRPr lang="en-GB" dirty="0"/>
          </a:p>
        </p:txBody>
      </p:sp>
      <p:pic>
        <p:nvPicPr>
          <p:cNvPr id="5" name="Picture 4"/>
          <p:cNvPicPr/>
          <p:nvPr userDrawn="1"/>
        </p:nvPicPr>
        <p:blipFill>
          <a:blip r:embed="rId2" r:link="rId3">
            <a:extLst>
              <a:ext uri="{28A0092B-C50C-407E-A947-70E740481C1C}">
                <a14:useLocalDpi xmlns:a14="http://schemas.microsoft.com/office/drawing/2010/main" val="0"/>
              </a:ext>
            </a:extLst>
          </a:blip>
          <a:stretch>
            <a:fillRect/>
          </a:stretch>
        </p:blipFill>
        <p:spPr bwMode="auto">
          <a:xfrm>
            <a:off x="254298" y="64881"/>
            <a:ext cx="2014770" cy="1305826"/>
          </a:xfrm>
          <a:prstGeom prst="rect">
            <a:avLst/>
          </a:prstGeom>
          <a:noFill/>
          <a:ln w="9525">
            <a:noFill/>
            <a:miter lim="800000"/>
            <a:headEnd/>
            <a:tailEnd/>
          </a:ln>
        </p:spPr>
      </p:pic>
    </p:spTree>
    <p:extLst>
      <p:ext uri="{BB962C8B-B14F-4D97-AF65-F5344CB8AC3E}">
        <p14:creationId xmlns:p14="http://schemas.microsoft.com/office/powerpoint/2010/main" val="1473414096"/>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6_Section header orange">
    <p:spTree>
      <p:nvGrpSpPr>
        <p:cNvPr id="1" name=""/>
        <p:cNvGrpSpPr/>
        <p:nvPr/>
      </p:nvGrpSpPr>
      <p:grpSpPr>
        <a:xfrm>
          <a:off x="0" y="0"/>
          <a:ext cx="0" cy="0"/>
          <a:chOff x="0" y="0"/>
          <a:chExt cx="0" cy="0"/>
        </a:xfrm>
      </p:grpSpPr>
      <p:sp>
        <p:nvSpPr>
          <p:cNvPr id="2" name="Rectangle 1"/>
          <p:cNvSpPr/>
          <p:nvPr userDrawn="1"/>
        </p:nvSpPr>
        <p:spPr>
          <a:xfrm rot="18900000">
            <a:off x="-657250" y="-870563"/>
            <a:ext cx="6945092" cy="12592315"/>
          </a:xfrm>
          <a:prstGeom prst="rect">
            <a:avLst/>
          </a:prstGeom>
          <a:solidFill>
            <a:srgbClr val="95028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520476" y="2091762"/>
            <a:ext cx="4104456" cy="1656811"/>
          </a:xfrm>
          <a:prstGeom prst="rect">
            <a:avLst/>
          </a:prstGeom>
        </p:spPr>
        <p:txBody>
          <a:bodyPr/>
          <a:lstStyle>
            <a:lvl1pPr algn="l">
              <a:defRPr sz="3200" b="1">
                <a:solidFill>
                  <a:schemeClr val="bg1"/>
                </a:solidFill>
                <a:latin typeface="+mn-lt"/>
                <a:ea typeface="Roboto Slab" pitchFamily="2" charset="0"/>
              </a:defRPr>
            </a:lvl1pPr>
          </a:lstStyle>
          <a:p>
            <a:r>
              <a:rPr lang="en-US" dirty="0"/>
              <a:t>Section divider</a:t>
            </a:r>
            <a:endParaRPr lang="en-GB" dirty="0"/>
          </a:p>
        </p:txBody>
      </p:sp>
      <p:pic>
        <p:nvPicPr>
          <p:cNvPr id="5" name="Picture 4"/>
          <p:cNvPicPr/>
          <p:nvPr userDrawn="1"/>
        </p:nvPicPr>
        <p:blipFill>
          <a:blip r:embed="rId2" r:link="rId3">
            <a:extLst>
              <a:ext uri="{28A0092B-C50C-407E-A947-70E740481C1C}">
                <a14:useLocalDpi xmlns:a14="http://schemas.microsoft.com/office/drawing/2010/main" val="0"/>
              </a:ext>
            </a:extLst>
          </a:blip>
          <a:stretch>
            <a:fillRect/>
          </a:stretch>
        </p:blipFill>
        <p:spPr bwMode="auto">
          <a:xfrm>
            <a:off x="254298" y="64881"/>
            <a:ext cx="2014770" cy="1305826"/>
          </a:xfrm>
          <a:prstGeom prst="rect">
            <a:avLst/>
          </a:prstGeom>
          <a:noFill/>
          <a:ln w="9525">
            <a:noFill/>
            <a:miter lim="800000"/>
            <a:headEnd/>
            <a:tailEnd/>
          </a:ln>
        </p:spPr>
      </p:pic>
    </p:spTree>
    <p:extLst>
      <p:ext uri="{BB962C8B-B14F-4D97-AF65-F5344CB8AC3E}">
        <p14:creationId xmlns:p14="http://schemas.microsoft.com/office/powerpoint/2010/main" val="486406681"/>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7_Section header orange">
    <p:spTree>
      <p:nvGrpSpPr>
        <p:cNvPr id="1" name=""/>
        <p:cNvGrpSpPr/>
        <p:nvPr/>
      </p:nvGrpSpPr>
      <p:grpSpPr>
        <a:xfrm>
          <a:off x="0" y="0"/>
          <a:ext cx="0" cy="0"/>
          <a:chOff x="0" y="0"/>
          <a:chExt cx="0" cy="0"/>
        </a:xfrm>
      </p:grpSpPr>
      <p:sp>
        <p:nvSpPr>
          <p:cNvPr id="2" name="Rectangle 1"/>
          <p:cNvSpPr/>
          <p:nvPr userDrawn="1"/>
        </p:nvSpPr>
        <p:spPr>
          <a:xfrm rot="18900000">
            <a:off x="-657250" y="-870563"/>
            <a:ext cx="6945092" cy="12592315"/>
          </a:xfrm>
          <a:prstGeom prst="rect">
            <a:avLst/>
          </a:prstGeom>
          <a:solidFill>
            <a:srgbClr val="EF7D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520476" y="2091762"/>
            <a:ext cx="4104456" cy="1656811"/>
          </a:xfrm>
          <a:prstGeom prst="rect">
            <a:avLst/>
          </a:prstGeom>
        </p:spPr>
        <p:txBody>
          <a:bodyPr/>
          <a:lstStyle>
            <a:lvl1pPr algn="l">
              <a:defRPr sz="3200" b="1">
                <a:solidFill>
                  <a:schemeClr val="bg1"/>
                </a:solidFill>
                <a:latin typeface="+mn-lt"/>
                <a:ea typeface="Roboto Slab" pitchFamily="2" charset="0"/>
              </a:defRPr>
            </a:lvl1pPr>
          </a:lstStyle>
          <a:p>
            <a:r>
              <a:rPr lang="en-US" dirty="0"/>
              <a:t>Section divider</a:t>
            </a:r>
            <a:endParaRPr lang="en-GB" dirty="0"/>
          </a:p>
        </p:txBody>
      </p:sp>
      <p:pic>
        <p:nvPicPr>
          <p:cNvPr id="5" name="Picture 4"/>
          <p:cNvPicPr/>
          <p:nvPr userDrawn="1"/>
        </p:nvPicPr>
        <p:blipFill>
          <a:blip r:embed="rId2" r:link="rId3">
            <a:extLst>
              <a:ext uri="{28A0092B-C50C-407E-A947-70E740481C1C}">
                <a14:useLocalDpi xmlns:a14="http://schemas.microsoft.com/office/drawing/2010/main" val="0"/>
              </a:ext>
            </a:extLst>
          </a:blip>
          <a:stretch>
            <a:fillRect/>
          </a:stretch>
        </p:blipFill>
        <p:spPr bwMode="auto">
          <a:xfrm>
            <a:off x="254298" y="64881"/>
            <a:ext cx="2014770" cy="1305826"/>
          </a:xfrm>
          <a:prstGeom prst="rect">
            <a:avLst/>
          </a:prstGeom>
          <a:noFill/>
          <a:ln w="9525">
            <a:noFill/>
            <a:miter lim="800000"/>
            <a:headEnd/>
            <a:tailEnd/>
          </a:ln>
        </p:spPr>
      </p:pic>
    </p:spTree>
    <p:extLst>
      <p:ext uri="{BB962C8B-B14F-4D97-AF65-F5344CB8AC3E}">
        <p14:creationId xmlns:p14="http://schemas.microsoft.com/office/powerpoint/2010/main" val="1661304691"/>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9_Quote charcoal 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FABC69CC-9C73-4A29-A8BB-EF46FADA9DDC}"/>
              </a:ext>
            </a:extLst>
          </p:cNvPr>
          <p:cNvSpPr txBox="1">
            <a:spLocks/>
          </p:cNvSpPr>
          <p:nvPr userDrawn="1"/>
        </p:nvSpPr>
        <p:spPr>
          <a:xfrm>
            <a:off x="7940639" y="6492876"/>
            <a:ext cx="800100" cy="365125"/>
          </a:xfrm>
          <a:prstGeom prst="rect">
            <a:avLst/>
          </a:prstGeom>
        </p:spPr>
        <p:txBody>
          <a:bodyPr/>
          <a:lstStyle>
            <a:defPPr>
              <a:defRPr lang="en-US"/>
            </a:defPPr>
            <a:lvl1pPr marL="0" algn="r" defTabSz="914400" rtl="0" eaLnBrk="1" latinLnBrk="0" hangingPunct="1">
              <a:defRPr sz="900" kern="1200">
                <a:solidFill>
                  <a:srgbClr val="FFFFFF"/>
                </a:solidFill>
                <a:latin typeface="Calibri"/>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7EE2D5E-0219-3440-9DE8-7396D18337BC}" type="datetime1">
              <a:rPr lang="en-GB" sz="675" smtClean="0">
                <a:solidFill>
                  <a:schemeClr val="bg1">
                    <a:lumMod val="95000"/>
                  </a:schemeClr>
                </a:solidFill>
              </a:rPr>
              <a:pPr/>
              <a:t>12/04/2021</a:t>
            </a:fld>
            <a:endParaRPr lang="en-US" sz="675" dirty="0">
              <a:solidFill>
                <a:schemeClr val="bg1">
                  <a:lumMod val="95000"/>
                </a:schemeClr>
              </a:solidFill>
            </a:endParaRPr>
          </a:p>
        </p:txBody>
      </p:sp>
      <p:sp>
        <p:nvSpPr>
          <p:cNvPr id="4" name="Slide Number Placeholder 5">
            <a:extLst>
              <a:ext uri="{FF2B5EF4-FFF2-40B4-BE49-F238E27FC236}">
                <a16:creationId xmlns:a16="http://schemas.microsoft.com/office/drawing/2014/main" id="{60031113-46C1-4CF3-9877-AFFB23BAFB7D}"/>
              </a:ext>
            </a:extLst>
          </p:cNvPr>
          <p:cNvSpPr txBox="1">
            <a:spLocks/>
          </p:cNvSpPr>
          <p:nvPr userDrawn="1"/>
        </p:nvSpPr>
        <p:spPr>
          <a:xfrm>
            <a:off x="8740738" y="6492876"/>
            <a:ext cx="403262" cy="365125"/>
          </a:xfrm>
          <a:prstGeom prst="rect">
            <a:avLst/>
          </a:prstGeom>
        </p:spPr>
        <p:txBody>
          <a:bodyPr/>
          <a:lstStyle>
            <a:defPPr>
              <a:defRPr lang="en-US"/>
            </a:defPPr>
            <a:lvl1pPr marL="0" algn="l" defTabSz="914400" rtl="0" eaLnBrk="1" latinLnBrk="0" hangingPunct="1">
              <a:defRPr sz="900" b="1" i="0"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76F26372-FB9B-014D-B9DB-25691E1F183E}" type="slidenum">
              <a:rPr lang="en-US" sz="675" smtClean="0">
                <a:solidFill>
                  <a:schemeClr val="bg1">
                    <a:lumMod val="95000"/>
                  </a:schemeClr>
                </a:solidFill>
              </a:rPr>
              <a:pPr/>
              <a:t>‹#›</a:t>
            </a:fld>
            <a:endParaRPr lang="en-US" sz="675" dirty="0">
              <a:solidFill>
                <a:schemeClr val="bg1">
                  <a:lumMod val="95000"/>
                </a:schemeClr>
              </a:solidFill>
            </a:endParaRPr>
          </a:p>
        </p:txBody>
      </p:sp>
      <p:pic>
        <p:nvPicPr>
          <p:cNvPr id="5" name="Picture 4">
            <a:extLst>
              <a:ext uri="{FF2B5EF4-FFF2-40B4-BE49-F238E27FC236}">
                <a16:creationId xmlns:a16="http://schemas.microsoft.com/office/drawing/2014/main" id="{70F07072-1A9B-477E-A5CE-BC2FDED06A8F}"/>
              </a:ext>
            </a:extLst>
          </p:cNvPr>
          <p:cNvPicPr>
            <a:picLocks noChangeAspect="1"/>
          </p:cNvPicPr>
          <p:nvPr userDrawn="1"/>
        </p:nvPicPr>
        <p:blipFill>
          <a:blip r:embed="rId3"/>
          <a:stretch>
            <a:fillRect/>
          </a:stretch>
        </p:blipFill>
        <p:spPr>
          <a:xfrm>
            <a:off x="432000" y="6176964"/>
            <a:ext cx="832247" cy="681037"/>
          </a:xfrm>
          <a:prstGeom prst="rect">
            <a:avLst/>
          </a:prstGeom>
        </p:spPr>
      </p:pic>
      <p:sp>
        <p:nvSpPr>
          <p:cNvPr id="6" name="Title 1">
            <a:extLst>
              <a:ext uri="{FF2B5EF4-FFF2-40B4-BE49-F238E27FC236}">
                <a16:creationId xmlns:a16="http://schemas.microsoft.com/office/drawing/2014/main" id="{2E26A055-E84F-4EF4-ACF8-28831B790D4E}"/>
              </a:ext>
            </a:extLst>
          </p:cNvPr>
          <p:cNvSpPr>
            <a:spLocks noGrp="1"/>
          </p:cNvSpPr>
          <p:nvPr>
            <p:ph type="title"/>
          </p:nvPr>
        </p:nvSpPr>
        <p:spPr>
          <a:xfrm>
            <a:off x="638789" y="333376"/>
            <a:ext cx="8229600" cy="556635"/>
          </a:xfrm>
          <a:prstGeom prst="rect">
            <a:avLst/>
          </a:prstGeom>
        </p:spPr>
        <p:txBody>
          <a:bodyPr/>
          <a:lstStyle>
            <a:lvl1pPr algn="r">
              <a:defRPr sz="2250">
                <a:solidFill>
                  <a:schemeClr val="bg1">
                    <a:lumMod val="95000"/>
                  </a:schemeClr>
                </a:solidFill>
              </a:defRPr>
            </a:lvl1pPr>
          </a:lstStyle>
          <a:p>
            <a:endParaRPr lang="en-GB"/>
          </a:p>
        </p:txBody>
      </p:sp>
      <p:pic>
        <p:nvPicPr>
          <p:cNvPr id="7" name="Picture 6">
            <a:extLst>
              <a:ext uri="{FF2B5EF4-FFF2-40B4-BE49-F238E27FC236}">
                <a16:creationId xmlns:a16="http://schemas.microsoft.com/office/drawing/2014/main" id="{3C0912F2-D1EB-4684-BBE9-7FF1F1F60DF0}"/>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432001" y="575469"/>
            <a:ext cx="3526543" cy="633399"/>
          </a:xfrm>
          <a:prstGeom prst="rect">
            <a:avLst/>
          </a:prstGeom>
        </p:spPr>
      </p:pic>
    </p:spTree>
    <p:extLst>
      <p:ext uri="{BB962C8B-B14F-4D97-AF65-F5344CB8AC3E}">
        <p14:creationId xmlns:p14="http://schemas.microsoft.com/office/powerpoint/2010/main" val="2315235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ALt Title Slide">
    <p:bg>
      <p:bgPr>
        <a:solidFill>
          <a:srgbClr val="3B3C37"/>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12670" y="2828925"/>
            <a:ext cx="7772400" cy="1470025"/>
          </a:xfrm>
        </p:spPr>
        <p:txBody>
          <a:bodyPr/>
          <a:lstStyle>
            <a:lvl1pPr algn="l">
              <a:defRPr>
                <a:solidFill>
                  <a:schemeClr val="bg1"/>
                </a:solidFill>
                <a:latin typeface="Calibri"/>
              </a:defRPr>
            </a:lvl1pPr>
          </a:lstStyle>
          <a:p>
            <a:r>
              <a:rPr lang="en-GB" dirty="0"/>
              <a:t>Click to edit Master title style</a:t>
            </a:r>
            <a:endParaRPr lang="en-US" dirty="0"/>
          </a:p>
        </p:txBody>
      </p:sp>
      <p:sp>
        <p:nvSpPr>
          <p:cNvPr id="3" name="Subtitle 2"/>
          <p:cNvSpPr>
            <a:spLocks noGrp="1"/>
          </p:cNvSpPr>
          <p:nvPr>
            <p:ph type="subTitle" idx="1"/>
          </p:nvPr>
        </p:nvSpPr>
        <p:spPr>
          <a:xfrm>
            <a:off x="512670" y="4154309"/>
            <a:ext cx="5230554" cy="1941689"/>
          </a:xfrm>
        </p:spPr>
        <p:txBody>
          <a:bodyPr/>
          <a:lstStyle>
            <a:lvl1pPr marL="0" indent="0" algn="l">
              <a:buNone/>
              <a:defRPr b="0" i="0">
                <a:solidFill>
                  <a:srgbClr val="D3DA21"/>
                </a:solidFill>
                <a:latin typeface="Calibri"/>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pic>
        <p:nvPicPr>
          <p:cNvPr id="5" name="L&amp;Q interim logo.png"/>
          <p:cNvPicPr>
            <a:picLocks noChangeAspect="1"/>
          </p:cNvPicPr>
          <p:nvPr userDrawn="1"/>
        </p:nvPicPr>
        <p:blipFill>
          <a:blip r:embed="rId2" r:link="rId3">
            <a:extLst>
              <a:ext uri="{28A0092B-C50C-407E-A947-70E740481C1C}">
                <a14:useLocalDpi xmlns:a14="http://schemas.microsoft.com/office/drawing/2010/main" val="0"/>
              </a:ext>
            </a:extLst>
          </a:blip>
          <a:stretch>
            <a:fillRect/>
          </a:stretch>
        </p:blipFill>
        <p:spPr>
          <a:xfrm>
            <a:off x="-93129" y="0"/>
            <a:ext cx="3997363" cy="2590800"/>
          </a:xfrm>
          <a:prstGeom prst="rect">
            <a:avLst/>
          </a:prstGeom>
        </p:spPr>
      </p:pic>
    </p:spTree>
    <p:extLst>
      <p:ext uri="{BB962C8B-B14F-4D97-AF65-F5344CB8AC3E}">
        <p14:creationId xmlns:p14="http://schemas.microsoft.com/office/powerpoint/2010/main" val="3962730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3"/>
          <p:cNvSpPr>
            <a:spLocks noGrp="1"/>
          </p:cNvSpPr>
          <p:nvPr>
            <p:ph type="title"/>
          </p:nvPr>
        </p:nvSpPr>
        <p:spPr>
          <a:xfrm>
            <a:off x="503382" y="274638"/>
            <a:ext cx="8229600" cy="1143000"/>
          </a:xfrm>
        </p:spPr>
        <p:txBody>
          <a:bodyPr anchor="t" anchorCtr="0">
            <a:normAutofit/>
          </a:bodyPr>
          <a:lstStyle>
            <a:lvl1pPr>
              <a:defRPr sz="3000" baseline="0">
                <a:latin typeface="Calibri"/>
              </a:defRPr>
            </a:lvl1pPr>
          </a:lstStyle>
          <a:p>
            <a:r>
              <a:rPr lang="en-GB" dirty="0"/>
              <a:t>Click to edit Master title style</a:t>
            </a:r>
            <a:endParaRPr lang="en-US" dirty="0"/>
          </a:p>
        </p:txBody>
      </p:sp>
      <p:sp>
        <p:nvSpPr>
          <p:cNvPr id="7" name="Rectangle 6"/>
          <p:cNvSpPr/>
          <p:nvPr userDrawn="1"/>
        </p:nvSpPr>
        <p:spPr>
          <a:xfrm>
            <a:off x="0" y="6035040"/>
            <a:ext cx="9144000" cy="822960"/>
          </a:xfrm>
          <a:prstGeom prst="rect">
            <a:avLst/>
          </a:prstGeom>
          <a:solidFill>
            <a:srgbClr val="D3DA2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8" name="Picture 7"/>
          <p:cNvPicPr/>
          <p:nvPr userDrawn="1"/>
        </p:nvPicPr>
        <p:blipFill>
          <a:blip r:embed="rId2">
            <a:extLst>
              <a:ext uri="{28A0092B-C50C-407E-A947-70E740481C1C}">
                <a14:useLocalDpi xmlns:a14="http://schemas.microsoft.com/office/drawing/2010/main" val="0"/>
              </a:ext>
            </a:extLst>
          </a:blip>
          <a:stretch>
            <a:fillRect/>
          </a:stretch>
        </p:blipFill>
        <p:spPr bwMode="auto">
          <a:xfrm>
            <a:off x="437568" y="6252464"/>
            <a:ext cx="1010232" cy="358965"/>
          </a:xfrm>
          <a:prstGeom prst="rect">
            <a:avLst/>
          </a:prstGeom>
          <a:noFill/>
          <a:ln w="9525">
            <a:noFill/>
            <a:miter lim="800000"/>
            <a:headEnd/>
            <a:tailEnd/>
          </a:ln>
        </p:spPr>
      </p:pic>
      <p:sp>
        <p:nvSpPr>
          <p:cNvPr id="10" name="Text Placeholder 6"/>
          <p:cNvSpPr>
            <a:spLocks noGrp="1"/>
          </p:cNvSpPr>
          <p:nvPr>
            <p:ph type="body" sz="quarter" idx="11" hasCustomPrompt="1"/>
          </p:nvPr>
        </p:nvSpPr>
        <p:spPr>
          <a:xfrm>
            <a:off x="499101" y="1557338"/>
            <a:ext cx="8207375" cy="4425773"/>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itchFamily="34" charset="0"/>
              <a:buNone/>
              <a:tabLst/>
              <a:defRPr sz="1800" baseline="0">
                <a:solidFill>
                  <a:srgbClr val="000000"/>
                </a:solidFill>
                <a:latin typeface="Calibri"/>
                <a:ea typeface="Liberation Sans" panose="020B0604020202020204" pitchFamily="34" charset="0"/>
                <a:cs typeface="Arial" panose="020B0604020202020204" pitchFamily="34" charset="0"/>
              </a:defRPr>
            </a:lvl1pPr>
            <a:lvl2pPr marL="742950" indent="-285750">
              <a:buFont typeface="Arial" panose="020B0604020202020204" pitchFamily="34" charset="0"/>
              <a:buChar char="•"/>
              <a:defRPr sz="1800">
                <a:solidFill>
                  <a:schemeClr val="tx1">
                    <a:lumMod val="65000"/>
                    <a:lumOff val="35000"/>
                  </a:schemeClr>
                </a:solidFill>
                <a:latin typeface="Arial" panose="020B0604020202020204" pitchFamily="34" charset="0"/>
                <a:ea typeface="Liberation Sans" panose="020B0604020202020204" pitchFamily="34" charset="0"/>
                <a:cs typeface="Arial" panose="020B0604020202020204" pitchFamily="34" charset="0"/>
              </a:defRPr>
            </a:lvl2pPr>
            <a:lvl3pPr marL="1200150" indent="-285750">
              <a:buFont typeface="Arial" panose="020B0604020202020204" pitchFamily="34" charset="0"/>
              <a:buChar char="•"/>
              <a:defRPr sz="1800" b="0">
                <a:solidFill>
                  <a:schemeClr val="tx1">
                    <a:lumMod val="65000"/>
                    <a:lumOff val="35000"/>
                  </a:schemeClr>
                </a:solidFill>
                <a:latin typeface="Arial" panose="020B0604020202020204" pitchFamily="34" charset="0"/>
                <a:ea typeface="Liberation Sans" panose="020B0604020202020204" pitchFamily="34" charset="0"/>
                <a:cs typeface="Arial" panose="020B0604020202020204" pitchFamily="34" charset="0"/>
              </a:defRPr>
            </a:lvl3p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GB" dirty="0"/>
              <a:t>Body text will go here</a:t>
            </a:r>
          </a:p>
          <a:p>
            <a:pPr lvl="0"/>
            <a:endParaRPr lang="en-GB" dirty="0"/>
          </a:p>
        </p:txBody>
      </p:sp>
      <p:sp>
        <p:nvSpPr>
          <p:cNvPr id="11" name="Date Placeholder 3"/>
          <p:cNvSpPr>
            <a:spLocks noGrp="1"/>
          </p:cNvSpPr>
          <p:nvPr>
            <p:ph type="dt" sz="half" idx="13"/>
          </p:nvPr>
        </p:nvSpPr>
        <p:spPr>
          <a:xfrm>
            <a:off x="7101994" y="6340956"/>
            <a:ext cx="1066800" cy="365125"/>
          </a:xfrm>
        </p:spPr>
        <p:txBody>
          <a:bodyPr/>
          <a:lstStyle>
            <a:lvl1pPr algn="r">
              <a:defRPr sz="900">
                <a:solidFill>
                  <a:srgbClr val="3B3C37"/>
                </a:solidFill>
                <a:latin typeface="Calibri"/>
                <a:cs typeface="Arial"/>
              </a:defRPr>
            </a:lvl1pPr>
          </a:lstStyle>
          <a:p>
            <a:fld id="{C7EE2D5E-0219-3440-9DE8-7396D18337BC}" type="datetime1">
              <a:rPr lang="en-GB" smtClean="0"/>
              <a:pPr/>
              <a:t>12/04/2021</a:t>
            </a:fld>
            <a:endParaRPr lang="en-US" dirty="0"/>
          </a:p>
        </p:txBody>
      </p:sp>
      <p:sp>
        <p:nvSpPr>
          <p:cNvPr id="12" name="Footer Placeholder 4"/>
          <p:cNvSpPr>
            <a:spLocks noGrp="1"/>
          </p:cNvSpPr>
          <p:nvPr>
            <p:ph type="ftr" sz="quarter" idx="14"/>
          </p:nvPr>
        </p:nvSpPr>
        <p:spPr>
          <a:xfrm>
            <a:off x="2379133" y="6340956"/>
            <a:ext cx="4722861" cy="365125"/>
          </a:xfrm>
        </p:spPr>
        <p:txBody>
          <a:bodyPr/>
          <a:lstStyle>
            <a:lvl1pPr algn="r">
              <a:defRPr sz="900">
                <a:solidFill>
                  <a:srgbClr val="3B3C37"/>
                </a:solidFill>
                <a:latin typeface="Calibri"/>
                <a:cs typeface="Arial"/>
              </a:defRPr>
            </a:lvl1pPr>
          </a:lstStyle>
          <a:p>
            <a:r>
              <a:rPr lang="en-US" dirty="0"/>
              <a:t>L&amp;Q - Title of presentation</a:t>
            </a:r>
          </a:p>
        </p:txBody>
      </p:sp>
      <p:sp>
        <p:nvSpPr>
          <p:cNvPr id="6" name="Slide Number Placeholder 5"/>
          <p:cNvSpPr>
            <a:spLocks noGrp="1"/>
          </p:cNvSpPr>
          <p:nvPr>
            <p:ph type="sldNum" sz="quarter" idx="12"/>
          </p:nvPr>
        </p:nvSpPr>
        <p:spPr>
          <a:xfrm>
            <a:off x="8168794" y="6340956"/>
            <a:ext cx="537682" cy="365125"/>
          </a:xfrm>
        </p:spPr>
        <p:txBody>
          <a:bodyPr/>
          <a:lstStyle>
            <a:lvl1pPr>
              <a:defRPr sz="900" b="1" i="0">
                <a:solidFill>
                  <a:srgbClr val="3B3C37"/>
                </a:solidFill>
              </a:defRPr>
            </a:lvl1pPr>
          </a:lstStyle>
          <a:p>
            <a:fld id="{76F26372-FB9B-014D-B9DB-25691E1F183E}" type="slidenum">
              <a:rPr lang="en-US" smtClean="0"/>
              <a:pPr/>
              <a:t>‹#›</a:t>
            </a:fld>
            <a:endParaRPr lang="en-US" dirty="0"/>
          </a:p>
        </p:txBody>
      </p:sp>
    </p:spTree>
    <p:extLst>
      <p:ext uri="{BB962C8B-B14F-4D97-AF65-F5344CB8AC3E}">
        <p14:creationId xmlns:p14="http://schemas.microsoft.com/office/powerpoint/2010/main" val="3121547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9_Section header orange">
    <p:bg>
      <p:bgPr>
        <a:solidFill>
          <a:srgbClr val="D3DA21"/>
        </a:solidFill>
        <a:effectLst/>
      </p:bgPr>
    </p:bg>
    <p:spTree>
      <p:nvGrpSpPr>
        <p:cNvPr id="1" name=""/>
        <p:cNvGrpSpPr/>
        <p:nvPr/>
      </p:nvGrpSpPr>
      <p:grpSpPr>
        <a:xfrm>
          <a:off x="0" y="0"/>
          <a:ext cx="0" cy="0"/>
          <a:chOff x="0" y="0"/>
          <a:chExt cx="0" cy="0"/>
        </a:xfrm>
      </p:grpSpPr>
      <p:pic>
        <p:nvPicPr>
          <p:cNvPr id="8" name="Picture 7"/>
          <p:cNvPicPr/>
          <p:nvPr userDrawn="1"/>
        </p:nvPicPr>
        <p:blipFill>
          <a:blip r:embed="rId2" r:link="rId3">
            <a:extLst>
              <a:ext uri="{28A0092B-C50C-407E-A947-70E740481C1C}">
                <a14:useLocalDpi xmlns:a14="http://schemas.microsoft.com/office/drawing/2010/main" val="0"/>
              </a:ext>
            </a:extLst>
          </a:blip>
          <a:stretch>
            <a:fillRect/>
          </a:stretch>
        </p:blipFill>
        <p:spPr bwMode="auto">
          <a:xfrm>
            <a:off x="254299" y="64881"/>
            <a:ext cx="2014768" cy="1305826"/>
          </a:xfrm>
          <a:prstGeom prst="rect">
            <a:avLst/>
          </a:prstGeom>
          <a:noFill/>
          <a:ln w="9525">
            <a:noFill/>
            <a:miter lim="800000"/>
            <a:headEnd/>
            <a:tailEnd/>
          </a:ln>
        </p:spPr>
      </p:pic>
      <p:sp>
        <p:nvSpPr>
          <p:cNvPr id="9" name="Title 1"/>
          <p:cNvSpPr>
            <a:spLocks noGrp="1"/>
          </p:cNvSpPr>
          <p:nvPr>
            <p:ph type="title" hasCustomPrompt="1"/>
          </p:nvPr>
        </p:nvSpPr>
        <p:spPr>
          <a:xfrm>
            <a:off x="520476" y="2091762"/>
            <a:ext cx="4104456" cy="1656811"/>
          </a:xfrm>
          <a:prstGeom prst="rect">
            <a:avLst/>
          </a:prstGeom>
        </p:spPr>
        <p:txBody>
          <a:bodyPr/>
          <a:lstStyle>
            <a:lvl1pPr algn="l">
              <a:defRPr sz="3200" b="1">
                <a:solidFill>
                  <a:schemeClr val="bg1"/>
                </a:solidFill>
                <a:latin typeface="+mn-lt"/>
                <a:ea typeface="Roboto Slab" pitchFamily="2" charset="0"/>
              </a:defRPr>
            </a:lvl1pPr>
          </a:lstStyle>
          <a:p>
            <a:r>
              <a:rPr lang="en-US" dirty="0"/>
              <a:t>Section divider</a:t>
            </a:r>
            <a:endParaRPr lang="en-GB" dirty="0"/>
          </a:p>
        </p:txBody>
      </p:sp>
    </p:spTree>
    <p:extLst>
      <p:ext uri="{BB962C8B-B14F-4D97-AF65-F5344CB8AC3E}">
        <p14:creationId xmlns:p14="http://schemas.microsoft.com/office/powerpoint/2010/main" val="4229871805"/>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orange">
    <p:bg>
      <p:bgPr>
        <a:solidFill>
          <a:srgbClr val="EF7D00"/>
        </a:solidFill>
        <a:effectLst/>
      </p:bgPr>
    </p:bg>
    <p:spTree>
      <p:nvGrpSpPr>
        <p:cNvPr id="1" name=""/>
        <p:cNvGrpSpPr/>
        <p:nvPr/>
      </p:nvGrpSpPr>
      <p:grpSpPr>
        <a:xfrm>
          <a:off x="0" y="0"/>
          <a:ext cx="0" cy="0"/>
          <a:chOff x="0" y="0"/>
          <a:chExt cx="0" cy="0"/>
        </a:xfrm>
      </p:grpSpPr>
      <p:pic>
        <p:nvPicPr>
          <p:cNvPr id="8" name="Picture 7"/>
          <p:cNvPicPr/>
          <p:nvPr userDrawn="1"/>
        </p:nvPicPr>
        <p:blipFill>
          <a:blip r:embed="rId2" r:link="rId3">
            <a:extLst>
              <a:ext uri="{28A0092B-C50C-407E-A947-70E740481C1C}">
                <a14:useLocalDpi xmlns:a14="http://schemas.microsoft.com/office/drawing/2010/main" val="0"/>
              </a:ext>
            </a:extLst>
          </a:blip>
          <a:stretch>
            <a:fillRect/>
          </a:stretch>
        </p:blipFill>
        <p:spPr bwMode="auto">
          <a:xfrm>
            <a:off x="254298" y="64881"/>
            <a:ext cx="2014770" cy="1305826"/>
          </a:xfrm>
          <a:prstGeom prst="rect">
            <a:avLst/>
          </a:prstGeom>
          <a:noFill/>
          <a:ln w="9525">
            <a:noFill/>
            <a:miter lim="800000"/>
            <a:headEnd/>
            <a:tailEnd/>
          </a:ln>
        </p:spPr>
      </p:pic>
      <p:sp>
        <p:nvSpPr>
          <p:cNvPr id="9" name="Title 1"/>
          <p:cNvSpPr>
            <a:spLocks noGrp="1"/>
          </p:cNvSpPr>
          <p:nvPr>
            <p:ph type="title" hasCustomPrompt="1"/>
          </p:nvPr>
        </p:nvSpPr>
        <p:spPr>
          <a:xfrm>
            <a:off x="520476" y="2091762"/>
            <a:ext cx="4104456" cy="1656811"/>
          </a:xfrm>
          <a:prstGeom prst="rect">
            <a:avLst/>
          </a:prstGeom>
        </p:spPr>
        <p:txBody>
          <a:bodyPr/>
          <a:lstStyle>
            <a:lvl1pPr algn="l">
              <a:defRPr sz="3200" b="1">
                <a:solidFill>
                  <a:schemeClr val="bg1"/>
                </a:solidFill>
                <a:latin typeface="+mn-lt"/>
                <a:ea typeface="Roboto Slab" pitchFamily="2" charset="0"/>
              </a:defRPr>
            </a:lvl1pPr>
          </a:lstStyle>
          <a:p>
            <a:r>
              <a:rPr lang="en-US" dirty="0"/>
              <a:t>Section divider</a:t>
            </a:r>
            <a:endParaRPr lang="en-GB" dirty="0"/>
          </a:p>
        </p:txBody>
      </p:sp>
    </p:spTree>
    <p:extLst>
      <p:ext uri="{BB962C8B-B14F-4D97-AF65-F5344CB8AC3E}">
        <p14:creationId xmlns:p14="http://schemas.microsoft.com/office/powerpoint/2010/main" val="1639590327"/>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ection header purple">
    <p:bg>
      <p:bgPr>
        <a:solidFill>
          <a:srgbClr val="950281"/>
        </a:solid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520476" y="2091762"/>
            <a:ext cx="4104456" cy="1656811"/>
          </a:xfrm>
          <a:prstGeom prst="rect">
            <a:avLst/>
          </a:prstGeom>
        </p:spPr>
        <p:txBody>
          <a:bodyPr/>
          <a:lstStyle>
            <a:lvl1pPr algn="l">
              <a:defRPr sz="3200" b="1">
                <a:solidFill>
                  <a:schemeClr val="bg1"/>
                </a:solidFill>
                <a:latin typeface="+mn-lt"/>
                <a:ea typeface="Roboto Slab" pitchFamily="2" charset="0"/>
              </a:defRPr>
            </a:lvl1pPr>
          </a:lstStyle>
          <a:p>
            <a:r>
              <a:rPr lang="en-US" dirty="0"/>
              <a:t>Section divider</a:t>
            </a:r>
            <a:endParaRPr lang="en-GB" dirty="0"/>
          </a:p>
        </p:txBody>
      </p:sp>
      <p:pic>
        <p:nvPicPr>
          <p:cNvPr id="5" name="Picture 4"/>
          <p:cNvPicPr/>
          <p:nvPr userDrawn="1"/>
        </p:nvPicPr>
        <p:blipFill>
          <a:blip r:embed="rId2" r:link="rId3">
            <a:extLst>
              <a:ext uri="{28A0092B-C50C-407E-A947-70E740481C1C}">
                <a14:useLocalDpi xmlns:a14="http://schemas.microsoft.com/office/drawing/2010/main" val="0"/>
              </a:ext>
            </a:extLst>
          </a:blip>
          <a:stretch>
            <a:fillRect/>
          </a:stretch>
        </p:blipFill>
        <p:spPr bwMode="auto">
          <a:xfrm>
            <a:off x="254298" y="64881"/>
            <a:ext cx="2014770" cy="1305826"/>
          </a:xfrm>
          <a:prstGeom prst="rect">
            <a:avLst/>
          </a:prstGeom>
          <a:noFill/>
          <a:ln w="9525">
            <a:noFill/>
            <a:miter lim="800000"/>
            <a:headEnd/>
            <a:tailEnd/>
          </a:ln>
        </p:spPr>
      </p:pic>
    </p:spTree>
    <p:extLst>
      <p:ext uri="{BB962C8B-B14F-4D97-AF65-F5344CB8AC3E}">
        <p14:creationId xmlns:p14="http://schemas.microsoft.com/office/powerpoint/2010/main" val="2660561967"/>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Section header magenta">
    <p:bg>
      <p:bgPr>
        <a:solidFill>
          <a:srgbClr val="E6007E"/>
        </a:solidFill>
        <a:effectLst/>
      </p:bgPr>
    </p:bg>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520476" y="2091762"/>
            <a:ext cx="4104456" cy="1656811"/>
          </a:xfrm>
          <a:prstGeom prst="rect">
            <a:avLst/>
          </a:prstGeom>
        </p:spPr>
        <p:txBody>
          <a:bodyPr/>
          <a:lstStyle>
            <a:lvl1pPr algn="l">
              <a:defRPr sz="3200" b="1">
                <a:solidFill>
                  <a:schemeClr val="bg1"/>
                </a:solidFill>
                <a:latin typeface="+mn-lt"/>
                <a:ea typeface="Roboto Slab" pitchFamily="2" charset="0"/>
              </a:defRPr>
            </a:lvl1pPr>
          </a:lstStyle>
          <a:p>
            <a:r>
              <a:rPr lang="en-US" dirty="0"/>
              <a:t>Section divider</a:t>
            </a:r>
            <a:endParaRPr lang="en-GB" dirty="0"/>
          </a:p>
        </p:txBody>
      </p:sp>
      <p:pic>
        <p:nvPicPr>
          <p:cNvPr id="5" name="Picture 4"/>
          <p:cNvPicPr/>
          <p:nvPr userDrawn="1"/>
        </p:nvPicPr>
        <p:blipFill>
          <a:blip r:embed="rId2" r:link="rId3">
            <a:extLst>
              <a:ext uri="{28A0092B-C50C-407E-A947-70E740481C1C}">
                <a14:useLocalDpi xmlns:a14="http://schemas.microsoft.com/office/drawing/2010/main" val="0"/>
              </a:ext>
            </a:extLst>
          </a:blip>
          <a:stretch>
            <a:fillRect/>
          </a:stretch>
        </p:blipFill>
        <p:spPr bwMode="auto">
          <a:xfrm>
            <a:off x="254298" y="64881"/>
            <a:ext cx="2014770" cy="1305826"/>
          </a:xfrm>
          <a:prstGeom prst="rect">
            <a:avLst/>
          </a:prstGeom>
          <a:noFill/>
          <a:ln w="9525">
            <a:noFill/>
            <a:miter lim="800000"/>
            <a:headEnd/>
            <a:tailEnd/>
          </a:ln>
        </p:spPr>
      </p:pic>
    </p:spTree>
    <p:extLst>
      <p:ext uri="{BB962C8B-B14F-4D97-AF65-F5344CB8AC3E}">
        <p14:creationId xmlns:p14="http://schemas.microsoft.com/office/powerpoint/2010/main" val="920311602"/>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Section header orange">
    <p:bg>
      <p:bgPr>
        <a:solidFill>
          <a:srgbClr val="3B3C37"/>
        </a:solidFill>
        <a:effectLst/>
      </p:bgPr>
    </p:bg>
    <p:spTree>
      <p:nvGrpSpPr>
        <p:cNvPr id="1" name=""/>
        <p:cNvGrpSpPr/>
        <p:nvPr/>
      </p:nvGrpSpPr>
      <p:grpSpPr>
        <a:xfrm>
          <a:off x="0" y="0"/>
          <a:ext cx="0" cy="0"/>
          <a:chOff x="0" y="0"/>
          <a:chExt cx="0" cy="0"/>
        </a:xfrm>
      </p:grpSpPr>
      <p:sp>
        <p:nvSpPr>
          <p:cNvPr id="2" name="Rectangle 1"/>
          <p:cNvSpPr/>
          <p:nvPr userDrawn="1"/>
        </p:nvSpPr>
        <p:spPr>
          <a:xfrm rot="18900000">
            <a:off x="-657250" y="-870563"/>
            <a:ext cx="6945092" cy="12592315"/>
          </a:xfrm>
          <a:prstGeom prst="rect">
            <a:avLst/>
          </a:prstGeom>
          <a:solidFill>
            <a:srgbClr val="D3DA2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520476" y="2091762"/>
            <a:ext cx="4104456" cy="1656811"/>
          </a:xfrm>
          <a:prstGeom prst="rect">
            <a:avLst/>
          </a:prstGeom>
        </p:spPr>
        <p:txBody>
          <a:bodyPr/>
          <a:lstStyle>
            <a:lvl1pPr algn="l">
              <a:defRPr sz="3200" b="1">
                <a:solidFill>
                  <a:schemeClr val="bg1"/>
                </a:solidFill>
                <a:latin typeface="+mn-lt"/>
                <a:ea typeface="Roboto Slab" pitchFamily="2" charset="0"/>
              </a:defRPr>
            </a:lvl1pPr>
          </a:lstStyle>
          <a:p>
            <a:r>
              <a:rPr lang="en-US" dirty="0"/>
              <a:t>Section divider</a:t>
            </a:r>
            <a:endParaRPr lang="en-GB" dirty="0"/>
          </a:p>
        </p:txBody>
      </p:sp>
      <p:pic>
        <p:nvPicPr>
          <p:cNvPr id="5" name="Picture 4"/>
          <p:cNvPicPr/>
          <p:nvPr userDrawn="1"/>
        </p:nvPicPr>
        <p:blipFill>
          <a:blip r:embed="rId2" r:link="rId3">
            <a:extLst>
              <a:ext uri="{28A0092B-C50C-407E-A947-70E740481C1C}">
                <a14:useLocalDpi xmlns:a14="http://schemas.microsoft.com/office/drawing/2010/main" val="0"/>
              </a:ext>
            </a:extLst>
          </a:blip>
          <a:stretch>
            <a:fillRect/>
          </a:stretch>
        </p:blipFill>
        <p:spPr bwMode="auto">
          <a:xfrm>
            <a:off x="254298" y="64881"/>
            <a:ext cx="2014770" cy="1305826"/>
          </a:xfrm>
          <a:prstGeom prst="rect">
            <a:avLst/>
          </a:prstGeom>
          <a:noFill/>
          <a:ln w="9525">
            <a:noFill/>
            <a:miter lim="800000"/>
            <a:headEnd/>
            <a:tailEnd/>
          </a:ln>
        </p:spPr>
      </p:pic>
    </p:spTree>
    <p:extLst>
      <p:ext uri="{BB962C8B-B14F-4D97-AF65-F5344CB8AC3E}">
        <p14:creationId xmlns:p14="http://schemas.microsoft.com/office/powerpoint/2010/main" val="4182839464"/>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Section header orange">
    <p:bg>
      <p:bgPr>
        <a:solidFill>
          <a:srgbClr val="3B3C37"/>
        </a:solidFill>
        <a:effectLst/>
      </p:bgPr>
    </p:bg>
    <p:spTree>
      <p:nvGrpSpPr>
        <p:cNvPr id="1" name=""/>
        <p:cNvGrpSpPr/>
        <p:nvPr/>
      </p:nvGrpSpPr>
      <p:grpSpPr>
        <a:xfrm>
          <a:off x="0" y="0"/>
          <a:ext cx="0" cy="0"/>
          <a:chOff x="0" y="0"/>
          <a:chExt cx="0" cy="0"/>
        </a:xfrm>
      </p:grpSpPr>
      <p:sp>
        <p:nvSpPr>
          <p:cNvPr id="2" name="Rectangle 1"/>
          <p:cNvSpPr/>
          <p:nvPr userDrawn="1"/>
        </p:nvSpPr>
        <p:spPr>
          <a:xfrm rot="18900000">
            <a:off x="-657250" y="-870563"/>
            <a:ext cx="6945092" cy="12592315"/>
          </a:xfrm>
          <a:prstGeom prst="rect">
            <a:avLst/>
          </a:prstGeom>
          <a:solidFill>
            <a:srgbClr val="EF7D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itle 1"/>
          <p:cNvSpPr>
            <a:spLocks noGrp="1"/>
          </p:cNvSpPr>
          <p:nvPr>
            <p:ph type="title" hasCustomPrompt="1"/>
          </p:nvPr>
        </p:nvSpPr>
        <p:spPr>
          <a:xfrm>
            <a:off x="520476" y="2091762"/>
            <a:ext cx="4104456" cy="1656811"/>
          </a:xfrm>
          <a:prstGeom prst="rect">
            <a:avLst/>
          </a:prstGeom>
        </p:spPr>
        <p:txBody>
          <a:bodyPr/>
          <a:lstStyle>
            <a:lvl1pPr algn="l">
              <a:defRPr sz="3200" b="1">
                <a:solidFill>
                  <a:schemeClr val="bg1"/>
                </a:solidFill>
                <a:latin typeface="+mn-lt"/>
                <a:ea typeface="Roboto Slab" pitchFamily="2" charset="0"/>
              </a:defRPr>
            </a:lvl1pPr>
          </a:lstStyle>
          <a:p>
            <a:r>
              <a:rPr lang="en-US" dirty="0"/>
              <a:t>Section divider</a:t>
            </a:r>
            <a:endParaRPr lang="en-GB" dirty="0"/>
          </a:p>
        </p:txBody>
      </p:sp>
      <p:pic>
        <p:nvPicPr>
          <p:cNvPr id="5" name="Picture 4"/>
          <p:cNvPicPr/>
          <p:nvPr userDrawn="1"/>
        </p:nvPicPr>
        <p:blipFill>
          <a:blip r:embed="rId2" r:link="rId3">
            <a:extLst>
              <a:ext uri="{28A0092B-C50C-407E-A947-70E740481C1C}">
                <a14:useLocalDpi xmlns:a14="http://schemas.microsoft.com/office/drawing/2010/main" val="0"/>
              </a:ext>
            </a:extLst>
          </a:blip>
          <a:stretch>
            <a:fillRect/>
          </a:stretch>
        </p:blipFill>
        <p:spPr bwMode="auto">
          <a:xfrm>
            <a:off x="254298" y="64881"/>
            <a:ext cx="2014770" cy="1305826"/>
          </a:xfrm>
          <a:prstGeom prst="rect">
            <a:avLst/>
          </a:prstGeom>
          <a:noFill/>
          <a:ln w="9525">
            <a:noFill/>
            <a:miter lim="800000"/>
            <a:headEnd/>
            <a:tailEnd/>
          </a:ln>
        </p:spPr>
      </p:pic>
    </p:spTree>
    <p:extLst>
      <p:ext uri="{BB962C8B-B14F-4D97-AF65-F5344CB8AC3E}">
        <p14:creationId xmlns:p14="http://schemas.microsoft.com/office/powerpoint/2010/main" val="157396918"/>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1A8E61-0312-DE4E-B336-A189174BDBE3}" type="datetime1">
              <a:rPr lang="en-GB" smtClean="0"/>
              <a:t>12/04/2021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L&amp;Q - Title of presentation</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F26372-FB9B-014D-B9DB-25691E1F183E}" type="slidenum">
              <a:rPr lang="en-US" smtClean="0"/>
              <a:t>‹#›</a:t>
            </a:fld>
            <a:endParaRPr lang="en-US" dirty="0"/>
          </a:p>
        </p:txBody>
      </p:sp>
    </p:spTree>
    <p:extLst>
      <p:ext uri="{BB962C8B-B14F-4D97-AF65-F5344CB8AC3E}">
        <p14:creationId xmlns:p14="http://schemas.microsoft.com/office/powerpoint/2010/main" val="1373761730"/>
      </p:ext>
    </p:extLst>
  </p:cSld>
  <p:clrMap bg1="lt1" tx1="dk1" bg2="lt2" tx2="dk2" accent1="accent1" accent2="accent2" accent3="accent3" accent4="accent4" accent5="accent5" accent6="accent6" hlink="hlink" folHlink="folHlink"/>
  <p:sldLayoutIdLst>
    <p:sldLayoutId id="2147483649" r:id="rId1"/>
    <p:sldLayoutId id="2147483665" r:id="rId2"/>
    <p:sldLayoutId id="2147483650" r:id="rId3"/>
    <p:sldLayoutId id="2147483676" r:id="rId4"/>
    <p:sldLayoutId id="2147483660" r:id="rId5"/>
    <p:sldLayoutId id="2147483666" r:id="rId6"/>
    <p:sldLayoutId id="2147483667" r:id="rId7"/>
    <p:sldLayoutId id="2147483668" r:id="rId8"/>
    <p:sldLayoutId id="2147483669" r:id="rId9"/>
    <p:sldLayoutId id="2147483670" r:id="rId10"/>
    <p:sldLayoutId id="2147483671" r:id="rId11"/>
    <p:sldLayoutId id="2147483675" r:id="rId12"/>
    <p:sldLayoutId id="2147483672" r:id="rId13"/>
    <p:sldLayoutId id="2147483673" r:id="rId14"/>
    <p:sldLayoutId id="2147483674" r:id="rId15"/>
    <p:sldLayoutId id="2147483677" r:id="rId16"/>
  </p:sldLayoutIdLst>
  <p:hf hdr="0"/>
  <p:txStyles>
    <p:titleStyle>
      <a:lvl1pPr algn="l" defTabSz="457200" rtl="0" eaLnBrk="1" latinLnBrk="0" hangingPunct="1">
        <a:spcBef>
          <a:spcPct val="0"/>
        </a:spcBef>
        <a:buNone/>
        <a:defRPr sz="4400" b="1" i="0" kern="1200">
          <a:solidFill>
            <a:schemeClr val="tx1"/>
          </a:solidFill>
          <a:latin typeface="Arial"/>
          <a:ea typeface="+mj-ea"/>
          <a:cs typeface="Arial"/>
        </a:defRPr>
      </a:lvl1pPr>
    </p:titleStyle>
    <p:bodyStyle>
      <a:lvl1pPr marL="342900" indent="-342900" algn="l" defTabSz="457200" rtl="0" eaLnBrk="1" latinLnBrk="0" hangingPunct="1">
        <a:spcBef>
          <a:spcPct val="20000"/>
        </a:spcBef>
        <a:buFont typeface="Arial"/>
        <a:buChar char="•"/>
        <a:defRPr sz="24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0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1225" y="2269958"/>
            <a:ext cx="8700586" cy="2967790"/>
          </a:xfrm>
        </p:spPr>
        <p:txBody>
          <a:bodyPr>
            <a:normAutofit/>
          </a:bodyPr>
          <a:lstStyle/>
          <a:p>
            <a:r>
              <a:rPr lang="en-US" sz="4200" dirty="0"/>
              <a:t>Welcome to L&amp;Q’s Housing Management Contact and </a:t>
            </a:r>
            <a:br>
              <a:rPr lang="en-US" sz="4200" dirty="0"/>
            </a:br>
            <a:r>
              <a:rPr lang="en-US" sz="4200" dirty="0"/>
              <a:t>The Agency Contracts &amp; Quality Team</a:t>
            </a:r>
          </a:p>
        </p:txBody>
      </p:sp>
    </p:spTree>
    <p:extLst>
      <p:ext uri="{BB962C8B-B14F-4D97-AF65-F5344CB8AC3E}">
        <p14:creationId xmlns:p14="http://schemas.microsoft.com/office/powerpoint/2010/main" val="1614707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CFA942D-1F24-45CE-81B6-99AEB71B4161}"/>
              </a:ext>
            </a:extLst>
          </p:cNvPr>
          <p:cNvSpPr txBox="1"/>
          <p:nvPr/>
        </p:nvSpPr>
        <p:spPr>
          <a:xfrm>
            <a:off x="561474" y="1307432"/>
            <a:ext cx="7740315" cy="646331"/>
          </a:xfrm>
          <a:prstGeom prst="rect">
            <a:avLst/>
          </a:prstGeom>
          <a:noFill/>
        </p:spPr>
        <p:txBody>
          <a:bodyPr wrap="square" rtlCol="0">
            <a:spAutoFit/>
          </a:bodyPr>
          <a:lstStyle/>
          <a:p>
            <a:r>
              <a:rPr lang="en-GB" sz="3600" dirty="0">
                <a:solidFill>
                  <a:schemeClr val="bg1"/>
                </a:solidFill>
              </a:rPr>
              <a:t>Introducing L&amp;Q and L&amp;Q Living</a:t>
            </a:r>
          </a:p>
        </p:txBody>
      </p:sp>
      <p:sp>
        <p:nvSpPr>
          <p:cNvPr id="31" name="TextBox 30">
            <a:extLst>
              <a:ext uri="{FF2B5EF4-FFF2-40B4-BE49-F238E27FC236}">
                <a16:creationId xmlns:a16="http://schemas.microsoft.com/office/drawing/2014/main" id="{579CE3DB-DF3F-4B40-A1EC-F9F0EAC7F3F9}"/>
              </a:ext>
            </a:extLst>
          </p:cNvPr>
          <p:cNvSpPr txBox="1"/>
          <p:nvPr/>
        </p:nvSpPr>
        <p:spPr>
          <a:xfrm>
            <a:off x="561473" y="2119808"/>
            <a:ext cx="7916779" cy="923330"/>
          </a:xfrm>
          <a:prstGeom prst="rect">
            <a:avLst/>
          </a:prstGeom>
          <a:noFill/>
        </p:spPr>
        <p:txBody>
          <a:bodyPr wrap="square" rtlCol="0">
            <a:spAutoFit/>
          </a:bodyPr>
          <a:lstStyle/>
          <a:p>
            <a:r>
              <a:rPr lang="en-GB" dirty="0">
                <a:solidFill>
                  <a:schemeClr val="bg1"/>
                </a:solidFill>
              </a:rPr>
              <a:t>L&amp;Q is a regulated charitable housing association. The L&amp;Q Group houses around 250,000 people in more than 105,000 homes, primarily across London and the South East.</a:t>
            </a:r>
          </a:p>
        </p:txBody>
      </p:sp>
      <p:sp>
        <p:nvSpPr>
          <p:cNvPr id="32" name="TextBox 31">
            <a:extLst>
              <a:ext uri="{FF2B5EF4-FFF2-40B4-BE49-F238E27FC236}">
                <a16:creationId xmlns:a16="http://schemas.microsoft.com/office/drawing/2014/main" id="{2F57F6BF-3BD3-458C-8468-0752DC960CE0}"/>
              </a:ext>
            </a:extLst>
          </p:cNvPr>
          <p:cNvSpPr txBox="1"/>
          <p:nvPr/>
        </p:nvSpPr>
        <p:spPr>
          <a:xfrm>
            <a:off x="561473" y="3345904"/>
            <a:ext cx="7740315" cy="2862322"/>
          </a:xfrm>
          <a:prstGeom prst="rect">
            <a:avLst/>
          </a:prstGeom>
          <a:noFill/>
        </p:spPr>
        <p:txBody>
          <a:bodyPr wrap="square" rtlCol="0">
            <a:spAutoFit/>
          </a:bodyPr>
          <a:lstStyle/>
          <a:p>
            <a:r>
              <a:rPr lang="en-GB" dirty="0">
                <a:solidFill>
                  <a:schemeClr val="bg1"/>
                </a:solidFill>
              </a:rPr>
              <a:t>L&amp;Q Living is a subsidiary of L&amp;Q Group and provides support, care and housing services to over 6000 vulnerable people.</a:t>
            </a:r>
          </a:p>
          <a:p>
            <a:endParaRPr lang="en-GB" dirty="0">
              <a:solidFill>
                <a:schemeClr val="bg1"/>
              </a:solidFill>
            </a:endParaRPr>
          </a:p>
          <a:p>
            <a:r>
              <a:rPr lang="en-GB" dirty="0">
                <a:solidFill>
                  <a:schemeClr val="bg1"/>
                </a:solidFill>
              </a:rPr>
              <a:t>L&amp;Q Living directly manages services for older persons, younger persons with complex needs, mental health services as well as learning disability services. </a:t>
            </a:r>
          </a:p>
          <a:p>
            <a:endParaRPr lang="en-GB" dirty="0">
              <a:solidFill>
                <a:schemeClr val="bg1"/>
              </a:solidFill>
            </a:endParaRPr>
          </a:p>
          <a:p>
            <a:r>
              <a:rPr lang="en-GB" dirty="0">
                <a:solidFill>
                  <a:schemeClr val="bg1"/>
                </a:solidFill>
              </a:rPr>
              <a:t>L&amp;Q Living, though it’s Agency Contracts &amp; Quality Team, manage the contractual relationship with around 80 specialist housing support providers who deliver services in L&amp;Q properties to a range of different client groups, for example refuge services.</a:t>
            </a:r>
          </a:p>
        </p:txBody>
      </p:sp>
    </p:spTree>
    <p:extLst>
      <p:ext uri="{BB962C8B-B14F-4D97-AF65-F5344CB8AC3E}">
        <p14:creationId xmlns:p14="http://schemas.microsoft.com/office/powerpoint/2010/main" val="4113065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8BCA5-DE54-4D6F-B084-ADB1EB2B3301}"/>
              </a:ext>
            </a:extLst>
          </p:cNvPr>
          <p:cNvSpPr>
            <a:spLocks noGrp="1"/>
          </p:cNvSpPr>
          <p:nvPr>
            <p:ph type="title"/>
          </p:nvPr>
        </p:nvSpPr>
        <p:spPr/>
        <p:txBody>
          <a:bodyPr>
            <a:normAutofit/>
          </a:bodyPr>
          <a:lstStyle/>
          <a:p>
            <a:r>
              <a:rPr lang="en-GB" sz="3600" dirty="0"/>
              <a:t>The Housing Management Contract</a:t>
            </a:r>
          </a:p>
        </p:txBody>
      </p:sp>
      <p:sp>
        <p:nvSpPr>
          <p:cNvPr id="3" name="Text Placeholder 2">
            <a:extLst>
              <a:ext uri="{FF2B5EF4-FFF2-40B4-BE49-F238E27FC236}">
                <a16:creationId xmlns:a16="http://schemas.microsoft.com/office/drawing/2014/main" id="{DE07946A-027E-4744-B18A-CE4A1B4D2F88}"/>
              </a:ext>
            </a:extLst>
          </p:cNvPr>
          <p:cNvSpPr>
            <a:spLocks noGrp="1"/>
          </p:cNvSpPr>
          <p:nvPr>
            <p:ph type="body" sz="quarter" idx="11"/>
          </p:nvPr>
        </p:nvSpPr>
        <p:spPr>
          <a:xfrm>
            <a:off x="499101" y="1019695"/>
            <a:ext cx="8207375" cy="4963417"/>
          </a:xfrm>
        </p:spPr>
        <p:txBody>
          <a:bodyPr/>
          <a:lstStyle/>
          <a:p>
            <a:endParaRPr lang="en-GB" dirty="0"/>
          </a:p>
          <a:p>
            <a:endParaRPr lang="en-GB" dirty="0"/>
          </a:p>
        </p:txBody>
      </p:sp>
      <p:sp>
        <p:nvSpPr>
          <p:cNvPr id="7" name="Footer Placeholder 4">
            <a:extLst>
              <a:ext uri="{FF2B5EF4-FFF2-40B4-BE49-F238E27FC236}">
                <a16:creationId xmlns:a16="http://schemas.microsoft.com/office/drawing/2014/main" id="{7D4C73C2-4FBB-40E0-88B2-7B85E25BA019}"/>
              </a:ext>
            </a:extLst>
          </p:cNvPr>
          <p:cNvSpPr txBox="1">
            <a:spLocks/>
          </p:cNvSpPr>
          <p:nvPr/>
        </p:nvSpPr>
        <p:spPr>
          <a:xfrm>
            <a:off x="182570" y="6218237"/>
            <a:ext cx="4722861"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rgbClr val="3B3C37"/>
                </a:solidFill>
                <a:latin typeface="Calibri"/>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Agency Contracts &amp; Quality Team - Housing Management Contract</a:t>
            </a:r>
            <a:endParaRPr lang="en-US" dirty="0"/>
          </a:p>
        </p:txBody>
      </p:sp>
      <p:sp>
        <p:nvSpPr>
          <p:cNvPr id="8" name="Rectangle 7">
            <a:extLst>
              <a:ext uri="{FF2B5EF4-FFF2-40B4-BE49-F238E27FC236}">
                <a16:creationId xmlns:a16="http://schemas.microsoft.com/office/drawing/2014/main" id="{21152943-F6EA-45A4-AB0B-2E822FAA99CA}"/>
              </a:ext>
            </a:extLst>
          </p:cNvPr>
          <p:cNvSpPr/>
          <p:nvPr/>
        </p:nvSpPr>
        <p:spPr>
          <a:xfrm>
            <a:off x="512355" y="1256586"/>
            <a:ext cx="8207374" cy="4001095"/>
          </a:xfrm>
          <a:prstGeom prst="rect">
            <a:avLst/>
          </a:prstGeom>
        </p:spPr>
        <p:txBody>
          <a:bodyPr wrap="square">
            <a:spAutoFit/>
          </a:bodyPr>
          <a:lstStyle/>
          <a:p>
            <a:pPr algn="just"/>
            <a:r>
              <a:rPr lang="en-GB" sz="1400" dirty="0">
                <a:ea typeface="Times New Roman" panose="02020603050405020304" pitchFamily="18" charset="0"/>
                <a:cs typeface="Arial" panose="020B0604020202020204" pitchFamily="34" charset="0"/>
              </a:rPr>
              <a:t>L&amp;Q works with a range of organisations to provide accommodation for use as supported housing or registered care homes. We strongly believe that some services are best delivered to the customer by one provider and have developed the Housing Management Contract to enable that.</a:t>
            </a:r>
            <a:endParaRPr lang="en-GB" sz="1400" dirty="0">
              <a:ea typeface="Times New Roman" panose="02020603050405020304" pitchFamily="18" charset="0"/>
            </a:endParaRPr>
          </a:p>
          <a:p>
            <a:pPr algn="just"/>
            <a:r>
              <a:rPr lang="en-GB" sz="1400" dirty="0">
                <a:ea typeface="Times New Roman" panose="02020603050405020304" pitchFamily="18" charset="0"/>
                <a:cs typeface="Arial" panose="020B0604020202020204" pitchFamily="34" charset="0"/>
              </a:rPr>
              <a:t> </a:t>
            </a:r>
            <a:endParaRPr lang="en-GB" sz="1400" dirty="0">
              <a:ea typeface="Times New Roman" panose="02020603050405020304" pitchFamily="18" charset="0"/>
            </a:endParaRPr>
          </a:p>
          <a:p>
            <a:pPr algn="just">
              <a:spcAft>
                <a:spcPts val="600"/>
              </a:spcAft>
            </a:pPr>
            <a:r>
              <a:rPr lang="en-GB" sz="1400" dirty="0">
                <a:ea typeface="Times New Roman" panose="02020603050405020304" pitchFamily="18" charset="0"/>
                <a:cs typeface="Arial" panose="020B0604020202020204" pitchFamily="34" charset="0"/>
              </a:rPr>
              <a:t>Entering into contract with L&amp;Q for the delivery of supported housing or registered care homes can be achieved either by the provider electing to submit their request to be vetted  directly to L&amp;Q or through tendering for commissioning authorities care/support contracts and vetted subject to that process.</a:t>
            </a:r>
          </a:p>
          <a:p>
            <a:pPr algn="just">
              <a:spcAft>
                <a:spcPts val="600"/>
              </a:spcAft>
            </a:pPr>
            <a:endParaRPr lang="en-GB" sz="1400" dirty="0">
              <a:effectLst/>
              <a:ea typeface="Times New Roman" panose="02020603050405020304" pitchFamily="18" charset="0"/>
              <a:cs typeface="Arial" panose="020B0604020202020204" pitchFamily="34" charset="0"/>
            </a:endParaRPr>
          </a:p>
          <a:p>
            <a:pPr algn="just">
              <a:spcAft>
                <a:spcPts val="600"/>
              </a:spcAft>
            </a:pPr>
            <a:r>
              <a:rPr lang="en-GB" sz="1400" dirty="0">
                <a:ea typeface="Times New Roman" panose="02020603050405020304" pitchFamily="18" charset="0"/>
                <a:cs typeface="Arial" panose="020B0604020202020204" pitchFamily="34" charset="0"/>
              </a:rPr>
              <a:t>The Housing Management Contract delegates responsibility for the delivery of housing management services to the support service provider, who acts as L&amp;Q’s agent.</a:t>
            </a:r>
          </a:p>
          <a:p>
            <a:pPr algn="just">
              <a:spcAft>
                <a:spcPts val="600"/>
              </a:spcAft>
            </a:pPr>
            <a:endParaRPr lang="en-GB" sz="1400" dirty="0">
              <a:effectLst/>
              <a:ea typeface="Times New Roman" panose="02020603050405020304" pitchFamily="18" charset="0"/>
              <a:cs typeface="Arial" panose="020B0604020202020204" pitchFamily="34" charset="0"/>
            </a:endParaRPr>
          </a:p>
          <a:p>
            <a:pPr algn="just">
              <a:spcAft>
                <a:spcPts val="600"/>
              </a:spcAft>
            </a:pPr>
            <a:r>
              <a:rPr lang="en-GB" sz="1400" dirty="0">
                <a:ea typeface="Times New Roman" panose="02020603050405020304" pitchFamily="18" charset="0"/>
                <a:cs typeface="Arial" panose="020B0604020202020204" pitchFamily="34" charset="0"/>
              </a:rPr>
              <a:t>The Housing Management Contract clarifies roles and responsibilities of both L&amp;Q and agent’s in terms of housing and tenancy management, property maintenance, out of hours emergencies and contract monitoring arrangements. </a:t>
            </a:r>
          </a:p>
          <a:p>
            <a:pPr algn="just">
              <a:spcAft>
                <a:spcPts val="600"/>
              </a:spcAft>
            </a:pPr>
            <a:endParaRPr lang="en-GB" sz="1400" dirty="0">
              <a:effectLst/>
              <a:ea typeface="Times New Roman" panose="02020603050405020304" pitchFamily="18" charset="0"/>
              <a:cs typeface="Arial" panose="020B0604020202020204" pitchFamily="34" charset="0"/>
            </a:endParaRPr>
          </a:p>
          <a:p>
            <a:pPr algn="just">
              <a:spcAft>
                <a:spcPts val="600"/>
              </a:spcAft>
            </a:pPr>
            <a:endParaRPr lang="en-GB" sz="1400" dirty="0">
              <a:effectLst/>
              <a:ea typeface="Times New Roman" panose="02020603050405020304" pitchFamily="18" charset="0"/>
            </a:endParaRPr>
          </a:p>
        </p:txBody>
      </p:sp>
    </p:spTree>
    <p:extLst>
      <p:ext uri="{BB962C8B-B14F-4D97-AF65-F5344CB8AC3E}">
        <p14:creationId xmlns:p14="http://schemas.microsoft.com/office/powerpoint/2010/main" val="2385025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1E08AC4-20A6-4A56-8BB6-0E4793165DA4}"/>
              </a:ext>
            </a:extLst>
          </p:cNvPr>
          <p:cNvSpPr txBox="1"/>
          <p:nvPr/>
        </p:nvSpPr>
        <p:spPr>
          <a:xfrm>
            <a:off x="849524" y="1212010"/>
            <a:ext cx="7143185" cy="646331"/>
          </a:xfrm>
          <a:prstGeom prst="rect">
            <a:avLst/>
          </a:prstGeom>
          <a:noFill/>
        </p:spPr>
        <p:txBody>
          <a:bodyPr wrap="square" rtlCol="0">
            <a:spAutoFit/>
          </a:bodyPr>
          <a:lstStyle/>
          <a:p>
            <a:r>
              <a:rPr lang="en-GB" sz="3600" dirty="0">
                <a:solidFill>
                  <a:schemeClr val="bg1"/>
                </a:solidFill>
              </a:rPr>
              <a:t>Housing Management Allowances</a:t>
            </a:r>
          </a:p>
        </p:txBody>
      </p:sp>
      <p:sp>
        <p:nvSpPr>
          <p:cNvPr id="2" name="TextBox 1">
            <a:extLst>
              <a:ext uri="{FF2B5EF4-FFF2-40B4-BE49-F238E27FC236}">
                <a16:creationId xmlns:a16="http://schemas.microsoft.com/office/drawing/2014/main" id="{114A8E24-844D-40BB-BE33-76C679363B2F}"/>
              </a:ext>
            </a:extLst>
          </p:cNvPr>
          <p:cNvSpPr txBox="1"/>
          <p:nvPr/>
        </p:nvSpPr>
        <p:spPr>
          <a:xfrm>
            <a:off x="849524" y="2439979"/>
            <a:ext cx="6400800" cy="2862322"/>
          </a:xfrm>
          <a:prstGeom prst="rect">
            <a:avLst/>
          </a:prstGeom>
          <a:noFill/>
        </p:spPr>
        <p:txBody>
          <a:bodyPr wrap="square" rtlCol="0">
            <a:spAutoFit/>
          </a:bodyPr>
          <a:lstStyle/>
          <a:p>
            <a:r>
              <a:rPr lang="en-GB" dirty="0">
                <a:solidFill>
                  <a:schemeClr val="bg1"/>
                </a:solidFill>
              </a:rPr>
              <a:t>In return for providing housing management services on behalf of L&amp;Q, Agents receive an allowance.</a:t>
            </a:r>
          </a:p>
          <a:p>
            <a:endParaRPr lang="en-GB" dirty="0">
              <a:solidFill>
                <a:schemeClr val="bg1"/>
              </a:solidFill>
            </a:endParaRPr>
          </a:p>
          <a:p>
            <a:r>
              <a:rPr lang="en-GB" dirty="0">
                <a:solidFill>
                  <a:schemeClr val="bg1"/>
                </a:solidFill>
              </a:rPr>
              <a:t>Agents collect rent and service charge from residents. L&amp;Q issues quarterly invoices to Agents, in arrears. The invoices collect the core rent and landlord service charges due to L&amp;Q, less the allowance retained by the Agent.</a:t>
            </a:r>
          </a:p>
          <a:p>
            <a:endParaRPr lang="en-GB" dirty="0">
              <a:solidFill>
                <a:schemeClr val="bg1"/>
              </a:solidFill>
            </a:endParaRPr>
          </a:p>
          <a:p>
            <a:r>
              <a:rPr lang="en-GB" dirty="0">
                <a:solidFill>
                  <a:schemeClr val="bg1"/>
                </a:solidFill>
              </a:rPr>
              <a:t>Schedule 4 of the Housing Management Contract specifies the arrangements for allowances.</a:t>
            </a:r>
          </a:p>
        </p:txBody>
      </p:sp>
    </p:spTree>
    <p:extLst>
      <p:ext uri="{BB962C8B-B14F-4D97-AF65-F5344CB8AC3E}">
        <p14:creationId xmlns:p14="http://schemas.microsoft.com/office/powerpoint/2010/main" val="1266151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8BCA5-DE54-4D6F-B084-ADB1EB2B3301}"/>
              </a:ext>
            </a:extLst>
          </p:cNvPr>
          <p:cNvSpPr>
            <a:spLocks noGrp="1"/>
          </p:cNvSpPr>
          <p:nvPr>
            <p:ph type="title"/>
          </p:nvPr>
        </p:nvSpPr>
        <p:spPr/>
        <p:txBody>
          <a:bodyPr>
            <a:normAutofit/>
          </a:bodyPr>
          <a:lstStyle/>
          <a:p>
            <a:r>
              <a:rPr lang="en-GB" sz="3600" dirty="0"/>
              <a:t>Contract Monitoring</a:t>
            </a:r>
          </a:p>
        </p:txBody>
      </p:sp>
      <p:sp>
        <p:nvSpPr>
          <p:cNvPr id="3" name="Text Placeholder 2">
            <a:extLst>
              <a:ext uri="{FF2B5EF4-FFF2-40B4-BE49-F238E27FC236}">
                <a16:creationId xmlns:a16="http://schemas.microsoft.com/office/drawing/2014/main" id="{DE07946A-027E-4744-B18A-CE4A1B4D2F88}"/>
              </a:ext>
            </a:extLst>
          </p:cNvPr>
          <p:cNvSpPr>
            <a:spLocks noGrp="1"/>
          </p:cNvSpPr>
          <p:nvPr>
            <p:ph type="body" sz="quarter" idx="11"/>
          </p:nvPr>
        </p:nvSpPr>
        <p:spPr>
          <a:xfrm>
            <a:off x="499101" y="1019695"/>
            <a:ext cx="8207375" cy="4963417"/>
          </a:xfrm>
        </p:spPr>
        <p:txBody>
          <a:bodyPr/>
          <a:lstStyle/>
          <a:p>
            <a:endParaRPr lang="en-GB" dirty="0"/>
          </a:p>
          <a:p>
            <a:endParaRPr lang="en-GB" dirty="0"/>
          </a:p>
        </p:txBody>
      </p:sp>
      <p:sp>
        <p:nvSpPr>
          <p:cNvPr id="7" name="Footer Placeholder 4">
            <a:extLst>
              <a:ext uri="{FF2B5EF4-FFF2-40B4-BE49-F238E27FC236}">
                <a16:creationId xmlns:a16="http://schemas.microsoft.com/office/drawing/2014/main" id="{7D4C73C2-4FBB-40E0-88B2-7B85E25BA019}"/>
              </a:ext>
            </a:extLst>
          </p:cNvPr>
          <p:cNvSpPr txBox="1">
            <a:spLocks/>
          </p:cNvSpPr>
          <p:nvPr/>
        </p:nvSpPr>
        <p:spPr>
          <a:xfrm>
            <a:off x="182570" y="6218237"/>
            <a:ext cx="4722861" cy="365125"/>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rgbClr val="3B3C37"/>
                </a:solidFill>
                <a:latin typeface="Calibri"/>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t>Agency Contracts &amp; Quality Team - Housing Management Contract</a:t>
            </a:r>
            <a:endParaRPr lang="en-US" dirty="0"/>
          </a:p>
        </p:txBody>
      </p:sp>
      <p:pic>
        <p:nvPicPr>
          <p:cNvPr id="4" name="Picture 3">
            <a:extLst>
              <a:ext uri="{FF2B5EF4-FFF2-40B4-BE49-F238E27FC236}">
                <a16:creationId xmlns:a16="http://schemas.microsoft.com/office/drawing/2014/main" id="{E00AC913-8D1F-44F9-B5A2-F72E57A15EAB}"/>
              </a:ext>
            </a:extLst>
          </p:cNvPr>
          <p:cNvPicPr>
            <a:picLocks noChangeAspect="1"/>
          </p:cNvPicPr>
          <p:nvPr/>
        </p:nvPicPr>
        <p:blipFill>
          <a:blip r:embed="rId2"/>
          <a:stretch>
            <a:fillRect/>
          </a:stretch>
        </p:blipFill>
        <p:spPr>
          <a:xfrm>
            <a:off x="1688342" y="3182090"/>
            <a:ext cx="5767316" cy="493819"/>
          </a:xfrm>
          <a:prstGeom prst="rect">
            <a:avLst/>
          </a:prstGeom>
        </p:spPr>
      </p:pic>
      <p:sp>
        <p:nvSpPr>
          <p:cNvPr id="5" name="Rectangle 4">
            <a:extLst>
              <a:ext uri="{FF2B5EF4-FFF2-40B4-BE49-F238E27FC236}">
                <a16:creationId xmlns:a16="http://schemas.microsoft.com/office/drawing/2014/main" id="{EDEF2DC8-9819-4FD2-B11D-BE42EA603E24}"/>
              </a:ext>
            </a:extLst>
          </p:cNvPr>
          <p:cNvSpPr/>
          <p:nvPr/>
        </p:nvSpPr>
        <p:spPr>
          <a:xfrm>
            <a:off x="633314" y="1462320"/>
            <a:ext cx="7877372" cy="3416320"/>
          </a:xfrm>
          <a:prstGeom prst="rect">
            <a:avLst/>
          </a:prstGeom>
        </p:spPr>
        <p:txBody>
          <a:bodyPr wrap="square">
            <a:spAutoFit/>
          </a:bodyPr>
          <a:lstStyle/>
          <a:p>
            <a:pPr marL="342900" lvl="0" indent="-342900" algn="just">
              <a:buFont typeface="Symbol" panose="05050102010706020507" pitchFamily="18" charset="2"/>
              <a:buChar char=""/>
              <a:tabLst>
                <a:tab pos="457200" algn="l"/>
              </a:tabLst>
            </a:pPr>
            <a:r>
              <a:rPr lang="en-GB" dirty="0">
                <a:latin typeface="+mj-lt"/>
                <a:ea typeface="Times New Roman" panose="02020603050405020304" pitchFamily="18" charset="0"/>
                <a:cs typeface="Arial" panose="020B0604020202020204" pitchFamily="34" charset="0"/>
              </a:rPr>
              <a:t>Each Managing Agent is allocated a dedicated Agency Contracts &amp; Quality Officer, in turn each Agent nominates a dedicated contact to represent them.</a:t>
            </a:r>
          </a:p>
          <a:p>
            <a:pPr lvl="0" algn="just">
              <a:tabLst>
                <a:tab pos="457200" algn="l"/>
              </a:tabLst>
            </a:pPr>
            <a:endParaRPr lang="en-GB" dirty="0">
              <a:latin typeface="+mj-lt"/>
              <a:ea typeface="Times New Roman" panose="02020603050405020304" pitchFamily="18" charset="0"/>
              <a:cs typeface="Arial" panose="020B0604020202020204" pitchFamily="34" charset="0"/>
            </a:endParaRPr>
          </a:p>
          <a:p>
            <a:pPr marL="342900" lvl="0" indent="-342900" algn="just">
              <a:buFont typeface="Symbol" panose="05050102010706020507" pitchFamily="18" charset="2"/>
              <a:buChar char=""/>
              <a:tabLst>
                <a:tab pos="457200" algn="l"/>
              </a:tabLst>
            </a:pPr>
            <a:r>
              <a:rPr lang="en-GB" dirty="0">
                <a:latin typeface="+mj-lt"/>
                <a:ea typeface="Times New Roman" panose="02020603050405020304" pitchFamily="18" charset="0"/>
                <a:cs typeface="Arial" panose="020B0604020202020204" pitchFamily="34" charset="0"/>
              </a:rPr>
              <a:t>An annual monitoring programme is issued which details all of the monitoring data, documents  and activities which is required of an Agent. </a:t>
            </a:r>
          </a:p>
          <a:p>
            <a:pPr marL="342900" lvl="0" indent="-342900" algn="just">
              <a:buFont typeface="Symbol" panose="05050102010706020507" pitchFamily="18" charset="2"/>
              <a:buChar char=""/>
              <a:tabLst>
                <a:tab pos="457200" algn="l"/>
              </a:tabLst>
            </a:pPr>
            <a:endParaRPr lang="en-GB" dirty="0">
              <a:latin typeface="+mj-lt"/>
              <a:ea typeface="Times New Roman" panose="02020603050405020304" pitchFamily="18" charset="0"/>
              <a:cs typeface="Arial" panose="020B0604020202020204" pitchFamily="34" charset="0"/>
            </a:endParaRPr>
          </a:p>
          <a:p>
            <a:pPr marL="342900" lvl="0" indent="-342900" algn="just">
              <a:buFont typeface="Symbol" panose="05050102010706020507" pitchFamily="18" charset="2"/>
              <a:buChar char=""/>
              <a:tabLst>
                <a:tab pos="457200" algn="l"/>
              </a:tabLst>
            </a:pPr>
            <a:r>
              <a:rPr lang="en-GB" dirty="0">
                <a:latin typeface="+mj-lt"/>
                <a:ea typeface="Times New Roman" panose="02020603050405020304" pitchFamily="18" charset="0"/>
                <a:cs typeface="Arial" panose="020B0604020202020204" pitchFamily="34" charset="0"/>
              </a:rPr>
              <a:t>A minimum of three contract liaison meetings are carried out each year. </a:t>
            </a:r>
          </a:p>
          <a:p>
            <a:pPr marL="342900" lvl="0" indent="-342900" algn="just">
              <a:buFont typeface="Symbol" panose="05050102010706020507" pitchFamily="18" charset="2"/>
              <a:buChar char=""/>
              <a:tabLst>
                <a:tab pos="457200" algn="l"/>
              </a:tabLst>
            </a:pPr>
            <a:endParaRPr lang="en-GB" dirty="0">
              <a:latin typeface="+mj-lt"/>
              <a:ea typeface="Times New Roman" panose="02020603050405020304" pitchFamily="18" charset="0"/>
              <a:cs typeface="Arial" panose="020B0604020202020204" pitchFamily="34" charset="0"/>
            </a:endParaRPr>
          </a:p>
          <a:p>
            <a:pPr marL="342900" lvl="0" indent="-342900" algn="just">
              <a:buFont typeface="Symbol" panose="05050102010706020507" pitchFamily="18" charset="2"/>
              <a:buChar char=""/>
              <a:tabLst>
                <a:tab pos="457200" algn="l"/>
              </a:tabLst>
            </a:pPr>
            <a:r>
              <a:rPr lang="en-GB" dirty="0">
                <a:latin typeface="+mj-lt"/>
                <a:ea typeface="Times New Roman" panose="02020603050405020304" pitchFamily="18" charset="0"/>
                <a:cs typeface="Arial" panose="020B0604020202020204" pitchFamily="34" charset="0"/>
              </a:rPr>
              <a:t>Inspections of properties is carried out once every 12 to 24 months.</a:t>
            </a:r>
          </a:p>
          <a:p>
            <a:pPr marL="342900" lvl="0" indent="-342900" algn="just">
              <a:buFont typeface="Symbol" panose="05050102010706020507" pitchFamily="18" charset="2"/>
              <a:buChar char=""/>
              <a:tabLst>
                <a:tab pos="457200" algn="l"/>
              </a:tabLst>
            </a:pPr>
            <a:endParaRPr lang="en-GB" dirty="0">
              <a:latin typeface="+mj-lt"/>
              <a:ea typeface="Times New Roman" panose="02020603050405020304" pitchFamily="18" charset="0"/>
              <a:cs typeface="Arial" panose="020B0604020202020204" pitchFamily="34" charset="0"/>
            </a:endParaRPr>
          </a:p>
          <a:p>
            <a:pPr marL="342900" lvl="0" indent="-342900" algn="just">
              <a:buFont typeface="Symbol" panose="05050102010706020507" pitchFamily="18" charset="2"/>
              <a:buChar char=""/>
              <a:tabLst>
                <a:tab pos="457200" algn="l"/>
              </a:tabLst>
            </a:pPr>
            <a:r>
              <a:rPr lang="en-GB" dirty="0">
                <a:latin typeface="+mj-lt"/>
                <a:ea typeface="Times New Roman" panose="02020603050405020304" pitchFamily="18" charset="0"/>
                <a:cs typeface="Arial" panose="020B0604020202020204" pitchFamily="34" charset="0"/>
              </a:rPr>
              <a:t>Audits of Agent’s corporate policies, procedures and operational practice are carried out once every three years. </a:t>
            </a:r>
            <a:endParaRPr lang="en-GB" dirty="0">
              <a:latin typeface="+mj-lt"/>
              <a:ea typeface="Times New Roman" panose="02020603050405020304" pitchFamily="18" charset="0"/>
            </a:endParaRPr>
          </a:p>
        </p:txBody>
      </p:sp>
    </p:spTree>
    <p:extLst>
      <p:ext uri="{BB962C8B-B14F-4D97-AF65-F5344CB8AC3E}">
        <p14:creationId xmlns:p14="http://schemas.microsoft.com/office/powerpoint/2010/main" val="1754489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1E08AC4-20A6-4A56-8BB6-0E4793165DA4}"/>
              </a:ext>
            </a:extLst>
          </p:cNvPr>
          <p:cNvSpPr txBox="1"/>
          <p:nvPr/>
        </p:nvSpPr>
        <p:spPr>
          <a:xfrm>
            <a:off x="842211" y="1066669"/>
            <a:ext cx="5719011" cy="646331"/>
          </a:xfrm>
          <a:prstGeom prst="rect">
            <a:avLst/>
          </a:prstGeom>
          <a:noFill/>
        </p:spPr>
        <p:txBody>
          <a:bodyPr wrap="square" rtlCol="0">
            <a:spAutoFit/>
          </a:bodyPr>
          <a:lstStyle/>
          <a:p>
            <a:r>
              <a:rPr lang="en-GB" sz="3600" b="1" dirty="0">
                <a:solidFill>
                  <a:schemeClr val="bg1"/>
                </a:solidFill>
              </a:rPr>
              <a:t>Vetting</a:t>
            </a:r>
          </a:p>
        </p:txBody>
      </p:sp>
      <p:sp>
        <p:nvSpPr>
          <p:cNvPr id="2" name="Rectangle 1">
            <a:extLst>
              <a:ext uri="{FF2B5EF4-FFF2-40B4-BE49-F238E27FC236}">
                <a16:creationId xmlns:a16="http://schemas.microsoft.com/office/drawing/2014/main" id="{59A1D25B-0BE2-4CEA-9159-B5FB4370CE95}"/>
              </a:ext>
            </a:extLst>
          </p:cNvPr>
          <p:cNvSpPr/>
          <p:nvPr/>
        </p:nvSpPr>
        <p:spPr>
          <a:xfrm>
            <a:off x="842211" y="1713000"/>
            <a:ext cx="7234989" cy="2308324"/>
          </a:xfrm>
          <a:prstGeom prst="rect">
            <a:avLst/>
          </a:prstGeom>
        </p:spPr>
        <p:txBody>
          <a:bodyPr wrap="square">
            <a:spAutoFit/>
          </a:bodyPr>
          <a:lstStyle/>
          <a:p>
            <a:pPr algn="just"/>
            <a:r>
              <a:rPr lang="en-GB" dirty="0">
                <a:solidFill>
                  <a:schemeClr val="bg1"/>
                </a:solidFill>
              </a:rPr>
              <a:t>Vetting is carried out by L&amp;Q to </a:t>
            </a:r>
            <a:r>
              <a:rPr lang="en-GB" dirty="0">
                <a:solidFill>
                  <a:schemeClr val="bg1"/>
                </a:solidFill>
                <a:latin typeface="Calibri" panose="020F0502020204030204" pitchFamily="34" charset="0"/>
                <a:ea typeface="Times New Roman" panose="02020603050405020304" pitchFamily="18" charset="0"/>
                <a:cs typeface="Arial" panose="020B0604020202020204" pitchFamily="34" charset="0"/>
              </a:rPr>
              <a:t>ensure that providers who wish to enter into the Housing Management Contract are,</a:t>
            </a:r>
          </a:p>
          <a:p>
            <a:pPr marL="285750" indent="-285750" algn="just">
              <a:buFont typeface="Arial" panose="020B0604020202020204" pitchFamily="34" charset="0"/>
              <a:buChar char="•"/>
            </a:pPr>
            <a:r>
              <a:rPr lang="en-GB" dirty="0">
                <a:solidFill>
                  <a:schemeClr val="bg1"/>
                </a:solidFill>
                <a:latin typeface="Calibri" panose="020F0502020204030204" pitchFamily="34" charset="0"/>
                <a:ea typeface="Times New Roman" panose="02020603050405020304" pitchFamily="18" charset="0"/>
                <a:cs typeface="Arial" panose="020B0604020202020204" pitchFamily="34" charset="0"/>
              </a:rPr>
              <a:t>are able to meet with the values and ethics of L&amp;Q, </a:t>
            </a:r>
          </a:p>
          <a:p>
            <a:pPr algn="just"/>
            <a:endParaRPr lang="en-GB" dirty="0">
              <a:solidFill>
                <a:schemeClr val="bg1"/>
              </a:solidFill>
              <a:latin typeface="Calibri" panose="020F0502020204030204" pitchFamily="34" charset="0"/>
              <a:ea typeface="Times New Roman" panose="02020603050405020304" pitchFamily="18" charset="0"/>
              <a:cs typeface="Arial" panose="020B0604020202020204" pitchFamily="34" charset="0"/>
            </a:endParaRPr>
          </a:p>
          <a:p>
            <a:pPr marL="285750" indent="-285750" algn="just">
              <a:buFont typeface="Arial" panose="020B0604020202020204" pitchFamily="34" charset="0"/>
              <a:buChar char="•"/>
            </a:pPr>
            <a:r>
              <a:rPr lang="en-GB" dirty="0">
                <a:solidFill>
                  <a:schemeClr val="bg1"/>
                </a:solidFill>
                <a:latin typeface="Calibri" panose="020F0502020204030204" pitchFamily="34" charset="0"/>
                <a:ea typeface="Times New Roman" panose="02020603050405020304" pitchFamily="18" charset="0"/>
                <a:cs typeface="Arial" panose="020B0604020202020204" pitchFamily="34" charset="0"/>
              </a:rPr>
              <a:t>are robustly governed and financially viable,</a:t>
            </a:r>
          </a:p>
          <a:p>
            <a:pPr algn="just"/>
            <a:endParaRPr lang="en-GB" dirty="0">
              <a:solidFill>
                <a:schemeClr val="bg1"/>
              </a:solidFill>
              <a:latin typeface="Calibri" panose="020F0502020204030204" pitchFamily="34" charset="0"/>
              <a:ea typeface="Times New Roman" panose="02020603050405020304" pitchFamily="18" charset="0"/>
              <a:cs typeface="Arial" panose="020B0604020202020204" pitchFamily="34" charset="0"/>
            </a:endParaRPr>
          </a:p>
          <a:p>
            <a:pPr marL="285750" indent="-285750" algn="just">
              <a:buFont typeface="Arial" panose="020B0604020202020204" pitchFamily="34" charset="0"/>
              <a:buChar char="•"/>
            </a:pPr>
            <a:r>
              <a:rPr lang="en-GB" dirty="0">
                <a:solidFill>
                  <a:schemeClr val="bg1"/>
                </a:solidFill>
                <a:latin typeface="Calibri" panose="020F0502020204030204" pitchFamily="34" charset="0"/>
                <a:ea typeface="Times New Roman" panose="02020603050405020304" pitchFamily="18" charset="0"/>
                <a:cs typeface="Arial" panose="020B0604020202020204" pitchFamily="34" charset="0"/>
              </a:rPr>
              <a:t>are skilled to deliver housing and property related management/services to a standard that is as good or better than L&amp;Q could deliver itself.</a:t>
            </a:r>
            <a:endParaRPr lang="en-GB" sz="2000" dirty="0">
              <a:solidFill>
                <a:schemeClr val="bg1"/>
              </a:solidFill>
              <a:effectLst/>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777B8D71-E37C-40F7-9911-96BD003E0875}"/>
              </a:ext>
            </a:extLst>
          </p:cNvPr>
          <p:cNvSpPr/>
          <p:nvPr/>
        </p:nvSpPr>
        <p:spPr>
          <a:xfrm>
            <a:off x="902555" y="4030052"/>
            <a:ext cx="7743973" cy="2031325"/>
          </a:xfrm>
          <a:prstGeom prst="rect">
            <a:avLst/>
          </a:prstGeom>
        </p:spPr>
        <p:txBody>
          <a:bodyPr wrap="square">
            <a:spAutoFit/>
          </a:bodyPr>
          <a:lstStyle/>
          <a:p>
            <a:endParaRPr lang="en-GB" dirty="0">
              <a:solidFill>
                <a:srgbClr val="212121"/>
              </a:solidFill>
              <a:latin typeface="Calibri" panose="020F0502020204030204" pitchFamily="34" charset="0"/>
            </a:endParaRPr>
          </a:p>
          <a:p>
            <a:r>
              <a:rPr lang="en-GB" dirty="0">
                <a:solidFill>
                  <a:schemeClr val="bg1"/>
                </a:solidFill>
                <a:latin typeface="Calibri" panose="020F0502020204030204" pitchFamily="34" charset="0"/>
              </a:rPr>
              <a:t>The vetting process is an in-depth review of an organisation’s financial viability, governance and capacity.  Housing and tenancy management procedures are reviewed and references are obtained. References would, ideally come from another Registered Provider that the support provider has a contractual relationship with. Arrangements to visit a suitable service or meet with operational staff are made, subject to Coronavirus measures.</a:t>
            </a:r>
            <a:endParaRPr lang="en-GB" dirty="0">
              <a:solidFill>
                <a:schemeClr val="bg1"/>
              </a:solidFill>
            </a:endParaRPr>
          </a:p>
        </p:txBody>
      </p:sp>
    </p:spTree>
    <p:extLst>
      <p:ext uri="{BB962C8B-B14F-4D97-AF65-F5344CB8AC3E}">
        <p14:creationId xmlns:p14="http://schemas.microsoft.com/office/powerpoint/2010/main" val="2787142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1225" y="2269958"/>
            <a:ext cx="8700586" cy="2967790"/>
          </a:xfrm>
        </p:spPr>
        <p:txBody>
          <a:bodyPr>
            <a:normAutofit/>
          </a:bodyPr>
          <a:lstStyle/>
          <a:p>
            <a:r>
              <a:rPr lang="en-US" sz="2800" b="0" dirty="0"/>
              <a:t>Please direct questions or queries regarding L&amp;Q’s Housing Management Contract or Vetting process by email to</a:t>
            </a:r>
            <a:br>
              <a:rPr lang="en-US" sz="2800" b="0" dirty="0"/>
            </a:br>
            <a:br>
              <a:rPr lang="en-US" sz="2800" b="0" dirty="0"/>
            </a:br>
            <a:r>
              <a:rPr lang="en-US" sz="2800" b="0" dirty="0"/>
              <a:t>Jo Summers, Senior Agency Contracts &amp; Quality Officer. </a:t>
            </a:r>
            <a:br>
              <a:rPr lang="en-US" sz="2800" b="0" dirty="0"/>
            </a:br>
            <a:r>
              <a:rPr lang="en-US" sz="2800" b="0" dirty="0"/>
              <a:t>JSummers@lqgroup.org.uk</a:t>
            </a:r>
          </a:p>
        </p:txBody>
      </p:sp>
    </p:spTree>
    <p:extLst>
      <p:ext uri="{BB962C8B-B14F-4D97-AF65-F5344CB8AC3E}">
        <p14:creationId xmlns:p14="http://schemas.microsoft.com/office/powerpoint/2010/main" val="39228447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0A3FBDE151CC44EA69CBFB033B6F92A" ma:contentTypeVersion="13" ma:contentTypeDescription="Create a new document." ma:contentTypeScope="" ma:versionID="d1a84ddeabe3b3b48ff29bbba06b47c6">
  <xsd:schema xmlns:xsd="http://www.w3.org/2001/XMLSchema" xmlns:xs="http://www.w3.org/2001/XMLSchema" xmlns:p="http://schemas.microsoft.com/office/2006/metadata/properties" xmlns:ns3="3254be2c-13ca-4c1f-b8aa-5abd03957115" xmlns:ns4="c541127f-e52e-47b1-b11e-7dcddd66eeec" targetNamespace="http://schemas.microsoft.com/office/2006/metadata/properties" ma:root="true" ma:fieldsID="3a82ad2433f3377c49dff01da852f4af" ns3:_="" ns4:_="">
    <xsd:import namespace="3254be2c-13ca-4c1f-b8aa-5abd03957115"/>
    <xsd:import namespace="c541127f-e52e-47b1-b11e-7dcddd66eeec"/>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54be2c-13ca-4c1f-b8aa-5abd039571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541127f-e52e-47b1-b11e-7dcddd66eee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4616180-E70D-4BC5-B8E0-85648DE041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254be2c-13ca-4c1f-b8aa-5abd03957115"/>
    <ds:schemaRef ds:uri="c541127f-e52e-47b1-b11e-7dcddd66eee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3FBCF57-1361-485C-9114-5FBD8F74BE87}">
  <ds:schemaRefs>
    <ds:schemaRef ds:uri="http://schemas.microsoft.com/sharepoint/v3/contenttype/forms"/>
  </ds:schemaRefs>
</ds:datastoreItem>
</file>

<file path=customXml/itemProps3.xml><?xml version="1.0" encoding="utf-8"?>
<ds:datastoreItem xmlns:ds="http://schemas.openxmlformats.org/officeDocument/2006/customXml" ds:itemID="{DF8A2EAC-2DFE-4059-93FE-185FD89BB5F4}">
  <ds:schemaRefs>
    <ds:schemaRef ds:uri="http://schemas.microsoft.com/office/2006/metadata/properties"/>
    <ds:schemaRef ds:uri="http://purl.org/dc/dcmitype/"/>
    <ds:schemaRef ds:uri="http://www.w3.org/XML/1998/namespace"/>
    <ds:schemaRef ds:uri="c541127f-e52e-47b1-b11e-7dcddd66eeec"/>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3254be2c-13ca-4c1f-b8aa-5abd03957115"/>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5939</TotalTime>
  <Words>696</Words>
  <Application>Microsoft Office PowerPoint</Application>
  <PresentationFormat>On-screen Show (4:3)</PresentationFormat>
  <Paragraphs>44</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Symbol</vt:lpstr>
      <vt:lpstr>Times New Roman</vt:lpstr>
      <vt:lpstr>Office Theme</vt:lpstr>
      <vt:lpstr>Welcome to L&amp;Q’s Housing Management Contact and  The Agency Contracts &amp; Quality Team</vt:lpstr>
      <vt:lpstr>PowerPoint Presentation</vt:lpstr>
      <vt:lpstr>The Housing Management Contract</vt:lpstr>
      <vt:lpstr>PowerPoint Presentation</vt:lpstr>
      <vt:lpstr>Contract Monitoring</vt:lpstr>
      <vt:lpstr>PowerPoint Presentation</vt:lpstr>
      <vt:lpstr>Please direct questions or queries regarding L&amp;Q’s Housing Management Contract or Vetting process by email to  Jo Summers, Senior Agency Contracts &amp; Quality Officer.  JSummers@lqgroup.org.uk</vt:lpstr>
    </vt:vector>
  </TitlesOfParts>
  <Company>L&amp;Q</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Ruqayya Ferry</dc:creator>
  <cp:lastModifiedBy>Joanne Summers</cp:lastModifiedBy>
  <cp:revision>112</cp:revision>
  <dcterms:created xsi:type="dcterms:W3CDTF">2016-04-29T14:41:12Z</dcterms:created>
  <dcterms:modified xsi:type="dcterms:W3CDTF">2021-04-12T09:32:36Z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0x01010020A3FBDE151CC44EA69CBFB033B6F92A</vt:lpwstr>
  </property>
</Properties>
</file>