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8"/>
  </p:notesMasterIdLst>
  <p:sldIdLst>
    <p:sldId id="2145706518" r:id="rId6"/>
    <p:sldId id="214570651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B70E1-28B2-4070-9690-41D10AA26788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6B842D-5857-4134-BAB9-737958E1C6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710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03D422-4EA8-646A-8C34-D9F877065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69B75A-15C2-04A1-169B-F0CE8FF48B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0B22CF-D6C5-B9A9-C80E-C14E396666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6DEFE1-4FF9-C0CA-8FDB-526DD83E97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2FDC9A-5FA7-4EB3-A0DE-7C09005F78F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8869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A9267-E35D-C073-E7ED-ED1D929B6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8D989B-E465-F92D-1340-A4E7D8D9FB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12A16-885E-2728-5C1E-A3342E2BE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D1EFC-9E58-4468-A2D9-61CF3B282653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D19068-9BAA-0477-D9AC-92DC16356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C32E1-3CE9-51C2-7A95-8A8D1301C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79C2-B5A4-4A84-AAA1-0299B71F5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561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85C98-2888-CBF9-8F70-B384FF110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4681A5-2397-2B5B-0619-F4DFE21E21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B524C-A6F9-AF6F-6D63-EB7D7BFC2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D1EFC-9E58-4468-A2D9-61CF3B282653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047845-3787-B4F2-9401-454E70BDD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68C357-04DE-8448-6E79-852F67538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79C2-B5A4-4A84-AAA1-0299B71F5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901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11B833-8219-AA72-0EEE-D6051E912B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762ED0-C24D-58B7-2D4F-55EA487479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2D1A56-1DD1-DB3E-CD8B-3DFA8AC95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D1EFC-9E58-4468-A2D9-61CF3B282653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FF4CA-DED8-DD37-833D-EE99D093B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72AFC-295E-6C52-9E52-FCE649719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79C2-B5A4-4A84-AAA1-0299B71F5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0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5FE0E-7B4E-465A-99FB-6EA482533F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D41894-A108-4076-B1AD-80E26578BE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5E98D2-A151-40D5-A3B8-D15A5B720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81A54-196C-4FE9-9078-75007D967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9FFCB-CEAD-4822-9A76-61C23BD44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923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04771-C874-46B1-800D-2CDCFCA2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EEF9A-E50D-4B3A-95E6-25D5361CC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01651-D8D0-4F1C-8497-83D5F3235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6E012-6E1E-4160-8C6C-C577F9507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16721-0852-4786-997E-3378B01FF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951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2006B-FCD3-4AA9-805D-9966FD30A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592103-3328-41A4-A851-7B2F1C34B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1D3A2-09AE-40B4-8F10-F787EF97C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4DBD6F-F626-4D02-9699-70A0147CD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8D936-6353-4645-B5BA-0D5D132E3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9349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7B55D-6ED0-42F7-83A5-C7D3196FD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615F0-508F-4BFF-94FB-79182A22A1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6BFCC4-AEDD-415C-88BE-7662E835F5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1DBF25-3C3A-4F7B-AD64-A577E9756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311808-47E6-4C09-A43A-841FA6284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D9AAF-B290-4DE6-9738-D19C97EDB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94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7C88F-92D0-42FB-8B33-2BA38DD2E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60960-C157-4F5E-99BC-B7F15CDFC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70D2B7-3E2E-408C-822F-A8BCDD36CB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C20673-EE44-4554-B548-759B672F85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4EDB1C-23C3-4772-A666-7974C11D0D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17CF7E-8646-4140-B322-A89BA7E62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9F293D-7890-42A2-9EDF-89649320F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83F1A7-1143-43B0-8E8D-48C232195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2918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F1275-35E7-476B-A27F-DC1126102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85F93-65E1-49B3-9330-AC5CC4889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DA42D0-B476-4D7F-8291-18EE65DC5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4532BC-8E08-4502-A642-311910DA9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3764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FD226C-D4EE-476B-838D-CB99F010E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B821CD-C5A3-4A74-9932-CA136FF4B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758E4B-DAC1-4213-B23B-641662B93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4581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F1125-195B-4971-844F-F7044FC55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D948C-0F3B-4B3A-AEDA-632B157C9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82DD4B-DDE5-4E93-8913-4E3E771E48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29F9DB-E783-487E-B41F-A5B523BD6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C7E2AE-3AB0-431C-91CB-A5881420D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38BABF-AD38-4190-B272-0E1CF8CF8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823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1D8EA-8F8E-DE61-DFC5-4C7419B4B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E0B45C-4249-A267-C749-44AC5AAA1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D1EF0E-81ED-A0B5-F18D-37C2306E5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D1EFC-9E58-4468-A2D9-61CF3B282653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27D214-8323-D370-16E3-D59FE1141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12632F-6397-74F9-5E96-B5390732D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79C2-B5A4-4A84-AAA1-0299B71F5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9845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6F170-BCCB-40D8-82D6-8A92BCF7F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CCE030-95DD-4563-8587-8CF91C5717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38D08-931D-40D2-A7A9-57BBDBE077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75B2E7-30B5-467B-8D64-E30B5CA5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58E124-4363-4E72-97E8-24B086642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F9EE28-21F4-4EF5-92B4-9D8CDE7F4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8089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D9D22-E785-404F-88A3-21CF4D2DB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4D24C8-3151-403A-8B8E-F034393C47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761C0B-8B48-4822-B7F9-B9625C010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6DAED-2C8D-49D4-86D0-12B41A079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18FA35-08EC-4791-B432-D67300896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4094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5B3166-3DDE-46CD-BD61-152DD35924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ACBEE3-FB0D-4075-9DD6-8E36FF6088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EDD64F-AADB-41EF-BF53-B52F39D82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D0E6E-97CE-4216-A375-36781B890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C7B70-C21E-4D38-BC05-E7F09D57D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501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16D3D-E3D0-F0DF-FFEE-7B96F2E09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5E19AF-6602-3769-5D7A-29CC94FB3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ACFC7-ABEF-5D91-7C99-728C729E4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D1EFC-9E58-4468-A2D9-61CF3B282653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532F9-2777-0600-F938-431AE07F0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40E75-7B4E-64F1-41FC-07C237041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79C2-B5A4-4A84-AAA1-0299B71F5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27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1FE31-0033-8E44-F3A0-F444B88C5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3EC6D-63E3-99F7-5CBF-C853C16A3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660C36-7FE4-B84A-6624-A0FE737686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8B0733-5CDD-CACB-D13B-63BDE84E0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D1EFC-9E58-4468-A2D9-61CF3B282653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3D042-319C-9A55-8450-0D25F6A7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B02B0D-5E1B-8E16-EF9F-F0EAD67B4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79C2-B5A4-4A84-AAA1-0299B71F5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840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8691B-9821-4264-FC1E-FBB8265EA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B5ED54-3D37-D095-F57F-D0C121286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C09B75-122D-7A61-940B-E3FBCAAB6E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BCDBF2-C5C5-218A-A993-B504E0AF09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6E2658-1F04-2321-0437-E62A11DB45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B7EB87-EDAC-8051-DA5A-3917715AA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D1EFC-9E58-4468-A2D9-61CF3B282653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BE7C82-A0AE-71D3-79BB-D5DE7DECA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AB6546-DBB4-7C8E-925E-DDED379F6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79C2-B5A4-4A84-AAA1-0299B71F5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691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D462E-7C68-2AB8-D6F7-07D7E98F6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ACA06B-DB1A-7A6A-FB2A-9590B6EED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D1EFC-9E58-4468-A2D9-61CF3B282653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C31719-7D52-7A11-B5D5-CBA2825FD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7D3CEC-9AA3-D668-EFF6-6D1AB17E8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79C2-B5A4-4A84-AAA1-0299B71F5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042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9F4B76-97F5-DF45-BD9E-9AF9A42CA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D1EFC-9E58-4468-A2D9-61CF3B282653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E00FC2-A745-8F0A-892F-5B3B5EA4A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52E45D-DE3A-7006-CAE7-430404EBF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79C2-B5A4-4A84-AAA1-0299B71F5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485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0D485-B8ED-0FDA-979E-140B53802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73B65-D21D-808D-51A7-2E86C37F0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65FEC3-3F13-0A60-B35E-BBB82786A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51345-DCF3-2A34-CB33-0F57B17A5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D1EFC-9E58-4468-A2D9-61CF3B282653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0A6EF4-63A0-44C2-ADE7-3CDEC75C9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7A9F51-0E75-CB11-7BF3-70EE87B2E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79C2-B5A4-4A84-AAA1-0299B71F5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282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07580-670F-8E62-221F-0D2D0677D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BA12AC-06DE-8747-32F8-EAE712747D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77A6DF-0327-EC71-9824-3A8DFB4C58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98CD8C-1914-1FF5-1DE5-D8D0C9051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D1EFC-9E58-4468-A2D9-61CF3B282653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F9EDBC-CDE4-210D-5044-CA21BD786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4D26C3-0231-590F-02BD-5B1B99A71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79C2-B5A4-4A84-AAA1-0299B71F5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875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2469E1-B669-CAFF-3222-F80A736E8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87FA92-7741-92CB-0A39-63907633AE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6BA467-09EB-940C-E9E4-C88D31DF4D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1D1EFC-9E58-4468-A2D9-61CF3B282653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C3F192-6968-8429-ACB9-B92434C874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A7477-55E4-8EB3-7BA4-FB4A7218F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3179C2-B5A4-4A84-AAA1-0299B71F5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033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9E5A8F-1BBB-4596-AD3D-A6AAB6ED1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5E4199-55EB-463B-96CD-0DC02CD0C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38EEE-0457-46E1-BC36-FA107EC9F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69607-DD89-44D5-A845-A875EEA1E3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7911F-098A-44F6-A615-15A7C95999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C52D1-1407-4F53-8358-39A4DDF799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513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2C6EF2-5048-9101-4755-518544044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C6CF8CC-FD7F-E6A0-6DB5-6C43682CAF0C}"/>
              </a:ext>
            </a:extLst>
          </p:cNvPr>
          <p:cNvSpPr/>
          <p:nvPr/>
        </p:nvSpPr>
        <p:spPr>
          <a:xfrm>
            <a:off x="-18662" y="0"/>
            <a:ext cx="12192000" cy="57464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44000">
                <a:schemeClr val="accent1">
                  <a:tint val="44500"/>
                  <a:satMod val="160000"/>
                </a:schemeClr>
              </a:gs>
              <a:gs pos="84000">
                <a:schemeClr val="bg1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960B1A-4C61-3CD2-889D-14139224211E}"/>
              </a:ext>
            </a:extLst>
          </p:cNvPr>
          <p:cNvGraphicFramePr>
            <a:graphicFrameLocks noGrp="1"/>
          </p:cNvGraphicFramePr>
          <p:nvPr/>
        </p:nvGraphicFramePr>
        <p:xfrm>
          <a:off x="-1" y="13854"/>
          <a:ext cx="12182668" cy="6837168"/>
        </p:xfrm>
        <a:graphic>
          <a:graphicData uri="http://schemas.openxmlformats.org/drawingml/2006/table">
            <a:tbl>
              <a:tblPr/>
              <a:tblGrid>
                <a:gridCol w="1221079">
                  <a:extLst>
                    <a:ext uri="{9D8B030D-6E8A-4147-A177-3AD203B41FA5}">
                      <a16:colId xmlns:a16="http://schemas.microsoft.com/office/drawing/2014/main" val="351744615"/>
                    </a:ext>
                  </a:extLst>
                </a:gridCol>
                <a:gridCol w="4435906">
                  <a:extLst>
                    <a:ext uri="{9D8B030D-6E8A-4147-A177-3AD203B41FA5}">
                      <a16:colId xmlns:a16="http://schemas.microsoft.com/office/drawing/2014/main" val="517092385"/>
                    </a:ext>
                  </a:extLst>
                </a:gridCol>
                <a:gridCol w="4731354">
                  <a:extLst>
                    <a:ext uri="{9D8B030D-6E8A-4147-A177-3AD203B41FA5}">
                      <a16:colId xmlns:a16="http://schemas.microsoft.com/office/drawing/2014/main" val="1645190141"/>
                    </a:ext>
                  </a:extLst>
                </a:gridCol>
                <a:gridCol w="1794329">
                  <a:extLst>
                    <a:ext uri="{9D8B030D-6E8A-4147-A177-3AD203B41FA5}">
                      <a16:colId xmlns:a16="http://schemas.microsoft.com/office/drawing/2014/main" val="871441339"/>
                    </a:ext>
                  </a:extLst>
                </a:gridCol>
              </a:tblGrid>
              <a:tr h="561181">
                <a:tc>
                  <a:txBody>
                    <a:bodyPr/>
                    <a:lstStyle/>
                    <a:p>
                      <a:pPr algn="ctr"/>
                      <a:r>
                        <a:rPr lang="en-GB" sz="1400" b="0">
                          <a:solidFill>
                            <a:schemeClr val="bg1"/>
                          </a:solidFill>
                          <a:latin typeface="Arial Narrow"/>
                        </a:rPr>
                        <a:t>Last updated:</a:t>
                      </a:r>
                      <a:br>
                        <a:rPr lang="en-GB" sz="1200" b="0">
                          <a:solidFill>
                            <a:srgbClr val="FFFFFF"/>
                          </a:solidFill>
                          <a:latin typeface="Arial Narrow"/>
                        </a:rPr>
                      </a:br>
                      <a:r>
                        <a:rPr lang="en-GB" sz="1200" b="0">
                          <a:solidFill>
                            <a:schemeClr val="bg1"/>
                          </a:solidFill>
                          <a:latin typeface="Arial Narrow"/>
                        </a:rPr>
                        <a:t>November 2025</a:t>
                      </a:r>
                      <a:endParaRPr lang="en-GB" sz="1400" b="0">
                        <a:solidFill>
                          <a:schemeClr val="bg1"/>
                        </a:solidFill>
                        <a:latin typeface="Arial Narrow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>
                          <a:latin typeface="Arial Narrow"/>
                        </a:rPr>
                        <a:t>UK OFFICIAL SENSITIVE</a:t>
                      </a:r>
                    </a:p>
                    <a:p>
                      <a:pPr algn="ctr"/>
                      <a:r>
                        <a:rPr lang="en-GB" sz="1600" b="1">
                          <a:latin typeface="Arial Narrow"/>
                        </a:rPr>
                        <a:t>Industry/Academia Concept Card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>
                          <a:latin typeface="Arial Narrow"/>
                        </a:rPr>
                        <a:t>Date submitted: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29253487"/>
                  </a:ext>
                </a:extLst>
              </a:tr>
              <a:tr h="627878">
                <a:tc gridSpan="2">
                  <a:txBody>
                    <a:bodyPr/>
                    <a:lstStyle/>
                    <a:p>
                      <a:pPr algn="ctr"/>
                      <a:r>
                        <a:rPr lang="en-GB" sz="3200" b="1" i="1">
                          <a:latin typeface="Arial Narrow"/>
                        </a:rPr>
                        <a:t>[Title]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3200" b="1" i="1">
                        <a:latin typeface="Arial Narrow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Sponsoring Org &amp; POC:</a:t>
                      </a:r>
                    </a:p>
                    <a:p>
                      <a:endParaRPr lang="en-GB" sz="1000" i="1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 i="1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837467"/>
                  </a:ext>
                </a:extLst>
              </a:tr>
              <a:tr h="1024203">
                <a:tc rowSpan="3" gridSpan="2">
                  <a:txBody>
                    <a:bodyPr/>
                    <a:lstStyle/>
                    <a:p>
                      <a:pPr marL="171450" lvl="0" indent="-171450" algn="l">
                        <a:buFontTx/>
                        <a:buChar char="-"/>
                      </a:pPr>
                      <a:endParaRPr lang="en-GB" sz="1200" b="0" i="1" u="none" strike="noStrike" baseline="0" noProof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marL="0" lvl="0" indent="0" algn="l">
                        <a:buFontTx/>
                        <a:buNone/>
                      </a:pPr>
                      <a:endParaRPr lang="en-GB" sz="1200" b="0" i="1" u="none" strike="noStrike" baseline="0" noProof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endParaRPr lang="en-GB" sz="1000" i="1">
                        <a:latin typeface="Arial Narrow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endParaRPr lang="en-GB" sz="1000" i="1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endParaRPr lang="en-GB" sz="1000" i="1">
                        <a:latin typeface="Arial Narrow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Estimated Cost:</a:t>
                      </a:r>
                      <a:endParaRPr kumimoji="0" lang="en-GB" sz="14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72194"/>
                  </a:ext>
                </a:extLst>
              </a:tr>
              <a:tr h="2197034"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Capability Description: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[Outline the top-level requirements, likely to become Key Requirements, e.g. speed or range etc.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Include project scope of what it will/ won’t include. E.g. Sensor Decider or Effector. This should align with dependencies. In addition - Pre-CONEMP. A very brief description on how the capability could be used – Potential useability/applications.]</a:t>
                      </a:r>
                    </a:p>
                    <a:p>
                      <a:pPr algn="l"/>
                      <a:endParaRPr lang="en-GB" sz="1400" b="1">
                        <a:solidFill>
                          <a:schemeClr val="tx1"/>
                        </a:solidFill>
                        <a:latin typeface="Arial Narrow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GB" sz="1400" b="1">
                        <a:solidFill>
                          <a:schemeClr val="tx1"/>
                        </a:solidFill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283383"/>
                  </a:ext>
                </a:extLst>
              </a:tr>
              <a:tr h="2408933">
                <a:tc gridSpan="2" vMerge="1"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endParaRPr lang="en-GB" sz="1000" i="1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Strategic Context: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[High-level background information detailing the need for the project, referencing one or multiple of the following: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GB" sz="1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Supporting strategic objectives, including references.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411301"/>
                  </a:ext>
                </a:extLst>
              </a:tr>
            </a:tbl>
          </a:graphicData>
        </a:graphic>
      </p:graphicFrame>
      <p:pic>
        <p:nvPicPr>
          <p:cNvPr id="11" name="Graphic 10" descr="Image with solid fill">
            <a:extLst>
              <a:ext uri="{FF2B5EF4-FFF2-40B4-BE49-F238E27FC236}">
                <a16:creationId xmlns:a16="http://schemas.microsoft.com/office/drawing/2014/main" id="{7CDC3CB2-254E-1F1E-22CA-BC903D46EA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61428" y="3179727"/>
            <a:ext cx="1827402" cy="182740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6A6990FB-ED53-4656-69BB-AA765DE2AC3E}"/>
              </a:ext>
            </a:extLst>
          </p:cNvPr>
          <p:cNvSpPr txBox="1"/>
          <p:nvPr/>
        </p:nvSpPr>
        <p:spPr>
          <a:xfrm>
            <a:off x="1861428" y="2954320"/>
            <a:ext cx="1892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Insert Image Here</a:t>
            </a:r>
          </a:p>
        </p:txBody>
      </p:sp>
    </p:spTree>
    <p:extLst>
      <p:ext uri="{BB962C8B-B14F-4D97-AF65-F5344CB8AC3E}">
        <p14:creationId xmlns:p14="http://schemas.microsoft.com/office/powerpoint/2010/main" val="1514744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D0BE08-9761-DFB4-9DED-E006EE897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BAC4207-2F2B-867D-9C98-CA2F5334820E}"/>
              </a:ext>
            </a:extLst>
          </p:cNvPr>
          <p:cNvGraphicFramePr>
            <a:graphicFrameLocks noGrp="1"/>
          </p:cNvGraphicFramePr>
          <p:nvPr/>
        </p:nvGraphicFramePr>
        <p:xfrm>
          <a:off x="1" y="-1"/>
          <a:ext cx="12191999" cy="6895788"/>
        </p:xfrm>
        <a:graphic>
          <a:graphicData uri="http://schemas.openxmlformats.org/drawingml/2006/table">
            <a:tbl>
              <a:tblPr/>
              <a:tblGrid>
                <a:gridCol w="8090186">
                  <a:extLst>
                    <a:ext uri="{9D8B030D-6E8A-4147-A177-3AD203B41FA5}">
                      <a16:colId xmlns:a16="http://schemas.microsoft.com/office/drawing/2014/main" val="932592218"/>
                    </a:ext>
                  </a:extLst>
                </a:gridCol>
                <a:gridCol w="4101813">
                  <a:extLst>
                    <a:ext uri="{9D8B030D-6E8A-4147-A177-3AD203B41FA5}">
                      <a16:colId xmlns:a16="http://schemas.microsoft.com/office/drawing/2014/main" val="766054039"/>
                    </a:ext>
                  </a:extLst>
                </a:gridCol>
              </a:tblGrid>
              <a:tr h="57181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>
                          <a:latin typeface="Arial Narrow"/>
                        </a:rPr>
                        <a:t>UK OFFICIAL SENSITIVE COMMERCIAL (when complete)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>
                          <a:latin typeface="Arial Narrow"/>
                        </a:rPr>
                        <a:t>Industry</a:t>
                      </a:r>
                      <a:r>
                        <a:rPr lang="en-GB" sz="1800" b="1">
                          <a:latin typeface="Arial Narrow"/>
                        </a:rPr>
                        <a:t>/</a:t>
                      </a:r>
                      <a:r>
                        <a:rPr lang="en-GB" sz="1600" b="1">
                          <a:latin typeface="Arial Narrow"/>
                        </a:rPr>
                        <a:t>Academia</a:t>
                      </a:r>
                      <a:r>
                        <a:rPr lang="en-GB" sz="1800" b="1">
                          <a:latin typeface="Arial Narrow"/>
                        </a:rPr>
                        <a:t> </a:t>
                      </a:r>
                      <a:r>
                        <a:rPr lang="en-GB" sz="1600" b="1">
                          <a:latin typeface="Arial Narrow"/>
                        </a:rPr>
                        <a:t>Concept Card</a:t>
                      </a:r>
                      <a:r>
                        <a:rPr lang="en-GB" sz="16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endParaRPr lang="en-GB" sz="1600" b="1">
                        <a:latin typeface="Arial Narrow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6679982"/>
                  </a:ext>
                </a:extLst>
              </a:tr>
              <a:tr h="16388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Dependencies: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[Where the capability is reliant on an area outside of its control, this should be described within the dependencies.]</a:t>
                      </a:r>
                    </a:p>
                    <a:p>
                      <a:pPr lvl="0" algn="l">
                        <a:buNone/>
                      </a:pPr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Key Enablers and Assumptions: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Must include but not be limited to:</a:t>
                      </a:r>
                    </a:p>
                    <a:p>
                      <a:endParaRPr lang="en-GB" sz="1200">
                        <a:solidFill>
                          <a:schemeClr val="tx1"/>
                        </a:solidFill>
                        <a:latin typeface="Arial Narrow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Safety: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Climate change and Sustainability Considerations:</a:t>
                      </a:r>
                      <a:r>
                        <a:rPr lang="en-GB" sz="12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Regulation and certification: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Test and evaluation: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Commercial: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Finance</a:t>
                      </a:r>
                      <a:r>
                        <a:rPr lang="en-GB" sz="12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Digital (including Autonomy and, Data and AI):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Infrastructure: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Other:</a:t>
                      </a:r>
                      <a:endParaRPr lang="en-GB" sz="1200" b="1">
                        <a:latin typeface="Arial Narrow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>
                        <a:latin typeface="Arial Narrow"/>
                      </a:endParaRPr>
                    </a:p>
                    <a:p>
                      <a:endParaRPr lang="en-GB" sz="1000" i="1">
                        <a:latin typeface="Arial Narrow" panose="020B0606020202030204" pitchFamily="34" charset="0"/>
                      </a:endParaRPr>
                    </a:p>
                    <a:p>
                      <a:endParaRPr lang="en-GB" sz="1000" i="1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6465413"/>
                  </a:ext>
                </a:extLst>
              </a:tr>
              <a:tr h="22248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Risks: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[Key Delivery Risks]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l">
                        <a:buNone/>
                      </a:pPr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902956"/>
                  </a:ext>
                </a:extLst>
              </a:tr>
              <a:tr h="24225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Benefits:</a:t>
                      </a:r>
                      <a:endParaRPr kumimoji="0" lang="en-GB" sz="14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[Measurable improvement resulting from an outcome perceived as an advantage by one of more stakeholder, contributing to organisational objective. E.g. industrial strategy, international collaboration or improved lethality]</a:t>
                      </a:r>
                    </a:p>
                    <a:p>
                      <a:pPr lvl="0" algn="l">
                        <a:buNone/>
                      </a:pPr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7796584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4453136C-0E41-9A11-9101-86ADAE4BB0B0}"/>
              </a:ext>
            </a:extLst>
          </p:cNvPr>
          <p:cNvSpPr/>
          <p:nvPr/>
        </p:nvSpPr>
        <p:spPr>
          <a:xfrm>
            <a:off x="0" y="-1"/>
            <a:ext cx="12192000" cy="60331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84000">
                <a:schemeClr val="bg1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/>
                <a:ea typeface="+mn-ea"/>
                <a:cs typeface="+mn-cs"/>
              </a:rPr>
              <a:t>UK OFFICIAL SENSITIVE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/>
                <a:ea typeface="+mn-ea"/>
                <a:cs typeface="+mn-cs"/>
              </a:rPr>
              <a:t>Industry/Academia Concept Card</a:t>
            </a:r>
          </a:p>
        </p:txBody>
      </p:sp>
    </p:spTree>
    <p:extLst>
      <p:ext uri="{BB962C8B-B14F-4D97-AF65-F5344CB8AC3E}">
        <p14:creationId xmlns:p14="http://schemas.microsoft.com/office/powerpoint/2010/main" val="2693567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346D8F47829F4E9FBB222EF512777F" ma:contentTypeVersion="3" ma:contentTypeDescription="Create a new document." ma:contentTypeScope="" ma:versionID="8dd12fc74cb2092b80c1726fe4ae89ab">
  <xsd:schema xmlns:xsd="http://www.w3.org/2001/XMLSchema" xmlns:xs="http://www.w3.org/2001/XMLSchema" xmlns:p="http://schemas.microsoft.com/office/2006/metadata/properties" xmlns:ns2="05b978d1-20d1-4bef-ba12-f5a3fd3e54e1" targetNamespace="http://schemas.microsoft.com/office/2006/metadata/properties" ma:root="true" ma:fieldsID="833d0eb637802c2caa6c4e5c71b5d6f3" ns2:_="">
    <xsd:import namespace="05b978d1-20d1-4bef-ba12-f5a3fd3e54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b978d1-20d1-4bef-ba12-f5a3fd3e54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76C3563-4E6B-4F79-9B67-5B391F978D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b978d1-20d1-4bef-ba12-f5a3fd3e54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A2BD1AD-7FC5-4802-9CA8-B8BD767F682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3748D8-2D12-4AC4-970D-4CA758488770}">
  <ds:schemaRefs>
    <ds:schemaRef ds:uri="http://purl.org/dc/elements/1.1/"/>
    <ds:schemaRef ds:uri="http://purl.org/dc/terms/"/>
    <ds:schemaRef ds:uri="05b978d1-20d1-4bef-ba12-f5a3fd3e54e1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269</Words>
  <Application>Microsoft Office PowerPoint</Application>
  <PresentationFormat>Widescreen</PresentationFormat>
  <Paragraphs>56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Aptos Display</vt:lpstr>
      <vt:lpstr>Arial</vt:lpstr>
      <vt:lpstr>Arial Narrow</vt:lpstr>
      <vt:lpstr>Calibri</vt:lpstr>
      <vt:lpstr>Calibri Light</vt:lpstr>
      <vt:lpstr>Office Theme</vt:lpstr>
      <vt:lpstr>1_Office Theme</vt:lpstr>
      <vt:lpstr>PowerPoint Presentation</vt:lpstr>
      <vt:lpstr>PowerPoint Presentation</vt:lpstr>
    </vt:vector>
  </TitlesOfParts>
  <Company>Ministry of Defence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Linfield, Jake C2 (Navy Dev-Cap Plans GovRptg)</dc:creator>
  <cp:lastModifiedBy>Cole, Rachel B2 (Navy FD-COMRCL TL Define)</cp:lastModifiedBy>
  <cp:revision>2</cp:revision>
  <dcterms:created xsi:type="dcterms:W3CDTF">2025-12-16T09:30:05Z</dcterms:created>
  <dcterms:modified xsi:type="dcterms:W3CDTF">2025-12-16T10:29:28Z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a60473-494b-4586-a1bb-b0e663054676_Enabled">
    <vt:lpwstr>true</vt:lpwstr>
  </property>
  <property fmtid="{D5CDD505-2E9C-101B-9397-08002B2CF9AE}" pid="3" name="MSIP_Label_d8a60473-494b-4586-a1bb-b0e663054676_SetDate">
    <vt:lpwstr>2025-12-16T09:31:10Z</vt:lpwstr>
  </property>
  <property fmtid="{D5CDD505-2E9C-101B-9397-08002B2CF9AE}" pid="4" name="MSIP_Label_d8a60473-494b-4586-a1bb-b0e663054676_Method">
    <vt:lpwstr>Privileged</vt:lpwstr>
  </property>
  <property fmtid="{D5CDD505-2E9C-101B-9397-08002B2CF9AE}" pid="5" name="MSIP_Label_d8a60473-494b-4586-a1bb-b0e663054676_Name">
    <vt:lpwstr>MOD-1-O-‘UNMARKED’</vt:lpwstr>
  </property>
  <property fmtid="{D5CDD505-2E9C-101B-9397-08002B2CF9AE}" pid="6" name="MSIP_Label_d8a60473-494b-4586-a1bb-b0e663054676_SiteId">
    <vt:lpwstr>be7760ed-5953-484b-ae95-d0a16dfa09e5</vt:lpwstr>
  </property>
  <property fmtid="{D5CDD505-2E9C-101B-9397-08002B2CF9AE}" pid="7" name="MSIP_Label_d8a60473-494b-4586-a1bb-b0e663054676_ActionId">
    <vt:lpwstr>a8b1762f-754b-4bfa-a6fd-4d3b03126b46</vt:lpwstr>
  </property>
  <property fmtid="{D5CDD505-2E9C-101B-9397-08002B2CF9AE}" pid="8" name="MSIP_Label_d8a60473-494b-4586-a1bb-b0e663054676_ContentBits">
    <vt:lpwstr>0</vt:lpwstr>
  </property>
  <property fmtid="{D5CDD505-2E9C-101B-9397-08002B2CF9AE}" pid="9" name="MSIP_Label_d8a60473-494b-4586-a1bb-b0e663054676_Tag">
    <vt:lpwstr>10, 0, 1, 1</vt:lpwstr>
  </property>
  <property fmtid="{D5CDD505-2E9C-101B-9397-08002B2CF9AE}" pid="10" name="ContentTypeId">
    <vt:lpwstr>0x010100F3346D8F47829F4E9FBB222EF512777F</vt:lpwstr>
  </property>
</Properties>
</file>