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8.xml" ContentType="application/vnd.openxmlformats-officedocument.presentationml.slide+xml"/>
  <Override PartName="/ppt/slides/slide9.xml" ContentType="application/vnd.openxmlformats-officedocument.presentationml.slide+xml"/>
  <Override PartName="/ppt/slides/slide19.xml" ContentType="application/vnd.openxmlformats-officedocument.presentationml.slide+xml"/>
  <Override PartName="/ppt/notesSlides/notesSlide15.xml" ContentType="application/vnd.openxmlformats-officedocument.presentationml.notesSlide+xml"/>
  <Override PartName="/ppt/notesSlides/notesSlide8.xml" ContentType="application/vnd.openxmlformats-officedocument.presentationml.notes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Masters/slideMaster2.xml" ContentType="application/vnd.openxmlformats-officedocument.presentationml.slideMaster+xml"/>
  <Override PartName="/ppt/notesSlides/notesSlide6.xml" ContentType="application/vnd.openxmlformats-officedocument.presentationml.notesSlide+xml"/>
  <Override PartName="/ppt/notesSlides/notesSlide16.xml" ContentType="application/vnd.openxmlformats-officedocument.presentationml.notesSlide+xml"/>
  <Override PartName="/ppt/notesSlides/notesSlide10.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handoutMasters/handoutMaster1.xml" ContentType="application/vnd.openxmlformats-officedocument.presentationml.handoutMaster+xml"/>
  <Override PartName="/ppt/theme/theme1.xml" ContentType="application/vnd.openxmlformats-officedocument.them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3" r:id="rId2"/>
  </p:sldMasterIdLst>
  <p:notesMasterIdLst>
    <p:notesMasterId r:id="rId23"/>
  </p:notesMasterIdLst>
  <p:handoutMasterIdLst>
    <p:handoutMasterId r:id="rId24"/>
  </p:handoutMasterIdLst>
  <p:sldIdLst>
    <p:sldId id="256" r:id="rId3"/>
    <p:sldId id="260" r:id="rId4"/>
    <p:sldId id="261" r:id="rId5"/>
    <p:sldId id="264" r:id="rId6"/>
    <p:sldId id="265" r:id="rId7"/>
    <p:sldId id="266" r:id="rId8"/>
    <p:sldId id="267" r:id="rId9"/>
    <p:sldId id="268" r:id="rId10"/>
    <p:sldId id="269" r:id="rId11"/>
    <p:sldId id="279" r:id="rId12"/>
    <p:sldId id="278" r:id="rId13"/>
    <p:sldId id="270" r:id="rId14"/>
    <p:sldId id="271" r:id="rId15"/>
    <p:sldId id="272" r:id="rId16"/>
    <p:sldId id="273" r:id="rId17"/>
    <p:sldId id="274" r:id="rId18"/>
    <p:sldId id="275" r:id="rId19"/>
    <p:sldId id="277" r:id="rId20"/>
    <p:sldId id="276" r:id="rId21"/>
    <p:sldId id="263" r:id="rId22"/>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Roboto Mono" pitchFamily="2" charset="0"/>
      <p:regular r:id="rId29"/>
      <p:bold r:id="rId30"/>
      <p:italic r:id="rId31"/>
      <p:boldItalic r:id="rId32"/>
    </p:embeddedFont>
    <p:embeddedFont>
      <p:font typeface="Open Sans" panose="020B060603050402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nderdown, David" initials="UD" lastIdx="1" clrIdx="0">
    <p:extLst>
      <p:ext uri="{19B8F6BF-5375-455C-9EA6-DF929625EA0E}">
        <p15:presenceInfo xmlns:p15="http://schemas.microsoft.com/office/powerpoint/2012/main" userId="S-1-5-21-2759783891-4019853957-246590888-65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DE5D5"/>
    <a:srgbClr val="FBE2BC"/>
    <a:srgbClr val="F6F8E3"/>
    <a:srgbClr val="FAD4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79186" autoAdjust="0"/>
  </p:normalViewPr>
  <p:slideViewPr>
    <p:cSldViewPr snapToGrid="0">
      <p:cViewPr varScale="1">
        <p:scale>
          <a:sx n="87" d="100"/>
          <a:sy n="87" d="100"/>
        </p:scale>
        <p:origin x="1374" y="96"/>
      </p:cViewPr>
      <p:guideLst>
        <p:guide orient="horz" pos="2160"/>
        <p:guide pos="3840"/>
      </p:guideLst>
    </p:cSldViewPr>
  </p:slideViewPr>
  <p:notesTextViewPr>
    <p:cViewPr>
      <p:scale>
        <a:sx n="1" d="1"/>
        <a:sy n="1" d="1"/>
      </p:scale>
      <p:origin x="0" y="0"/>
    </p:cViewPr>
  </p:notesText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commentAuthors" Target="commentAuthors.xml"/><Relationship Id="rId40" Type="http://schemas.openxmlformats.org/officeDocument/2006/relationships/theme" Target="theme/theme1.xml"/><Relationship Id="rId45" Type="http://schemas.openxmlformats.org/officeDocument/2006/relationships/customXml" Target="../customXml/item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customXml" Target="../customXml/item2.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2FC317-2C9E-4E54-AD1A-E71C8F523342}" type="datetimeFigureOut">
              <a:rPr lang="en-GB" smtClean="0"/>
              <a:t>21/02/2020</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FBC9107-B74B-4AF8-B32F-4C8F342FB5F8}" type="slidenum">
              <a:rPr lang="en-GB" smtClean="0"/>
              <a:t>‹#›</a:t>
            </a:fld>
            <a:endParaRPr lang="en-GB" dirty="0"/>
          </a:p>
        </p:txBody>
      </p:sp>
    </p:spTree>
    <p:extLst>
      <p:ext uri="{BB962C8B-B14F-4D97-AF65-F5344CB8AC3E}">
        <p14:creationId xmlns:p14="http://schemas.microsoft.com/office/powerpoint/2010/main" val="16065503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B0A0B3-D67A-4350-BD5B-4A0A02C7E8C6}" type="datetimeFigureOut">
              <a:rPr lang="en-GB" smtClean="0"/>
              <a:t>21/02/2020</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646113-99EE-47ED-8069-50833CEF5E57}" type="slidenum">
              <a:rPr lang="en-GB" smtClean="0"/>
              <a:t>‹#›</a:t>
            </a:fld>
            <a:endParaRPr lang="en-GB" dirty="0"/>
          </a:p>
        </p:txBody>
      </p:sp>
    </p:spTree>
    <p:extLst>
      <p:ext uri="{BB962C8B-B14F-4D97-AF65-F5344CB8AC3E}">
        <p14:creationId xmlns:p14="http://schemas.microsoft.com/office/powerpoint/2010/main" val="2173987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smtClean="0">
                <a:solidFill>
                  <a:schemeClr val="tx1"/>
                </a:solidFill>
                <a:effectLst/>
                <a:latin typeface="+mn-lt"/>
                <a:ea typeface="+mn-ea"/>
                <a:cs typeface="+mn-cs"/>
              </a:rPr>
              <a:t>SR to start?</a:t>
            </a:r>
          </a:p>
          <a:p>
            <a:pPr lvl="0"/>
            <a:endParaRPr lang="en-GB" sz="1200" kern="1200" smtClean="0">
              <a:solidFill>
                <a:schemeClr val="tx1"/>
              </a:solidFill>
              <a:effectLst/>
              <a:latin typeface="+mn-lt"/>
              <a:ea typeface="+mn-ea"/>
              <a:cs typeface="+mn-cs"/>
            </a:endParaRPr>
          </a:p>
          <a:p>
            <a:pPr lvl="0"/>
            <a:r>
              <a:rPr lang="en-GB" sz="1200" kern="1200" smtClean="0">
                <a:solidFill>
                  <a:schemeClr val="tx1"/>
                </a:solidFill>
                <a:effectLst/>
                <a:latin typeface="+mn-lt"/>
                <a:ea typeface="+mn-ea"/>
                <a:cs typeface="+mn-cs"/>
              </a:rPr>
              <a:t>Introduce </a:t>
            </a:r>
            <a:r>
              <a:rPr lang="en-GB" sz="1200" kern="1200" smtClean="0">
                <a:solidFill>
                  <a:schemeClr val="tx1"/>
                </a:solidFill>
                <a:effectLst/>
                <a:latin typeface="+mn-lt"/>
                <a:ea typeface="+mn-ea"/>
                <a:cs typeface="+mn-cs"/>
              </a:rPr>
              <a:t>the idea of Digital Preservation as a risk management activity</a:t>
            </a:r>
          </a:p>
          <a:p>
            <a:pPr lvl="0"/>
            <a:r>
              <a:rPr lang="en-GB" sz="1200" kern="1200" smtClean="0">
                <a:solidFill>
                  <a:schemeClr val="tx1"/>
                </a:solidFill>
                <a:effectLst/>
                <a:latin typeface="+mn-lt"/>
                <a:ea typeface="+mn-ea"/>
                <a:cs typeface="+mn-cs"/>
              </a:rPr>
              <a:t>Talk about risk and uncertainty and unpredictability – we cannot usually say exactly if or when a risk event will occur.</a:t>
            </a:r>
          </a:p>
          <a:p>
            <a:pPr lvl="0"/>
            <a:r>
              <a:rPr lang="en-GB" sz="1200" kern="1200" smtClean="0">
                <a:solidFill>
                  <a:schemeClr val="tx1"/>
                </a:solidFill>
                <a:effectLst/>
                <a:latin typeface="+mn-lt"/>
                <a:ea typeface="+mn-ea"/>
                <a:cs typeface="+mn-cs"/>
              </a:rPr>
              <a:t>An example of physical risk to introduce the ideas – eg river / aeroplane scenario.</a:t>
            </a:r>
          </a:p>
          <a:p>
            <a:pPr lvl="0"/>
            <a:r>
              <a:rPr lang="en-GB" sz="1200" kern="1200" smtClean="0">
                <a:solidFill>
                  <a:schemeClr val="tx1"/>
                </a:solidFill>
                <a:effectLst/>
                <a:latin typeface="+mn-lt"/>
                <a:ea typeface="+mn-ea"/>
                <a:cs typeface="+mn-cs"/>
              </a:rPr>
              <a:t>The specifics will be different in different settings. Guidance / training / standards are all helpful, but can’t tell you what to do or what to care about.</a:t>
            </a:r>
          </a:p>
          <a:p>
            <a:pPr lvl="0"/>
            <a:r>
              <a:rPr lang="en-GB" sz="1200" kern="1200" smtClean="0">
                <a:solidFill>
                  <a:schemeClr val="tx1"/>
                </a:solidFill>
                <a:effectLst/>
                <a:latin typeface="+mn-lt"/>
                <a:ea typeface="+mn-ea"/>
                <a:cs typeface="+mn-cs"/>
              </a:rPr>
              <a:t>EXERCISE – what are the outcomes you are trying to achieve from DP in your own archives. E.g. we want records to stay the same / we want them to be readable. What are the things that are important to you? Discussion.</a:t>
            </a:r>
          </a:p>
          <a:p>
            <a:pPr lvl="0"/>
            <a:r>
              <a:rPr lang="en-GB" sz="1200" kern="1200" smtClean="0">
                <a:solidFill>
                  <a:schemeClr val="tx1"/>
                </a:solidFill>
                <a:effectLst/>
                <a:latin typeface="+mn-lt"/>
                <a:ea typeface="+mn-ea"/>
                <a:cs typeface="+mn-cs"/>
              </a:rPr>
              <a:t>BREAK</a:t>
            </a:r>
          </a:p>
          <a:p>
            <a:pPr lvl="0"/>
            <a:r>
              <a:rPr lang="en-GB" sz="1200" kern="1200" smtClean="0">
                <a:solidFill>
                  <a:schemeClr val="tx1"/>
                </a:solidFill>
                <a:effectLst/>
                <a:latin typeface="+mn-lt"/>
                <a:ea typeface="+mn-ea"/>
                <a:cs typeface="+mn-cs"/>
              </a:rPr>
              <a:t>Thinking about risk in terms of cause and effect. Network diagrams. Example – Armageddon / or Bayes’ picture.</a:t>
            </a:r>
          </a:p>
          <a:p>
            <a:pPr lvl="0"/>
            <a:r>
              <a:rPr lang="en-GB" sz="1200" kern="1200" smtClean="0">
                <a:solidFill>
                  <a:schemeClr val="tx1"/>
                </a:solidFill>
                <a:effectLst/>
                <a:latin typeface="+mn-lt"/>
                <a:ea typeface="+mn-ea"/>
                <a:cs typeface="+mn-cs"/>
              </a:rPr>
              <a:t>Exercise 2 – groups – choose one of the outcomes (or we might allocate these) and make a post-it network</a:t>
            </a:r>
          </a:p>
          <a:p>
            <a:pPr lvl="0"/>
            <a:r>
              <a:rPr lang="en-GB" sz="1200" kern="1200" smtClean="0">
                <a:solidFill>
                  <a:schemeClr val="tx1"/>
                </a:solidFill>
                <a:effectLst/>
                <a:latin typeface="+mn-lt"/>
                <a:ea typeface="+mn-ea"/>
                <a:cs typeface="+mn-cs"/>
              </a:rPr>
              <a:t>Add in mitigating actions.</a:t>
            </a:r>
          </a:p>
          <a:p>
            <a:pPr lvl="0"/>
            <a:r>
              <a:rPr lang="en-GB" sz="1200" kern="1200" smtClean="0">
                <a:solidFill>
                  <a:schemeClr val="tx1"/>
                </a:solidFill>
                <a:effectLst/>
                <a:latin typeface="+mn-lt"/>
                <a:ea typeface="+mn-ea"/>
                <a:cs typeface="+mn-cs"/>
              </a:rPr>
              <a:t>Think about where the learning from weeks 1-3 fits in – some of the dp good practice will help with several different risk areas, some will be quite specific. Where are the risks where we don’t have a mitigation or strategy? Which are most immediate? Feedback and discussion.</a:t>
            </a:r>
          </a:p>
          <a:p>
            <a:pPr lvl="0"/>
            <a:r>
              <a:rPr lang="en-GB" sz="1200" kern="1200" smtClean="0">
                <a:solidFill>
                  <a:schemeClr val="tx1"/>
                </a:solidFill>
                <a:effectLst/>
                <a:latin typeface="+mn-lt"/>
                <a:ea typeface="+mn-ea"/>
                <a:cs typeface="+mn-cs"/>
              </a:rPr>
              <a:t>Wrap up – SPOT model, Risk project &amp; events.</a:t>
            </a:r>
          </a:p>
          <a:p>
            <a:endParaRPr lang="en-GB"/>
          </a:p>
        </p:txBody>
      </p:sp>
      <p:sp>
        <p:nvSpPr>
          <p:cNvPr id="4" name="Slide Number Placeholder 3"/>
          <p:cNvSpPr>
            <a:spLocks noGrp="1"/>
          </p:cNvSpPr>
          <p:nvPr>
            <p:ph type="sldNum" sz="quarter" idx="10"/>
          </p:nvPr>
        </p:nvSpPr>
        <p:spPr/>
        <p:txBody>
          <a:bodyPr/>
          <a:lstStyle/>
          <a:p>
            <a:fld id="{EC646113-99EE-47ED-8069-50833CEF5E57}" type="slidenum">
              <a:rPr lang="en-GB" smtClean="0"/>
              <a:t>2</a:t>
            </a:fld>
            <a:endParaRPr lang="en-GB" dirty="0"/>
          </a:p>
        </p:txBody>
      </p:sp>
    </p:spTree>
    <p:extLst>
      <p:ext uri="{BB962C8B-B14F-4D97-AF65-F5344CB8AC3E}">
        <p14:creationId xmlns:p14="http://schemas.microsoft.com/office/powerpoint/2010/main" val="2252575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DU</a:t>
            </a:r>
            <a:endParaRPr lang="en-GB"/>
          </a:p>
        </p:txBody>
      </p:sp>
      <p:sp>
        <p:nvSpPr>
          <p:cNvPr id="4" name="Slide Number Placeholder 3"/>
          <p:cNvSpPr>
            <a:spLocks noGrp="1"/>
          </p:cNvSpPr>
          <p:nvPr>
            <p:ph type="sldNum" sz="quarter" idx="10"/>
          </p:nvPr>
        </p:nvSpPr>
        <p:spPr/>
        <p:txBody>
          <a:bodyPr/>
          <a:lstStyle/>
          <a:p>
            <a:fld id="{EC646113-99EE-47ED-8069-50833CEF5E57}" type="slidenum">
              <a:rPr lang="en-GB" smtClean="0"/>
              <a:t>12</a:t>
            </a:fld>
            <a:endParaRPr lang="en-GB" dirty="0"/>
          </a:p>
        </p:txBody>
      </p:sp>
    </p:spTree>
    <p:extLst>
      <p:ext uri="{BB962C8B-B14F-4D97-AF65-F5344CB8AC3E}">
        <p14:creationId xmlns:p14="http://schemas.microsoft.com/office/powerpoint/2010/main" val="1309337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SR</a:t>
            </a:r>
            <a:endParaRPr lang="en-GB"/>
          </a:p>
        </p:txBody>
      </p:sp>
      <p:sp>
        <p:nvSpPr>
          <p:cNvPr id="4" name="Slide Number Placeholder 3"/>
          <p:cNvSpPr>
            <a:spLocks noGrp="1"/>
          </p:cNvSpPr>
          <p:nvPr>
            <p:ph type="sldNum" sz="quarter" idx="10"/>
          </p:nvPr>
        </p:nvSpPr>
        <p:spPr/>
        <p:txBody>
          <a:bodyPr/>
          <a:lstStyle/>
          <a:p>
            <a:fld id="{EC646113-99EE-47ED-8069-50833CEF5E57}" type="slidenum">
              <a:rPr lang="en-GB" smtClean="0"/>
              <a:t>13</a:t>
            </a:fld>
            <a:endParaRPr lang="en-GB" dirty="0"/>
          </a:p>
        </p:txBody>
      </p:sp>
    </p:spTree>
    <p:extLst>
      <p:ext uri="{BB962C8B-B14F-4D97-AF65-F5344CB8AC3E}">
        <p14:creationId xmlns:p14="http://schemas.microsoft.com/office/powerpoint/2010/main" val="4200085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SR</a:t>
            </a:r>
            <a:endParaRPr lang="en-GB"/>
          </a:p>
        </p:txBody>
      </p:sp>
      <p:sp>
        <p:nvSpPr>
          <p:cNvPr id="4" name="Slide Number Placeholder 3"/>
          <p:cNvSpPr>
            <a:spLocks noGrp="1"/>
          </p:cNvSpPr>
          <p:nvPr>
            <p:ph type="sldNum" sz="quarter" idx="10"/>
          </p:nvPr>
        </p:nvSpPr>
        <p:spPr/>
        <p:txBody>
          <a:bodyPr/>
          <a:lstStyle/>
          <a:p>
            <a:fld id="{EC646113-99EE-47ED-8069-50833CEF5E57}" type="slidenum">
              <a:rPr lang="en-GB" smtClean="0"/>
              <a:t>14</a:t>
            </a:fld>
            <a:endParaRPr lang="en-GB" dirty="0"/>
          </a:p>
        </p:txBody>
      </p:sp>
    </p:spTree>
    <p:extLst>
      <p:ext uri="{BB962C8B-B14F-4D97-AF65-F5344CB8AC3E}">
        <p14:creationId xmlns:p14="http://schemas.microsoft.com/office/powerpoint/2010/main" val="3389519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SR</a:t>
            </a:r>
            <a:endParaRPr lang="en-GB"/>
          </a:p>
        </p:txBody>
      </p:sp>
      <p:sp>
        <p:nvSpPr>
          <p:cNvPr id="4" name="Slide Number Placeholder 3"/>
          <p:cNvSpPr>
            <a:spLocks noGrp="1"/>
          </p:cNvSpPr>
          <p:nvPr>
            <p:ph type="sldNum" sz="quarter" idx="10"/>
          </p:nvPr>
        </p:nvSpPr>
        <p:spPr/>
        <p:txBody>
          <a:bodyPr/>
          <a:lstStyle/>
          <a:p>
            <a:fld id="{EC646113-99EE-47ED-8069-50833CEF5E57}" type="slidenum">
              <a:rPr lang="en-GB" smtClean="0"/>
              <a:t>15</a:t>
            </a:fld>
            <a:endParaRPr lang="en-GB" dirty="0"/>
          </a:p>
        </p:txBody>
      </p:sp>
    </p:spTree>
    <p:extLst>
      <p:ext uri="{BB962C8B-B14F-4D97-AF65-F5344CB8AC3E}">
        <p14:creationId xmlns:p14="http://schemas.microsoft.com/office/powerpoint/2010/main" val="4170207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SR</a:t>
            </a:r>
            <a:endParaRPr lang="en-GB"/>
          </a:p>
        </p:txBody>
      </p:sp>
      <p:sp>
        <p:nvSpPr>
          <p:cNvPr id="4" name="Slide Number Placeholder 3"/>
          <p:cNvSpPr>
            <a:spLocks noGrp="1"/>
          </p:cNvSpPr>
          <p:nvPr>
            <p:ph type="sldNum" sz="quarter" idx="10"/>
          </p:nvPr>
        </p:nvSpPr>
        <p:spPr/>
        <p:txBody>
          <a:bodyPr/>
          <a:lstStyle/>
          <a:p>
            <a:fld id="{EC646113-99EE-47ED-8069-50833CEF5E57}" type="slidenum">
              <a:rPr lang="en-GB" smtClean="0"/>
              <a:t>16</a:t>
            </a:fld>
            <a:endParaRPr lang="en-GB" dirty="0"/>
          </a:p>
        </p:txBody>
      </p:sp>
    </p:spTree>
    <p:extLst>
      <p:ext uri="{BB962C8B-B14F-4D97-AF65-F5344CB8AC3E}">
        <p14:creationId xmlns:p14="http://schemas.microsoft.com/office/powerpoint/2010/main" val="3680987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DU</a:t>
            </a:r>
            <a:endParaRPr lang="en-GB"/>
          </a:p>
        </p:txBody>
      </p:sp>
      <p:sp>
        <p:nvSpPr>
          <p:cNvPr id="4" name="Slide Number Placeholder 3"/>
          <p:cNvSpPr>
            <a:spLocks noGrp="1"/>
          </p:cNvSpPr>
          <p:nvPr>
            <p:ph type="sldNum" sz="quarter" idx="10"/>
          </p:nvPr>
        </p:nvSpPr>
        <p:spPr/>
        <p:txBody>
          <a:bodyPr/>
          <a:lstStyle/>
          <a:p>
            <a:fld id="{EC646113-99EE-47ED-8069-50833CEF5E57}" type="slidenum">
              <a:rPr lang="en-GB" smtClean="0"/>
              <a:t>17</a:t>
            </a:fld>
            <a:endParaRPr lang="en-GB" dirty="0"/>
          </a:p>
        </p:txBody>
      </p:sp>
    </p:spTree>
    <p:extLst>
      <p:ext uri="{BB962C8B-B14F-4D97-AF65-F5344CB8AC3E}">
        <p14:creationId xmlns:p14="http://schemas.microsoft.com/office/powerpoint/2010/main" val="372596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Covers organisational aspects in addition to looking at storage</a:t>
            </a:r>
            <a:r>
              <a:rPr lang="en-GB" baseline="0" smtClean="0"/>
              <a:t> </a:t>
            </a:r>
            <a:r>
              <a:rPr lang="en-GB" baseline="0" smtClean="0"/>
              <a:t>etc</a:t>
            </a:r>
          </a:p>
          <a:p>
            <a:endParaRPr lang="en-GB" baseline="0" smtClean="0"/>
          </a:p>
          <a:p>
            <a:r>
              <a:rPr lang="en-GB" baseline="0" smtClean="0"/>
              <a:t>DPC will make assessments shared by other institutions available, so you can alos compare against peers</a:t>
            </a:r>
            <a:endParaRPr lang="en-GB"/>
          </a:p>
        </p:txBody>
      </p:sp>
      <p:sp>
        <p:nvSpPr>
          <p:cNvPr id="4" name="Slide Number Placeholder 3"/>
          <p:cNvSpPr>
            <a:spLocks noGrp="1"/>
          </p:cNvSpPr>
          <p:nvPr>
            <p:ph type="sldNum" sz="quarter" idx="10"/>
          </p:nvPr>
        </p:nvSpPr>
        <p:spPr/>
        <p:txBody>
          <a:bodyPr/>
          <a:lstStyle/>
          <a:p>
            <a:fld id="{EC646113-99EE-47ED-8069-50833CEF5E57}" type="slidenum">
              <a:rPr lang="en-GB" smtClean="0"/>
              <a:t>18</a:t>
            </a:fld>
            <a:endParaRPr lang="en-GB" dirty="0"/>
          </a:p>
        </p:txBody>
      </p:sp>
    </p:spTree>
    <p:extLst>
      <p:ext uri="{BB962C8B-B14F-4D97-AF65-F5344CB8AC3E}">
        <p14:creationId xmlns:p14="http://schemas.microsoft.com/office/powerpoint/2010/main" val="4108036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Internal work began in September 2017, in contact with AS&amp;RU mid-2018,</a:t>
            </a:r>
            <a:r>
              <a:rPr lang="en-GB" baseline="0" smtClean="0"/>
              <a:t> bid-writing, building partnership 2019</a:t>
            </a:r>
            <a:endParaRPr lang="en-GB"/>
          </a:p>
        </p:txBody>
      </p:sp>
      <p:sp>
        <p:nvSpPr>
          <p:cNvPr id="4" name="Slide Number Placeholder 3"/>
          <p:cNvSpPr>
            <a:spLocks noGrp="1"/>
          </p:cNvSpPr>
          <p:nvPr>
            <p:ph type="sldNum" sz="quarter" idx="10"/>
          </p:nvPr>
        </p:nvSpPr>
        <p:spPr/>
        <p:txBody>
          <a:bodyPr/>
          <a:lstStyle/>
          <a:p>
            <a:fld id="{EC646113-99EE-47ED-8069-50833CEF5E57}" type="slidenum">
              <a:rPr lang="en-GB" smtClean="0"/>
              <a:t>19</a:t>
            </a:fld>
            <a:endParaRPr lang="en-GB" dirty="0"/>
          </a:p>
        </p:txBody>
      </p:sp>
    </p:spTree>
    <p:extLst>
      <p:ext uri="{BB962C8B-B14F-4D97-AF65-F5344CB8AC3E}">
        <p14:creationId xmlns:p14="http://schemas.microsoft.com/office/powerpoint/2010/main" val="1770049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DU</a:t>
            </a:r>
          </a:p>
          <a:p>
            <a:endParaRPr lang="en-GB" smtClean="0"/>
          </a:p>
          <a:p>
            <a:r>
              <a:rPr lang="en-GB" smtClean="0"/>
              <a:t>Slide</a:t>
            </a:r>
            <a:r>
              <a:rPr lang="en-GB" baseline="0" smtClean="0"/>
              <a:t> </a:t>
            </a:r>
            <a:r>
              <a:rPr lang="en-GB" baseline="0" smtClean="0"/>
              <a:t>title also used for an introductory blog post by David last year for International Archives Week.</a:t>
            </a:r>
            <a:endParaRPr lang="en-GB" smtClean="0"/>
          </a:p>
          <a:p>
            <a:endParaRPr lang="en-GB" smtClean="0"/>
          </a:p>
          <a:p>
            <a:r>
              <a:rPr lang="en-GB" smtClean="0"/>
              <a:t>Conway’s report for the US-based </a:t>
            </a:r>
            <a:r>
              <a:rPr lang="en-GB" sz="1200" b="0" i="0" kern="1200" smtClean="0">
                <a:solidFill>
                  <a:schemeClr val="tx1"/>
                </a:solidFill>
                <a:effectLst/>
                <a:latin typeface="+mn-lt"/>
                <a:ea typeface="+mn-ea"/>
                <a:cs typeface="+mn-cs"/>
              </a:rPr>
              <a:t>Council on Library and Information Resources </a:t>
            </a:r>
            <a:r>
              <a:rPr lang="en-GB" smtClean="0"/>
              <a:t>still refers in part to preserving digital surrogates, rather than born digital records, but</a:t>
            </a:r>
            <a:r>
              <a:rPr lang="en-GB" baseline="0" smtClean="0"/>
              <a:t> the basic idea applies. He was aiming to draw on existing physical preservation practices as the world moved into the digital </a:t>
            </a:r>
            <a:r>
              <a:rPr lang="en-GB" baseline="0" smtClean="0"/>
              <a:t>age – this seems to be earliest conception of digital preservation as risk</a:t>
            </a:r>
          </a:p>
          <a:p>
            <a:endParaRPr lang="en-GB" baseline="0" smtClean="0"/>
          </a:p>
          <a:p>
            <a:r>
              <a:rPr lang="en-GB" baseline="0" smtClean="0"/>
              <a:t>And remember back in Session 1, your introduction to digital preservation</a:t>
            </a:r>
            <a:endParaRPr lang="en-GB"/>
          </a:p>
        </p:txBody>
      </p:sp>
      <p:sp>
        <p:nvSpPr>
          <p:cNvPr id="4" name="Slide Number Placeholder 3"/>
          <p:cNvSpPr>
            <a:spLocks noGrp="1"/>
          </p:cNvSpPr>
          <p:nvPr>
            <p:ph type="sldNum" sz="quarter" idx="10"/>
          </p:nvPr>
        </p:nvSpPr>
        <p:spPr/>
        <p:txBody>
          <a:bodyPr/>
          <a:lstStyle/>
          <a:p>
            <a:fld id="{EC646113-99EE-47ED-8069-50833CEF5E57}" type="slidenum">
              <a:rPr lang="en-GB" smtClean="0"/>
              <a:t>3</a:t>
            </a:fld>
            <a:endParaRPr lang="en-GB" dirty="0"/>
          </a:p>
        </p:txBody>
      </p:sp>
    </p:spTree>
    <p:extLst>
      <p:ext uri="{BB962C8B-B14F-4D97-AF65-F5344CB8AC3E}">
        <p14:creationId xmlns:p14="http://schemas.microsoft.com/office/powerpoint/2010/main" val="4251370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“Bit flip” a stored 0 spontaneously changing to 1 or vice versa – the magnetic particle swings round on the disc or tape, physical damage or</a:t>
            </a:r>
            <a:r>
              <a:rPr lang="en-GB" baseline="0" smtClean="0"/>
              <a:t> a change in the dye layer on CD/DVD, chage in state of transistors on flash memory</a:t>
            </a:r>
            <a:endParaRPr lang="en-GB" smtClean="0"/>
          </a:p>
        </p:txBody>
      </p:sp>
      <p:sp>
        <p:nvSpPr>
          <p:cNvPr id="4" name="Slide Number Placeholder 3"/>
          <p:cNvSpPr>
            <a:spLocks noGrp="1"/>
          </p:cNvSpPr>
          <p:nvPr>
            <p:ph type="sldNum" sz="quarter" idx="10"/>
          </p:nvPr>
        </p:nvSpPr>
        <p:spPr/>
        <p:txBody>
          <a:bodyPr/>
          <a:lstStyle/>
          <a:p>
            <a:fld id="{EC646113-99EE-47ED-8069-50833CEF5E57}" type="slidenum">
              <a:rPr lang="en-GB" smtClean="0"/>
              <a:t>4</a:t>
            </a:fld>
            <a:endParaRPr lang="en-GB" dirty="0"/>
          </a:p>
        </p:txBody>
      </p:sp>
    </p:spTree>
    <p:extLst>
      <p:ext uri="{BB962C8B-B14F-4D97-AF65-F5344CB8AC3E}">
        <p14:creationId xmlns:p14="http://schemas.microsoft.com/office/powerpoint/2010/main" val="1634522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Models such as OAIS give us a top down view: set out the broad groups of things needed to undertake digital preservation</a:t>
            </a:r>
          </a:p>
          <a:p>
            <a:endParaRPr lang="en-GB" smtClean="0"/>
          </a:p>
          <a:p>
            <a:r>
              <a:rPr lang="en-GB" smtClean="0"/>
              <a:t>NDSA </a:t>
            </a:r>
            <a:r>
              <a:rPr lang="en-GB" smtClean="0"/>
              <a:t>– US National Digital Stewardship Alliance. David had some involvement</a:t>
            </a:r>
            <a:r>
              <a:rPr lang="en-GB" baseline="0" smtClean="0"/>
              <a:t> in the recent revision process</a:t>
            </a:r>
          </a:p>
          <a:p>
            <a:endParaRPr lang="en-GB" baseline="0" smtClean="0"/>
          </a:p>
          <a:p>
            <a:r>
              <a:rPr lang="en-GB" baseline="0" smtClean="0"/>
              <a:t>This brings us on to the idea of physical risks – mandates multiple copies, with different disaster threat profiles.  We’re about 200m from the Thames so what does that mean…</a:t>
            </a:r>
            <a:endParaRPr lang="en-GB"/>
          </a:p>
        </p:txBody>
      </p:sp>
      <p:sp>
        <p:nvSpPr>
          <p:cNvPr id="4" name="Slide Number Placeholder 3"/>
          <p:cNvSpPr>
            <a:spLocks noGrp="1"/>
          </p:cNvSpPr>
          <p:nvPr>
            <p:ph type="sldNum" sz="quarter" idx="10"/>
          </p:nvPr>
        </p:nvSpPr>
        <p:spPr/>
        <p:txBody>
          <a:bodyPr/>
          <a:lstStyle/>
          <a:p>
            <a:fld id="{EC646113-99EE-47ED-8069-50833CEF5E57}" type="slidenum">
              <a:rPr lang="en-GB" smtClean="0"/>
              <a:t>5</a:t>
            </a:fld>
            <a:endParaRPr lang="en-GB" dirty="0"/>
          </a:p>
        </p:txBody>
      </p:sp>
    </p:spTree>
    <p:extLst>
      <p:ext uri="{BB962C8B-B14F-4D97-AF65-F5344CB8AC3E}">
        <p14:creationId xmlns:p14="http://schemas.microsoft.com/office/powerpoint/2010/main" val="1632037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mtClean="0"/>
              <a:t>Computer equipment and water don’t mix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mtClean="0"/>
              <a:t>“</a:t>
            </a:r>
            <a:r>
              <a:rPr lang="en-GB" sz="1200" b="0" i="0" u="none" strike="noStrike" kern="1200" smtClean="0">
                <a:solidFill>
                  <a:schemeClr val="tx1"/>
                </a:solidFill>
                <a:effectLst/>
                <a:latin typeface="Arial" charset="0"/>
                <a:ea typeface="+mn-ea"/>
                <a:cs typeface="+mn-cs"/>
              </a:rPr>
              <a:t>Land and property in this flood zone would have a high probability of flooding without the local flood defences. These protect the area against a river flood with a 1% chance of happening each year, or a flood from the sea with a 0.5% chance of happening each year. “https://flood-map-for-planning.service.gov.uk/summary?polygon=[[519485,177324],[519401,177195],[519554,177041],[519680,177092],[519643,177205],[519554,177328],[519485,177324]]&amp;center=[519540,177184]</a:t>
            </a:r>
            <a:endParaRPr lang="en-GB" smtClean="0"/>
          </a:p>
          <a:p>
            <a:endParaRPr lang="en-GB" smtClean="0"/>
          </a:p>
          <a:p>
            <a:r>
              <a:rPr lang="en-GB" smtClean="0"/>
              <a:t>River</a:t>
            </a:r>
            <a:r>
              <a:rPr lang="en-GB" baseline="0" smtClean="0"/>
              <a:t> has flood defences, our site and building also have defences built-in – the podium round Q1 and building lay-out generally make sure (hopefully!) that there are no entry points for water at ground level. Main repositories raised.  The ponds also help control run-off etc.</a:t>
            </a:r>
          </a:p>
        </p:txBody>
      </p:sp>
      <p:sp>
        <p:nvSpPr>
          <p:cNvPr id="4" name="Slide Number Placeholder 3"/>
          <p:cNvSpPr>
            <a:spLocks noGrp="1"/>
          </p:cNvSpPr>
          <p:nvPr>
            <p:ph type="sldNum" sz="quarter" idx="10"/>
          </p:nvPr>
        </p:nvSpPr>
        <p:spPr/>
        <p:txBody>
          <a:bodyPr/>
          <a:lstStyle/>
          <a:p>
            <a:fld id="{EC646113-99EE-47ED-8069-50833CEF5E57}" type="slidenum">
              <a:rPr lang="en-GB" smtClean="0"/>
              <a:t>6</a:t>
            </a:fld>
            <a:endParaRPr lang="en-GB" dirty="0"/>
          </a:p>
        </p:txBody>
      </p:sp>
    </p:spTree>
    <p:extLst>
      <p:ext uri="{BB962C8B-B14F-4D97-AF65-F5344CB8AC3E}">
        <p14:creationId xmlns:p14="http://schemas.microsoft.com/office/powerpoint/2010/main" val="2221936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smtClean="0"/>
          </a:p>
          <a:p>
            <a:r>
              <a:rPr lang="en-GB" baseline="0" smtClean="0"/>
              <a:t>A different risk: the Heathrow flight path passes over TNA…</a:t>
            </a:r>
            <a:endParaRPr lang="en-GB" smtClean="0"/>
          </a:p>
        </p:txBody>
      </p:sp>
      <p:sp>
        <p:nvSpPr>
          <p:cNvPr id="4" name="Slide Number Placeholder 3"/>
          <p:cNvSpPr>
            <a:spLocks noGrp="1"/>
          </p:cNvSpPr>
          <p:nvPr>
            <p:ph type="sldNum" sz="quarter" idx="10"/>
          </p:nvPr>
        </p:nvSpPr>
        <p:spPr/>
        <p:txBody>
          <a:bodyPr/>
          <a:lstStyle/>
          <a:p>
            <a:fld id="{EC646113-99EE-47ED-8069-50833CEF5E57}" type="slidenum">
              <a:rPr lang="en-GB" smtClean="0"/>
              <a:t>7</a:t>
            </a:fld>
            <a:endParaRPr lang="en-GB" dirty="0"/>
          </a:p>
        </p:txBody>
      </p:sp>
    </p:spTree>
    <p:extLst>
      <p:ext uri="{BB962C8B-B14F-4D97-AF65-F5344CB8AC3E}">
        <p14:creationId xmlns:p14="http://schemas.microsoft.com/office/powerpoint/2010/main" val="1728599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SR? </a:t>
            </a:r>
          </a:p>
          <a:p>
            <a:endParaRPr lang="en-GB" smtClean="0"/>
          </a:p>
          <a:p>
            <a:r>
              <a:rPr lang="en-GB" smtClean="0"/>
              <a:t>Organisational </a:t>
            </a:r>
            <a:r>
              <a:rPr lang="en-GB" smtClean="0"/>
              <a:t>context includes the general level of support in/for</a:t>
            </a:r>
            <a:r>
              <a:rPr lang="en-GB" baseline="0" smtClean="0"/>
              <a:t> your institution, whether that’s funding, staffing, access to training etc.</a:t>
            </a:r>
            <a:endParaRPr lang="en-GB"/>
          </a:p>
        </p:txBody>
      </p:sp>
      <p:sp>
        <p:nvSpPr>
          <p:cNvPr id="4" name="Slide Number Placeholder 3"/>
          <p:cNvSpPr>
            <a:spLocks noGrp="1"/>
          </p:cNvSpPr>
          <p:nvPr>
            <p:ph type="sldNum" sz="quarter" idx="10"/>
          </p:nvPr>
        </p:nvSpPr>
        <p:spPr/>
        <p:txBody>
          <a:bodyPr/>
          <a:lstStyle/>
          <a:p>
            <a:fld id="{EC646113-99EE-47ED-8069-50833CEF5E57}" type="slidenum">
              <a:rPr lang="en-GB" smtClean="0"/>
              <a:t>8</a:t>
            </a:fld>
            <a:endParaRPr lang="en-GB" dirty="0"/>
          </a:p>
        </p:txBody>
      </p:sp>
    </p:spTree>
    <p:extLst>
      <p:ext uri="{BB962C8B-B14F-4D97-AF65-F5344CB8AC3E}">
        <p14:creationId xmlns:p14="http://schemas.microsoft.com/office/powerpoint/2010/main" val="3800700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Break time</a:t>
            </a:r>
            <a:endParaRPr lang="en-GB"/>
          </a:p>
        </p:txBody>
      </p:sp>
      <p:sp>
        <p:nvSpPr>
          <p:cNvPr id="4" name="Slide Number Placeholder 3"/>
          <p:cNvSpPr>
            <a:spLocks noGrp="1"/>
          </p:cNvSpPr>
          <p:nvPr>
            <p:ph type="sldNum" sz="quarter" idx="10"/>
          </p:nvPr>
        </p:nvSpPr>
        <p:spPr/>
        <p:txBody>
          <a:bodyPr/>
          <a:lstStyle/>
          <a:p>
            <a:fld id="{EC646113-99EE-47ED-8069-50833CEF5E57}" type="slidenum">
              <a:rPr lang="en-GB" smtClean="0"/>
              <a:t>10</a:t>
            </a:fld>
            <a:endParaRPr lang="en-GB" dirty="0"/>
          </a:p>
        </p:txBody>
      </p:sp>
    </p:spTree>
    <p:extLst>
      <p:ext uri="{BB962C8B-B14F-4D97-AF65-F5344CB8AC3E}">
        <p14:creationId xmlns:p14="http://schemas.microsoft.com/office/powerpoint/2010/main" val="4069146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smtClean="0"/>
              <a:t>[How much we do on this slide will depend on what’s been included in the post its]</a:t>
            </a:r>
          </a:p>
          <a:p>
            <a:endParaRPr lang="en-GB" baseline="0" smtClean="0"/>
          </a:p>
          <a:p>
            <a:r>
              <a:rPr lang="en-GB" baseline="0" smtClean="0"/>
              <a:t>We know training can be an issue – that’s why we’ve started offering this course!</a:t>
            </a:r>
          </a:p>
          <a:p>
            <a:endParaRPr lang="en-GB" baseline="0" smtClean="0"/>
          </a:p>
          <a:p>
            <a:r>
              <a:rPr lang="en-GB" baseline="0" smtClean="0"/>
              <a:t>Think </a:t>
            </a:r>
            <a:r>
              <a:rPr lang="en-GB" baseline="0" smtClean="0"/>
              <a:t>Thomas Cook – and digital not tolerant of gaps in support, paper may survive “preservation gaps” (perhaps not in the best of condition), digital less likely</a:t>
            </a:r>
          </a:p>
          <a:p>
            <a:endParaRPr lang="en-GB" baseline="0" smtClean="0"/>
          </a:p>
          <a:p>
            <a:r>
              <a:rPr lang="en-GB" baseline="0" smtClean="0"/>
              <a:t>This applies to material already in archives too – just leaving it on original media not a sensible strategy. Hard drives die, or can’t easily be connected to newer computers etc, tape drives become obsolete. Bit rot becomes more likely to have an impact over time.</a:t>
            </a:r>
          </a:p>
          <a:p>
            <a:endParaRPr lang="en-GB" baseline="0" smtClean="0"/>
          </a:p>
          <a:p>
            <a:r>
              <a:rPr lang="en-GB" baseline="0" smtClean="0"/>
              <a:t>Do you actually know what you’ve got (and can prove it), who accessed it, has it changed since you got it (and why), where did it come from, does it belong to you, or is it on loan, can you (or patrons) find what they want</a:t>
            </a:r>
            <a:endParaRPr lang="en-GB"/>
          </a:p>
        </p:txBody>
      </p:sp>
      <p:sp>
        <p:nvSpPr>
          <p:cNvPr id="4" name="Slide Number Placeholder 3"/>
          <p:cNvSpPr>
            <a:spLocks noGrp="1"/>
          </p:cNvSpPr>
          <p:nvPr>
            <p:ph type="sldNum" sz="quarter" idx="10"/>
          </p:nvPr>
        </p:nvSpPr>
        <p:spPr/>
        <p:txBody>
          <a:bodyPr/>
          <a:lstStyle/>
          <a:p>
            <a:fld id="{EC646113-99EE-47ED-8069-50833CEF5E57}" type="slidenum">
              <a:rPr lang="en-GB" smtClean="0"/>
              <a:t>11</a:t>
            </a:fld>
            <a:endParaRPr lang="en-GB" dirty="0"/>
          </a:p>
        </p:txBody>
      </p:sp>
    </p:spTree>
    <p:extLst>
      <p:ext uri="{BB962C8B-B14F-4D97-AF65-F5344CB8AC3E}">
        <p14:creationId xmlns:p14="http://schemas.microsoft.com/office/powerpoint/2010/main" val="1600039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lank">
    <p:bg>
      <p:bgPr>
        <a:solidFill>
          <a:schemeClr val="bg1"/>
        </a:solidFill>
        <a:effectLst/>
      </p:bgPr>
    </p:bg>
    <p:spTree>
      <p:nvGrpSpPr>
        <p:cNvPr id="1" name=""/>
        <p:cNvGrpSpPr/>
        <p:nvPr/>
      </p:nvGrpSpPr>
      <p:grpSpPr>
        <a:xfrm>
          <a:off x="0" y="0"/>
          <a:ext cx="0" cy="0"/>
          <a:chOff x="0" y="0"/>
          <a:chExt cx="0" cy="0"/>
        </a:xfrm>
      </p:grpSpPr>
      <p:sp>
        <p:nvSpPr>
          <p:cNvPr id="16" name="Text Placeholder 15"/>
          <p:cNvSpPr>
            <a:spLocks noGrp="1"/>
          </p:cNvSpPr>
          <p:nvPr>
            <p:ph type="body" sz="quarter" idx="13" hasCustomPrompt="1"/>
          </p:nvPr>
        </p:nvSpPr>
        <p:spPr>
          <a:xfrm>
            <a:off x="1046163" y="798514"/>
            <a:ext cx="6351587" cy="2743756"/>
          </a:xfrm>
          <a:prstGeom prst="rect">
            <a:avLst/>
          </a:prstGeom>
        </p:spPr>
        <p:txBody>
          <a:bodyPr/>
          <a:lstStyle>
            <a:lvl1pPr marL="0" indent="0">
              <a:buNone/>
              <a:defRPr sz="4000" baseline="0">
                <a:latin typeface="Roboto Mono" pitchFamily="2" charset="0"/>
                <a:ea typeface="Roboto Mono" pitchFamily="2" charset="0"/>
              </a:defRPr>
            </a:lvl1pPr>
          </a:lstStyle>
          <a:p>
            <a:pPr lvl="0"/>
            <a:r>
              <a:rPr lang="en-GB" smtClean="0"/>
              <a:t>Insert your presentation title here</a:t>
            </a:r>
            <a:endParaRPr lang="en-GB"/>
          </a:p>
        </p:txBody>
      </p:sp>
      <p:sp>
        <p:nvSpPr>
          <p:cNvPr id="18" name="Text Placeholder 17"/>
          <p:cNvSpPr>
            <a:spLocks noGrp="1"/>
          </p:cNvSpPr>
          <p:nvPr>
            <p:ph type="body" sz="quarter" idx="14" hasCustomPrompt="1"/>
          </p:nvPr>
        </p:nvSpPr>
        <p:spPr>
          <a:xfrm>
            <a:off x="6240015" y="3789040"/>
            <a:ext cx="4248473" cy="345600"/>
          </a:xfrm>
          <a:prstGeom prst="rect">
            <a:avLst/>
          </a:prstGeom>
        </p:spPr>
        <p:txBody>
          <a:bodyPr/>
          <a:lstStyle>
            <a:lvl1pPr marL="0" indent="0">
              <a:buNone/>
              <a:defRPr sz="1800" baseline="0">
                <a:latin typeface="Roboto Mono" pitchFamily="2" charset="0"/>
                <a:ea typeface="Roboto Mono" pitchFamily="2" charset="0"/>
              </a:defRPr>
            </a:lvl1pPr>
          </a:lstStyle>
          <a:p>
            <a:pPr lvl="0"/>
            <a:r>
              <a:rPr lang="en-US" smtClean="0"/>
              <a:t>Insert your name here</a:t>
            </a:r>
            <a:endParaRPr lang="en-GB"/>
          </a:p>
        </p:txBody>
      </p:sp>
      <p:sp>
        <p:nvSpPr>
          <p:cNvPr id="19" name="Text Placeholder 17"/>
          <p:cNvSpPr>
            <a:spLocks noGrp="1"/>
          </p:cNvSpPr>
          <p:nvPr>
            <p:ph type="body" sz="quarter" idx="15" hasCustomPrompt="1"/>
          </p:nvPr>
        </p:nvSpPr>
        <p:spPr>
          <a:xfrm>
            <a:off x="6240016" y="4221088"/>
            <a:ext cx="4248472" cy="345600"/>
          </a:xfrm>
          <a:prstGeom prst="rect">
            <a:avLst/>
          </a:prstGeom>
        </p:spPr>
        <p:txBody>
          <a:bodyPr/>
          <a:lstStyle>
            <a:lvl1pPr marL="0" indent="0">
              <a:buNone/>
              <a:defRPr sz="1800" baseline="0">
                <a:latin typeface="Roboto Mono" pitchFamily="2" charset="0"/>
                <a:ea typeface="Roboto Mono" pitchFamily="2" charset="0"/>
              </a:defRPr>
            </a:lvl1pPr>
          </a:lstStyle>
          <a:p>
            <a:pPr lvl="0"/>
            <a:r>
              <a:rPr lang="en-US" smtClean="0"/>
              <a:t>Date: 1 January 2019</a:t>
            </a:r>
            <a:endParaRPr lang="en-GB"/>
          </a:p>
        </p:txBody>
      </p:sp>
    </p:spTree>
    <p:extLst>
      <p:ext uri="{BB962C8B-B14F-4D97-AF65-F5344CB8AC3E}">
        <p14:creationId xmlns:p14="http://schemas.microsoft.com/office/powerpoint/2010/main" val="4259644343"/>
      </p:ext>
    </p:extLst>
  </p:cSld>
  <p:clrMapOvr>
    <a:masterClrMapping/>
  </p:clrMapOvr>
  <p:extLst>
    <p:ext uri="{DCECCB84-F9BA-43D5-87BE-67443E8EF086}">
      <p15:sldGuideLst xmlns:p15="http://schemas.microsoft.com/office/powerpoint/2012/main">
        <p15:guide id="1" orient="horz" pos="2636" userDrawn="1">
          <p15:clr>
            <a:srgbClr val="FBAE40"/>
          </p15:clr>
        </p15:guide>
        <p15:guide id="2" pos="7106" userDrawn="1">
          <p15:clr>
            <a:srgbClr val="FBAE40"/>
          </p15:clr>
        </p15:guide>
        <p15:guide id="3" orient="horz" pos="414" userDrawn="1">
          <p15:clr>
            <a:srgbClr val="FBAE40"/>
          </p15:clr>
        </p15:guide>
        <p15:guide id="4" orient="horz" pos="731" userDrawn="1">
          <p15:clr>
            <a:srgbClr val="FBAE40"/>
          </p15:clr>
        </p15:guide>
        <p15:guide id="5" orient="horz" pos="1049" userDrawn="1">
          <p15:clr>
            <a:srgbClr val="FBAE40"/>
          </p15:clr>
        </p15:guide>
        <p15:guide id="6" orient="horz" pos="1366" userDrawn="1">
          <p15:clr>
            <a:srgbClr val="FBAE40"/>
          </p15:clr>
        </p15:guide>
        <p15:guide id="7" orient="horz" pos="1661" userDrawn="1">
          <p15:clr>
            <a:srgbClr val="FBAE40"/>
          </p15:clr>
        </p15:guide>
        <p15:guide id="8" orient="horz" pos="2001" userDrawn="1">
          <p15:clr>
            <a:srgbClr val="FBAE40"/>
          </p15:clr>
        </p15:guide>
        <p15:guide id="9" orient="horz" pos="2319" userDrawn="1">
          <p15:clr>
            <a:srgbClr val="FBAE40"/>
          </p15:clr>
        </p15:guide>
        <p15:guide id="10" orient="horz" pos="2954" userDrawn="1">
          <p15:clr>
            <a:srgbClr val="FBAE40"/>
          </p15:clr>
        </p15:guide>
        <p15:guide id="11" orient="horz" pos="3271" userDrawn="1">
          <p15:clr>
            <a:srgbClr val="FBAE40"/>
          </p15:clr>
        </p15:guide>
        <p15:guide id="12" orient="horz" pos="3589" userDrawn="1">
          <p15:clr>
            <a:srgbClr val="FBAE40"/>
          </p15:clr>
        </p15:guide>
        <p15:guide id="13" orient="horz" pos="3906" userDrawn="1">
          <p15:clr>
            <a:srgbClr val="FBAE40"/>
          </p15:clr>
        </p15:guide>
        <p15:guide id="14" orient="horz" pos="42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py slide">
    <p:bg>
      <p:bgPr>
        <a:solidFill>
          <a:schemeClr val="bg1"/>
        </a:solidFill>
        <a:effectLst/>
      </p:bgPr>
    </p:bg>
    <p:spTree>
      <p:nvGrpSpPr>
        <p:cNvPr id="1" name=""/>
        <p:cNvGrpSpPr/>
        <p:nvPr/>
      </p:nvGrpSpPr>
      <p:grpSpPr>
        <a:xfrm>
          <a:off x="0" y="0"/>
          <a:ext cx="0" cy="0"/>
          <a:chOff x="0" y="0"/>
          <a:chExt cx="0" cy="0"/>
        </a:xfrm>
      </p:grpSpPr>
      <p:sp>
        <p:nvSpPr>
          <p:cNvPr id="5" name="Text Placeholder 11"/>
          <p:cNvSpPr>
            <a:spLocks noGrp="1"/>
          </p:cNvSpPr>
          <p:nvPr>
            <p:ph type="body" sz="quarter" idx="12" hasCustomPrompt="1"/>
          </p:nvPr>
        </p:nvSpPr>
        <p:spPr>
          <a:xfrm>
            <a:off x="1054100" y="823913"/>
            <a:ext cx="9342437" cy="725487"/>
          </a:xfrm>
          <a:prstGeom prst="rect">
            <a:avLst/>
          </a:prstGeom>
        </p:spPr>
        <p:txBody>
          <a:bodyPr/>
          <a:lstStyle>
            <a:lvl1pPr marL="0" indent="0">
              <a:buNone/>
              <a:defRPr baseline="0">
                <a:latin typeface="Roboto Mono" pitchFamily="2" charset="0"/>
                <a:ea typeface="Roboto Mono" pitchFamily="2" charset="0"/>
              </a:defRPr>
            </a:lvl1pPr>
          </a:lstStyle>
          <a:p>
            <a:pPr lvl="0"/>
            <a:r>
              <a:rPr lang="en-GB" smtClean="0"/>
              <a:t>Insert subtitle here or delete text box. </a:t>
            </a:r>
            <a:endParaRPr lang="en-GB"/>
          </a:p>
        </p:txBody>
      </p:sp>
      <p:sp>
        <p:nvSpPr>
          <p:cNvPr id="6" name="Text Placeholder 13"/>
          <p:cNvSpPr>
            <a:spLocks noGrp="1"/>
          </p:cNvSpPr>
          <p:nvPr>
            <p:ph type="body" sz="quarter" idx="13" hasCustomPrompt="1"/>
          </p:nvPr>
        </p:nvSpPr>
        <p:spPr>
          <a:xfrm>
            <a:off x="1054099" y="1665288"/>
            <a:ext cx="9342438" cy="4299721"/>
          </a:xfrm>
          <a:prstGeom prst="rect">
            <a:avLst/>
          </a:prstGeom>
        </p:spPr>
        <p:txBody>
          <a:bodyPr/>
          <a:lstStyle>
            <a:lvl1pPr marL="0" indent="0">
              <a:buNone/>
              <a:defRPr sz="2000"/>
            </a:lvl1pPr>
          </a:lstStyle>
          <a:p>
            <a:pPr lvl="0"/>
            <a:r>
              <a:rPr lang="en-GB" smtClean="0">
                <a:latin typeface="Open Sans" panose="020B0606030504020204" pitchFamily="34" charset="0"/>
                <a:ea typeface="Open Sans" panose="020B0606030504020204" pitchFamily="34" charset="0"/>
                <a:cs typeface="Open Sans" panose="020B0606030504020204" pitchFamily="34" charset="0"/>
              </a:rPr>
              <a:t>Insert copy here. If you wish to add images, please insert the ‘Copy + image’ slide using the drop-down on the New Slide tab. </a:t>
            </a:r>
            <a:endParaRPr lang="en-GB"/>
          </a:p>
        </p:txBody>
      </p:sp>
    </p:spTree>
    <p:extLst>
      <p:ext uri="{BB962C8B-B14F-4D97-AF65-F5344CB8AC3E}">
        <p14:creationId xmlns:p14="http://schemas.microsoft.com/office/powerpoint/2010/main" val="2191536608"/>
      </p:ext>
    </p:extLst>
  </p:cSld>
  <p:clrMapOvr>
    <a:masterClrMapping/>
  </p:clrMapOvr>
  <p:extLst mod="1">
    <p:ext uri="{DCECCB84-F9BA-43D5-87BE-67443E8EF086}">
      <p15:sldGuideLst xmlns:p15="http://schemas.microsoft.com/office/powerpoint/2012/main">
        <p15:guide id="1" orient="horz" pos="2636">
          <p15:clr>
            <a:srgbClr val="FBAE40"/>
          </p15:clr>
        </p15:guide>
        <p15:guide id="2" pos="7106">
          <p15:clr>
            <a:srgbClr val="FBAE40"/>
          </p15:clr>
        </p15:guide>
        <p15:guide id="3" orient="horz" pos="414">
          <p15:clr>
            <a:srgbClr val="FBAE40"/>
          </p15:clr>
        </p15:guide>
        <p15:guide id="4" orient="horz" pos="731">
          <p15:clr>
            <a:srgbClr val="FBAE40"/>
          </p15:clr>
        </p15:guide>
        <p15:guide id="5" orient="horz" pos="1049">
          <p15:clr>
            <a:srgbClr val="FBAE40"/>
          </p15:clr>
        </p15:guide>
        <p15:guide id="6" orient="horz" pos="1366">
          <p15:clr>
            <a:srgbClr val="FBAE40"/>
          </p15:clr>
        </p15:guide>
        <p15:guide id="7" orient="horz" pos="1684">
          <p15:clr>
            <a:srgbClr val="FBAE40"/>
          </p15:clr>
        </p15:guide>
        <p15:guide id="8" orient="horz" pos="2001">
          <p15:clr>
            <a:srgbClr val="FBAE40"/>
          </p15:clr>
        </p15:guide>
        <p15:guide id="9" orient="horz" pos="2319">
          <p15:clr>
            <a:srgbClr val="FBAE40"/>
          </p15:clr>
        </p15:guide>
        <p15:guide id="10" orient="horz" pos="2954">
          <p15:clr>
            <a:srgbClr val="FBAE40"/>
          </p15:clr>
        </p15:guide>
        <p15:guide id="11" orient="horz" pos="3271">
          <p15:clr>
            <a:srgbClr val="FBAE40"/>
          </p15:clr>
        </p15:guide>
        <p15:guide id="12" orient="horz" pos="3589">
          <p15:clr>
            <a:srgbClr val="FBAE40"/>
          </p15:clr>
        </p15:guide>
        <p15:guide id="13" orient="horz" pos="3906">
          <p15:clr>
            <a:srgbClr val="FBAE40"/>
          </p15:clr>
        </p15:guide>
        <p15:guide id="14" orient="horz" pos="42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py+ 2 images ">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7562850" y="3690551"/>
            <a:ext cx="2882900" cy="2030799"/>
          </a:xfrm>
          <a:prstGeom prst="rect">
            <a:avLst/>
          </a:prstGeom>
        </p:spPr>
        <p:txBody>
          <a:bodyPr/>
          <a:lstStyle>
            <a:lvl1pPr marL="0" indent="0">
              <a:buNone/>
              <a:defRPr/>
            </a:lvl1pPr>
          </a:lstStyle>
          <a:p>
            <a:endParaRPr lang="en-GB" dirty="0"/>
          </a:p>
        </p:txBody>
      </p:sp>
      <p:sp>
        <p:nvSpPr>
          <p:cNvPr id="9" name="Picture Placeholder 7"/>
          <p:cNvSpPr>
            <a:spLocks noGrp="1"/>
          </p:cNvSpPr>
          <p:nvPr>
            <p:ph type="pic" sz="quarter" idx="11" hasCustomPrompt="1"/>
          </p:nvPr>
        </p:nvSpPr>
        <p:spPr>
          <a:xfrm>
            <a:off x="7562850" y="1672281"/>
            <a:ext cx="2882900" cy="1504307"/>
          </a:xfrm>
          <a:prstGeom prst="rect">
            <a:avLst/>
          </a:prstGeom>
        </p:spPr>
        <p:txBody>
          <a:bodyPr/>
          <a:lstStyle>
            <a:lvl1pPr marL="0" indent="0">
              <a:buNone/>
              <a:defRPr/>
            </a:lvl1pPr>
          </a:lstStyle>
          <a:p>
            <a:r>
              <a:rPr lang="en-GB" dirty="0" smtClean="0"/>
              <a:t>Picture </a:t>
            </a:r>
            <a:endParaRPr lang="en-GB" dirty="0"/>
          </a:p>
        </p:txBody>
      </p:sp>
      <p:sp>
        <p:nvSpPr>
          <p:cNvPr id="13" name="Text Placeholder 12"/>
          <p:cNvSpPr>
            <a:spLocks noGrp="1"/>
          </p:cNvSpPr>
          <p:nvPr>
            <p:ph type="body" sz="quarter" idx="13" hasCustomPrompt="1"/>
          </p:nvPr>
        </p:nvSpPr>
        <p:spPr>
          <a:xfrm>
            <a:off x="1054800" y="1672281"/>
            <a:ext cx="6408737" cy="4423720"/>
          </a:xfrm>
          <a:prstGeom prst="rect">
            <a:avLst/>
          </a:prstGeom>
        </p:spPr>
        <p:txBody>
          <a:bodyPr/>
          <a:lstStyle>
            <a:lvl1pPr marL="0" indent="0">
              <a:buNone/>
              <a:defRPr sz="2000" baseline="0">
                <a:latin typeface="Open Sans" panose="020B0606030504020204" pitchFamily="34" charset="0"/>
                <a:ea typeface="Open Sans" panose="020B0606030504020204" pitchFamily="34" charset="0"/>
                <a:cs typeface="Open Sans" panose="020B0606030504020204" pitchFamily="34" charset="0"/>
              </a:defRPr>
            </a:lvl1pPr>
          </a:lstStyle>
          <a:p>
            <a:pPr lvl="0"/>
            <a:r>
              <a:rPr lang="en-US" smtClean="0"/>
              <a:t>Insert copy here. </a:t>
            </a:r>
            <a:endParaRPr lang="en-GB"/>
          </a:p>
        </p:txBody>
      </p:sp>
      <p:sp>
        <p:nvSpPr>
          <p:cNvPr id="15" name="Text Placeholder 14"/>
          <p:cNvSpPr>
            <a:spLocks noGrp="1"/>
          </p:cNvSpPr>
          <p:nvPr>
            <p:ph type="body" sz="quarter" idx="14" hasCustomPrompt="1"/>
          </p:nvPr>
        </p:nvSpPr>
        <p:spPr>
          <a:xfrm>
            <a:off x="1054101" y="824399"/>
            <a:ext cx="9391649" cy="473401"/>
          </a:xfrm>
          <a:prstGeom prst="rect">
            <a:avLst/>
          </a:prstGeom>
        </p:spPr>
        <p:txBody>
          <a:bodyPr/>
          <a:lstStyle>
            <a:lvl1pPr marL="0" indent="0">
              <a:buNone/>
              <a:defRPr baseline="0">
                <a:latin typeface="Roboto Mono" pitchFamily="2" charset="0"/>
                <a:ea typeface="Roboto Mono" pitchFamily="2" charset="0"/>
              </a:defRPr>
            </a:lvl1pPr>
          </a:lstStyle>
          <a:p>
            <a:pPr lvl="0"/>
            <a:r>
              <a:rPr lang="en-GB" smtClean="0"/>
              <a:t>Insert subtitle here or delete text box.</a:t>
            </a:r>
            <a:endParaRPr lang="en-GB"/>
          </a:p>
        </p:txBody>
      </p:sp>
      <p:sp>
        <p:nvSpPr>
          <p:cNvPr id="6" name="Text Placeholder 12"/>
          <p:cNvSpPr>
            <a:spLocks noGrp="1"/>
          </p:cNvSpPr>
          <p:nvPr>
            <p:ph type="body" sz="quarter" idx="15" hasCustomPrompt="1"/>
          </p:nvPr>
        </p:nvSpPr>
        <p:spPr>
          <a:xfrm>
            <a:off x="7562850" y="3260727"/>
            <a:ext cx="2882900" cy="338355"/>
          </a:xfrm>
          <a:prstGeom prst="rect">
            <a:avLst/>
          </a:prstGeom>
        </p:spPr>
        <p:txBody>
          <a:bodyPr/>
          <a:lstStyle>
            <a:lvl1pPr marL="0" indent="0">
              <a:buNone/>
              <a:defRPr sz="1100" baseline="0">
                <a:latin typeface="Roboto Mono" pitchFamily="2" charset="0"/>
                <a:ea typeface="Roboto Mono" pitchFamily="2" charset="0"/>
                <a:cs typeface="Open Sans" panose="020B0606030504020204" pitchFamily="34" charset="0"/>
              </a:defRPr>
            </a:lvl1pPr>
          </a:lstStyle>
          <a:p>
            <a:pPr lvl="0"/>
            <a:r>
              <a:rPr lang="en-US" smtClean="0"/>
              <a:t>Insert image caption here</a:t>
            </a:r>
            <a:endParaRPr lang="en-GB"/>
          </a:p>
        </p:txBody>
      </p:sp>
      <p:sp>
        <p:nvSpPr>
          <p:cNvPr id="7" name="Text Placeholder 12"/>
          <p:cNvSpPr>
            <a:spLocks noGrp="1"/>
          </p:cNvSpPr>
          <p:nvPr>
            <p:ph type="body" sz="quarter" idx="16" hasCustomPrompt="1"/>
          </p:nvPr>
        </p:nvSpPr>
        <p:spPr>
          <a:xfrm>
            <a:off x="7562850" y="5805489"/>
            <a:ext cx="2882900" cy="290512"/>
          </a:xfrm>
          <a:prstGeom prst="rect">
            <a:avLst/>
          </a:prstGeom>
        </p:spPr>
        <p:txBody>
          <a:bodyPr/>
          <a:lstStyle>
            <a:lvl1pPr marL="0" indent="0">
              <a:buNone/>
              <a:defRPr sz="1100" baseline="0">
                <a:latin typeface="Roboto Mono" pitchFamily="2" charset="0"/>
                <a:ea typeface="Roboto Mono" pitchFamily="2" charset="0"/>
                <a:cs typeface="Open Sans" panose="020B0606030504020204" pitchFamily="34" charset="0"/>
              </a:defRPr>
            </a:lvl1pPr>
          </a:lstStyle>
          <a:p>
            <a:pPr lvl="0"/>
            <a:r>
              <a:rPr lang="en-US" smtClean="0"/>
              <a:t>Insert image caption here</a:t>
            </a:r>
            <a:endParaRPr lang="en-GB"/>
          </a:p>
        </p:txBody>
      </p:sp>
    </p:spTree>
    <p:extLst>
      <p:ext uri="{BB962C8B-B14F-4D97-AF65-F5344CB8AC3E}">
        <p14:creationId xmlns:p14="http://schemas.microsoft.com/office/powerpoint/2010/main" val="965766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py + 1 large image ">
    <p:spTree>
      <p:nvGrpSpPr>
        <p:cNvPr id="1" name=""/>
        <p:cNvGrpSpPr/>
        <p:nvPr/>
      </p:nvGrpSpPr>
      <p:grpSpPr>
        <a:xfrm>
          <a:off x="0" y="0"/>
          <a:ext cx="0" cy="0"/>
          <a:chOff x="0" y="0"/>
          <a:chExt cx="0" cy="0"/>
        </a:xfrm>
      </p:grpSpPr>
      <p:sp>
        <p:nvSpPr>
          <p:cNvPr id="9" name="Picture Placeholder 7"/>
          <p:cNvSpPr>
            <a:spLocks noGrp="1"/>
          </p:cNvSpPr>
          <p:nvPr>
            <p:ph type="pic" sz="quarter" idx="11" hasCustomPrompt="1"/>
          </p:nvPr>
        </p:nvSpPr>
        <p:spPr>
          <a:xfrm>
            <a:off x="5519936" y="1672281"/>
            <a:ext cx="4925814" cy="3484911"/>
          </a:xfrm>
          <a:prstGeom prst="rect">
            <a:avLst/>
          </a:prstGeom>
        </p:spPr>
        <p:txBody>
          <a:bodyPr/>
          <a:lstStyle>
            <a:lvl1pPr marL="0" indent="0">
              <a:buNone/>
              <a:defRPr/>
            </a:lvl1pPr>
          </a:lstStyle>
          <a:p>
            <a:r>
              <a:rPr lang="en-GB" dirty="0" smtClean="0"/>
              <a:t>Picture </a:t>
            </a:r>
            <a:endParaRPr lang="en-GB" dirty="0"/>
          </a:p>
        </p:txBody>
      </p:sp>
      <p:sp>
        <p:nvSpPr>
          <p:cNvPr id="13" name="Text Placeholder 12"/>
          <p:cNvSpPr>
            <a:spLocks noGrp="1"/>
          </p:cNvSpPr>
          <p:nvPr>
            <p:ph type="body" sz="quarter" idx="13" hasCustomPrompt="1"/>
          </p:nvPr>
        </p:nvSpPr>
        <p:spPr>
          <a:xfrm>
            <a:off x="1054800" y="1672281"/>
            <a:ext cx="4285549" cy="4423720"/>
          </a:xfrm>
          <a:prstGeom prst="rect">
            <a:avLst/>
          </a:prstGeom>
        </p:spPr>
        <p:txBody>
          <a:bodyPr/>
          <a:lstStyle>
            <a:lvl1pPr marL="0" indent="0">
              <a:buNone/>
              <a:defRPr sz="2000" baseline="0">
                <a:latin typeface="Open Sans" panose="020B0606030504020204" pitchFamily="34" charset="0"/>
                <a:ea typeface="Open Sans" panose="020B0606030504020204" pitchFamily="34" charset="0"/>
                <a:cs typeface="Open Sans" panose="020B0606030504020204" pitchFamily="34" charset="0"/>
              </a:defRPr>
            </a:lvl1pPr>
          </a:lstStyle>
          <a:p>
            <a:pPr lvl="0"/>
            <a:r>
              <a:rPr lang="en-US" smtClean="0"/>
              <a:t>Insert copy here. </a:t>
            </a:r>
            <a:endParaRPr lang="en-GB"/>
          </a:p>
        </p:txBody>
      </p:sp>
      <p:sp>
        <p:nvSpPr>
          <p:cNvPr id="15" name="Text Placeholder 14"/>
          <p:cNvSpPr>
            <a:spLocks noGrp="1"/>
          </p:cNvSpPr>
          <p:nvPr>
            <p:ph type="body" sz="quarter" idx="14" hasCustomPrompt="1"/>
          </p:nvPr>
        </p:nvSpPr>
        <p:spPr>
          <a:xfrm>
            <a:off x="1054101" y="824399"/>
            <a:ext cx="9391649" cy="473401"/>
          </a:xfrm>
          <a:prstGeom prst="rect">
            <a:avLst/>
          </a:prstGeom>
        </p:spPr>
        <p:txBody>
          <a:bodyPr/>
          <a:lstStyle>
            <a:lvl1pPr marL="0" indent="0">
              <a:buNone/>
              <a:defRPr baseline="0">
                <a:latin typeface="Roboto Mono" pitchFamily="2" charset="0"/>
                <a:ea typeface="Roboto Mono" pitchFamily="2" charset="0"/>
              </a:defRPr>
            </a:lvl1pPr>
          </a:lstStyle>
          <a:p>
            <a:pPr lvl="0"/>
            <a:r>
              <a:rPr lang="en-GB" smtClean="0"/>
              <a:t>Insert subtitle here or delete text box.</a:t>
            </a:r>
            <a:endParaRPr lang="en-GB"/>
          </a:p>
        </p:txBody>
      </p:sp>
      <p:sp>
        <p:nvSpPr>
          <p:cNvPr id="6" name="Text Placeholder 12"/>
          <p:cNvSpPr>
            <a:spLocks noGrp="1"/>
          </p:cNvSpPr>
          <p:nvPr>
            <p:ph type="body" sz="quarter" idx="15" hasCustomPrompt="1"/>
          </p:nvPr>
        </p:nvSpPr>
        <p:spPr>
          <a:xfrm>
            <a:off x="5519936" y="5229200"/>
            <a:ext cx="4925814" cy="432048"/>
          </a:xfrm>
          <a:prstGeom prst="rect">
            <a:avLst/>
          </a:prstGeom>
        </p:spPr>
        <p:txBody>
          <a:bodyPr/>
          <a:lstStyle>
            <a:lvl1pPr marL="0" indent="0">
              <a:buNone/>
              <a:defRPr sz="1100" baseline="0">
                <a:latin typeface="Roboto Mono" pitchFamily="2" charset="0"/>
                <a:ea typeface="Roboto Mono" pitchFamily="2" charset="0"/>
                <a:cs typeface="Open Sans" panose="020B0606030504020204" pitchFamily="34" charset="0"/>
              </a:defRPr>
            </a:lvl1pPr>
          </a:lstStyle>
          <a:p>
            <a:pPr lvl="0"/>
            <a:r>
              <a:rPr lang="en-US" smtClean="0"/>
              <a:t>Insert image caption here</a:t>
            </a:r>
            <a:endParaRPr lang="en-GB"/>
          </a:p>
        </p:txBody>
      </p:sp>
    </p:spTree>
    <p:extLst>
      <p:ext uri="{BB962C8B-B14F-4D97-AF65-F5344CB8AC3E}">
        <p14:creationId xmlns:p14="http://schemas.microsoft.com/office/powerpoint/2010/main" val="622838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uble image slide">
    <p:spTree>
      <p:nvGrpSpPr>
        <p:cNvPr id="1" name=""/>
        <p:cNvGrpSpPr/>
        <p:nvPr/>
      </p:nvGrpSpPr>
      <p:grpSpPr>
        <a:xfrm>
          <a:off x="0" y="0"/>
          <a:ext cx="0" cy="0"/>
          <a:chOff x="0" y="0"/>
          <a:chExt cx="0" cy="0"/>
        </a:xfrm>
      </p:grpSpPr>
      <p:sp>
        <p:nvSpPr>
          <p:cNvPr id="9" name="Picture Placeholder 7"/>
          <p:cNvSpPr>
            <a:spLocks noGrp="1"/>
          </p:cNvSpPr>
          <p:nvPr>
            <p:ph type="pic" sz="quarter" idx="11" hasCustomPrompt="1"/>
          </p:nvPr>
        </p:nvSpPr>
        <p:spPr>
          <a:xfrm>
            <a:off x="1019870" y="1187004"/>
            <a:ext cx="4320480" cy="4032448"/>
          </a:xfrm>
          <a:prstGeom prst="rect">
            <a:avLst/>
          </a:prstGeom>
        </p:spPr>
        <p:txBody>
          <a:bodyPr/>
          <a:lstStyle>
            <a:lvl1pPr marL="0" indent="0">
              <a:buNone/>
              <a:defRPr/>
            </a:lvl1pPr>
          </a:lstStyle>
          <a:p>
            <a:r>
              <a:rPr lang="en-GB" dirty="0" smtClean="0"/>
              <a:t>Picture </a:t>
            </a:r>
            <a:endParaRPr lang="en-GB" dirty="0"/>
          </a:p>
        </p:txBody>
      </p:sp>
      <p:sp>
        <p:nvSpPr>
          <p:cNvPr id="6" name="Text Placeholder 12"/>
          <p:cNvSpPr>
            <a:spLocks noGrp="1"/>
          </p:cNvSpPr>
          <p:nvPr>
            <p:ph type="body" sz="quarter" idx="15" hasCustomPrompt="1"/>
          </p:nvPr>
        </p:nvSpPr>
        <p:spPr>
          <a:xfrm>
            <a:off x="1055440" y="5301208"/>
            <a:ext cx="4284910" cy="396330"/>
          </a:xfrm>
          <a:prstGeom prst="rect">
            <a:avLst/>
          </a:prstGeom>
        </p:spPr>
        <p:txBody>
          <a:bodyPr/>
          <a:lstStyle>
            <a:lvl1pPr marL="0" indent="0">
              <a:buNone/>
              <a:defRPr sz="1100" baseline="0">
                <a:latin typeface="Roboto Mono" pitchFamily="2" charset="0"/>
                <a:ea typeface="Roboto Mono" pitchFamily="2" charset="0"/>
                <a:cs typeface="Open Sans" panose="020B0606030504020204" pitchFamily="34" charset="0"/>
              </a:defRPr>
            </a:lvl1pPr>
          </a:lstStyle>
          <a:p>
            <a:pPr lvl="0"/>
            <a:r>
              <a:rPr lang="en-US" smtClean="0"/>
              <a:t>Insert image caption here</a:t>
            </a:r>
            <a:endParaRPr lang="en-GB"/>
          </a:p>
        </p:txBody>
      </p:sp>
      <p:sp>
        <p:nvSpPr>
          <p:cNvPr id="8" name="Picture Placeholder 7"/>
          <p:cNvSpPr>
            <a:spLocks noGrp="1"/>
          </p:cNvSpPr>
          <p:nvPr>
            <p:ph type="pic" sz="quarter" idx="16" hasCustomPrompt="1"/>
          </p:nvPr>
        </p:nvSpPr>
        <p:spPr>
          <a:xfrm>
            <a:off x="6096000" y="1160463"/>
            <a:ext cx="4320480" cy="4032448"/>
          </a:xfrm>
          <a:prstGeom prst="rect">
            <a:avLst/>
          </a:prstGeom>
        </p:spPr>
        <p:txBody>
          <a:bodyPr/>
          <a:lstStyle>
            <a:lvl1pPr marL="0" indent="0">
              <a:buNone/>
              <a:defRPr/>
            </a:lvl1pPr>
          </a:lstStyle>
          <a:p>
            <a:r>
              <a:rPr lang="en-GB" dirty="0" smtClean="0"/>
              <a:t>Picture </a:t>
            </a:r>
            <a:endParaRPr lang="en-GB" dirty="0"/>
          </a:p>
        </p:txBody>
      </p:sp>
      <p:sp>
        <p:nvSpPr>
          <p:cNvPr id="10" name="Text Placeholder 12"/>
          <p:cNvSpPr>
            <a:spLocks noGrp="1"/>
          </p:cNvSpPr>
          <p:nvPr>
            <p:ph type="body" sz="quarter" idx="17" hasCustomPrompt="1"/>
          </p:nvPr>
        </p:nvSpPr>
        <p:spPr>
          <a:xfrm>
            <a:off x="6096000" y="5314139"/>
            <a:ext cx="4320480" cy="383399"/>
          </a:xfrm>
          <a:prstGeom prst="rect">
            <a:avLst/>
          </a:prstGeom>
        </p:spPr>
        <p:txBody>
          <a:bodyPr/>
          <a:lstStyle>
            <a:lvl1pPr marL="0" indent="0">
              <a:buNone/>
              <a:defRPr sz="1100" baseline="0">
                <a:latin typeface="Roboto Mono" pitchFamily="2" charset="0"/>
                <a:ea typeface="Roboto Mono" pitchFamily="2" charset="0"/>
                <a:cs typeface="Open Sans" panose="020B0606030504020204" pitchFamily="34" charset="0"/>
              </a:defRPr>
            </a:lvl1pPr>
          </a:lstStyle>
          <a:p>
            <a:pPr lvl="0"/>
            <a:r>
              <a:rPr lang="en-US" smtClean="0"/>
              <a:t>Insert image caption here</a:t>
            </a:r>
            <a:endParaRPr lang="en-GB"/>
          </a:p>
        </p:txBody>
      </p:sp>
    </p:spTree>
    <p:extLst>
      <p:ext uri="{BB962C8B-B14F-4D97-AF65-F5344CB8AC3E}">
        <p14:creationId xmlns:p14="http://schemas.microsoft.com/office/powerpoint/2010/main" val="4126577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9" name="Picture Placeholder 7"/>
          <p:cNvSpPr>
            <a:spLocks noGrp="1"/>
          </p:cNvSpPr>
          <p:nvPr>
            <p:ph type="pic" sz="quarter" idx="11" hasCustomPrompt="1"/>
          </p:nvPr>
        </p:nvSpPr>
        <p:spPr>
          <a:xfrm>
            <a:off x="1019869" y="792481"/>
            <a:ext cx="9376581" cy="4998720"/>
          </a:xfrm>
          <a:prstGeom prst="rect">
            <a:avLst/>
          </a:prstGeom>
        </p:spPr>
        <p:txBody>
          <a:bodyPr/>
          <a:lstStyle>
            <a:lvl1pPr marL="0" indent="0">
              <a:buNone/>
              <a:defRPr/>
            </a:lvl1pPr>
          </a:lstStyle>
          <a:p>
            <a:r>
              <a:rPr lang="en-GB" dirty="0" smtClean="0"/>
              <a:t>Picture </a:t>
            </a:r>
            <a:endParaRPr lang="en-GB" dirty="0"/>
          </a:p>
        </p:txBody>
      </p:sp>
      <p:sp>
        <p:nvSpPr>
          <p:cNvPr id="6" name="Text Placeholder 12"/>
          <p:cNvSpPr>
            <a:spLocks noGrp="1"/>
          </p:cNvSpPr>
          <p:nvPr>
            <p:ph type="body" sz="quarter" idx="15" hasCustomPrompt="1"/>
          </p:nvPr>
        </p:nvSpPr>
        <p:spPr>
          <a:xfrm>
            <a:off x="3532633" y="5841075"/>
            <a:ext cx="4284910" cy="261015"/>
          </a:xfrm>
          <a:prstGeom prst="rect">
            <a:avLst/>
          </a:prstGeom>
        </p:spPr>
        <p:txBody>
          <a:bodyPr/>
          <a:lstStyle>
            <a:lvl1pPr marL="0" indent="0">
              <a:buNone/>
              <a:defRPr sz="1100" baseline="0">
                <a:latin typeface="Roboto Mono" pitchFamily="2" charset="0"/>
                <a:ea typeface="Roboto Mono" pitchFamily="2" charset="0"/>
                <a:cs typeface="Open Sans" panose="020B0606030504020204" pitchFamily="34" charset="0"/>
              </a:defRPr>
            </a:lvl1pPr>
          </a:lstStyle>
          <a:p>
            <a:pPr lvl="0"/>
            <a:r>
              <a:rPr lang="en-US" smtClean="0"/>
              <a:t>Insert image caption here</a:t>
            </a:r>
            <a:endParaRPr lang="en-GB"/>
          </a:p>
        </p:txBody>
      </p:sp>
    </p:spTree>
    <p:extLst>
      <p:ext uri="{BB962C8B-B14F-4D97-AF65-F5344CB8AC3E}">
        <p14:creationId xmlns:p14="http://schemas.microsoft.com/office/powerpoint/2010/main" val="379802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1"/>
            <a:ext cx="12192001" cy="6857932"/>
          </a:xfrm>
          <a:prstGeom prst="rect">
            <a:avLst/>
          </a:prstGeom>
        </p:spPr>
      </p:pic>
    </p:spTree>
    <p:extLst>
      <p:ext uri="{BB962C8B-B14F-4D97-AF65-F5344CB8AC3E}">
        <p14:creationId xmlns:p14="http://schemas.microsoft.com/office/powerpoint/2010/main" val="358754551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3600" kern="1200">
          <a:solidFill>
            <a:schemeClr val="tx1"/>
          </a:solidFill>
          <a:latin typeface="Roboto Mono" pitchFamily="2" charset="0"/>
          <a:ea typeface="Roboto Mono"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96" userDrawn="1">
          <p15:clr>
            <a:srgbClr val="F26B43"/>
          </p15:clr>
        </p15:guide>
        <p15:guide id="2" pos="3840" userDrawn="1">
          <p15:clr>
            <a:srgbClr val="F26B43"/>
          </p15:clr>
        </p15:guide>
        <p15:guide id="3" pos="7582" userDrawn="1">
          <p15:clr>
            <a:srgbClr val="F26B43"/>
          </p15:clr>
        </p15:guide>
        <p15:guide id="4" pos="7106" userDrawn="1">
          <p15:clr>
            <a:srgbClr val="F26B43"/>
          </p15:clr>
        </p15:guide>
        <p15:guide id="5" pos="5700" userDrawn="1">
          <p15:clr>
            <a:srgbClr val="F26B43"/>
          </p15:clr>
        </p15:guide>
        <p15:guide id="6" pos="5246" userDrawn="1">
          <p15:clr>
            <a:srgbClr val="F26B43"/>
          </p15:clr>
        </p15:guide>
        <p15:guide id="7" pos="4770" userDrawn="1">
          <p15:clr>
            <a:srgbClr val="F26B43"/>
          </p15:clr>
        </p15:guide>
        <p15:guide id="8" pos="3364" userDrawn="1">
          <p15:clr>
            <a:srgbClr val="F26B43"/>
          </p15:clr>
        </p15:guide>
        <p15:guide id="9" pos="2910" userDrawn="1">
          <p15:clr>
            <a:srgbClr val="F26B43"/>
          </p15:clr>
        </p15:guide>
        <p15:guide id="10" pos="2434" userDrawn="1">
          <p15:clr>
            <a:srgbClr val="F26B43"/>
          </p15:clr>
        </p15:guide>
        <p15:guide id="11" pos="1958" userDrawn="1">
          <p15:clr>
            <a:srgbClr val="F26B43"/>
          </p15:clr>
        </p15:guide>
        <p15:guide id="12" pos="1504" userDrawn="1">
          <p15:clr>
            <a:srgbClr val="F26B43"/>
          </p15:clr>
        </p15:guide>
        <p15:guide id="13" pos="1028" userDrawn="1">
          <p15:clr>
            <a:srgbClr val="F26B43"/>
          </p15:clr>
        </p15:guide>
        <p15:guide id="14" pos="574" userDrawn="1">
          <p15:clr>
            <a:srgbClr val="F26B43"/>
          </p15:clr>
        </p15:guide>
        <p15:guide id="15" pos="98" userDrawn="1">
          <p15:clr>
            <a:srgbClr val="F26B43"/>
          </p15:clr>
        </p15:guide>
        <p15:guide id="16" pos="4294" userDrawn="1">
          <p15:clr>
            <a:srgbClr val="F26B43"/>
          </p15:clr>
        </p15:guide>
        <p15:guide id="17" pos="6176" userDrawn="1">
          <p15:clr>
            <a:srgbClr val="F26B43"/>
          </p15:clr>
        </p15:guide>
        <p15:guide id="18" pos="6652" userDrawn="1">
          <p15:clr>
            <a:srgbClr val="F26B43"/>
          </p15:clr>
        </p15:guide>
        <p15:guide id="19" orient="horz" pos="414" userDrawn="1">
          <p15:clr>
            <a:srgbClr val="F26B43"/>
          </p15:clr>
        </p15:guide>
        <p15:guide id="20" orient="horz" pos="731" userDrawn="1">
          <p15:clr>
            <a:srgbClr val="F26B43"/>
          </p15:clr>
        </p15:guide>
        <p15:guide id="21" orient="horz" pos="1049" userDrawn="1">
          <p15:clr>
            <a:srgbClr val="F26B43"/>
          </p15:clr>
        </p15:guide>
        <p15:guide id="22" orient="horz" pos="1366" userDrawn="1">
          <p15:clr>
            <a:srgbClr val="F26B43"/>
          </p15:clr>
        </p15:guide>
        <p15:guide id="23" orient="horz" pos="1661" userDrawn="1">
          <p15:clr>
            <a:srgbClr val="F26B43"/>
          </p15:clr>
        </p15:guide>
        <p15:guide id="24" orient="horz" pos="2001" userDrawn="1">
          <p15:clr>
            <a:srgbClr val="F26B43"/>
          </p15:clr>
        </p15:guide>
        <p15:guide id="25" orient="horz" pos="2319" userDrawn="1">
          <p15:clr>
            <a:srgbClr val="F26B43"/>
          </p15:clr>
        </p15:guide>
        <p15:guide id="26" orient="horz" pos="2636" userDrawn="1">
          <p15:clr>
            <a:srgbClr val="F26B43"/>
          </p15:clr>
        </p15:guide>
        <p15:guide id="27" orient="horz" pos="2954" userDrawn="1">
          <p15:clr>
            <a:srgbClr val="F26B43"/>
          </p15:clr>
        </p15:guide>
        <p15:guide id="28" orient="horz" pos="3271" userDrawn="1">
          <p15:clr>
            <a:srgbClr val="F26B43"/>
          </p15:clr>
        </p15:guide>
        <p15:guide id="29" orient="horz" pos="3589" userDrawn="1">
          <p15:clr>
            <a:srgbClr val="F26B43"/>
          </p15:clr>
        </p15:guide>
        <p15:guide id="30" orient="horz" pos="3906" userDrawn="1">
          <p15:clr>
            <a:srgbClr val="F26B43"/>
          </p15:clr>
        </p15:guide>
        <p15:guide id="31" orient="horz" pos="422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60"/>
            <a:ext cx="12192000" cy="6857931"/>
          </a:xfrm>
          <a:prstGeom prst="rect">
            <a:avLst/>
          </a:prstGeom>
        </p:spPr>
      </p:pic>
    </p:spTree>
    <p:extLst>
      <p:ext uri="{BB962C8B-B14F-4D97-AF65-F5344CB8AC3E}">
        <p14:creationId xmlns:p14="http://schemas.microsoft.com/office/powerpoint/2010/main" val="2843105772"/>
      </p:ext>
    </p:extLst>
  </p:cSld>
  <p:clrMap bg1="lt1" tx1="dk1" bg2="lt2" tx2="dk2" accent1="accent1" accent2="accent2" accent3="accent3" accent4="accent4" accent5="accent5" accent6="accent6" hlink="hlink" folHlink="folHlink"/>
  <p:sldLayoutIdLst>
    <p:sldLayoutId id="2147483674" r:id="rId1"/>
    <p:sldLayoutId id="2147483669" r:id="rId2"/>
    <p:sldLayoutId id="2147483671" r:id="rId3"/>
    <p:sldLayoutId id="2147483672" r:id="rId4"/>
    <p:sldLayoutId id="2147483675" r:id="rId5"/>
  </p:sldLayoutIdLst>
  <p:txStyles>
    <p:titleStyle>
      <a:lvl1pPr algn="l" defTabSz="914400" rtl="0" eaLnBrk="1" latinLnBrk="0" hangingPunct="1">
        <a:lnSpc>
          <a:spcPct val="90000"/>
        </a:lnSpc>
        <a:spcBef>
          <a:spcPct val="0"/>
        </a:spcBef>
        <a:buNone/>
        <a:defRPr sz="3600" kern="1200">
          <a:solidFill>
            <a:schemeClr val="tx1"/>
          </a:solidFill>
          <a:latin typeface="Roboto Mono" pitchFamily="2" charset="0"/>
          <a:ea typeface="Roboto Mono"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96">
          <p15:clr>
            <a:srgbClr val="F26B43"/>
          </p15:clr>
        </p15:guide>
        <p15:guide id="2" pos="3840">
          <p15:clr>
            <a:srgbClr val="F26B43"/>
          </p15:clr>
        </p15:guide>
        <p15:guide id="3" pos="7582">
          <p15:clr>
            <a:srgbClr val="F26B43"/>
          </p15:clr>
        </p15:guide>
        <p15:guide id="4" pos="7106">
          <p15:clr>
            <a:srgbClr val="F26B43"/>
          </p15:clr>
        </p15:guide>
        <p15:guide id="5" pos="5700">
          <p15:clr>
            <a:srgbClr val="F26B43"/>
          </p15:clr>
        </p15:guide>
        <p15:guide id="6" pos="5246">
          <p15:clr>
            <a:srgbClr val="F26B43"/>
          </p15:clr>
        </p15:guide>
        <p15:guide id="7" pos="4770">
          <p15:clr>
            <a:srgbClr val="F26B43"/>
          </p15:clr>
        </p15:guide>
        <p15:guide id="8" pos="3364">
          <p15:clr>
            <a:srgbClr val="F26B43"/>
          </p15:clr>
        </p15:guide>
        <p15:guide id="9" pos="2910">
          <p15:clr>
            <a:srgbClr val="F26B43"/>
          </p15:clr>
        </p15:guide>
        <p15:guide id="10" pos="2434">
          <p15:clr>
            <a:srgbClr val="F26B43"/>
          </p15:clr>
        </p15:guide>
        <p15:guide id="11" pos="1958">
          <p15:clr>
            <a:srgbClr val="F26B43"/>
          </p15:clr>
        </p15:guide>
        <p15:guide id="12" pos="1504">
          <p15:clr>
            <a:srgbClr val="F26B43"/>
          </p15:clr>
        </p15:guide>
        <p15:guide id="13" pos="1028">
          <p15:clr>
            <a:srgbClr val="F26B43"/>
          </p15:clr>
        </p15:guide>
        <p15:guide id="14" pos="574">
          <p15:clr>
            <a:srgbClr val="F26B43"/>
          </p15:clr>
        </p15:guide>
        <p15:guide id="15" pos="98">
          <p15:clr>
            <a:srgbClr val="F26B43"/>
          </p15:clr>
        </p15:guide>
        <p15:guide id="16" pos="4294">
          <p15:clr>
            <a:srgbClr val="F26B43"/>
          </p15:clr>
        </p15:guide>
        <p15:guide id="17" pos="6176">
          <p15:clr>
            <a:srgbClr val="F26B43"/>
          </p15:clr>
        </p15:guide>
        <p15:guide id="18" pos="6652">
          <p15:clr>
            <a:srgbClr val="F26B43"/>
          </p15:clr>
        </p15:guide>
        <p15:guide id="19" orient="horz" pos="414">
          <p15:clr>
            <a:srgbClr val="F26B43"/>
          </p15:clr>
        </p15:guide>
        <p15:guide id="20" orient="horz" pos="731">
          <p15:clr>
            <a:srgbClr val="F26B43"/>
          </p15:clr>
        </p15:guide>
        <p15:guide id="21" orient="horz" pos="1049">
          <p15:clr>
            <a:srgbClr val="F26B43"/>
          </p15:clr>
        </p15:guide>
        <p15:guide id="22" orient="horz" pos="1366">
          <p15:clr>
            <a:srgbClr val="F26B43"/>
          </p15:clr>
        </p15:guide>
        <p15:guide id="23" orient="horz" pos="1684" userDrawn="1">
          <p15:clr>
            <a:srgbClr val="F26B43"/>
          </p15:clr>
        </p15:guide>
        <p15:guide id="24" orient="horz" pos="2001">
          <p15:clr>
            <a:srgbClr val="F26B43"/>
          </p15:clr>
        </p15:guide>
        <p15:guide id="25" orient="horz" pos="2319">
          <p15:clr>
            <a:srgbClr val="F26B43"/>
          </p15:clr>
        </p15:guide>
        <p15:guide id="26" orient="horz" pos="2636">
          <p15:clr>
            <a:srgbClr val="F26B43"/>
          </p15:clr>
        </p15:guide>
        <p15:guide id="27" orient="horz" pos="2954">
          <p15:clr>
            <a:srgbClr val="F26B43"/>
          </p15:clr>
        </p15:guide>
        <p15:guide id="28" orient="horz" pos="3271">
          <p15:clr>
            <a:srgbClr val="F26B43"/>
          </p15:clr>
        </p15:guide>
        <p15:guide id="29" orient="horz" pos="3589">
          <p15:clr>
            <a:srgbClr val="F26B43"/>
          </p15:clr>
        </p15:guide>
        <p15:guide id="30" orient="horz" pos="3906">
          <p15:clr>
            <a:srgbClr val="F26B43"/>
          </p15:clr>
        </p15:guide>
        <p15:guide id="31" orient="horz" pos="422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pexels.com/photo/photo-of-sticky-notes-and-colored-pens-scrambled-on-table-632470/"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dlib.org/dlib/september12/vermaaten/09vermaaten.htm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dpconline.org/our-work/dpc-ra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Project%20web%20pag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hyperlink" Target="Prototype%20DiAGRAM%20websit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blog.nationalarchives.gov.uk/digital-archiving-is-a-risky-business/"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www.clir.org/about/" TargetMode="External"/><Relationship Id="rId5" Type="http://schemas.openxmlformats.org/officeDocument/2006/relationships/hyperlink" Target="https://en.wikipedia.org/wiki/Paul_Conway_(archivist)" TargetMode="External"/><Relationship Id="rId4" Type="http://schemas.openxmlformats.org/officeDocument/2006/relationships/hyperlink" Target="https://www.clir.org/pubs/reports/conway2/index/"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rigb.org/christmas-lectures/watch/2019/secrets-and-li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hyperlink" Target="https://ndsa.org/activities/levels-of-digital-preservation/" TargetMode="External"/><Relationship Id="rId4" Type="http://schemas.openxmlformats.org/officeDocument/2006/relationships/hyperlink" Target="http://www.dlib.org/dlib/november05/rosenthal/11rosenthal.html"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flood-map-for-planning.service.gov.uk/confirm-location?easting=519566&amp;northing=177198&amp;placeOrPostcode=tw9%204du"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hyperlink" Target="https://flood-map-for-planning.service.gov.uk/confirm-location?easting=519566&amp;northing=177198&amp;placeOrPostcode=tw9%204du" TargetMode="External"/><Relationship Id="rId7" Type="http://schemas.openxmlformats.org/officeDocument/2006/relationships/hyperlink" Target="https://unsplash.com/images/things/airplane?utm_source=unsplash&amp;utm_medium=referral&amp;utm_content=creditCopyText"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unsplash.com/@snowjam?utm_source=unsplash&amp;utm_medium=referral&amp;utm_content=creditCopyText" TargetMode="External"/><Relationship Id="rId5" Type="http://schemas.openxmlformats.org/officeDocument/2006/relationships/hyperlink" Target="https://webtrak.emsbk.com/lhr4" TargetMode="Externa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pexels.com/photo/photo-of-sticky-notes-and-colored-pens-scrambled-on-table-632470/"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sz="3200"/>
              <a:t>Digital Preservation 101</a:t>
            </a:r>
          </a:p>
          <a:p>
            <a:endParaRPr lang="en-GB" sz="3200"/>
          </a:p>
          <a:p>
            <a:r>
              <a:rPr lang="en-GB" sz="3200"/>
              <a:t>Session </a:t>
            </a:r>
            <a:r>
              <a:rPr lang="en-GB" sz="3200" smtClean="0"/>
              <a:t>4: </a:t>
            </a:r>
            <a:endParaRPr lang="en-GB" sz="3200"/>
          </a:p>
          <a:p>
            <a:r>
              <a:rPr lang="en-GB" sz="3200"/>
              <a:t>Keeping what you have safe</a:t>
            </a:r>
            <a:endParaRPr lang="en-GB" sz="3200" dirty="0"/>
          </a:p>
        </p:txBody>
      </p:sp>
      <p:sp>
        <p:nvSpPr>
          <p:cNvPr id="3" name="Text Placeholder 2"/>
          <p:cNvSpPr>
            <a:spLocks noGrp="1"/>
          </p:cNvSpPr>
          <p:nvPr>
            <p:ph type="body" sz="quarter" idx="14"/>
          </p:nvPr>
        </p:nvSpPr>
        <p:spPr/>
        <p:txBody>
          <a:bodyPr/>
          <a:lstStyle/>
          <a:p>
            <a:r>
              <a:rPr lang="en-GB" sz="1700" smtClean="0"/>
              <a:t>Sonia Ranade &amp; David Underdown</a:t>
            </a:r>
            <a:endParaRPr lang="en-GB" sz="1700" dirty="0"/>
          </a:p>
        </p:txBody>
      </p:sp>
      <p:sp>
        <p:nvSpPr>
          <p:cNvPr id="4" name="Text Placeholder 3"/>
          <p:cNvSpPr>
            <a:spLocks noGrp="1"/>
          </p:cNvSpPr>
          <p:nvPr>
            <p:ph type="body" sz="quarter" idx="15"/>
          </p:nvPr>
        </p:nvSpPr>
        <p:spPr/>
        <p:txBody>
          <a:bodyPr/>
          <a:lstStyle/>
          <a:p>
            <a:r>
              <a:rPr lang="en-GB" smtClean="0"/>
              <a:t>28 February 2020</a:t>
            </a:r>
            <a:endParaRPr lang="en-GB" dirty="0"/>
          </a:p>
        </p:txBody>
      </p:sp>
    </p:spTree>
    <p:extLst>
      <p:ext uri="{BB962C8B-B14F-4D97-AF65-F5344CB8AC3E}">
        <p14:creationId xmlns:p14="http://schemas.microsoft.com/office/powerpoint/2010/main" val="26685294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35" b="19883"/>
          <a:stretch/>
        </p:blipFill>
        <p:spPr/>
      </p:pic>
      <p:sp>
        <p:nvSpPr>
          <p:cNvPr id="3" name="Text Placeholder 2"/>
          <p:cNvSpPr>
            <a:spLocks noGrp="1"/>
          </p:cNvSpPr>
          <p:nvPr>
            <p:ph type="body" sz="quarter" idx="15"/>
          </p:nvPr>
        </p:nvSpPr>
        <p:spPr/>
        <p:txBody>
          <a:bodyPr/>
          <a:lstStyle/>
          <a:p>
            <a:pPr algn="ctr"/>
            <a:r>
              <a:rPr lang="en-GB" smtClean="0"/>
              <a:t>Summing up the risks</a:t>
            </a:r>
            <a:endParaRPr lang="en-GB"/>
          </a:p>
        </p:txBody>
      </p:sp>
    </p:spTree>
    <p:extLst>
      <p:ext uri="{BB962C8B-B14F-4D97-AF65-F5344CB8AC3E}">
        <p14:creationId xmlns:p14="http://schemas.microsoft.com/office/powerpoint/2010/main" val="38537569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smtClean="0"/>
              <a:t>Other risks</a:t>
            </a:r>
            <a:endParaRPr lang="en-GB"/>
          </a:p>
        </p:txBody>
      </p:sp>
      <p:sp>
        <p:nvSpPr>
          <p:cNvPr id="3" name="Text Placeholder 2"/>
          <p:cNvSpPr>
            <a:spLocks noGrp="1"/>
          </p:cNvSpPr>
          <p:nvPr>
            <p:ph type="body" sz="quarter" idx="13"/>
          </p:nvPr>
        </p:nvSpPr>
        <p:spPr/>
        <p:txBody>
          <a:bodyPr/>
          <a:lstStyle/>
          <a:p>
            <a:pPr marL="342900" indent="-342900">
              <a:buFont typeface="Wingdings" panose="05000000000000000000" pitchFamily="2" charset="2"/>
              <a:buChar char="§"/>
            </a:pPr>
            <a:r>
              <a:rPr lang="en-GB" smtClean="0"/>
              <a:t>Lack of institutional support</a:t>
            </a:r>
          </a:p>
          <a:p>
            <a:pPr marL="1028700" lvl="1" indent="-342900">
              <a:buFont typeface="Wingdings" panose="05000000000000000000" pitchFamily="2" charset="2"/>
              <a:buChar char="§"/>
            </a:pPr>
            <a:r>
              <a:rPr lang="en-GB" sz="2000" smtClean="0"/>
              <a:t>Financial</a:t>
            </a:r>
          </a:p>
          <a:p>
            <a:pPr marL="1028700" lvl="1" indent="-342900">
              <a:buFont typeface="Wingdings" panose="05000000000000000000" pitchFamily="2" charset="2"/>
              <a:buChar char="§"/>
            </a:pPr>
            <a:r>
              <a:rPr lang="en-GB" sz="2000" smtClean="0"/>
              <a:t>Staff</a:t>
            </a:r>
          </a:p>
          <a:p>
            <a:pPr marL="1028700" lvl="1" indent="-342900">
              <a:buFont typeface="Wingdings" panose="05000000000000000000" pitchFamily="2" charset="2"/>
              <a:buChar char="§"/>
            </a:pPr>
            <a:r>
              <a:rPr lang="en-GB" sz="2000" smtClean="0"/>
              <a:t>Training</a:t>
            </a:r>
          </a:p>
          <a:p>
            <a:pPr marL="1028700" lvl="1" indent="-342900">
              <a:buFont typeface="Wingdings" panose="05000000000000000000" pitchFamily="2" charset="2"/>
              <a:buChar char="§"/>
            </a:pPr>
            <a:r>
              <a:rPr lang="en-GB" sz="2000" smtClean="0"/>
              <a:t>Equipment</a:t>
            </a:r>
          </a:p>
          <a:p>
            <a:pPr marL="342900" indent="-342900">
              <a:buFont typeface="Wingdings" panose="05000000000000000000" pitchFamily="2" charset="2"/>
              <a:buChar char="§"/>
            </a:pPr>
            <a:endParaRPr lang="en-GB"/>
          </a:p>
          <a:p>
            <a:pPr marL="342900" indent="-342900">
              <a:buFont typeface="Wingdings" panose="05000000000000000000" pitchFamily="2" charset="2"/>
              <a:buChar char="§"/>
            </a:pPr>
            <a:r>
              <a:rPr lang="en-GB" smtClean="0"/>
              <a:t>Failure of institution</a:t>
            </a:r>
          </a:p>
          <a:p>
            <a:pPr marL="342900" indent="-342900">
              <a:buFont typeface="Wingdings" panose="05000000000000000000" pitchFamily="2" charset="2"/>
              <a:buChar char="§"/>
            </a:pPr>
            <a:endParaRPr lang="en-GB"/>
          </a:p>
          <a:p>
            <a:pPr marL="342900" indent="-342900">
              <a:buFont typeface="Wingdings" panose="05000000000000000000" pitchFamily="2" charset="2"/>
              <a:buChar char="§"/>
            </a:pPr>
            <a:r>
              <a:rPr lang="en-GB" smtClean="0"/>
              <a:t>Lack of metadata</a:t>
            </a:r>
            <a:endParaRPr lang="en-GB"/>
          </a:p>
        </p:txBody>
      </p:sp>
    </p:spTree>
    <p:extLst>
      <p:ext uri="{BB962C8B-B14F-4D97-AF65-F5344CB8AC3E}">
        <p14:creationId xmlns:p14="http://schemas.microsoft.com/office/powerpoint/2010/main" val="30325001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smtClean="0"/>
              <a:t>How do risks interact?</a:t>
            </a:r>
            <a:endParaRPr lang="en-GB"/>
          </a:p>
        </p:txBody>
      </p:sp>
      <p:sp>
        <p:nvSpPr>
          <p:cNvPr id="3" name="Text Placeholder 2"/>
          <p:cNvSpPr>
            <a:spLocks noGrp="1"/>
          </p:cNvSpPr>
          <p:nvPr>
            <p:ph type="body" sz="quarter" idx="13"/>
          </p:nvPr>
        </p:nvSpPr>
        <p:spPr/>
        <p:txBody>
          <a:bodyPr/>
          <a:lstStyle/>
          <a:p>
            <a:pPr marL="342900" indent="-342900">
              <a:buFont typeface="Wingdings" panose="05000000000000000000" pitchFamily="2" charset="2"/>
              <a:buChar char="§"/>
            </a:pPr>
            <a:r>
              <a:rPr lang="en-GB" smtClean="0"/>
              <a:t>Someone who is stressed and trying to fix something that’s already gone wrong is more likely to make further mistakes</a:t>
            </a:r>
          </a:p>
          <a:p>
            <a:pPr marL="342900" indent="-342900">
              <a:buFont typeface="Wingdings" panose="05000000000000000000" pitchFamily="2" charset="2"/>
              <a:buChar char="§"/>
            </a:pPr>
            <a:endParaRPr lang="en-GB" smtClean="0"/>
          </a:p>
          <a:p>
            <a:pPr marL="342900" indent="-342900">
              <a:buFont typeface="Wingdings" panose="05000000000000000000" pitchFamily="2" charset="2"/>
              <a:buChar char="§"/>
            </a:pPr>
            <a:r>
              <a:rPr lang="en-GB" smtClean="0"/>
              <a:t>Small power fluctuations caused by an electronic component (such as a disk drive) failing may make it more likely that other components will fail</a:t>
            </a:r>
          </a:p>
          <a:p>
            <a:pPr marL="342900" indent="-342900">
              <a:buFont typeface="Wingdings" panose="05000000000000000000" pitchFamily="2" charset="2"/>
              <a:buChar char="§"/>
            </a:pPr>
            <a:endParaRPr lang="en-GB"/>
          </a:p>
          <a:p>
            <a:pPr marL="342900" indent="-342900">
              <a:buFont typeface="Wingdings" panose="05000000000000000000" pitchFamily="2" charset="2"/>
              <a:buChar char="§"/>
            </a:pPr>
            <a:r>
              <a:rPr lang="en-GB" smtClean="0"/>
              <a:t>If an archives service cannot afford staff training, it is likely to have higher staff turnover, and so skills and institutional knowledge are likely to be lower, potentially leading to process errors</a:t>
            </a:r>
            <a:endParaRPr lang="en-GB"/>
          </a:p>
        </p:txBody>
      </p:sp>
    </p:spTree>
    <p:extLst>
      <p:ext uri="{BB962C8B-B14F-4D97-AF65-F5344CB8AC3E}">
        <p14:creationId xmlns:p14="http://schemas.microsoft.com/office/powerpoint/2010/main" val="1353340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smtClean="0"/>
              <a:t>Networks of risk</a:t>
            </a:r>
            <a:endParaRPr lang="en-GB"/>
          </a:p>
        </p:txBody>
      </p:sp>
      <p:sp>
        <p:nvSpPr>
          <p:cNvPr id="3" name="Text Placeholder 2"/>
          <p:cNvSpPr>
            <a:spLocks noGrp="1"/>
          </p:cNvSpPr>
          <p:nvPr>
            <p:ph type="body" sz="quarter" idx="13"/>
          </p:nvPr>
        </p:nvSpPr>
        <p:spPr>
          <a:xfrm>
            <a:off x="5340349" y="1665288"/>
            <a:ext cx="5056187" cy="4299721"/>
          </a:xfrm>
        </p:spPr>
        <p:txBody>
          <a:bodyPr/>
          <a:lstStyle/>
          <a:p>
            <a:r>
              <a:rPr lang="en-GB" altLang="en-US"/>
              <a:t>Source: </a:t>
            </a:r>
            <a:r>
              <a:rPr lang="en-GB" altLang="en-US" i="1"/>
              <a:t>Armageddon</a:t>
            </a:r>
            <a:r>
              <a:rPr lang="en-GB" altLang="en-US"/>
              <a:t>, modelled by Fenton &amp; Neil </a:t>
            </a:r>
            <a:r>
              <a:rPr lang="en-GB" altLang="en-US" i="1"/>
              <a:t>in</a:t>
            </a:r>
            <a:r>
              <a:rPr lang="en-GB" altLang="en-US"/>
              <a:t> “Risk assessment and decision analysis with Bayesian networks</a:t>
            </a:r>
            <a:r>
              <a:rPr lang="en-GB" altLang="en-US" smtClean="0"/>
              <a:t>” (first edition, 2012)</a:t>
            </a:r>
            <a:endParaRPr lang="en-GB" altLang="en-US"/>
          </a:p>
          <a:p>
            <a:endParaRPr lang="en-GB"/>
          </a:p>
        </p:txBody>
      </p:sp>
      <p:sp>
        <p:nvSpPr>
          <p:cNvPr id="4" name="Oval 3"/>
          <p:cNvSpPr/>
          <p:nvPr/>
        </p:nvSpPr>
        <p:spPr>
          <a:xfrm>
            <a:off x="2622123" y="1453703"/>
            <a:ext cx="2101755" cy="111100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smtClean="0">
                <a:ln w="0"/>
                <a:solidFill>
                  <a:schemeClr val="tx1"/>
                </a:solidFill>
                <a:effectLst>
                  <a:outerShdw blurRad="38100" dist="19050" dir="2700000" algn="tl" rotWithShape="0">
                    <a:schemeClr val="dk1">
                      <a:alpha val="40000"/>
                    </a:schemeClr>
                  </a:outerShdw>
                </a:effectLst>
              </a:rPr>
              <a:t>Meteor on collision course with Earth</a:t>
            </a:r>
            <a:endParaRPr lang="en-GB" sz="1600">
              <a:ln w="0"/>
              <a:solidFill>
                <a:schemeClr val="tx1"/>
              </a:solidFill>
              <a:effectLst>
                <a:outerShdw blurRad="38100" dist="19050" dir="2700000" algn="tl" rotWithShape="0">
                  <a:schemeClr val="dk1">
                    <a:alpha val="40000"/>
                  </a:schemeClr>
                </a:outerShdw>
              </a:effectLst>
            </a:endParaRPr>
          </a:p>
        </p:txBody>
      </p:sp>
      <p:sp>
        <p:nvSpPr>
          <p:cNvPr id="5" name="Oval 4"/>
          <p:cNvSpPr/>
          <p:nvPr/>
        </p:nvSpPr>
        <p:spPr>
          <a:xfrm>
            <a:off x="2622123" y="3140482"/>
            <a:ext cx="2101755" cy="1121616"/>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smtClean="0">
                <a:ln w="0"/>
                <a:solidFill>
                  <a:srgbClr val="C00000"/>
                </a:solidFill>
                <a:effectLst>
                  <a:outerShdw blurRad="38100" dist="19050" dir="2700000" algn="tl" rotWithShape="0">
                    <a:schemeClr val="dk1">
                      <a:alpha val="40000"/>
                    </a:schemeClr>
                  </a:outerShdw>
                </a:effectLst>
              </a:rPr>
              <a:t>Meteor strikes Earth</a:t>
            </a:r>
          </a:p>
        </p:txBody>
      </p:sp>
      <p:sp>
        <p:nvSpPr>
          <p:cNvPr id="6" name="Oval 5"/>
          <p:cNvSpPr/>
          <p:nvPr/>
        </p:nvSpPr>
        <p:spPr>
          <a:xfrm>
            <a:off x="2622123" y="4848489"/>
            <a:ext cx="2101755" cy="111100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smtClean="0">
                <a:ln w="0"/>
                <a:solidFill>
                  <a:schemeClr val="tx1"/>
                </a:solidFill>
                <a:effectLst>
                  <a:outerShdw blurRad="38100" dist="19050" dir="2700000" algn="tl" rotWithShape="0">
                    <a:schemeClr val="dk1">
                      <a:alpha val="40000"/>
                    </a:schemeClr>
                  </a:outerShdw>
                </a:effectLst>
              </a:rPr>
              <a:t>Loss of life</a:t>
            </a:r>
            <a:endParaRPr lang="en-GB" sz="1600">
              <a:ln w="0"/>
              <a:solidFill>
                <a:schemeClr val="tx1"/>
              </a:solidFill>
              <a:effectLst>
                <a:outerShdw blurRad="38100" dist="19050" dir="2700000" algn="tl" rotWithShape="0">
                  <a:schemeClr val="dk1">
                    <a:alpha val="40000"/>
                  </a:schemeClr>
                </a:outerShdw>
              </a:effectLst>
            </a:endParaRPr>
          </a:p>
        </p:txBody>
      </p:sp>
      <p:sp>
        <p:nvSpPr>
          <p:cNvPr id="7" name="TextBox 6"/>
          <p:cNvSpPr txBox="1"/>
          <p:nvPr/>
        </p:nvSpPr>
        <p:spPr>
          <a:xfrm>
            <a:off x="1054099" y="1718951"/>
            <a:ext cx="855310" cy="338554"/>
          </a:xfrm>
          <a:prstGeom prst="rect">
            <a:avLst/>
          </a:prstGeom>
          <a:noFill/>
        </p:spPr>
        <p:txBody>
          <a:bodyPr wrap="square" rtlCol="0">
            <a:spAutoFit/>
          </a:bodyPr>
          <a:lstStyle/>
          <a:p>
            <a:r>
              <a:rPr lang="en-GB" sz="1600" i="1" smtClean="0">
                <a:solidFill>
                  <a:srgbClr val="C00000"/>
                </a:solidFill>
              </a:rPr>
              <a:t>Trigger</a:t>
            </a:r>
            <a:endParaRPr lang="en-GB" sz="1600" i="1">
              <a:solidFill>
                <a:srgbClr val="C00000"/>
              </a:solidFill>
            </a:endParaRPr>
          </a:p>
        </p:txBody>
      </p:sp>
      <p:sp>
        <p:nvSpPr>
          <p:cNvPr id="8" name="TextBox 7"/>
          <p:cNvSpPr txBox="1"/>
          <p:nvPr/>
        </p:nvSpPr>
        <p:spPr>
          <a:xfrm>
            <a:off x="1054099" y="3422665"/>
            <a:ext cx="1064473" cy="584775"/>
          </a:xfrm>
          <a:prstGeom prst="rect">
            <a:avLst/>
          </a:prstGeom>
          <a:noFill/>
        </p:spPr>
        <p:txBody>
          <a:bodyPr wrap="square" rtlCol="0">
            <a:spAutoFit/>
          </a:bodyPr>
          <a:lstStyle/>
          <a:p>
            <a:r>
              <a:rPr lang="en-GB" sz="1600" i="1" smtClean="0">
                <a:solidFill>
                  <a:srgbClr val="C00000"/>
                </a:solidFill>
              </a:rPr>
              <a:t>Risk event</a:t>
            </a:r>
            <a:endParaRPr lang="en-GB" sz="1600" i="1">
              <a:solidFill>
                <a:srgbClr val="C00000"/>
              </a:solidFill>
            </a:endParaRPr>
          </a:p>
        </p:txBody>
      </p:sp>
      <p:sp>
        <p:nvSpPr>
          <p:cNvPr id="9" name="TextBox 8"/>
          <p:cNvSpPr txBox="1"/>
          <p:nvPr/>
        </p:nvSpPr>
        <p:spPr>
          <a:xfrm>
            <a:off x="1054099" y="5233705"/>
            <a:ext cx="1447832" cy="338554"/>
          </a:xfrm>
          <a:prstGeom prst="rect">
            <a:avLst/>
          </a:prstGeom>
          <a:noFill/>
        </p:spPr>
        <p:txBody>
          <a:bodyPr wrap="square" rtlCol="0">
            <a:spAutoFit/>
          </a:bodyPr>
          <a:lstStyle/>
          <a:p>
            <a:r>
              <a:rPr lang="en-GB" sz="1600" i="1" smtClean="0">
                <a:solidFill>
                  <a:srgbClr val="C00000"/>
                </a:solidFill>
              </a:rPr>
              <a:t>Consequence</a:t>
            </a:r>
            <a:endParaRPr lang="en-GB" sz="1600" i="1">
              <a:solidFill>
                <a:srgbClr val="C00000"/>
              </a:solidFill>
            </a:endParaRPr>
          </a:p>
        </p:txBody>
      </p:sp>
      <p:cxnSp>
        <p:nvCxnSpPr>
          <p:cNvPr id="10" name="Straight Arrow Connector 9"/>
          <p:cNvCxnSpPr>
            <a:stCxn id="4" idx="4"/>
            <a:endCxn id="5" idx="0"/>
          </p:cNvCxnSpPr>
          <p:nvPr/>
        </p:nvCxnSpPr>
        <p:spPr>
          <a:xfrm>
            <a:off x="3673001" y="2564704"/>
            <a:ext cx="0" cy="575778"/>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5" idx="4"/>
            <a:endCxn id="6" idx="0"/>
          </p:cNvCxnSpPr>
          <p:nvPr/>
        </p:nvCxnSpPr>
        <p:spPr>
          <a:xfrm>
            <a:off x="3673001" y="4262098"/>
            <a:ext cx="0" cy="586391"/>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97508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smtClean="0"/>
              <a:t>EXERCISE: build a network</a:t>
            </a:r>
            <a:endParaRPr lang="en-GB"/>
          </a:p>
        </p:txBody>
      </p:sp>
      <p:sp>
        <p:nvSpPr>
          <p:cNvPr id="3" name="Text Placeholder 2"/>
          <p:cNvSpPr>
            <a:spLocks noGrp="1"/>
          </p:cNvSpPr>
          <p:nvPr>
            <p:ph type="body" sz="quarter" idx="13"/>
          </p:nvPr>
        </p:nvSpPr>
        <p:spPr/>
        <p:txBody>
          <a:bodyPr/>
          <a:lstStyle/>
          <a:p>
            <a:pPr marL="342900" indent="-342900">
              <a:buFont typeface="Wingdings" panose="05000000000000000000" pitchFamily="2" charset="2"/>
              <a:buChar char="§"/>
            </a:pPr>
            <a:r>
              <a:rPr lang="en-GB" smtClean="0"/>
              <a:t>Review the post-its form our first exercise</a:t>
            </a:r>
          </a:p>
          <a:p>
            <a:pPr marL="342900" indent="-342900">
              <a:buFont typeface="Wingdings" panose="05000000000000000000" pitchFamily="2" charset="2"/>
              <a:buChar char="§"/>
            </a:pPr>
            <a:endParaRPr lang="en-GB" smtClean="0"/>
          </a:p>
          <a:p>
            <a:pPr marL="342900" indent="-342900">
              <a:buFont typeface="Wingdings" panose="05000000000000000000" pitchFamily="2" charset="2"/>
              <a:buChar char="§"/>
            </a:pPr>
            <a:r>
              <a:rPr lang="en-GB" smtClean="0"/>
              <a:t>For a given outcome, think about the risks that contribute to it</a:t>
            </a:r>
          </a:p>
          <a:p>
            <a:pPr marL="342900" indent="-342900">
              <a:buFont typeface="Wingdings" panose="05000000000000000000" pitchFamily="2" charset="2"/>
              <a:buChar char="§"/>
            </a:pPr>
            <a:endParaRPr lang="en-GB"/>
          </a:p>
          <a:p>
            <a:pPr marL="342900" indent="-342900">
              <a:buFont typeface="Wingdings" panose="05000000000000000000" pitchFamily="2" charset="2"/>
              <a:buChar char="§"/>
            </a:pPr>
            <a:r>
              <a:rPr lang="en-GB" smtClean="0"/>
              <a:t>Build a simple network of cause and effect</a:t>
            </a:r>
            <a:endParaRPr lang="en-GB"/>
          </a:p>
        </p:txBody>
      </p:sp>
      <p:pic>
        <p:nvPicPr>
          <p:cNvPr id="4" name="Picture 3">
            <a:hlinkClick r:id="rId3"/>
          </p:cNvPr>
          <p:cNvPicPr>
            <a:picLocks noChangeAspect="1"/>
          </p:cNvPicPr>
          <p:nvPr/>
        </p:nvPicPr>
        <p:blipFill rotWithShape="1">
          <a:blip r:embed="rId4" cstate="print">
            <a:extLst>
              <a:ext uri="{28A0092B-C50C-407E-A947-70E740481C1C}">
                <a14:useLocalDpi xmlns:a14="http://schemas.microsoft.com/office/drawing/2010/main" val="0"/>
              </a:ext>
            </a:extLst>
          </a:blip>
          <a:srcRect t="153" b="61000"/>
          <a:stretch/>
        </p:blipFill>
        <p:spPr>
          <a:xfrm>
            <a:off x="911225" y="3678382"/>
            <a:ext cx="9638505" cy="2491684"/>
          </a:xfrm>
          <a:prstGeom prst="rect">
            <a:avLst/>
          </a:prstGeom>
        </p:spPr>
      </p:pic>
    </p:spTree>
    <p:extLst>
      <p:ext uri="{BB962C8B-B14F-4D97-AF65-F5344CB8AC3E}">
        <p14:creationId xmlns:p14="http://schemas.microsoft.com/office/powerpoint/2010/main" val="38201632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smtClean="0"/>
              <a:t>Mitigation</a:t>
            </a:r>
            <a:endParaRPr lang="en-GB"/>
          </a:p>
        </p:txBody>
      </p:sp>
      <p:sp>
        <p:nvSpPr>
          <p:cNvPr id="4" name="Oval 3"/>
          <p:cNvSpPr/>
          <p:nvPr/>
        </p:nvSpPr>
        <p:spPr>
          <a:xfrm>
            <a:off x="2647745" y="1459222"/>
            <a:ext cx="2101755" cy="111100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smtClean="0">
                <a:ln w="0"/>
                <a:solidFill>
                  <a:schemeClr val="tx1"/>
                </a:solidFill>
                <a:effectLst>
                  <a:outerShdw blurRad="38100" dist="19050" dir="2700000" algn="tl" rotWithShape="0">
                    <a:schemeClr val="dk1">
                      <a:alpha val="40000"/>
                    </a:schemeClr>
                  </a:outerShdw>
                </a:effectLst>
              </a:rPr>
              <a:t>Meteor on collision course with Earth</a:t>
            </a:r>
            <a:endParaRPr lang="en-GB" sz="1600">
              <a:ln w="0"/>
              <a:solidFill>
                <a:schemeClr val="tx1"/>
              </a:solidFill>
              <a:effectLst>
                <a:outerShdw blurRad="38100" dist="19050" dir="2700000" algn="tl" rotWithShape="0">
                  <a:schemeClr val="dk1">
                    <a:alpha val="40000"/>
                  </a:schemeClr>
                </a:outerShdw>
              </a:effectLst>
            </a:endParaRPr>
          </a:p>
        </p:txBody>
      </p:sp>
      <p:sp>
        <p:nvSpPr>
          <p:cNvPr id="5" name="Oval 4"/>
          <p:cNvSpPr/>
          <p:nvPr/>
        </p:nvSpPr>
        <p:spPr>
          <a:xfrm>
            <a:off x="2647745" y="3146001"/>
            <a:ext cx="2101755" cy="1121616"/>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smtClean="0">
                <a:ln w="0"/>
                <a:solidFill>
                  <a:srgbClr val="C00000"/>
                </a:solidFill>
                <a:effectLst>
                  <a:outerShdw blurRad="38100" dist="19050" dir="2700000" algn="tl" rotWithShape="0">
                    <a:schemeClr val="dk1">
                      <a:alpha val="40000"/>
                    </a:schemeClr>
                  </a:outerShdw>
                </a:effectLst>
              </a:rPr>
              <a:t>Meteor strikes Earth</a:t>
            </a:r>
          </a:p>
        </p:txBody>
      </p:sp>
      <p:sp>
        <p:nvSpPr>
          <p:cNvPr id="6" name="Oval 5"/>
          <p:cNvSpPr/>
          <p:nvPr/>
        </p:nvSpPr>
        <p:spPr>
          <a:xfrm>
            <a:off x="2647745" y="4854008"/>
            <a:ext cx="2101755" cy="111100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smtClean="0">
                <a:ln w="0"/>
                <a:solidFill>
                  <a:schemeClr val="tx1"/>
                </a:solidFill>
                <a:effectLst>
                  <a:outerShdw blurRad="38100" dist="19050" dir="2700000" algn="tl" rotWithShape="0">
                    <a:schemeClr val="dk1">
                      <a:alpha val="40000"/>
                    </a:schemeClr>
                  </a:outerShdw>
                </a:effectLst>
              </a:rPr>
              <a:t>Loss of life</a:t>
            </a:r>
            <a:endParaRPr lang="en-GB" sz="1600">
              <a:ln w="0"/>
              <a:solidFill>
                <a:schemeClr val="tx1"/>
              </a:solidFill>
              <a:effectLst>
                <a:outerShdw blurRad="38100" dist="19050" dir="2700000" algn="tl" rotWithShape="0">
                  <a:schemeClr val="dk1">
                    <a:alpha val="40000"/>
                  </a:schemeClr>
                </a:outerShdw>
              </a:effectLst>
            </a:endParaRPr>
          </a:p>
        </p:txBody>
      </p:sp>
      <p:sp>
        <p:nvSpPr>
          <p:cNvPr id="7" name="TextBox 6"/>
          <p:cNvSpPr txBox="1"/>
          <p:nvPr/>
        </p:nvSpPr>
        <p:spPr>
          <a:xfrm>
            <a:off x="1079721" y="1724470"/>
            <a:ext cx="855310" cy="338554"/>
          </a:xfrm>
          <a:prstGeom prst="rect">
            <a:avLst/>
          </a:prstGeom>
          <a:noFill/>
        </p:spPr>
        <p:txBody>
          <a:bodyPr wrap="square" rtlCol="0">
            <a:spAutoFit/>
          </a:bodyPr>
          <a:lstStyle/>
          <a:p>
            <a:r>
              <a:rPr lang="en-GB" sz="1600" i="1" smtClean="0">
                <a:solidFill>
                  <a:srgbClr val="C00000"/>
                </a:solidFill>
              </a:rPr>
              <a:t>Trigger</a:t>
            </a:r>
            <a:endParaRPr lang="en-GB" sz="1600" i="1">
              <a:solidFill>
                <a:srgbClr val="C00000"/>
              </a:solidFill>
            </a:endParaRPr>
          </a:p>
        </p:txBody>
      </p:sp>
      <p:sp>
        <p:nvSpPr>
          <p:cNvPr id="8" name="TextBox 7"/>
          <p:cNvSpPr txBox="1"/>
          <p:nvPr/>
        </p:nvSpPr>
        <p:spPr>
          <a:xfrm>
            <a:off x="1079721" y="3428184"/>
            <a:ext cx="1064473" cy="584775"/>
          </a:xfrm>
          <a:prstGeom prst="rect">
            <a:avLst/>
          </a:prstGeom>
          <a:noFill/>
        </p:spPr>
        <p:txBody>
          <a:bodyPr wrap="square" rtlCol="0">
            <a:spAutoFit/>
          </a:bodyPr>
          <a:lstStyle/>
          <a:p>
            <a:r>
              <a:rPr lang="en-GB" sz="1600" i="1" smtClean="0">
                <a:solidFill>
                  <a:srgbClr val="C00000"/>
                </a:solidFill>
              </a:rPr>
              <a:t>Risk event</a:t>
            </a:r>
            <a:endParaRPr lang="en-GB" sz="1600" i="1">
              <a:solidFill>
                <a:srgbClr val="C00000"/>
              </a:solidFill>
            </a:endParaRPr>
          </a:p>
        </p:txBody>
      </p:sp>
      <p:sp>
        <p:nvSpPr>
          <p:cNvPr id="9" name="TextBox 8"/>
          <p:cNvSpPr txBox="1"/>
          <p:nvPr/>
        </p:nvSpPr>
        <p:spPr>
          <a:xfrm>
            <a:off x="1079721" y="5239224"/>
            <a:ext cx="1447832" cy="338554"/>
          </a:xfrm>
          <a:prstGeom prst="rect">
            <a:avLst/>
          </a:prstGeom>
          <a:noFill/>
        </p:spPr>
        <p:txBody>
          <a:bodyPr wrap="square" rtlCol="0">
            <a:spAutoFit/>
          </a:bodyPr>
          <a:lstStyle/>
          <a:p>
            <a:r>
              <a:rPr lang="en-GB" sz="1600" i="1" smtClean="0">
                <a:solidFill>
                  <a:srgbClr val="C00000"/>
                </a:solidFill>
              </a:rPr>
              <a:t>Consequence</a:t>
            </a:r>
            <a:endParaRPr lang="en-GB" sz="1600" i="1">
              <a:solidFill>
                <a:srgbClr val="C00000"/>
              </a:solidFill>
            </a:endParaRPr>
          </a:p>
        </p:txBody>
      </p:sp>
      <p:sp>
        <p:nvSpPr>
          <p:cNvPr id="10" name="Oval 9"/>
          <p:cNvSpPr/>
          <p:nvPr/>
        </p:nvSpPr>
        <p:spPr>
          <a:xfrm>
            <a:off x="5253051" y="2212882"/>
            <a:ext cx="2101755" cy="111100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smtClean="0">
                <a:ln w="0"/>
                <a:solidFill>
                  <a:schemeClr val="tx1"/>
                </a:solidFill>
                <a:effectLst>
                  <a:outerShdw blurRad="38100" dist="19050" dir="2700000" algn="tl" rotWithShape="0">
                    <a:schemeClr val="dk1">
                      <a:alpha val="40000"/>
                    </a:schemeClr>
                  </a:outerShdw>
                </a:effectLst>
              </a:rPr>
              <a:t>Explode meteor</a:t>
            </a:r>
            <a:endParaRPr lang="en-GB" sz="1600">
              <a:ln w="0"/>
              <a:solidFill>
                <a:schemeClr val="tx1"/>
              </a:solidFill>
              <a:effectLst>
                <a:outerShdw blurRad="38100" dist="19050" dir="2700000" algn="tl" rotWithShape="0">
                  <a:schemeClr val="dk1">
                    <a:alpha val="40000"/>
                  </a:schemeClr>
                </a:outerShdw>
              </a:effectLst>
            </a:endParaRPr>
          </a:p>
        </p:txBody>
      </p:sp>
      <p:sp>
        <p:nvSpPr>
          <p:cNvPr id="11" name="Oval 10"/>
          <p:cNvSpPr/>
          <p:nvPr/>
        </p:nvSpPr>
        <p:spPr>
          <a:xfrm>
            <a:off x="5277969" y="3948331"/>
            <a:ext cx="2101755" cy="111100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smtClean="0">
                <a:ln w="0"/>
                <a:solidFill>
                  <a:schemeClr val="tx1"/>
                </a:solidFill>
                <a:effectLst>
                  <a:outerShdw blurRad="38100" dist="19050" dir="2700000" algn="tl" rotWithShape="0">
                    <a:schemeClr val="dk1">
                      <a:alpha val="40000"/>
                    </a:schemeClr>
                  </a:outerShdw>
                </a:effectLst>
              </a:rPr>
              <a:t>Move people underground</a:t>
            </a:r>
            <a:endParaRPr lang="en-GB" sz="1600">
              <a:ln w="0"/>
              <a:solidFill>
                <a:schemeClr val="tx1"/>
              </a:solidFill>
              <a:effectLst>
                <a:outerShdw blurRad="38100" dist="19050" dir="2700000" algn="tl" rotWithShape="0">
                  <a:schemeClr val="dk1">
                    <a:alpha val="40000"/>
                  </a:schemeClr>
                </a:outerShdw>
              </a:effectLst>
            </a:endParaRPr>
          </a:p>
        </p:txBody>
      </p:sp>
      <p:sp>
        <p:nvSpPr>
          <p:cNvPr id="12" name="TextBox 11"/>
          <p:cNvSpPr txBox="1"/>
          <p:nvPr/>
        </p:nvSpPr>
        <p:spPr>
          <a:xfrm>
            <a:off x="7566562" y="2315003"/>
            <a:ext cx="1447098" cy="830997"/>
          </a:xfrm>
          <a:prstGeom prst="rect">
            <a:avLst/>
          </a:prstGeom>
          <a:noFill/>
        </p:spPr>
        <p:txBody>
          <a:bodyPr wrap="square" rtlCol="0">
            <a:spAutoFit/>
          </a:bodyPr>
          <a:lstStyle/>
          <a:p>
            <a:r>
              <a:rPr lang="en-GB" sz="1600" i="1" smtClean="0">
                <a:solidFill>
                  <a:srgbClr val="007E3A"/>
                </a:solidFill>
              </a:rPr>
              <a:t>Reduce likelihood of risk event</a:t>
            </a:r>
            <a:endParaRPr lang="en-GB" sz="1600" i="1">
              <a:solidFill>
                <a:srgbClr val="007E3A"/>
              </a:solidFill>
            </a:endParaRPr>
          </a:p>
        </p:txBody>
      </p:sp>
      <p:sp>
        <p:nvSpPr>
          <p:cNvPr id="13" name="TextBox 12"/>
          <p:cNvSpPr txBox="1"/>
          <p:nvPr/>
        </p:nvSpPr>
        <p:spPr>
          <a:xfrm>
            <a:off x="7566562" y="4033279"/>
            <a:ext cx="1447098" cy="830997"/>
          </a:xfrm>
          <a:prstGeom prst="rect">
            <a:avLst/>
          </a:prstGeom>
          <a:noFill/>
        </p:spPr>
        <p:txBody>
          <a:bodyPr wrap="square" rtlCol="0">
            <a:spAutoFit/>
          </a:bodyPr>
          <a:lstStyle/>
          <a:p>
            <a:r>
              <a:rPr lang="en-GB" sz="1600" i="1" smtClean="0">
                <a:solidFill>
                  <a:srgbClr val="007E3A"/>
                </a:solidFill>
              </a:rPr>
              <a:t>Reduce impact of risk event</a:t>
            </a:r>
            <a:endParaRPr lang="en-GB" sz="1600" i="1">
              <a:solidFill>
                <a:srgbClr val="007E3A"/>
              </a:solidFill>
            </a:endParaRPr>
          </a:p>
        </p:txBody>
      </p:sp>
      <p:cxnSp>
        <p:nvCxnSpPr>
          <p:cNvPr id="14" name="Straight Arrow Connector 13"/>
          <p:cNvCxnSpPr>
            <a:stCxn id="4" idx="4"/>
            <a:endCxn id="5" idx="0"/>
          </p:cNvCxnSpPr>
          <p:nvPr/>
        </p:nvCxnSpPr>
        <p:spPr>
          <a:xfrm>
            <a:off x="3698623" y="2570223"/>
            <a:ext cx="0" cy="575778"/>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5" idx="4"/>
            <a:endCxn id="6" idx="0"/>
          </p:cNvCxnSpPr>
          <p:nvPr/>
        </p:nvCxnSpPr>
        <p:spPr>
          <a:xfrm>
            <a:off x="3698623" y="4267617"/>
            <a:ext cx="0" cy="586391"/>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0" idx="3"/>
            <a:endCxn id="5" idx="6"/>
          </p:cNvCxnSpPr>
          <p:nvPr/>
        </p:nvCxnSpPr>
        <p:spPr>
          <a:xfrm flipH="1">
            <a:off x="4749500" y="3161181"/>
            <a:ext cx="811346" cy="545628"/>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1" idx="3"/>
          </p:cNvCxnSpPr>
          <p:nvPr/>
        </p:nvCxnSpPr>
        <p:spPr>
          <a:xfrm flipH="1">
            <a:off x="4747328" y="4896630"/>
            <a:ext cx="838436" cy="555831"/>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60917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smtClean="0"/>
              <a:t>Review networks</a:t>
            </a:r>
            <a:endParaRPr lang="en-GB"/>
          </a:p>
        </p:txBody>
      </p:sp>
      <p:sp>
        <p:nvSpPr>
          <p:cNvPr id="3" name="Text Placeholder 2"/>
          <p:cNvSpPr>
            <a:spLocks noGrp="1"/>
          </p:cNvSpPr>
          <p:nvPr>
            <p:ph type="body" sz="quarter" idx="13"/>
          </p:nvPr>
        </p:nvSpPr>
        <p:spPr/>
        <p:txBody>
          <a:bodyPr/>
          <a:lstStyle/>
          <a:p>
            <a:r>
              <a:rPr lang="en-GB" smtClean="0"/>
              <a:t>Look at the networks we’ve built in light of previous sessions</a:t>
            </a:r>
          </a:p>
          <a:p>
            <a:pPr marL="342900" indent="-342900">
              <a:buFont typeface="Arial" panose="020B0604020202020204" pitchFamily="34" charset="0"/>
              <a:buChar char="•"/>
            </a:pPr>
            <a:r>
              <a:rPr lang="en-GB" smtClean="0"/>
              <a:t>Some good practice helps across a wide range of risk areas</a:t>
            </a: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smtClean="0"/>
              <a:t>Where do we still need to improve mitigation or have a strategy to control a risk?</a:t>
            </a: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smtClean="0"/>
              <a:t>Which risks seem most immediate in your own archive?</a:t>
            </a:r>
            <a:endParaRPr lang="en-GB"/>
          </a:p>
        </p:txBody>
      </p:sp>
    </p:spTree>
    <p:extLst>
      <p:ext uri="{BB962C8B-B14F-4D97-AF65-F5344CB8AC3E}">
        <p14:creationId xmlns:p14="http://schemas.microsoft.com/office/powerpoint/2010/main" val="40684858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smtClean="0"/>
              <a:t>SPOT model</a:t>
            </a:r>
            <a:endParaRPr lang="en-GB"/>
          </a:p>
        </p:txBody>
      </p:sp>
      <p:sp>
        <p:nvSpPr>
          <p:cNvPr id="3" name="Text Placeholder 2"/>
          <p:cNvSpPr>
            <a:spLocks noGrp="1"/>
          </p:cNvSpPr>
          <p:nvPr>
            <p:ph type="body" sz="quarter" idx="13"/>
          </p:nvPr>
        </p:nvSpPr>
        <p:spPr/>
        <p:txBody>
          <a:bodyPr/>
          <a:lstStyle/>
          <a:p>
            <a:r>
              <a:rPr lang="en-GB" smtClean="0">
                <a:hlinkClick r:id="rId3"/>
              </a:rPr>
              <a:t>Identifying Threats to Successful Digital Preservation: the SPOT Model for Risk Assessment</a:t>
            </a:r>
            <a:endParaRPr lang="en-GB" smtClean="0"/>
          </a:p>
          <a:p>
            <a:r>
              <a:rPr lang="en-GB" smtClean="0"/>
              <a:t>Considers:</a:t>
            </a:r>
          </a:p>
          <a:p>
            <a:pPr marL="457200" indent="-457200">
              <a:buFont typeface="Wingdings" panose="05000000000000000000" pitchFamily="2" charset="2"/>
              <a:buChar char="§"/>
            </a:pPr>
            <a:r>
              <a:rPr lang="en-GB" smtClean="0"/>
              <a:t>Availability</a:t>
            </a:r>
          </a:p>
          <a:p>
            <a:pPr marL="457200" indent="-457200">
              <a:buFont typeface="Wingdings" panose="05000000000000000000" pitchFamily="2" charset="2"/>
              <a:buChar char="§"/>
            </a:pPr>
            <a:r>
              <a:rPr lang="en-GB" smtClean="0"/>
              <a:t>Identity</a:t>
            </a:r>
          </a:p>
          <a:p>
            <a:pPr marL="457200" indent="-457200">
              <a:buFont typeface="Wingdings" panose="05000000000000000000" pitchFamily="2" charset="2"/>
              <a:buChar char="§"/>
            </a:pPr>
            <a:r>
              <a:rPr lang="en-GB" smtClean="0"/>
              <a:t>Persistence</a:t>
            </a:r>
          </a:p>
          <a:p>
            <a:pPr marL="457200" indent="-457200">
              <a:buFont typeface="Wingdings" panose="05000000000000000000" pitchFamily="2" charset="2"/>
              <a:buChar char="§"/>
            </a:pPr>
            <a:r>
              <a:rPr lang="en-GB" smtClean="0"/>
              <a:t>Renderability</a:t>
            </a:r>
          </a:p>
          <a:p>
            <a:pPr marL="457200" indent="-457200">
              <a:buFont typeface="Wingdings" panose="05000000000000000000" pitchFamily="2" charset="2"/>
              <a:buChar char="§"/>
            </a:pPr>
            <a:r>
              <a:rPr lang="en-GB" smtClean="0"/>
              <a:t>Understandability</a:t>
            </a:r>
          </a:p>
          <a:p>
            <a:pPr marL="457200" indent="-457200">
              <a:buFont typeface="Wingdings" panose="05000000000000000000" pitchFamily="2" charset="2"/>
              <a:buChar char="§"/>
            </a:pPr>
            <a:r>
              <a:rPr lang="en-GB" smtClean="0"/>
              <a:t>Authenticity</a:t>
            </a:r>
          </a:p>
          <a:p>
            <a:r>
              <a:rPr lang="en-GB" smtClean="0"/>
              <a:t>The paper also includes a useful review of prior work in this area</a:t>
            </a:r>
            <a:endParaRPr lang="en-GB"/>
          </a:p>
        </p:txBody>
      </p:sp>
    </p:spTree>
    <p:extLst>
      <p:ext uri="{BB962C8B-B14F-4D97-AF65-F5344CB8AC3E}">
        <p14:creationId xmlns:p14="http://schemas.microsoft.com/office/powerpoint/2010/main" val="17390576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smtClean="0"/>
              <a:t>DPC Rapid Assessment Model</a:t>
            </a:r>
            <a:endParaRPr lang="en-GB"/>
          </a:p>
        </p:txBody>
      </p:sp>
      <p:sp>
        <p:nvSpPr>
          <p:cNvPr id="3" name="Text Placeholder 2"/>
          <p:cNvSpPr>
            <a:spLocks noGrp="1"/>
          </p:cNvSpPr>
          <p:nvPr>
            <p:ph type="body" sz="quarter" idx="13"/>
          </p:nvPr>
        </p:nvSpPr>
        <p:spPr/>
        <p:txBody>
          <a:bodyPr/>
          <a:lstStyle/>
          <a:p>
            <a:pPr marL="342900" indent="-342900">
              <a:buFont typeface="Wingdings" panose="05000000000000000000" pitchFamily="2" charset="2"/>
              <a:buChar char="§"/>
            </a:pPr>
            <a:r>
              <a:rPr lang="en-GB" smtClean="0"/>
              <a:t>A maturity model that allows you to benchmark your current capability</a:t>
            </a:r>
          </a:p>
          <a:p>
            <a:pPr marL="342900" indent="-342900">
              <a:buFont typeface="Wingdings" panose="05000000000000000000" pitchFamily="2" charset="2"/>
              <a:buChar char="§"/>
            </a:pPr>
            <a:endParaRPr lang="en-GB"/>
          </a:p>
          <a:p>
            <a:pPr marL="342900" indent="-342900">
              <a:buFont typeface="Wingdings" panose="05000000000000000000" pitchFamily="2" charset="2"/>
              <a:buChar char="§"/>
            </a:pPr>
            <a:r>
              <a:rPr lang="en-GB" smtClean="0"/>
              <a:t>Based on existing good practice (such as NDSA Levels)</a:t>
            </a:r>
          </a:p>
          <a:p>
            <a:pPr marL="342900" indent="-342900">
              <a:buFont typeface="Wingdings" panose="05000000000000000000" pitchFamily="2" charset="2"/>
              <a:buChar char="§"/>
            </a:pPr>
            <a:endParaRPr lang="en-GB"/>
          </a:p>
          <a:p>
            <a:pPr marL="342900" indent="-342900">
              <a:buFont typeface="Wingdings" panose="05000000000000000000" pitchFamily="2" charset="2"/>
              <a:buChar char="§"/>
            </a:pPr>
            <a:r>
              <a:rPr lang="en-GB" smtClean="0"/>
              <a:t>Simple worksheet to fill in</a:t>
            </a:r>
          </a:p>
          <a:p>
            <a:pPr marL="342900" indent="-342900">
              <a:buFont typeface="Wingdings" panose="05000000000000000000" pitchFamily="2" charset="2"/>
              <a:buChar char="§"/>
            </a:pPr>
            <a:endParaRPr lang="en-GB"/>
          </a:p>
          <a:p>
            <a:pPr marL="342900" indent="-342900">
              <a:buFont typeface="Wingdings" panose="05000000000000000000" pitchFamily="2" charset="2"/>
              <a:buChar char="§"/>
            </a:pPr>
            <a:r>
              <a:rPr lang="en-GB" smtClean="0"/>
              <a:t>View current status and think about where you want to get to</a:t>
            </a:r>
          </a:p>
          <a:p>
            <a:pPr marL="342900" indent="-342900">
              <a:buFont typeface="Wingdings" panose="05000000000000000000" pitchFamily="2" charset="2"/>
              <a:buChar char="§"/>
            </a:pPr>
            <a:endParaRPr lang="en-GB"/>
          </a:p>
          <a:p>
            <a:pPr marL="342900" indent="-342900">
              <a:buFont typeface="Wingdings" panose="05000000000000000000" pitchFamily="2" charset="2"/>
              <a:buChar char="§"/>
            </a:pPr>
            <a:r>
              <a:rPr lang="en-GB">
                <a:hlinkClick r:id="rId3"/>
              </a:rPr>
              <a:t>https://www.dpconline.org/our-work/dpc-ram</a:t>
            </a:r>
            <a:r>
              <a:rPr lang="en-GB" smtClean="0"/>
              <a:t> </a:t>
            </a:r>
            <a:endParaRPr lang="en-GB"/>
          </a:p>
        </p:txBody>
      </p:sp>
    </p:spTree>
    <p:extLst>
      <p:ext uri="{BB962C8B-B14F-4D97-AF65-F5344CB8AC3E}">
        <p14:creationId xmlns:p14="http://schemas.microsoft.com/office/powerpoint/2010/main" val="8242784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054099" y="1911195"/>
            <a:ext cx="9342438" cy="4147333"/>
          </a:xfrm>
        </p:spPr>
        <p:txBody>
          <a:bodyPr/>
          <a:lstStyle/>
          <a:p>
            <a:pPr marL="342900" indent="-342900">
              <a:buFont typeface="Arial" panose="020B0604020202020204" pitchFamily="34" charset="0"/>
              <a:buChar char="•"/>
            </a:pPr>
            <a:r>
              <a:rPr lang="en-GB" smtClean="0"/>
              <a:t>£93,500 grant from the National Lottery Heritage </a:t>
            </a:r>
            <a:r>
              <a:rPr lang="en-GB" smtClean="0"/>
              <a:t>Fund in January 2020</a:t>
            </a:r>
            <a:endParaRPr lang="en-GB" smtClean="0"/>
          </a:p>
          <a:p>
            <a:pPr marL="342900" indent="-342900">
              <a:buFont typeface="Arial" panose="020B0604020202020204" pitchFamily="34" charset="0"/>
              <a:buChar char="•"/>
            </a:pPr>
            <a:r>
              <a:rPr lang="en-GB" smtClean="0"/>
              <a:t>Working with:</a:t>
            </a:r>
          </a:p>
          <a:p>
            <a:pPr marL="1028700" lvl="1" indent="-342900"/>
            <a:r>
              <a:rPr lang="en-GB" sz="2000" smtClean="0"/>
              <a:t>Applied Statistics &amp; Risk Unit, University of Warwick</a:t>
            </a:r>
            <a:endParaRPr lang="en-GB"/>
          </a:p>
          <a:p>
            <a:pPr marL="1028700" lvl="1" indent="-342900"/>
            <a:r>
              <a:rPr lang="en-GB" sz="2000" smtClean="0"/>
              <a:t>Dorset History Centre</a:t>
            </a:r>
          </a:p>
          <a:p>
            <a:pPr marL="1028700" lvl="1" indent="-342900"/>
            <a:r>
              <a:rPr lang="en-GB" sz="2000" smtClean="0"/>
              <a:t>Gloucestershire Archives</a:t>
            </a:r>
          </a:p>
          <a:p>
            <a:pPr marL="1028700" lvl="1" indent="-342900"/>
            <a:r>
              <a:rPr lang="en-GB" sz="2000" smtClean="0"/>
              <a:t>TfL Corporate Archives</a:t>
            </a:r>
          </a:p>
          <a:p>
            <a:pPr marL="1028700" lvl="1" indent="-342900"/>
            <a:r>
              <a:rPr lang="en-GB" sz="2000" smtClean="0"/>
              <a:t>Brotherton Library, University of Leeds</a:t>
            </a:r>
          </a:p>
          <a:p>
            <a:pPr marL="1028700" lvl="1" indent="-342900"/>
            <a:r>
              <a:rPr lang="en-GB" sz="2000" smtClean="0"/>
              <a:t>Design Archives, University of Brighton</a:t>
            </a:r>
          </a:p>
          <a:p>
            <a:pPr marL="342900" indent="-342900">
              <a:buFont typeface="Arial" panose="020B0604020202020204" pitchFamily="34" charset="0"/>
              <a:buChar char="•"/>
            </a:pPr>
            <a:r>
              <a:rPr lang="en-GB" smtClean="0"/>
              <a:t>DiAGRAM – </a:t>
            </a:r>
            <a:r>
              <a:rPr lang="en-GB" b="1" smtClean="0"/>
              <a:t>Di</a:t>
            </a:r>
            <a:r>
              <a:rPr lang="en-GB" smtClean="0"/>
              <a:t>gital </a:t>
            </a:r>
            <a:r>
              <a:rPr lang="en-GB" b="1" smtClean="0"/>
              <a:t>A</a:t>
            </a:r>
            <a:r>
              <a:rPr lang="en-GB" smtClean="0"/>
              <a:t>rchiving </a:t>
            </a:r>
            <a:r>
              <a:rPr lang="en-GB" b="1" smtClean="0"/>
              <a:t>G</a:t>
            </a:r>
            <a:r>
              <a:rPr lang="en-GB" smtClean="0"/>
              <a:t>raphical </a:t>
            </a:r>
            <a:r>
              <a:rPr lang="en-GB" b="1" smtClean="0"/>
              <a:t>R</a:t>
            </a:r>
            <a:r>
              <a:rPr lang="en-GB" smtClean="0"/>
              <a:t>isk </a:t>
            </a:r>
            <a:r>
              <a:rPr lang="en-GB" b="1" smtClean="0"/>
              <a:t>A</a:t>
            </a:r>
            <a:r>
              <a:rPr lang="en-GB" smtClean="0"/>
              <a:t>ssessment </a:t>
            </a:r>
            <a:r>
              <a:rPr lang="en-GB" b="1" smtClean="0"/>
              <a:t>M</a:t>
            </a:r>
            <a:r>
              <a:rPr lang="en-GB" smtClean="0"/>
              <a:t>odel</a:t>
            </a:r>
          </a:p>
          <a:p>
            <a:pPr marL="1028700" lvl="1" indent="-342900"/>
            <a:r>
              <a:rPr lang="en-GB" sz="2000" smtClean="0"/>
              <a:t>Opportunity to take part in workshops June/July</a:t>
            </a:r>
          </a:p>
          <a:p>
            <a:pPr marL="1028700" lvl="1" indent="-342900"/>
            <a:r>
              <a:rPr lang="en-GB" sz="2000" smtClean="0">
                <a:hlinkClick r:id="rId3" action="ppaction://hlinkfile"/>
              </a:rPr>
              <a:t>Project web page</a:t>
            </a:r>
            <a:endParaRPr lang="en-GB" sz="2000" smtClean="0"/>
          </a:p>
          <a:p>
            <a:pPr marL="1028700" lvl="1" indent="-342900"/>
            <a:r>
              <a:rPr lang="en-GB" sz="2000" smtClean="0">
                <a:hlinkClick r:id="rId4" action="ppaction://hlinkfile"/>
              </a:rPr>
              <a:t>Prototype DiAGRAM website</a:t>
            </a:r>
            <a:endParaRPr lang="en-GB" sz="2000" smtClean="0"/>
          </a:p>
          <a:p>
            <a:pPr marL="1028700" lvl="1" indent="-342900"/>
            <a:endParaRPr lang="en-GB" sz="2000"/>
          </a:p>
          <a:p>
            <a:pPr marL="1028700" lvl="1" indent="-342900"/>
            <a:endParaRPr lang="en-GB" sz="200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2144" y="825068"/>
            <a:ext cx="2653722" cy="1013390"/>
          </a:xfrm>
          <a:prstGeom prst="rect">
            <a:avLst/>
          </a:prstGeom>
        </p:spPr>
      </p:pic>
      <p:sp>
        <p:nvSpPr>
          <p:cNvPr id="2" name="Text Placeholder 1"/>
          <p:cNvSpPr>
            <a:spLocks noGrp="1"/>
          </p:cNvSpPr>
          <p:nvPr>
            <p:ph type="body" sz="quarter" idx="12"/>
          </p:nvPr>
        </p:nvSpPr>
        <p:spPr/>
        <p:txBody>
          <a:bodyPr/>
          <a:lstStyle/>
          <a:p>
            <a:r>
              <a:rPr lang="en-GB" smtClean="0"/>
              <a:t>   Safeguarding the Nation’s Digital Memory</a:t>
            </a:r>
            <a:endParaRPr lang="en-GB"/>
          </a:p>
        </p:txBody>
      </p:sp>
    </p:spTree>
    <p:extLst>
      <p:ext uri="{BB962C8B-B14F-4D97-AF65-F5344CB8AC3E}">
        <p14:creationId xmlns:p14="http://schemas.microsoft.com/office/powerpoint/2010/main" val="6399124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smtClean="0"/>
              <a:t>Morning </a:t>
            </a:r>
            <a:r>
              <a:rPr lang="en-GB" smtClean="0"/>
              <a:t>agenda and intros</a:t>
            </a:r>
            <a:endParaRPr lang="en-GB"/>
          </a:p>
        </p:txBody>
      </p:sp>
      <p:sp>
        <p:nvSpPr>
          <p:cNvPr id="3" name="Text Placeholder 2"/>
          <p:cNvSpPr>
            <a:spLocks noGrp="1"/>
          </p:cNvSpPr>
          <p:nvPr>
            <p:ph type="body" sz="quarter" idx="13"/>
          </p:nvPr>
        </p:nvSpPr>
        <p:spPr/>
        <p:txBody>
          <a:bodyPr/>
          <a:lstStyle/>
          <a:p>
            <a:pPr marL="342900" indent="-342900">
              <a:buFont typeface="Wingdings" panose="05000000000000000000" pitchFamily="2" charset="2"/>
              <a:buChar char="§"/>
            </a:pPr>
            <a:r>
              <a:rPr lang="en-GB" smtClean="0"/>
              <a:t>Digital </a:t>
            </a:r>
            <a:r>
              <a:rPr lang="en-GB" smtClean="0"/>
              <a:t>preservation as risk management </a:t>
            </a:r>
          </a:p>
          <a:p>
            <a:pPr marL="342900" indent="-342900">
              <a:buFont typeface="Wingdings" panose="05000000000000000000" pitchFamily="2" charset="2"/>
              <a:buChar char="§"/>
            </a:pPr>
            <a:endParaRPr lang="en-GB" smtClean="0"/>
          </a:p>
          <a:p>
            <a:pPr marL="342900" indent="-342900">
              <a:buFont typeface="Wingdings" panose="05000000000000000000" pitchFamily="2" charset="2"/>
              <a:buChar char="§"/>
            </a:pPr>
            <a:r>
              <a:rPr lang="en-GB" smtClean="0"/>
              <a:t>Break </a:t>
            </a:r>
          </a:p>
          <a:p>
            <a:pPr marL="342900" indent="-342900">
              <a:buFont typeface="Wingdings" panose="05000000000000000000" pitchFamily="2" charset="2"/>
              <a:buChar char="§"/>
            </a:pPr>
            <a:endParaRPr lang="en-GB" smtClean="0"/>
          </a:p>
          <a:p>
            <a:pPr marL="342900" indent="-342900">
              <a:buFont typeface="Wingdings" panose="05000000000000000000" pitchFamily="2" charset="2"/>
              <a:buChar char="§"/>
            </a:pPr>
            <a:r>
              <a:rPr lang="en-GB" smtClean="0"/>
              <a:t>Modelling and mitigating risk</a:t>
            </a:r>
          </a:p>
          <a:p>
            <a:pPr marL="342900" indent="-342900">
              <a:buFont typeface="Wingdings" panose="05000000000000000000" pitchFamily="2" charset="2"/>
              <a:buChar char="§"/>
            </a:pPr>
            <a:endParaRPr lang="en-GB" smtClean="0"/>
          </a:p>
          <a:p>
            <a:pPr marL="342900" indent="-342900">
              <a:buFont typeface="Wingdings" panose="05000000000000000000" pitchFamily="2" charset="2"/>
              <a:buChar char="§"/>
            </a:pPr>
            <a:r>
              <a:rPr lang="en-GB" smtClean="0"/>
              <a:t>Lunch</a:t>
            </a:r>
            <a:endParaRPr lang="en-GB"/>
          </a:p>
        </p:txBody>
      </p:sp>
    </p:spTree>
    <p:extLst>
      <p:ext uri="{BB962C8B-B14F-4D97-AF65-F5344CB8AC3E}">
        <p14:creationId xmlns:p14="http://schemas.microsoft.com/office/powerpoint/2010/main" val="37032420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0352" b="10352"/>
          <a:stretch>
            <a:fillRect/>
          </a:stretch>
        </p:blipFill>
        <p:spPr/>
      </p:pic>
      <p:sp>
        <p:nvSpPr>
          <p:cNvPr id="3" name="Text Placeholder 2"/>
          <p:cNvSpPr>
            <a:spLocks noGrp="1"/>
          </p:cNvSpPr>
          <p:nvPr>
            <p:ph type="body" sz="quarter" idx="15"/>
          </p:nvPr>
        </p:nvSpPr>
        <p:spPr/>
        <p:txBody>
          <a:bodyPr/>
          <a:lstStyle/>
          <a:p>
            <a:r>
              <a:rPr lang="en-GB" smtClean="0"/>
              <a:t>Colossus electronic digital computer</a:t>
            </a:r>
            <a:endParaRPr lang="en-GB"/>
          </a:p>
        </p:txBody>
      </p:sp>
    </p:spTree>
    <p:extLst>
      <p:ext uri="{BB962C8B-B14F-4D97-AF65-F5344CB8AC3E}">
        <p14:creationId xmlns:p14="http://schemas.microsoft.com/office/powerpoint/2010/main" val="24839943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tretch>
            <a:fillRect/>
          </a:stretch>
        </p:blipFill>
        <p:spPr>
          <a:xfrm>
            <a:off x="5519936" y="1791203"/>
            <a:ext cx="4925814" cy="2770770"/>
          </a:xfrm>
        </p:spPr>
      </p:pic>
      <p:sp>
        <p:nvSpPr>
          <p:cNvPr id="3" name="Text Placeholder 2"/>
          <p:cNvSpPr>
            <a:spLocks noGrp="1"/>
          </p:cNvSpPr>
          <p:nvPr>
            <p:ph type="body" sz="quarter" idx="13"/>
          </p:nvPr>
        </p:nvSpPr>
        <p:spPr/>
        <p:txBody>
          <a:bodyPr/>
          <a:lstStyle/>
          <a:p>
            <a:r>
              <a:rPr lang="en-GB" i="1" smtClean="0">
                <a:hlinkClick r:id="rId4"/>
              </a:rPr>
              <a:t>‘Preservation in the Digital World'</a:t>
            </a:r>
            <a:r>
              <a:rPr lang="en-GB" smtClean="0"/>
              <a:t>, </a:t>
            </a:r>
            <a:r>
              <a:rPr lang="en-GB">
                <a:hlinkClick r:id="rId5"/>
              </a:rPr>
              <a:t>Paul Conway</a:t>
            </a:r>
            <a:r>
              <a:rPr lang="en-GB"/>
              <a:t>, </a:t>
            </a:r>
            <a:r>
              <a:rPr lang="en-GB" smtClean="0"/>
              <a:t>1996, </a:t>
            </a:r>
            <a:r>
              <a:rPr lang="en-GB" smtClean="0">
                <a:hlinkClick r:id="rId6"/>
              </a:rPr>
              <a:t>CLIR</a:t>
            </a:r>
            <a:r>
              <a:rPr lang="en-GB" smtClean="0"/>
              <a:t> </a:t>
            </a:r>
          </a:p>
          <a:p>
            <a:pPr marL="342900" indent="-342900">
              <a:buFont typeface="Wingdings" panose="05000000000000000000" pitchFamily="2" charset="2"/>
              <a:buChar char="§"/>
            </a:pPr>
            <a:r>
              <a:rPr lang="en-GB"/>
              <a:t>“Organizing for preservation in the digital world is not, first and foremost, a search for process efficiency, as has been the case with traditional preservation, but rather an ongoing process of risk management, where the cost of digital file migration is judged against the cost of failure to preserve the files in terms of the patrons who need the information</a:t>
            </a:r>
            <a:r>
              <a:rPr lang="en-GB" smtClean="0"/>
              <a:t>.”</a:t>
            </a:r>
            <a:endParaRPr lang="en-GB"/>
          </a:p>
          <a:p>
            <a:pPr marL="342900" indent="-342900">
              <a:buFont typeface="Wingdings" panose="05000000000000000000" pitchFamily="2" charset="2"/>
              <a:buChar char="§"/>
            </a:pPr>
            <a:endParaRPr lang="en-GB"/>
          </a:p>
        </p:txBody>
      </p:sp>
      <p:sp>
        <p:nvSpPr>
          <p:cNvPr id="4" name="Text Placeholder 3"/>
          <p:cNvSpPr>
            <a:spLocks noGrp="1"/>
          </p:cNvSpPr>
          <p:nvPr>
            <p:ph type="body" sz="quarter" idx="14"/>
          </p:nvPr>
        </p:nvSpPr>
        <p:spPr/>
        <p:txBody>
          <a:bodyPr/>
          <a:lstStyle/>
          <a:p>
            <a:r>
              <a:rPr lang="en-GB" smtClean="0">
                <a:hlinkClick r:id="rId7"/>
              </a:rPr>
              <a:t>Digital preservation is a risky business</a:t>
            </a:r>
            <a:endParaRPr lang="en-GB"/>
          </a:p>
        </p:txBody>
      </p:sp>
      <p:sp>
        <p:nvSpPr>
          <p:cNvPr id="5" name="Text Placeholder 4"/>
          <p:cNvSpPr>
            <a:spLocks noGrp="1"/>
          </p:cNvSpPr>
          <p:nvPr>
            <p:ph type="body" sz="quarter" idx="15"/>
          </p:nvPr>
        </p:nvSpPr>
        <p:spPr>
          <a:xfrm>
            <a:off x="5519936" y="4689474"/>
            <a:ext cx="4925814" cy="714629"/>
          </a:xfrm>
        </p:spPr>
        <p:txBody>
          <a:bodyPr/>
          <a:lstStyle/>
          <a:p>
            <a:r>
              <a:rPr lang="en-GB"/>
              <a:t>Looking back at Session 1: “Essentially </a:t>
            </a:r>
            <a:r>
              <a:rPr lang="en-GB" smtClean="0"/>
              <a:t>[digital preservation] </a:t>
            </a:r>
            <a:r>
              <a:rPr lang="en-GB"/>
              <a:t>involves making decisions about which interventions to take over long periods of time in order to mitigate risk to the record</a:t>
            </a:r>
            <a:r>
              <a:rPr lang="en-GB" smtClean="0"/>
              <a:t>.”</a:t>
            </a:r>
            <a:endParaRPr lang="en-GB"/>
          </a:p>
          <a:p>
            <a:endParaRPr lang="en-GB"/>
          </a:p>
        </p:txBody>
      </p:sp>
    </p:spTree>
    <p:extLst>
      <p:ext uri="{BB962C8B-B14F-4D97-AF65-F5344CB8AC3E}">
        <p14:creationId xmlns:p14="http://schemas.microsoft.com/office/powerpoint/2010/main" val="28006891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smtClean="0"/>
              <a:t>Uncertainty</a:t>
            </a:r>
            <a:endParaRPr lang="en-GB"/>
          </a:p>
        </p:txBody>
      </p:sp>
      <p:sp>
        <p:nvSpPr>
          <p:cNvPr id="3" name="Text Placeholder 2"/>
          <p:cNvSpPr>
            <a:spLocks noGrp="1"/>
          </p:cNvSpPr>
          <p:nvPr>
            <p:ph type="body" sz="quarter" idx="13"/>
          </p:nvPr>
        </p:nvSpPr>
        <p:spPr/>
        <p:txBody>
          <a:bodyPr/>
          <a:lstStyle/>
          <a:p>
            <a:pPr marL="342900" indent="-342900">
              <a:buFont typeface="Wingdings" panose="05000000000000000000" pitchFamily="2" charset="2"/>
              <a:buChar char="§"/>
            </a:pPr>
            <a:r>
              <a:rPr lang="en-GB" smtClean="0"/>
              <a:t>Given a risk, and a probability of the risk event occurring, we still don’t know when or where the risk will actually happen</a:t>
            </a:r>
          </a:p>
          <a:p>
            <a:pPr marL="1028700" lvl="1" indent="-342900">
              <a:buFont typeface="Wingdings" panose="05000000000000000000" pitchFamily="2" charset="2"/>
              <a:buChar char="§"/>
            </a:pPr>
            <a:r>
              <a:rPr lang="en-GB" sz="2000" smtClean="0"/>
              <a:t>So if a storage medium has a particular probability of a random bit flip occurring in a given time period eg one bit flip in every two years</a:t>
            </a:r>
          </a:p>
          <a:p>
            <a:pPr marL="1485900" lvl="2" indent="-342900">
              <a:buFont typeface="Wingdings" panose="05000000000000000000" pitchFamily="2" charset="2"/>
              <a:buChar char="§"/>
            </a:pPr>
            <a:r>
              <a:rPr lang="en-GB" smtClean="0"/>
              <a:t>We can’t say for certain that there </a:t>
            </a:r>
            <a:r>
              <a:rPr lang="en-GB" b="1" smtClean="0"/>
              <a:t>will</a:t>
            </a:r>
            <a:r>
              <a:rPr lang="en-GB" smtClean="0"/>
              <a:t> have been a bit flip after two years</a:t>
            </a:r>
          </a:p>
          <a:p>
            <a:pPr marL="1485900" lvl="2" indent="-342900">
              <a:buFont typeface="Wingdings" panose="05000000000000000000" pitchFamily="2" charset="2"/>
              <a:buChar char="§"/>
            </a:pPr>
            <a:r>
              <a:rPr lang="en-GB" smtClean="0"/>
              <a:t>Don’t know where on the medium a flip will happen, we could be really lucky and the bit that flips is in an unused section of storage</a:t>
            </a:r>
          </a:p>
          <a:p>
            <a:pPr marL="1028700" lvl="1" indent="-342900">
              <a:buFont typeface="Wingdings" panose="05000000000000000000" pitchFamily="2" charset="2"/>
              <a:buChar char="§"/>
            </a:pPr>
            <a:r>
              <a:rPr lang="en-GB" sz="2000" smtClean="0"/>
              <a:t>Half-life – physicists know that they can say that radioactive activity in a material will halve within a certain time period, but can’t point to a specific atom and say it will undergo radioactive decay next</a:t>
            </a:r>
          </a:p>
          <a:p>
            <a:pPr marL="342900" indent="-342900">
              <a:buFont typeface="Wingdings" panose="05000000000000000000" pitchFamily="2" charset="2"/>
              <a:buChar char="§"/>
            </a:pPr>
            <a:r>
              <a:rPr lang="en-GB" smtClean="0"/>
              <a:t>See the </a:t>
            </a:r>
            <a:r>
              <a:rPr lang="en-GB" smtClean="0">
                <a:hlinkClick r:id="rId3"/>
              </a:rPr>
              <a:t>2019 Royal Institution Christmas Lectures by Dr Hannah Fry</a:t>
            </a:r>
            <a:endParaRPr lang="en-GB"/>
          </a:p>
        </p:txBody>
      </p:sp>
    </p:spTree>
    <p:extLst>
      <p:ext uri="{BB962C8B-B14F-4D97-AF65-F5344CB8AC3E}">
        <p14:creationId xmlns:p14="http://schemas.microsoft.com/office/powerpoint/2010/main" val="8931924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696" r="-152" b="1121"/>
          <a:stretch/>
        </p:blipFill>
        <p:spPr>
          <a:xfrm>
            <a:off x="5257800" y="1672281"/>
            <a:ext cx="5197274" cy="3331519"/>
          </a:xfrm>
        </p:spPr>
      </p:pic>
      <p:sp>
        <p:nvSpPr>
          <p:cNvPr id="3" name="Text Placeholder 2"/>
          <p:cNvSpPr>
            <a:spLocks noGrp="1"/>
          </p:cNvSpPr>
          <p:nvPr>
            <p:ph type="body" sz="quarter" idx="13"/>
          </p:nvPr>
        </p:nvSpPr>
        <p:spPr/>
        <p:txBody>
          <a:bodyPr/>
          <a:lstStyle/>
          <a:p>
            <a:pPr marL="342900" indent="-342900">
              <a:buFont typeface="Wingdings" panose="05000000000000000000" pitchFamily="2" charset="2"/>
              <a:buChar char="§"/>
            </a:pPr>
            <a:r>
              <a:rPr lang="en-GB"/>
              <a:t>D-Lib Magazine, November 2005, </a:t>
            </a:r>
            <a:r>
              <a:rPr lang="en-GB" i="1">
                <a:hlinkClick r:id="rId4"/>
              </a:rPr>
              <a:t>‘Requirements for Digital Preservation Systems: A Bottom-Up Approach’</a:t>
            </a:r>
            <a:r>
              <a:rPr lang="en-GB"/>
              <a:t>, Rosenthal et al</a:t>
            </a:r>
          </a:p>
          <a:p>
            <a:pPr marL="1028700" lvl="1" indent="-342900">
              <a:buFont typeface="Wingdings" panose="05000000000000000000" pitchFamily="2" charset="2"/>
              <a:buChar char="§"/>
            </a:pPr>
            <a:r>
              <a:rPr lang="en-GB" sz="2000"/>
              <a:t>Presents the idea that systems should explicitly declare which threats [risks] they are considering and guarding their content against</a:t>
            </a:r>
          </a:p>
          <a:p>
            <a:pPr marL="342900" indent="-342900">
              <a:buFont typeface="Wingdings" panose="05000000000000000000" pitchFamily="2" charset="2"/>
              <a:buChar char="§"/>
            </a:pPr>
            <a:r>
              <a:rPr lang="en-GB"/>
              <a:t>NDSA </a:t>
            </a:r>
            <a:r>
              <a:rPr lang="en-GB">
                <a:hlinkClick r:id="rId5"/>
              </a:rPr>
              <a:t>Levels of </a:t>
            </a:r>
            <a:r>
              <a:rPr lang="en-GB" smtClean="0">
                <a:hlinkClick r:id="rId5"/>
              </a:rPr>
              <a:t>Preservation</a:t>
            </a:r>
            <a:endParaRPr lang="en-GB" smtClean="0"/>
          </a:p>
          <a:p>
            <a:pPr marL="1028700" lvl="1" indent="-342900">
              <a:buFont typeface="Wingdings" panose="05000000000000000000" pitchFamily="2" charset="2"/>
              <a:buChar char="§"/>
            </a:pPr>
            <a:r>
              <a:rPr lang="en-GB" sz="2000" smtClean="0"/>
              <a:t>Matrix of 5 categories, 4 levels to work up through to improve preservation</a:t>
            </a:r>
            <a:endParaRPr lang="en-GB" sz="2000"/>
          </a:p>
          <a:p>
            <a:endParaRPr lang="en-GB"/>
          </a:p>
        </p:txBody>
      </p:sp>
      <p:sp>
        <p:nvSpPr>
          <p:cNvPr id="4" name="Text Placeholder 3"/>
          <p:cNvSpPr>
            <a:spLocks noGrp="1"/>
          </p:cNvSpPr>
          <p:nvPr>
            <p:ph type="body" sz="quarter" idx="14"/>
          </p:nvPr>
        </p:nvSpPr>
        <p:spPr/>
        <p:txBody>
          <a:bodyPr/>
          <a:lstStyle/>
          <a:p>
            <a:r>
              <a:rPr lang="en-GB"/>
              <a:t>A Bottom-Up Approach</a:t>
            </a:r>
          </a:p>
        </p:txBody>
      </p:sp>
      <p:sp>
        <p:nvSpPr>
          <p:cNvPr id="5" name="Text Placeholder 4"/>
          <p:cNvSpPr>
            <a:spLocks noGrp="1"/>
          </p:cNvSpPr>
          <p:nvPr>
            <p:ph type="body" sz="quarter" idx="15"/>
          </p:nvPr>
        </p:nvSpPr>
        <p:spPr>
          <a:xfrm>
            <a:off x="5359400" y="5215161"/>
            <a:ext cx="5086350" cy="432048"/>
          </a:xfrm>
        </p:spPr>
        <p:txBody>
          <a:bodyPr/>
          <a:lstStyle/>
          <a:p>
            <a:r>
              <a:rPr lang="en-GB" smtClean="0"/>
              <a:t>Version 2 of the Levels of Preservation</a:t>
            </a:r>
            <a:endParaRPr lang="en-GB"/>
          </a:p>
        </p:txBody>
      </p:sp>
    </p:spTree>
    <p:extLst>
      <p:ext uri="{BB962C8B-B14F-4D97-AF65-F5344CB8AC3E}">
        <p14:creationId xmlns:p14="http://schemas.microsoft.com/office/powerpoint/2010/main" val="17250059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816725" y="1665289"/>
            <a:ext cx="3564824" cy="1763711"/>
          </a:xfrm>
        </p:spPr>
        <p:txBody>
          <a:bodyPr/>
          <a:lstStyle/>
          <a:p>
            <a:pPr marL="342900" indent="-342900">
              <a:buFont typeface="Wingdings" panose="05000000000000000000" pitchFamily="2" charset="2"/>
              <a:buChar char="§"/>
            </a:pPr>
            <a:r>
              <a:rPr lang="en-GB" smtClean="0">
                <a:hlinkClick r:id="rId3"/>
              </a:rPr>
              <a:t>Planning flood map service</a:t>
            </a:r>
            <a:endParaRPr lang="en-GB"/>
          </a:p>
        </p:txBody>
      </p:sp>
      <p:sp>
        <p:nvSpPr>
          <p:cNvPr id="4" name="Text Placeholder 3"/>
          <p:cNvSpPr>
            <a:spLocks noGrp="1"/>
          </p:cNvSpPr>
          <p:nvPr>
            <p:ph type="body" sz="quarter" idx="14"/>
          </p:nvPr>
        </p:nvSpPr>
        <p:spPr/>
        <p:txBody>
          <a:bodyPr/>
          <a:lstStyle/>
          <a:p>
            <a:r>
              <a:rPr lang="en-GB" smtClean="0"/>
              <a:t>Physical risks</a:t>
            </a:r>
            <a:endParaRPr lang="en-GB"/>
          </a:p>
        </p:txBody>
      </p:sp>
      <p:sp>
        <p:nvSpPr>
          <p:cNvPr id="5" name="Text Placeholder 4"/>
          <p:cNvSpPr>
            <a:spLocks noGrp="1"/>
          </p:cNvSpPr>
          <p:nvPr>
            <p:ph type="body" sz="quarter" idx="15"/>
          </p:nvPr>
        </p:nvSpPr>
        <p:spPr>
          <a:xfrm>
            <a:off x="1054101" y="5246020"/>
            <a:ext cx="4925814" cy="432048"/>
          </a:xfrm>
        </p:spPr>
        <p:txBody>
          <a:bodyPr/>
          <a:lstStyle/>
          <a:p>
            <a:r>
              <a:rPr lang="en-GB" smtClean="0"/>
              <a:t>River flood risk at The National Archives</a:t>
            </a:r>
            <a:endParaRPr lang="en-GB"/>
          </a:p>
        </p:txBody>
      </p:sp>
      <p:pic>
        <p:nvPicPr>
          <p:cNvPr id="6" name="Content Placeholder 4"/>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104" r="-361"/>
          <a:stretch/>
        </p:blipFill>
        <p:spPr>
          <a:xfrm>
            <a:off x="1054101" y="1657003"/>
            <a:ext cx="5651499" cy="3484911"/>
          </a:xfrm>
          <a:prstGeom prst="rect">
            <a:avLst/>
          </a:prstGeom>
        </p:spPr>
      </p:pic>
    </p:spTree>
    <p:extLst>
      <p:ext uri="{BB962C8B-B14F-4D97-AF65-F5344CB8AC3E}">
        <p14:creationId xmlns:p14="http://schemas.microsoft.com/office/powerpoint/2010/main" val="1241692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816725" y="1665289"/>
            <a:ext cx="3564824" cy="1763711"/>
          </a:xfrm>
        </p:spPr>
        <p:txBody>
          <a:bodyPr/>
          <a:lstStyle/>
          <a:p>
            <a:pPr marL="342900" indent="-342900">
              <a:buFont typeface="Wingdings" panose="05000000000000000000" pitchFamily="2" charset="2"/>
              <a:buChar char="§"/>
            </a:pPr>
            <a:r>
              <a:rPr lang="en-GB" smtClean="0">
                <a:hlinkClick r:id="rId3"/>
              </a:rPr>
              <a:t>Planning flood map service</a:t>
            </a:r>
            <a:endParaRPr lang="en-GB"/>
          </a:p>
        </p:txBody>
      </p:sp>
      <p:sp>
        <p:nvSpPr>
          <p:cNvPr id="4" name="Text Placeholder 3"/>
          <p:cNvSpPr>
            <a:spLocks noGrp="1"/>
          </p:cNvSpPr>
          <p:nvPr>
            <p:ph type="body" sz="quarter" idx="14"/>
          </p:nvPr>
        </p:nvSpPr>
        <p:spPr/>
        <p:txBody>
          <a:bodyPr/>
          <a:lstStyle/>
          <a:p>
            <a:r>
              <a:rPr lang="en-GB" smtClean="0"/>
              <a:t>Physical risks</a:t>
            </a:r>
            <a:endParaRPr lang="en-GB"/>
          </a:p>
        </p:txBody>
      </p:sp>
      <p:sp>
        <p:nvSpPr>
          <p:cNvPr id="5" name="Text Placeholder 4"/>
          <p:cNvSpPr>
            <a:spLocks noGrp="1"/>
          </p:cNvSpPr>
          <p:nvPr>
            <p:ph type="body" sz="quarter" idx="15"/>
          </p:nvPr>
        </p:nvSpPr>
        <p:spPr>
          <a:xfrm>
            <a:off x="1054101" y="5246020"/>
            <a:ext cx="4925814" cy="432048"/>
          </a:xfrm>
        </p:spPr>
        <p:txBody>
          <a:bodyPr/>
          <a:lstStyle/>
          <a:p>
            <a:r>
              <a:rPr lang="en-GB" smtClean="0"/>
              <a:t>River flood risk at The National Archives</a:t>
            </a:r>
            <a:endParaRPr lang="en-GB"/>
          </a:p>
        </p:txBody>
      </p:sp>
      <p:pic>
        <p:nvPicPr>
          <p:cNvPr id="6" name="Content Placeholder 4"/>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104" r="-361"/>
          <a:stretch/>
        </p:blipFill>
        <p:spPr>
          <a:xfrm>
            <a:off x="1054101" y="1657003"/>
            <a:ext cx="5651499" cy="3484911"/>
          </a:xfrm>
          <a:prstGeom prst="rect">
            <a:avLst/>
          </a:prstGeom>
        </p:spPr>
      </p:pic>
      <p:sp>
        <p:nvSpPr>
          <p:cNvPr id="2" name="Left Arrow 1"/>
          <p:cNvSpPr/>
          <p:nvPr/>
        </p:nvSpPr>
        <p:spPr>
          <a:xfrm>
            <a:off x="1090246" y="2332791"/>
            <a:ext cx="5564553" cy="282209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6816726" y="3534770"/>
            <a:ext cx="3564824" cy="954107"/>
          </a:xfrm>
          <a:prstGeom prst="rect">
            <a:avLst/>
          </a:prstGeom>
          <a:noFill/>
        </p:spPr>
        <p:txBody>
          <a:bodyPr wrap="square" rtlCol="0">
            <a:spAutoFit/>
          </a:bodyPr>
          <a:lstStyle/>
          <a:p>
            <a:pPr marL="285750" indent="-285750">
              <a:buFont typeface="Wingdings" panose="05000000000000000000" pitchFamily="2" charset="2"/>
              <a:buChar char="§"/>
            </a:pPr>
            <a:r>
              <a:rPr lang="en-GB" sz="2000" smtClean="0">
                <a:hlinkClick r:id="rId5"/>
              </a:rPr>
              <a:t>Heathrow flight maps</a:t>
            </a:r>
            <a:r>
              <a:rPr lang="en-GB" sz="2000" smtClean="0"/>
              <a:t> </a:t>
            </a:r>
            <a:r>
              <a:rPr lang="en-GB"/>
              <a:t>Photo by </a:t>
            </a:r>
            <a:r>
              <a:rPr lang="en-GB">
                <a:hlinkClick r:id="rId6"/>
              </a:rPr>
              <a:t>Ethan McArthur</a:t>
            </a:r>
            <a:r>
              <a:rPr lang="en-GB"/>
              <a:t> on </a:t>
            </a:r>
            <a:r>
              <a:rPr lang="en-GB">
                <a:hlinkClick r:id="rId7"/>
              </a:rPr>
              <a:t>Unsplash</a:t>
            </a:r>
            <a:endParaRPr lang="en-GB" sz="2000"/>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08325" y="3039913"/>
            <a:ext cx="2149475" cy="1407420"/>
          </a:xfrm>
          <a:prstGeom prst="rect">
            <a:avLst/>
          </a:prstGeom>
        </p:spPr>
      </p:pic>
    </p:spTree>
    <p:extLst>
      <p:ext uri="{BB962C8B-B14F-4D97-AF65-F5344CB8AC3E}">
        <p14:creationId xmlns:p14="http://schemas.microsoft.com/office/powerpoint/2010/main" val="155835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smtClean="0"/>
              <a:t>What’s important?</a:t>
            </a:r>
            <a:endParaRPr lang="en-GB"/>
          </a:p>
        </p:txBody>
      </p:sp>
      <p:sp>
        <p:nvSpPr>
          <p:cNvPr id="3" name="Text Placeholder 2"/>
          <p:cNvSpPr>
            <a:spLocks noGrp="1"/>
          </p:cNvSpPr>
          <p:nvPr>
            <p:ph type="body" sz="quarter" idx="13"/>
          </p:nvPr>
        </p:nvSpPr>
        <p:spPr/>
        <p:txBody>
          <a:bodyPr/>
          <a:lstStyle/>
          <a:p>
            <a:pPr marL="342900" indent="-342900">
              <a:buFont typeface="Wingdings" panose="05000000000000000000" pitchFamily="2" charset="2"/>
              <a:buChar char="§"/>
            </a:pPr>
            <a:r>
              <a:rPr lang="en-GB" smtClean="0"/>
              <a:t>Everyone will be starting from a different point</a:t>
            </a:r>
          </a:p>
          <a:p>
            <a:pPr marL="342900" indent="-342900">
              <a:buFont typeface="Wingdings" panose="05000000000000000000" pitchFamily="2" charset="2"/>
              <a:buChar char="§"/>
            </a:pPr>
            <a:endParaRPr lang="en-GB"/>
          </a:p>
          <a:p>
            <a:pPr marL="342900" indent="-342900">
              <a:buFont typeface="Wingdings" panose="05000000000000000000" pitchFamily="2" charset="2"/>
              <a:buChar char="§"/>
            </a:pPr>
            <a:r>
              <a:rPr lang="en-GB" smtClean="0"/>
              <a:t>Everyone will have a different organisational context</a:t>
            </a:r>
          </a:p>
          <a:p>
            <a:pPr marL="342900" indent="-342900">
              <a:buFont typeface="Wingdings" panose="05000000000000000000" pitchFamily="2" charset="2"/>
              <a:buChar char="§"/>
            </a:pPr>
            <a:endParaRPr lang="en-GB"/>
          </a:p>
          <a:p>
            <a:pPr marL="342900" indent="-342900">
              <a:buFont typeface="Wingdings" panose="05000000000000000000" pitchFamily="2" charset="2"/>
              <a:buChar char="§"/>
            </a:pPr>
            <a:r>
              <a:rPr lang="en-GB" smtClean="0"/>
              <a:t>So while standards and good practice will help, they won’t tell you what is most immediately important to you</a:t>
            </a:r>
            <a:endParaRPr lang="en-GB"/>
          </a:p>
        </p:txBody>
      </p:sp>
    </p:spTree>
    <p:extLst>
      <p:ext uri="{BB962C8B-B14F-4D97-AF65-F5344CB8AC3E}">
        <p14:creationId xmlns:p14="http://schemas.microsoft.com/office/powerpoint/2010/main" val="35562364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GB" smtClean="0"/>
              <a:t>EXERCISE: outcomes</a:t>
            </a:r>
            <a:endParaRPr lang="en-GB"/>
          </a:p>
        </p:txBody>
      </p:sp>
      <p:sp>
        <p:nvSpPr>
          <p:cNvPr id="3" name="Text Placeholder 2"/>
          <p:cNvSpPr>
            <a:spLocks noGrp="1"/>
          </p:cNvSpPr>
          <p:nvPr>
            <p:ph type="body" sz="quarter" idx="13"/>
          </p:nvPr>
        </p:nvSpPr>
        <p:spPr>
          <a:xfrm>
            <a:off x="1054099" y="1665288"/>
            <a:ext cx="9342438" cy="2418339"/>
          </a:xfrm>
        </p:spPr>
        <p:txBody>
          <a:bodyPr/>
          <a:lstStyle/>
          <a:p>
            <a:pPr marL="342900" indent="-342900">
              <a:buFont typeface="Arial" panose="020B0604020202020204" pitchFamily="34" charset="0"/>
              <a:buChar char="•"/>
            </a:pPr>
            <a:r>
              <a:rPr lang="en-GB" smtClean="0"/>
              <a:t>Given what you’ve learned from the sessions so far, what overall outcomes do you think we’re trying to achieve through digital preservation? For example:</a:t>
            </a:r>
          </a:p>
          <a:p>
            <a:pPr marL="1028700" lvl="1" indent="-342900"/>
            <a:r>
              <a:rPr lang="en-GB" sz="2000" smtClean="0"/>
              <a:t>Why do we create checksums?</a:t>
            </a:r>
          </a:p>
          <a:p>
            <a:pPr marL="1028700" lvl="1" indent="-342900"/>
            <a:r>
              <a:rPr lang="en-GB" sz="2000" smtClean="0"/>
              <a:t>Why do we want to know about file formats?</a:t>
            </a:r>
          </a:p>
          <a:p>
            <a:pPr marL="342900" indent="-342900">
              <a:buFont typeface="Arial" panose="020B0604020202020204" pitchFamily="34" charset="0"/>
              <a:buChar char="•"/>
            </a:pPr>
            <a:r>
              <a:rPr lang="en-GB" smtClean="0"/>
              <a:t>What risks might mean those outcomes are not achieved?</a:t>
            </a:r>
            <a:endParaRPr lang="en-GB"/>
          </a:p>
          <a:p>
            <a:pPr marL="342900" indent="-342900">
              <a:buFont typeface="Arial" panose="020B0604020202020204" pitchFamily="34" charset="0"/>
              <a:buChar char="•"/>
            </a:pPr>
            <a:r>
              <a:rPr lang="en-GB" smtClean="0"/>
              <a:t>In your own archive, are any of these more important to you than others?</a:t>
            </a:r>
          </a:p>
          <a:p>
            <a:pPr marL="342900" indent="-342900">
              <a:buFont typeface="Arial" panose="020B0604020202020204" pitchFamily="34" charset="0"/>
              <a:buChar char="•"/>
            </a:pPr>
            <a:endParaRPr lang="en-GB"/>
          </a:p>
        </p:txBody>
      </p:sp>
      <p:pic>
        <p:nvPicPr>
          <p:cNvPr id="4" name="Picture 3">
            <a:hlinkClick r:id="rId2"/>
          </p:cNvPr>
          <p:cNvPicPr>
            <a:picLocks noChangeAspect="1"/>
          </p:cNvPicPr>
          <p:nvPr/>
        </p:nvPicPr>
        <p:blipFill rotWithShape="1">
          <a:blip r:embed="rId3" cstate="print">
            <a:extLst>
              <a:ext uri="{28A0092B-C50C-407E-A947-70E740481C1C}">
                <a14:useLocalDpi xmlns:a14="http://schemas.microsoft.com/office/drawing/2010/main" val="0"/>
              </a:ext>
            </a:extLst>
          </a:blip>
          <a:srcRect t="316" b="68418"/>
          <a:stretch/>
        </p:blipFill>
        <p:spPr>
          <a:xfrm>
            <a:off x="900763" y="4184650"/>
            <a:ext cx="9638505" cy="2005445"/>
          </a:xfrm>
          <a:prstGeom prst="rect">
            <a:avLst/>
          </a:prstGeom>
        </p:spPr>
      </p:pic>
    </p:spTree>
    <p:extLst>
      <p:ext uri="{BB962C8B-B14F-4D97-AF65-F5344CB8AC3E}">
        <p14:creationId xmlns:p14="http://schemas.microsoft.com/office/powerpoint/2010/main" val="1571908219"/>
      </p:ext>
    </p:extLst>
  </p:cSld>
  <p:clrMapOvr>
    <a:masterClrMapping/>
  </p:clrMapOvr>
  <p:timing>
    <p:tnLst>
      <p:par>
        <p:cTn id="1" dur="indefinite" restart="never" nodeType="tmRoot"/>
      </p:par>
    </p:tnLst>
  </p:timing>
</p:sld>
</file>

<file path=ppt/theme/theme1.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munication.potx" id="{08F99F10-A809-4811-90BE-9258641383F6}" vid="{51163F22-F199-41A4-91EF-A678B8933CF0}"/>
    </a:ext>
  </a:extLst>
</a:theme>
</file>

<file path=ppt/theme/theme2.xml><?xml version="1.0" encoding="utf-8"?>
<a:theme xmlns:a="http://schemas.openxmlformats.org/drawingml/2006/main" name="Content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NA font">
      <a:majorFont>
        <a:latin typeface="Roboto Mono"/>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munication.potx" id="{08F99F10-A809-4811-90BE-9258641383F6}" vid="{2CFEAD91-C516-4923-9F04-A4596F79304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0DC9A9DEE18A4CB9E92ABAA7A5D8D2" ma:contentTypeVersion="112" ma:contentTypeDescription="Create a new document." ma:contentTypeScope="" ma:versionID="a2bee7cb81864f8375206f88b5702249">
  <xsd:schema xmlns:xsd="http://www.w3.org/2001/XMLSchema" xmlns:xs="http://www.w3.org/2001/XMLSchema" xmlns:p="http://schemas.microsoft.com/office/2006/metadata/properties" xmlns:ns2="a67c0736-5c7f-4174-8dcd-78baf74714be" xmlns:ns3="7fd974d9-64c5-42b6-abcc-0a2ffc3c691d" targetNamespace="http://schemas.microsoft.com/office/2006/metadata/properties" ma:root="true" ma:fieldsID="abc6ba80d6591c59af78ee3c1b733b4a" ns2:_="" ns3:_="">
    <xsd:import namespace="a67c0736-5c7f-4174-8dcd-78baf74714be"/>
    <xsd:import namespace="7fd974d9-64c5-42b6-abcc-0a2ffc3c691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2:SharedWithUsers" minOccurs="0"/>
                <xsd:element ref="ns2:SharedWithDetails"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7c0736-5c7f-4174-8dcd-78baf74714b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fd974d9-64c5-42b6-abcc-0a2ffc3c691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0AF063C-F5C4-45BE-94AD-793D52E2F8FA}"/>
</file>

<file path=customXml/itemProps2.xml><?xml version="1.0" encoding="utf-8"?>
<ds:datastoreItem xmlns:ds="http://schemas.openxmlformats.org/officeDocument/2006/customXml" ds:itemID="{5C7CFDC0-BEF4-4B5A-84BE-09E6AADB23E0}"/>
</file>

<file path=customXml/itemProps3.xml><?xml version="1.0" encoding="utf-8"?>
<ds:datastoreItem xmlns:ds="http://schemas.openxmlformats.org/officeDocument/2006/customXml" ds:itemID="{010DDAAC-48A0-427F-B604-DB02B00D66F5}"/>
</file>

<file path=customXml/itemProps4.xml><?xml version="1.0" encoding="utf-8"?>
<ds:datastoreItem xmlns:ds="http://schemas.openxmlformats.org/officeDocument/2006/customXml" ds:itemID="{F9058DB1-3057-4D68-9C9F-A57307B9077B}"/>
</file>

<file path=docProps/app.xml><?xml version="1.0" encoding="utf-8"?>
<Properties xmlns="http://schemas.openxmlformats.org/officeDocument/2006/extended-properties" xmlns:vt="http://schemas.openxmlformats.org/officeDocument/2006/docPropsVTypes">
  <Template>Communication</Template>
  <TotalTime>1737</TotalTime>
  <Words>1816</Words>
  <Application>Microsoft Office PowerPoint</Application>
  <PresentationFormat>Widescreen</PresentationFormat>
  <Paragraphs>206</Paragraphs>
  <Slides>20</Slides>
  <Notes>17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Arial</vt:lpstr>
      <vt:lpstr>Calibri</vt:lpstr>
      <vt:lpstr>Roboto Mono</vt:lpstr>
      <vt:lpstr>Wingdings</vt:lpstr>
      <vt:lpstr>Open Sans</vt:lpstr>
      <vt:lpstr>Title slide</vt:lpstr>
      <vt:lpstr>Content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National Archives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Underdown, David</dc:creator>
  <cp:lastModifiedBy>Underdown, David</cp:lastModifiedBy>
  <cp:revision>59</cp:revision>
  <dcterms:created xsi:type="dcterms:W3CDTF">2020-01-16T10:41:18Z</dcterms:created>
  <dcterms:modified xsi:type="dcterms:W3CDTF">2020-02-21T09:55:10Z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A5217232</vt:lpwstr>
  </property>
  <property fmtid="{D5CDD505-2E9C-101B-9397-08002B2CF9AE}" pid="4" name="Objective-Title">
    <vt:lpwstr>Archive_School_Session4_am</vt:lpwstr>
  </property>
  <property fmtid="{D5CDD505-2E9C-101B-9397-08002B2CF9AE}" pid="5" name="Objective-Comment">
    <vt:lpwstr/>
  </property>
  <property fmtid="{D5CDD505-2E9C-101B-9397-08002B2CF9AE}" pid="6" name="Objective-CreationStamp">
    <vt:filetime>2020-01-22T17:16:06Z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2020-02-11T09:27:30Z</vt:filetime>
  </property>
  <property fmtid="{D5CDD505-2E9C-101B-9397-08002B2CF9AE}" pid="11" name="Objective-Owner">
    <vt:lpwstr>David Underdown</vt:lpwstr>
  </property>
  <property fmtid="{D5CDD505-2E9C-101B-9397-08002B2CF9AE}" pid="12" name="Objective-Path">
    <vt:lpwstr>File Plan:Digital Archiving:Departmental administration:Events and Conferences:Events &amp; Conferences 2018 - Mar 2020:Archive School:</vt:lpwstr>
  </property>
  <property fmtid="{D5CDD505-2E9C-101B-9397-08002B2CF9AE}" pid="13" name="Objective-Parent">
    <vt:lpwstr>Archive School</vt:lpwstr>
  </property>
  <property fmtid="{D5CDD505-2E9C-101B-9397-08002B2CF9AE}" pid="14" name="Objective-State">
    <vt:lpwstr>Being Edited</vt:lpwstr>
  </property>
  <property fmtid="{D5CDD505-2E9C-101B-9397-08002B2CF9AE}" pid="15" name="Objective-Version">
    <vt:lpwstr>3.1</vt:lpwstr>
  </property>
  <property fmtid="{D5CDD505-2E9C-101B-9397-08002B2CF9AE}" pid="16" name="Objective-VersionNumber">
    <vt:r8>4</vt:r8>
  </property>
  <property fmtid="{D5CDD505-2E9C-101B-9397-08002B2CF9AE}" pid="17" name="Objective-VersionComment">
    <vt:lpwstr/>
  </property>
  <property fmtid="{D5CDD505-2E9C-101B-9397-08002B2CF9AE}" pid="18" name="Objective-FileNumber">
    <vt:lpwstr>qA64824</vt:lpwstr>
  </property>
  <property fmtid="{D5CDD505-2E9C-101B-9397-08002B2CF9AE}" pid="19" name="Objective-Classification">
    <vt:lpwstr>[Inherited - none]</vt:lpwstr>
  </property>
  <property fmtid="{D5CDD505-2E9C-101B-9397-08002B2CF9AE}" pid="20" name="Objective-Caveats">
    <vt:lpwstr/>
  </property>
  <property fmtid="{D5CDD505-2E9C-101B-9397-08002B2CF9AE}" pid="21" name="Objective-Protective Marking [system]">
    <vt:lpwstr/>
  </property>
  <property fmtid="{D5CDD505-2E9C-101B-9397-08002B2CF9AE}" pid="22" name="Objective-Creators Organisation [system]">
    <vt:lpwstr>The National Archives</vt:lpwstr>
  </property>
  <property fmtid="{D5CDD505-2E9C-101B-9397-08002B2CF9AE}" pid="23" name="Objective-TNA Department [system]">
    <vt:lpwstr/>
  </property>
  <property fmtid="{D5CDD505-2E9C-101B-9397-08002B2CF9AE}" pid="24" name="Objective-Sensitive personal data [system]">
    <vt:lpwstr>No</vt:lpwstr>
  </property>
  <property fmtid="{D5CDD505-2E9C-101B-9397-08002B2CF9AE}" pid="25" name="Objective-Disclosed to the data subject [system]">
    <vt:lpwstr>No</vt:lpwstr>
  </property>
  <property fmtid="{D5CDD505-2E9C-101B-9397-08002B2CF9AE}" pid="26" name="Objective-If Yes identify reference [system]">
    <vt:lpwstr/>
  </property>
  <property fmtid="{D5CDD505-2E9C-101B-9397-08002B2CF9AE}" pid="27" name="Objective-Disclosable under FOI [system]">
    <vt:lpwstr>Not specified</vt:lpwstr>
  </property>
  <property fmtid="{D5CDD505-2E9C-101B-9397-08002B2CF9AE}" pid="28" name="Objective-FOI exemptions [system]">
    <vt:lpwstr/>
  </property>
  <property fmtid="{D5CDD505-2E9C-101B-9397-08002B2CF9AE}" pid="29" name="Objective-Intranet Content [system]">
    <vt:lpwstr/>
  </property>
  <property fmtid="{D5CDD505-2E9C-101B-9397-08002B2CF9AE}" pid="30" name="ContentTypeId">
    <vt:lpwstr>0x010100950DC9A9DEE18A4CB9E92ABAA7A5D8D2</vt:lpwstr>
  </property>
</Properties>
</file>