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6"/>
  </p:sldMasterIdLst>
  <p:notesMasterIdLst>
    <p:notesMasterId r:id="rId22"/>
  </p:notesMasterIdLst>
  <p:handoutMasterIdLst>
    <p:handoutMasterId r:id="rId23"/>
  </p:handoutMasterIdLst>
  <p:sldIdLst>
    <p:sldId id="256" r:id="rId7"/>
    <p:sldId id="273" r:id="rId8"/>
    <p:sldId id="274" r:id="rId9"/>
    <p:sldId id="275" r:id="rId10"/>
    <p:sldId id="277" r:id="rId11"/>
    <p:sldId id="282" r:id="rId12"/>
    <p:sldId id="283" r:id="rId13"/>
    <p:sldId id="280" r:id="rId14"/>
    <p:sldId id="289" r:id="rId15"/>
    <p:sldId id="285" r:id="rId16"/>
    <p:sldId id="288" r:id="rId17"/>
    <p:sldId id="291" r:id="rId18"/>
    <p:sldId id="281" r:id="rId19"/>
    <p:sldId id="284" r:id="rId20"/>
    <p:sldId id="272"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580104-1681-AC7D-E5EB-2E7E15E0D84C}" name="WILSON, Robyn" initials="WR" userId="S::robyn.wilson@education.gov.uk::d8c90729-2ce1-40fb-b27c-5efcb8dbec1c" providerId="AD"/>
  <p188:author id="{1D9ED66F-12B0-97C3-56B9-FDDC68ACD3D6}" name="WILSON, Robyn" initials="WR" userId="S::Robyn.WILSON@EDUCATION.GOV.UK::d8c90729-2ce1-40fb-b27c-5efcb8dbec1c" providerId="AD"/>
  <p188:author id="{CC97BBA8-1705-61E1-E73F-2A246237AACA}" name="SLEEMAN, Liz" initials="LS" userId="S::Liz.SLEEMAN@EDUCATION.GOV.UK::eb1942df-b56e-40a8-a477-34b4de47e13a" providerId="AD"/>
  <p188:author id="{1E3953CF-8639-93A7-2642-CF9E954BEDE4}" name="LINDON, Laura" initials="LL" userId="S::laura.lindon@education.gov.uk::1984d352-c86d-458c-b993-98d703914059" providerId="AD"/>
  <p188:author id="{2CBD6EE1-F53C-6746-ADC3-1DB033A7CD5A}" name="LINDON, Laura" initials="LL" userId="S::Laura.LINDON@EDUCATION.GOV.UK::1984d352-c86d-458c-b993-98d703914059"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83860"/>
    <a:srgbClr val="ADE0F3"/>
    <a:srgbClr val="E4DBEB"/>
    <a:srgbClr val="C9B7D6"/>
    <a:srgbClr val="AD93C2"/>
    <a:srgbClr val="926FAD"/>
    <a:srgbClr val="774B99"/>
    <a:srgbClr val="F9E5EF"/>
    <a:srgbClr val="F2CBDF"/>
    <a:srgbClr val="ECB0D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948" y="57"/>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13E714-247F-4B79-A0B9-303105DF2E2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CD1855A6-5379-4AD6-9C1E-E0F0577C8AF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5E95B18-3758-4A08-B1E0-2BDF597F68EE}" type="datetimeFigureOut">
              <a:rPr lang="en-GB" smtClean="0"/>
              <a:t>28/09/2023</a:t>
            </a:fld>
            <a:endParaRPr lang="en-GB"/>
          </a:p>
        </p:txBody>
      </p:sp>
      <p:sp>
        <p:nvSpPr>
          <p:cNvPr id="4" name="Footer Placeholder 3">
            <a:extLst>
              <a:ext uri="{FF2B5EF4-FFF2-40B4-BE49-F238E27FC236}">
                <a16:creationId xmlns:a16="http://schemas.microsoft.com/office/drawing/2014/main" id="{14D79C85-598E-4B50-81DC-D43D46BF6D4C}"/>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A2BDF637-D9A5-4ED0-9536-F4553027959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A5E8E74-36A6-4661-B74F-0174A9FA42A9}" type="slidenum">
              <a:rPr lang="en-GB" smtClean="0"/>
              <a:t>‹#›</a:t>
            </a:fld>
            <a:endParaRPr lang="en-GB"/>
          </a:p>
        </p:txBody>
      </p:sp>
    </p:spTree>
    <p:extLst>
      <p:ext uri="{BB962C8B-B14F-4D97-AF65-F5344CB8AC3E}">
        <p14:creationId xmlns:p14="http://schemas.microsoft.com/office/powerpoint/2010/main" val="420401504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48635F-D528-4DFF-AB18-FE631C4F77A0}" type="datetimeFigureOut">
              <a:rPr lang="en-GB" smtClean="0"/>
              <a:t>28/09/2023</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884835-F7F3-43EF-AF88-7BF1A5F85027}" type="slidenum">
              <a:rPr lang="en-GB" smtClean="0"/>
              <a:t>‹#›</a:t>
            </a:fld>
            <a:endParaRPr lang="en-GB"/>
          </a:p>
        </p:txBody>
      </p:sp>
    </p:spTree>
    <p:extLst>
      <p:ext uri="{BB962C8B-B14F-4D97-AF65-F5344CB8AC3E}">
        <p14:creationId xmlns:p14="http://schemas.microsoft.com/office/powerpoint/2010/main" val="6011864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descr="Department for Education">
            <a:extLst>
              <a:ext uri="{FF2B5EF4-FFF2-40B4-BE49-F238E27FC236}">
                <a16:creationId xmlns:a16="http://schemas.microsoft.com/office/drawing/2014/main" id="{6A8D118D-2BCC-4257-AFED-B794C7C526CA}"/>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481166" y="2324658"/>
            <a:ext cx="5472061" cy="790775"/>
          </a:xfrm>
        </p:spPr>
        <p:txBody>
          <a:bodyPr lIns="0" tIns="0" rIns="0" bIns="0" anchor="b" anchorCtr="0">
            <a:noAutofit/>
          </a:bodyPr>
          <a:lstStyle>
            <a:lvl1pPr algn="l">
              <a:lnSpc>
                <a:spcPct val="85000"/>
              </a:lnSpc>
              <a:defRPr sz="4000" b="1" cap="none" baseline="0">
                <a:solidFill>
                  <a:schemeClr val="tx1"/>
                </a:solidFill>
                <a:latin typeface="+mj-lt"/>
              </a:defRPr>
            </a:lvl1pPr>
          </a:lstStyle>
          <a:p>
            <a:r>
              <a:rPr lang="en-US"/>
              <a:t>Title </a:t>
            </a:r>
          </a:p>
        </p:txBody>
      </p:sp>
      <p:sp>
        <p:nvSpPr>
          <p:cNvPr id="6" name="Text Placeholder 5">
            <a:extLst>
              <a:ext uri="{FF2B5EF4-FFF2-40B4-BE49-F238E27FC236}">
                <a16:creationId xmlns:a16="http://schemas.microsoft.com/office/drawing/2014/main" id="{9CD4B75E-DBEF-4869-8866-2D0CD8203D7F}"/>
              </a:ext>
            </a:extLst>
          </p:cNvPr>
          <p:cNvSpPr>
            <a:spLocks noGrp="1"/>
          </p:cNvSpPr>
          <p:nvPr>
            <p:ph type="body" sz="quarter" idx="10" hasCustomPrompt="1"/>
          </p:nvPr>
        </p:nvSpPr>
        <p:spPr>
          <a:xfrm>
            <a:off x="481166" y="6253382"/>
            <a:ext cx="2422247" cy="374650"/>
          </a:xfrm>
        </p:spPr>
        <p:txBody>
          <a:bodyPr lIns="0" tIns="0" rIns="0" bIns="0">
            <a:noAutofit/>
          </a:bodyPr>
          <a:lstStyle>
            <a:lvl1pPr marL="0" indent="0" algn="l">
              <a:buNone/>
              <a:defRPr sz="1200">
                <a:solidFill>
                  <a:schemeClr val="tx1"/>
                </a:solidFill>
              </a:defRPr>
            </a:lvl1pPr>
            <a:lvl5pPr marL="744101" indent="0" algn="l">
              <a:buNone/>
              <a:defRPr/>
            </a:lvl5pPr>
          </a:lstStyle>
          <a:p>
            <a:pPr lvl="0"/>
            <a:r>
              <a:rPr lang="en-GB"/>
              <a:t>Month YYYY</a:t>
            </a:r>
          </a:p>
        </p:txBody>
      </p:sp>
      <p:sp>
        <p:nvSpPr>
          <p:cNvPr id="4" name="Text Placeholder 3">
            <a:extLst>
              <a:ext uri="{FF2B5EF4-FFF2-40B4-BE49-F238E27FC236}">
                <a16:creationId xmlns:a16="http://schemas.microsoft.com/office/drawing/2014/main" id="{310D9DD1-0B8F-492B-872E-711A3C7027DC}"/>
              </a:ext>
            </a:extLst>
          </p:cNvPr>
          <p:cNvSpPr>
            <a:spLocks noGrp="1"/>
          </p:cNvSpPr>
          <p:nvPr>
            <p:ph type="body" sz="quarter" idx="11" hasCustomPrompt="1"/>
          </p:nvPr>
        </p:nvSpPr>
        <p:spPr>
          <a:xfrm>
            <a:off x="481166" y="3124193"/>
            <a:ext cx="5472061" cy="790776"/>
          </a:xfrm>
        </p:spPr>
        <p:txBody>
          <a:bodyPr lIns="0" tIns="0" rIns="0" bIns="0">
            <a:noAutofit/>
          </a:bodyPr>
          <a:lstStyle>
            <a:lvl1pPr>
              <a:defRPr sz="3600" b="0">
                <a:solidFill>
                  <a:schemeClr val="tx1"/>
                </a:solidFill>
              </a:defRPr>
            </a:lvl1pPr>
          </a:lstStyle>
          <a:p>
            <a:pPr lvl="0"/>
            <a:r>
              <a:rPr lang="en-US"/>
              <a:t>Subtitle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53FCE4F6-1D94-4B75-B104-762E7FBD04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hasCustomPrompt="1"/>
          </p:nvPr>
        </p:nvSpPr>
        <p:spPr>
          <a:xfrm>
            <a:off x="1378939" y="2836677"/>
            <a:ext cx="5619583" cy="1630088"/>
          </a:xfrm>
        </p:spPr>
        <p:txBody>
          <a:bodyPr anchor="t" anchorCtr="0">
            <a:normAutofit/>
          </a:bodyPr>
          <a:lstStyle>
            <a:lvl1pPr algn="l">
              <a:lnSpc>
                <a:spcPct val="85000"/>
              </a:lnSpc>
              <a:defRPr sz="3600" b="1" cap="none" baseline="0">
                <a:solidFill>
                  <a:schemeClr val="tx1"/>
                </a:solidFill>
              </a:defRPr>
            </a:lvl1pPr>
          </a:lstStyle>
          <a:p>
            <a:r>
              <a:rPr lang="en-US"/>
              <a:t>Section title</a:t>
            </a:r>
          </a:p>
        </p:txBody>
      </p:sp>
    </p:spTree>
    <p:extLst>
      <p:ext uri="{BB962C8B-B14F-4D97-AF65-F5344CB8AC3E}">
        <p14:creationId xmlns:p14="http://schemas.microsoft.com/office/powerpoint/2010/main" val="1675373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slide ">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
        <p:nvSpPr>
          <p:cNvPr id="8" name="Content Placeholder 7">
            <a:extLst>
              <a:ext uri="{FF2B5EF4-FFF2-40B4-BE49-F238E27FC236}">
                <a16:creationId xmlns:a16="http://schemas.microsoft.com/office/drawing/2014/main" id="{41D13415-7349-4248-AADB-203192A0296E}"/>
              </a:ext>
            </a:extLst>
          </p:cNvPr>
          <p:cNvSpPr>
            <a:spLocks noGrp="1"/>
          </p:cNvSpPr>
          <p:nvPr>
            <p:ph sz="quarter" idx="12"/>
          </p:nvPr>
        </p:nvSpPr>
        <p:spPr>
          <a:xfrm>
            <a:off x="590400" y="1418399"/>
            <a:ext cx="7986713"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Tree>
    <p:extLst>
      <p:ext uri="{BB962C8B-B14F-4D97-AF65-F5344CB8AC3E}">
        <p14:creationId xmlns:p14="http://schemas.microsoft.com/office/powerpoint/2010/main" val="2286467166"/>
      </p:ext>
    </p:extLst>
  </p:cSld>
  <p:clrMapOvr>
    <a:masterClrMapping/>
  </p:clrMapOvr>
  <p:extLst>
    <p:ext uri="{DCECCB84-F9BA-43D5-87BE-67443E8EF086}">
      <p15:sldGuideLst xmlns:p15="http://schemas.microsoft.com/office/powerpoint/2012/main">
        <p15:guide id="1" orient="horz" pos="377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E035D63C-17A1-41CC-A450-F6FEDFD2D0EF}"/>
              </a:ext>
            </a:extLst>
          </p:cNvPr>
          <p:cNvSpPr>
            <a:spLocks noGrp="1"/>
          </p:cNvSpPr>
          <p:nvPr>
            <p:ph sz="quarter" idx="14"/>
          </p:nvPr>
        </p:nvSpPr>
        <p:spPr>
          <a:xfrm>
            <a:off x="4734688" y="1418399"/>
            <a:ext cx="3818762" cy="45664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 name="Content Placeholder 2"/>
          <p:cNvSpPr>
            <a:spLocks noGrp="1"/>
          </p:cNvSpPr>
          <p:nvPr>
            <p:ph idx="1" hasCustomPrompt="1"/>
          </p:nvPr>
        </p:nvSpPr>
        <p:spPr>
          <a:xfrm>
            <a:off x="590400" y="1418400"/>
            <a:ext cx="3838558" cy="4566475"/>
          </a:xfrm>
        </p:spPr>
        <p:txBody>
          <a:bodyPr wrap="square"/>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36D6E40B-1386-4F79-92BB-AF61607C3236}"/>
              </a:ext>
            </a:extLst>
          </p:cNvPr>
          <p:cNvSpPr>
            <a:spLocks noGrp="1"/>
          </p:cNvSpPr>
          <p:nvPr>
            <p:ph type="title" hasCustomPrompt="1"/>
          </p:nvPr>
        </p:nvSpPr>
        <p:spPr>
          <a:xfrm>
            <a:off x="574525" y="541508"/>
            <a:ext cx="7997763" cy="512514"/>
          </a:xfrm>
        </p:spPr>
        <p:txBody>
          <a:bodyPr/>
          <a:lstStyle/>
          <a:p>
            <a:r>
              <a:rPr lang="en-US"/>
              <a:t>Click to edit title</a:t>
            </a:r>
            <a:endParaRPr lang="en-GB"/>
          </a:p>
        </p:txBody>
      </p:sp>
      <p:sp>
        <p:nvSpPr>
          <p:cNvPr id="15" name="Footer Placeholder 14">
            <a:extLst>
              <a:ext uri="{FF2B5EF4-FFF2-40B4-BE49-F238E27FC236}">
                <a16:creationId xmlns:a16="http://schemas.microsoft.com/office/drawing/2014/main" id="{25D7DA47-9A89-48CB-829C-3D9A4879EB16}"/>
              </a:ext>
            </a:extLst>
          </p:cNvPr>
          <p:cNvSpPr>
            <a:spLocks noGrp="1"/>
          </p:cNvSpPr>
          <p:nvPr>
            <p:ph type="ftr" sz="quarter" idx="10"/>
          </p:nvPr>
        </p:nvSpPr>
        <p:spPr/>
        <p:txBody>
          <a:bodyPr/>
          <a:lstStyle/>
          <a:p>
            <a:endParaRPr lang="en-GB" noProof="0"/>
          </a:p>
        </p:txBody>
      </p:sp>
      <p:sp>
        <p:nvSpPr>
          <p:cNvPr id="16" name="Slide Number Placeholder 15">
            <a:extLst>
              <a:ext uri="{FF2B5EF4-FFF2-40B4-BE49-F238E27FC236}">
                <a16:creationId xmlns:a16="http://schemas.microsoft.com/office/drawing/2014/main" id="{E0539D99-764F-4E3A-A750-F4EE808509D6}"/>
              </a:ext>
            </a:extLst>
          </p:cNvPr>
          <p:cNvSpPr>
            <a:spLocks noGrp="1"/>
          </p:cNvSpPr>
          <p:nvPr>
            <p:ph type="sldNum" sz="quarter" idx="11"/>
          </p:nvPr>
        </p:nvSpPr>
        <p:spPr/>
        <p:txBody>
          <a:bodyPr/>
          <a:lstStyle/>
          <a:p>
            <a:fld id="{4FAB73BC-B049-4115-A692-8D63A059BFB8}"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Quote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FFA7F72-8DE6-4372-8955-6E4E929BBB57}"/>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12" name="Footer Placeholder 4">
            <a:extLst>
              <a:ext uri="{FF2B5EF4-FFF2-40B4-BE49-F238E27FC236}">
                <a16:creationId xmlns:a16="http://schemas.microsoft.com/office/drawing/2014/main" id="{80B686D1-1E2E-4A9B-B3E8-6E81C44D7048}"/>
              </a:ext>
            </a:extLst>
          </p:cNvPr>
          <p:cNvSpPr txBox="1">
            <a:spLocks/>
          </p:cNvSpPr>
          <p:nvPr userDrawn="1"/>
        </p:nvSpPr>
        <p:spPr>
          <a:xfrm>
            <a:off x="340081" y="6348399"/>
            <a:ext cx="7615675" cy="365125"/>
          </a:xfrm>
          <a:prstGeom prst="rect">
            <a:avLst/>
          </a:prstGeom>
        </p:spPr>
        <p:txBody>
          <a:bodyPr vert="horz" lIns="91440" tIns="45720" rIns="91440" bIns="45720" rtlCol="0" anchor="t" anchorCtr="0"/>
          <a:lstStyle>
            <a:defPPr>
              <a:defRPr lang="en-US"/>
            </a:defPPr>
            <a:lvl1pPr marL="0" algn="l" defTabSz="457200" rtl="0" eaLnBrk="1" latinLnBrk="0" hangingPunct="1">
              <a:defRPr sz="1300" kern="1200">
                <a:solidFill>
                  <a:srgbClr val="0A548B"/>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endParaRPr lang="en-US" sz="900" b="0">
              <a:solidFill>
                <a:srgbClr val="000000"/>
              </a:solidFill>
            </a:endParaRPr>
          </a:p>
        </p:txBody>
      </p:sp>
      <p:sp>
        <p:nvSpPr>
          <p:cNvPr id="5" name="Slide Number Placeholder 4">
            <a:extLst>
              <a:ext uri="{FF2B5EF4-FFF2-40B4-BE49-F238E27FC236}">
                <a16:creationId xmlns:a16="http://schemas.microsoft.com/office/drawing/2014/main" id="{376E03D2-9C7C-4AF2-BDB8-6D1A8E0800B8}"/>
              </a:ext>
            </a:extLst>
          </p:cNvPr>
          <p:cNvSpPr>
            <a:spLocks noGrp="1"/>
          </p:cNvSpPr>
          <p:nvPr>
            <p:ph type="sldNum" sz="quarter" idx="16"/>
          </p:nvPr>
        </p:nvSpPr>
        <p:spPr/>
        <p:txBody>
          <a:bodyPr/>
          <a:lstStyle/>
          <a:p>
            <a:fld id="{4FAB73BC-B049-4115-A692-8D63A059BFB8}" type="slidenum">
              <a:rPr lang="en-US" smtClean="0"/>
              <a:pPr/>
              <a:t>‹#›</a:t>
            </a:fld>
            <a:endParaRPr lang="en-US"/>
          </a:p>
        </p:txBody>
      </p:sp>
      <p:sp>
        <p:nvSpPr>
          <p:cNvPr id="6" name="Title 5">
            <a:extLst>
              <a:ext uri="{FF2B5EF4-FFF2-40B4-BE49-F238E27FC236}">
                <a16:creationId xmlns:a16="http://schemas.microsoft.com/office/drawing/2014/main" id="{FEC95F3F-D857-4030-AEB6-4FEE5D082592}"/>
              </a:ext>
            </a:extLst>
          </p:cNvPr>
          <p:cNvSpPr>
            <a:spLocks noGrp="1"/>
          </p:cNvSpPr>
          <p:nvPr>
            <p:ph type="title"/>
          </p:nvPr>
        </p:nvSpPr>
        <p:spPr>
          <a:xfrm>
            <a:off x="3761875" y="1002632"/>
            <a:ext cx="4901278" cy="4702844"/>
          </a:xfrm>
        </p:spPr>
        <p:txBody>
          <a:bodyPr/>
          <a:lstStyle>
            <a:lvl1pPr>
              <a:defRPr>
                <a:solidFill>
                  <a:schemeClr val="tx1"/>
                </a:solidFill>
              </a:defRPr>
            </a:lvl1pPr>
          </a:lstStyle>
          <a:p>
            <a:r>
              <a:rPr lang="en-GB"/>
              <a:t>Click to edit Master title style</a:t>
            </a:r>
          </a:p>
        </p:txBody>
      </p:sp>
    </p:spTree>
    <p:extLst>
      <p:ext uri="{BB962C8B-B14F-4D97-AF65-F5344CB8AC3E}">
        <p14:creationId xmlns:p14="http://schemas.microsoft.com/office/powerpoint/2010/main" val="381909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ear Cover slide ">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B9FE3D4-7D5B-49B4-B6DB-5154DB3A538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5" name="Title 4">
            <a:extLst>
              <a:ext uri="{FF2B5EF4-FFF2-40B4-BE49-F238E27FC236}">
                <a16:creationId xmlns:a16="http://schemas.microsoft.com/office/drawing/2014/main" id="{A1044DD0-6F2A-47E0-BB43-387096540E68}"/>
              </a:ext>
            </a:extLst>
          </p:cNvPr>
          <p:cNvSpPr>
            <a:spLocks noGrp="1"/>
          </p:cNvSpPr>
          <p:nvPr>
            <p:ph type="title"/>
          </p:nvPr>
        </p:nvSpPr>
        <p:spPr>
          <a:xfrm>
            <a:off x="576263" y="5775074"/>
            <a:ext cx="2230439" cy="946149"/>
          </a:xfrm>
        </p:spPr>
        <p:txBody>
          <a:bodyPr/>
          <a:lstStyle>
            <a:lvl1pPr>
              <a:defRPr sz="1100">
                <a:solidFill>
                  <a:schemeClr val="tx1"/>
                </a:solidFill>
              </a:defRPr>
            </a:lvl1pPr>
          </a:lstStyle>
          <a:p>
            <a:r>
              <a:rPr lang="en-GB" noProof="0"/>
              <a:t>Click to edit Master title style</a:t>
            </a:r>
          </a:p>
        </p:txBody>
      </p:sp>
    </p:spTree>
    <p:extLst>
      <p:ext uri="{BB962C8B-B14F-4D97-AF65-F5344CB8AC3E}">
        <p14:creationId xmlns:p14="http://schemas.microsoft.com/office/powerpoint/2010/main" val="312279126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74525" y="541508"/>
            <a:ext cx="7997763" cy="512514"/>
          </a:xfrm>
          <a:prstGeom prst="rect">
            <a:avLst/>
          </a:prstGeom>
        </p:spPr>
        <p:txBody>
          <a:bodyPr vert="horz" lIns="0" tIns="0" rIns="0" bIns="0" rtlCol="0" anchor="t" anchorCtr="0">
            <a:noAutofit/>
          </a:bodyPr>
          <a:lstStyle/>
          <a:p>
            <a:endParaRPr lang="en-US"/>
          </a:p>
        </p:txBody>
      </p:sp>
      <p:sp>
        <p:nvSpPr>
          <p:cNvPr id="3" name="Text Placeholder 2"/>
          <p:cNvSpPr>
            <a:spLocks noGrp="1"/>
          </p:cNvSpPr>
          <p:nvPr>
            <p:ph type="body" idx="1"/>
          </p:nvPr>
        </p:nvSpPr>
        <p:spPr>
          <a:xfrm>
            <a:off x="590567" y="1417531"/>
            <a:ext cx="7981721" cy="4567344"/>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Footer Placeholder 4"/>
          <p:cNvSpPr>
            <a:spLocks noGrp="1"/>
          </p:cNvSpPr>
          <p:nvPr>
            <p:ph type="ftr" sz="quarter" idx="3"/>
          </p:nvPr>
        </p:nvSpPr>
        <p:spPr>
          <a:xfrm>
            <a:off x="581042" y="6241534"/>
            <a:ext cx="7615675" cy="365125"/>
          </a:xfrm>
          <a:prstGeom prst="rect">
            <a:avLst/>
          </a:prstGeom>
        </p:spPr>
        <p:txBody>
          <a:bodyPr vert="horz" lIns="0" tIns="0" rIns="0" bIns="0" rtlCol="0" anchor="t" anchorCtr="0">
            <a:noAutofit/>
          </a:bodyPr>
          <a:lstStyle>
            <a:lvl1pPr algn="l">
              <a:defRPr sz="1200" b="0">
                <a:solidFill>
                  <a:schemeClr val="tx1"/>
                </a:solidFill>
              </a:defRPr>
            </a:lvl1pPr>
          </a:lstStyle>
          <a:p>
            <a:endParaRPr lang="en-GB" noProof="0"/>
          </a:p>
        </p:txBody>
      </p:sp>
      <p:sp>
        <p:nvSpPr>
          <p:cNvPr id="6" name="Slide Number Placeholder 5"/>
          <p:cNvSpPr>
            <a:spLocks noGrp="1"/>
          </p:cNvSpPr>
          <p:nvPr>
            <p:ph type="sldNum" sz="quarter" idx="4"/>
          </p:nvPr>
        </p:nvSpPr>
        <p:spPr>
          <a:xfrm>
            <a:off x="8009262" y="6241534"/>
            <a:ext cx="563026" cy="181491"/>
          </a:xfrm>
          <a:prstGeom prst="rect">
            <a:avLst/>
          </a:prstGeom>
        </p:spPr>
        <p:txBody>
          <a:bodyPr vert="horz" lIns="0" tIns="0" rIns="0" bIns="0" rtlCol="0" anchor="t" anchorCtr="0">
            <a:noAutofit/>
          </a:bodyPr>
          <a:lstStyle>
            <a:lvl1pPr algn="r">
              <a:defRPr lang="en-US" sz="1200" b="0" kern="1200" smtClean="0">
                <a:solidFill>
                  <a:srgbClr val="4D4D4D"/>
                </a:solidFill>
                <a:latin typeface="+mn-lt"/>
                <a:ea typeface="+mn-ea"/>
                <a:cs typeface="+mn-cs"/>
              </a:defRPr>
            </a:lvl1pPr>
          </a:lstStyle>
          <a:p>
            <a:fld id="{D74D8B4B-93CA-40C4-A67B-39E5EDB6BC1B}" type="slidenum">
              <a:rPr lang="en-GB" noProof="0" smtClean="0"/>
              <a:pPr/>
              <a:t>‹#›</a:t>
            </a:fld>
            <a:endParaRPr lang="en-GB" noProof="0"/>
          </a:p>
        </p:txBody>
      </p:sp>
    </p:spTree>
  </p:cSld>
  <p:clrMap bg1="lt1" tx1="dk1" bg2="lt2" tx2="dk2" accent1="accent1" accent2="accent2" accent3="accent3" accent4="accent4" accent5="accent5" accent6="accent6" hlink="hlink" folHlink="folHlink"/>
  <p:sldLayoutIdLst>
    <p:sldLayoutId id="2147483685" r:id="rId1"/>
    <p:sldLayoutId id="2147483699" r:id="rId2"/>
    <p:sldLayoutId id="2147483733" r:id="rId3"/>
    <p:sldLayoutId id="2147483686" r:id="rId4"/>
    <p:sldLayoutId id="2147483722" r:id="rId5"/>
    <p:sldLayoutId id="2147483717" r:id="rId6"/>
  </p:sldLayoutIdLst>
  <p:hf hdr="0" ftr="0" dt="0"/>
  <p:txStyles>
    <p:titleStyle>
      <a:lvl1pPr algn="l" defTabSz="685783" rtl="0" eaLnBrk="1" latinLnBrk="0" hangingPunct="1">
        <a:lnSpc>
          <a:spcPct val="90000"/>
        </a:lnSpc>
        <a:spcBef>
          <a:spcPct val="0"/>
        </a:spcBef>
        <a:buNone/>
        <a:defRPr sz="2400" b="1" kern="1200">
          <a:solidFill>
            <a:srgbClr val="003764"/>
          </a:solidFill>
          <a:latin typeface="Arial" panose="020B0604020202020204" pitchFamily="34" charset="0"/>
          <a:ea typeface="+mj-ea"/>
          <a:cs typeface="Arial" panose="020B0604020202020204" pitchFamily="34" charset="0"/>
        </a:defRPr>
      </a:lvl1pPr>
    </p:titleStyle>
    <p:bodyStyle>
      <a:lvl1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kern="1200">
          <a:solidFill>
            <a:schemeClr val="tx1"/>
          </a:solidFill>
          <a:latin typeface="Arial" panose="020B0604020202020204" pitchFamily="34" charset="0"/>
          <a:ea typeface="+mn-ea"/>
          <a:cs typeface="Arial" panose="020B0604020202020204" pitchFamily="34" charset="0"/>
        </a:defRPr>
      </a:lvl1pPr>
      <a:lvl2pPr marL="0" indent="0" algn="l" defTabSz="685783" rtl="0" eaLnBrk="1" latinLnBrk="0" hangingPunct="1">
        <a:lnSpc>
          <a:spcPct val="100000"/>
        </a:lnSpc>
        <a:spcBef>
          <a:spcPts val="0"/>
        </a:spcBef>
        <a:spcAft>
          <a:spcPts val="900"/>
        </a:spcAft>
        <a:buClr>
          <a:srgbClr val="0A548B"/>
        </a:buClr>
        <a:buSzPct val="100000"/>
        <a:buFont typeface="Corbel" pitchFamily="34" charset="0"/>
        <a:buNone/>
        <a:defRPr sz="1600" b="1" kern="1200">
          <a:solidFill>
            <a:schemeClr val="tx1"/>
          </a:solidFill>
          <a:latin typeface="Arial" panose="020B0604020202020204" pitchFamily="34" charset="0"/>
          <a:ea typeface="+mn-ea"/>
          <a:cs typeface="Arial" panose="020B0604020202020204" pitchFamily="34" charset="0"/>
        </a:defRPr>
      </a:lvl2pPr>
      <a:lvl3pPr marL="216000" indent="-215995" algn="l" defTabSz="685783" rtl="0" eaLnBrk="1" latinLnBrk="0" hangingPunct="1">
        <a:lnSpc>
          <a:spcPct val="100000"/>
        </a:lnSpc>
        <a:spcBef>
          <a:spcPts val="0"/>
        </a:spcBef>
        <a:spcAft>
          <a:spcPts val="900"/>
        </a:spcAft>
        <a:buClr>
          <a:schemeClr val="tx2"/>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3pPr>
      <a:lvl4pPr marL="431989"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4pPr>
      <a:lvl5pPr marL="647984" indent="-215995" algn="l" defTabSz="685783" rtl="0" eaLnBrk="1" latinLnBrk="0" hangingPunct="1">
        <a:lnSpc>
          <a:spcPct val="100000"/>
        </a:lnSpc>
        <a:spcBef>
          <a:spcPts val="0"/>
        </a:spcBef>
        <a:spcAft>
          <a:spcPts val="900"/>
        </a:spcAft>
        <a:buClr>
          <a:schemeClr val="tx1"/>
        </a:buClr>
        <a:buSzPct val="100000"/>
        <a:buFont typeface="Corbel" pitchFamily="34" charset="0"/>
        <a:buChar char="•"/>
        <a:defRPr sz="1600" kern="1200">
          <a:solidFill>
            <a:schemeClr val="tx1"/>
          </a:solidFill>
          <a:latin typeface="Arial" panose="020B0604020202020204" pitchFamily="34" charset="0"/>
          <a:ea typeface="+mn-ea"/>
          <a:cs typeface="Arial" panose="020B0604020202020204" pitchFamily="34" charset="0"/>
        </a:defRPr>
      </a:lvl5pPr>
      <a:lvl6pPr marL="1199970"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6pPr>
      <a:lvl7pPr marL="1424964"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7pPr>
      <a:lvl8pPr marL="1649959"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8pPr>
      <a:lvl9pPr marL="1874953" indent="-171446" algn="l" defTabSz="685783" rtl="0" eaLnBrk="1" latinLnBrk="0" hangingPunct="1">
        <a:lnSpc>
          <a:spcPct val="90000"/>
        </a:lnSpc>
        <a:spcBef>
          <a:spcPts val="151"/>
        </a:spcBef>
        <a:spcAft>
          <a:spcPts val="300"/>
        </a:spcAft>
        <a:buClr>
          <a:schemeClr val="accent1"/>
        </a:buClr>
        <a:buSzPct val="80000"/>
        <a:buFont typeface="Corbel" pitchFamily="34" charset="0"/>
        <a:buChar char="•"/>
        <a:defRPr sz="1200" kern="1200">
          <a:solidFill>
            <a:schemeClr val="accent1"/>
          </a:solidFill>
          <a:latin typeface="+mn-lt"/>
          <a:ea typeface="+mn-ea"/>
          <a:cs typeface="+mn-cs"/>
        </a:defRPr>
      </a:lvl9pPr>
    </p:bodyStyle>
    <p:otherStyle>
      <a:defPPr>
        <a:defRPr lang="en-US"/>
      </a:defPPr>
      <a:lvl1pPr marL="0" algn="l" defTabSz="685783" rtl="0" eaLnBrk="1" latinLnBrk="0" hangingPunct="1">
        <a:defRPr sz="1351" kern="1200">
          <a:solidFill>
            <a:schemeClr val="tx1"/>
          </a:solidFill>
          <a:latin typeface="+mn-lt"/>
          <a:ea typeface="+mn-ea"/>
          <a:cs typeface="+mn-cs"/>
        </a:defRPr>
      </a:lvl1pPr>
      <a:lvl2pPr marL="342891" algn="l" defTabSz="685783" rtl="0" eaLnBrk="1" latinLnBrk="0" hangingPunct="1">
        <a:defRPr sz="1351" kern="1200">
          <a:solidFill>
            <a:schemeClr val="tx1"/>
          </a:solidFill>
          <a:latin typeface="+mn-lt"/>
          <a:ea typeface="+mn-ea"/>
          <a:cs typeface="+mn-cs"/>
        </a:defRPr>
      </a:lvl2pPr>
      <a:lvl3pPr marL="685783" algn="l" defTabSz="685783" rtl="0" eaLnBrk="1" latinLnBrk="0" hangingPunct="1">
        <a:defRPr sz="1351" kern="1200">
          <a:solidFill>
            <a:schemeClr val="tx1"/>
          </a:solidFill>
          <a:latin typeface="+mn-lt"/>
          <a:ea typeface="+mn-ea"/>
          <a:cs typeface="+mn-cs"/>
        </a:defRPr>
      </a:lvl3pPr>
      <a:lvl4pPr marL="1028674" algn="l" defTabSz="685783" rtl="0" eaLnBrk="1" latinLnBrk="0" hangingPunct="1">
        <a:defRPr sz="1351" kern="1200">
          <a:solidFill>
            <a:schemeClr val="tx1"/>
          </a:solidFill>
          <a:latin typeface="+mn-lt"/>
          <a:ea typeface="+mn-ea"/>
          <a:cs typeface="+mn-cs"/>
        </a:defRPr>
      </a:lvl4pPr>
      <a:lvl5pPr marL="1371566" algn="l" defTabSz="685783" rtl="0" eaLnBrk="1" latinLnBrk="0" hangingPunct="1">
        <a:defRPr sz="1351" kern="1200">
          <a:solidFill>
            <a:schemeClr val="tx1"/>
          </a:solidFill>
          <a:latin typeface="+mn-lt"/>
          <a:ea typeface="+mn-ea"/>
          <a:cs typeface="+mn-cs"/>
        </a:defRPr>
      </a:lvl5pPr>
      <a:lvl6pPr marL="1714457" algn="l" defTabSz="685783" rtl="0" eaLnBrk="1" latinLnBrk="0" hangingPunct="1">
        <a:defRPr sz="1351" kern="1200">
          <a:solidFill>
            <a:schemeClr val="tx1"/>
          </a:solidFill>
          <a:latin typeface="+mn-lt"/>
          <a:ea typeface="+mn-ea"/>
          <a:cs typeface="+mn-cs"/>
        </a:defRPr>
      </a:lvl6pPr>
      <a:lvl7pPr marL="2057349" algn="l" defTabSz="685783" rtl="0" eaLnBrk="1" latinLnBrk="0" hangingPunct="1">
        <a:defRPr sz="1351" kern="1200">
          <a:solidFill>
            <a:schemeClr val="tx1"/>
          </a:solidFill>
          <a:latin typeface="+mn-lt"/>
          <a:ea typeface="+mn-ea"/>
          <a:cs typeface="+mn-cs"/>
        </a:defRPr>
      </a:lvl7pPr>
      <a:lvl8pPr marL="2400240" algn="l" defTabSz="685783" rtl="0" eaLnBrk="1" latinLnBrk="0" hangingPunct="1">
        <a:defRPr sz="1351" kern="1200">
          <a:solidFill>
            <a:schemeClr val="tx1"/>
          </a:solidFill>
          <a:latin typeface="+mn-lt"/>
          <a:ea typeface="+mn-ea"/>
          <a:cs typeface="+mn-cs"/>
        </a:defRPr>
      </a:lvl8pPr>
      <a:lvl9pPr marL="2743131" algn="l" defTabSz="685783" rtl="0" eaLnBrk="1" latinLnBrk="0" hangingPunct="1">
        <a:defRPr sz="1351"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377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contractsfinder.service.gov.uk/Notice/Attachment/eb9ac94d-4d92-473b-ad03-f2f7d668de30"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hyperlink" Target="https://www.contractsfinder.service.gov.uk/notice/78cb104c-74db-4161-8822-f072bf412aed?origin=SearchResults&amp;p=1" TargetMode="External"/><Relationship Id="rId2" Type="http://schemas.openxmlformats.org/officeDocument/2006/relationships/hyperlink" Target="mailto:EOI.EYNUTRITION@education.gov.uk"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government/publications/early-years-foundation-stage-framework--2"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foundationyears.org.uk/eat-better-start-better/" TargetMode="External"/><Relationship Id="rId2" Type="http://schemas.openxmlformats.org/officeDocument/2006/relationships/hyperlink" Target="https://www.gov.uk/government/publications/example-menus-for-early-years-settings-in-england"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foundationyears.org.uk/eat-better-start-better/" TargetMode="External"/><Relationship Id="rId2" Type="http://schemas.openxmlformats.org/officeDocument/2006/relationships/hyperlink" Target="https://www.gov.uk/government/publications/example-menus-for-early-years-settings-in-england"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8CF40-0DA2-4B95-9327-247FB8D51D99}"/>
              </a:ext>
            </a:extLst>
          </p:cNvPr>
          <p:cNvSpPr>
            <a:spLocks noGrp="1"/>
          </p:cNvSpPr>
          <p:nvPr>
            <p:ph type="ctrTitle"/>
          </p:nvPr>
        </p:nvSpPr>
        <p:spPr>
          <a:xfrm>
            <a:off x="277672" y="1819511"/>
            <a:ext cx="7688093" cy="1185372"/>
          </a:xfrm>
        </p:spPr>
        <p:txBody>
          <a:bodyPr/>
          <a:lstStyle/>
          <a:p>
            <a:r>
              <a:rPr lang="en-GB" sz="3600"/>
              <a:t>Early Years Foundation Stage (EYFS) – Nutrition content	</a:t>
            </a:r>
          </a:p>
        </p:txBody>
      </p:sp>
      <p:sp>
        <p:nvSpPr>
          <p:cNvPr id="4" name="Text Placeholder 3">
            <a:extLst>
              <a:ext uri="{FF2B5EF4-FFF2-40B4-BE49-F238E27FC236}">
                <a16:creationId xmlns:a16="http://schemas.microsoft.com/office/drawing/2014/main" id="{3A129B8F-530C-4868-BED2-D95EF9AA7711}"/>
              </a:ext>
            </a:extLst>
          </p:cNvPr>
          <p:cNvSpPr>
            <a:spLocks noGrp="1"/>
          </p:cNvSpPr>
          <p:nvPr>
            <p:ph type="body" sz="quarter" idx="11"/>
          </p:nvPr>
        </p:nvSpPr>
        <p:spPr>
          <a:xfrm>
            <a:off x="359746" y="3429000"/>
            <a:ext cx="6143604" cy="790776"/>
          </a:xfrm>
        </p:spPr>
        <p:txBody>
          <a:bodyPr/>
          <a:lstStyle/>
          <a:p>
            <a:endParaRPr lang="en-GB"/>
          </a:p>
          <a:p>
            <a:r>
              <a:rPr lang="en-GB" sz="2800"/>
              <a:t>Market warming event</a:t>
            </a:r>
          </a:p>
        </p:txBody>
      </p:sp>
      <p:sp>
        <p:nvSpPr>
          <p:cNvPr id="3" name="Text Placeholder 2">
            <a:extLst>
              <a:ext uri="{FF2B5EF4-FFF2-40B4-BE49-F238E27FC236}">
                <a16:creationId xmlns:a16="http://schemas.microsoft.com/office/drawing/2014/main" id="{CA3C7CA6-4EE4-4481-9A1C-199900949FCD}"/>
              </a:ext>
            </a:extLst>
          </p:cNvPr>
          <p:cNvSpPr>
            <a:spLocks noGrp="1"/>
          </p:cNvSpPr>
          <p:nvPr>
            <p:ph type="body" sz="quarter" idx="10"/>
          </p:nvPr>
        </p:nvSpPr>
        <p:spPr/>
        <p:txBody>
          <a:bodyPr/>
          <a:lstStyle/>
          <a:p>
            <a:r>
              <a:rPr lang="en-GB"/>
              <a:t>21 September 2023</a:t>
            </a:r>
          </a:p>
        </p:txBody>
      </p:sp>
    </p:spTree>
    <p:extLst>
      <p:ext uri="{BB962C8B-B14F-4D97-AF65-F5344CB8AC3E}">
        <p14:creationId xmlns:p14="http://schemas.microsoft.com/office/powerpoint/2010/main" val="15278714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p:txBody>
          <a:bodyPr/>
          <a:lstStyle/>
          <a:p>
            <a:r>
              <a:rPr lang="en-GB">
                <a:latin typeface="Arial"/>
                <a:cs typeface="Arial"/>
              </a:rPr>
              <a:t>Tender opportunity (cont...)  </a:t>
            </a:r>
            <a:endParaRPr lang="en-GB"/>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10</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386300" y="1209911"/>
            <a:ext cx="8371399" cy="4861422"/>
          </a:xfrm>
        </p:spPr>
        <p:txBody>
          <a:bodyPr vert="horz" lIns="0" tIns="0" rIns="0" bIns="0" rtlCol="0" anchor="t">
            <a:noAutofit/>
          </a:bodyPr>
          <a:lstStyle/>
          <a:p>
            <a:r>
              <a:rPr lang="en-GB" sz="1800">
                <a:latin typeface="Arial"/>
                <a:cs typeface="Arial"/>
              </a:rPr>
              <a:t>The procurement route for the supplier will be via the DfE Education and Children &amp; Social Care Professionals Dynamic Purchasing System (ECSC DPS)</a:t>
            </a:r>
            <a:endParaRPr lang="en-US">
              <a:latin typeface="Arial"/>
              <a:cs typeface="Arial"/>
            </a:endParaRPr>
          </a:p>
          <a:p>
            <a:endParaRPr lang="en-GB" sz="1800" dirty="0"/>
          </a:p>
          <a:p>
            <a:r>
              <a:rPr lang="en-GB" sz="1800">
                <a:latin typeface="Arial"/>
                <a:cs typeface="Arial"/>
              </a:rPr>
              <a:t>A call for competition is expected to be made on 11</a:t>
            </a:r>
            <a:r>
              <a:rPr lang="en-GB" sz="1800" baseline="30000">
                <a:latin typeface="Arial"/>
                <a:cs typeface="Arial"/>
              </a:rPr>
              <a:t>th</a:t>
            </a:r>
            <a:r>
              <a:rPr lang="en-GB" sz="1800">
                <a:latin typeface="Arial"/>
                <a:cs typeface="Arial"/>
              </a:rPr>
              <a:t> October 2023*. We expect the tender to be open until 5pm, Monday, 30</a:t>
            </a:r>
            <a:r>
              <a:rPr lang="en-GB" sz="1800" baseline="30000">
                <a:latin typeface="Arial"/>
                <a:cs typeface="Arial"/>
              </a:rPr>
              <a:t>th</a:t>
            </a:r>
            <a:r>
              <a:rPr lang="en-GB" sz="1800">
                <a:latin typeface="Arial"/>
                <a:cs typeface="Arial"/>
              </a:rPr>
              <a:t> October 2023. </a:t>
            </a:r>
            <a:endParaRPr lang="en-GB" sz="1800" dirty="0"/>
          </a:p>
          <a:p>
            <a:endParaRPr lang="en-GB" sz="1800" dirty="0"/>
          </a:p>
          <a:p>
            <a:r>
              <a:rPr lang="en-GB" sz="1800">
                <a:latin typeface="Arial"/>
                <a:cs typeface="Arial"/>
              </a:rPr>
              <a:t>We expect the resulting contract to run from 13</a:t>
            </a:r>
            <a:r>
              <a:rPr lang="en-GB" sz="1800" baseline="30000">
                <a:latin typeface="Arial"/>
                <a:cs typeface="Arial"/>
              </a:rPr>
              <a:t>th</a:t>
            </a:r>
            <a:r>
              <a:rPr lang="en-GB" sz="1800">
                <a:latin typeface="Arial"/>
                <a:cs typeface="Arial"/>
              </a:rPr>
              <a:t> November 2023 – 31</a:t>
            </a:r>
            <a:r>
              <a:rPr lang="en-GB" sz="1800" baseline="30000">
                <a:latin typeface="Arial"/>
                <a:cs typeface="Arial"/>
              </a:rPr>
              <a:t>st</a:t>
            </a:r>
            <a:r>
              <a:rPr lang="en-GB" sz="1800">
                <a:latin typeface="Arial"/>
                <a:cs typeface="Arial"/>
              </a:rPr>
              <a:t> March 2024. </a:t>
            </a:r>
            <a:endParaRPr lang="en-GB" sz="1800"/>
          </a:p>
          <a:p>
            <a:endParaRPr lang="en-GB" sz="1800">
              <a:latin typeface="Arial"/>
              <a:cs typeface="Arial"/>
            </a:endParaRPr>
          </a:p>
          <a:p>
            <a:r>
              <a:rPr lang="en-GB" i="1">
                <a:latin typeface="Arial"/>
                <a:cs typeface="Arial"/>
              </a:rPr>
              <a:t>*please note all timings are currently indicative and are subject to change at the Department's discretion.</a:t>
            </a:r>
            <a:endParaRPr lang="en-GB" i="1"/>
          </a:p>
          <a:p>
            <a:endParaRPr lang="en-GB" sz="1800"/>
          </a:p>
          <a:p>
            <a:endParaRPr lang="en-GB" sz="2000" dirty="0"/>
          </a:p>
          <a:p>
            <a:endParaRPr lang="en-GB" sz="2000"/>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29222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p:txBody>
          <a:bodyPr/>
          <a:lstStyle/>
          <a:p>
            <a:r>
              <a:rPr lang="en-GB"/>
              <a:t>Tender opportunity (cont…)</a:t>
            </a:r>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11</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249558" y="1012913"/>
            <a:ext cx="8315802" cy="5412706"/>
          </a:xfrm>
        </p:spPr>
        <p:txBody>
          <a:bodyPr vert="horz" lIns="0" tIns="0" rIns="0" bIns="0" rtlCol="0" anchor="t">
            <a:noAutofit/>
          </a:bodyPr>
          <a:lstStyle/>
          <a:p>
            <a:r>
              <a:rPr lang="en-GB" sz="2000">
                <a:latin typeface="Arial"/>
                <a:cs typeface="Arial"/>
              </a:rPr>
              <a:t>To be invited to submit a tender response for this opportunity, all suppliers </a:t>
            </a:r>
            <a:r>
              <a:rPr lang="en-GB" sz="2000" b="1">
                <a:latin typeface="Arial"/>
                <a:cs typeface="Arial"/>
              </a:rPr>
              <a:t>MUST</a:t>
            </a:r>
            <a:r>
              <a:rPr lang="en-GB" sz="2000">
                <a:latin typeface="Arial"/>
                <a:cs typeface="Arial"/>
              </a:rPr>
              <a:t> register in advance on the DfE's e-procurement system Jaggaer </a:t>
            </a:r>
            <a:r>
              <a:rPr lang="en-GB" sz="2000" b="1">
                <a:latin typeface="Arial"/>
                <a:cs typeface="Arial"/>
              </a:rPr>
              <a:t>and MUST</a:t>
            </a:r>
            <a:r>
              <a:rPr lang="en-GB" sz="2000">
                <a:latin typeface="Arial"/>
                <a:cs typeface="Arial"/>
              </a:rPr>
              <a:t> successfully gain membership onto the ESCS DPS in at least one of the categories below by 10</a:t>
            </a:r>
            <a:r>
              <a:rPr lang="en-GB" sz="2000" baseline="30000">
                <a:latin typeface="Arial"/>
                <a:cs typeface="Arial"/>
              </a:rPr>
              <a:t>th</a:t>
            </a:r>
            <a:r>
              <a:rPr lang="en-GB" sz="2000">
                <a:latin typeface="Arial"/>
                <a:cs typeface="Arial"/>
              </a:rPr>
              <a:t> October 2023.  </a:t>
            </a:r>
            <a:endParaRPr lang="en-GB" sz="2000"/>
          </a:p>
          <a:p>
            <a:r>
              <a:rPr lang="en-GB" sz="2000">
                <a:latin typeface="Arial"/>
                <a:cs typeface="Arial"/>
              </a:rPr>
              <a:t>The opportunity will be published under the categories:</a:t>
            </a:r>
          </a:p>
          <a:p>
            <a:pPr marL="457200">
              <a:lnSpc>
                <a:spcPct val="107000"/>
              </a:lnSpc>
              <a:spcAft>
                <a:spcPts val="800"/>
              </a:spcAft>
            </a:pPr>
            <a:r>
              <a:rPr lang="en-GB" sz="1800" b="1">
                <a:solidFill>
                  <a:srgbClr val="0B0C0C"/>
                </a:solidFill>
                <a:effectLst/>
                <a:latin typeface="Arial"/>
                <a:ea typeface="Times New Roman" panose="02020603050405020304" pitchFamily="18" charset="0"/>
                <a:cs typeface="Arial"/>
              </a:rPr>
              <a:t>ECSC13</a:t>
            </a:r>
            <a:r>
              <a:rPr lang="en-GB" sz="1800">
                <a:solidFill>
                  <a:srgbClr val="0B0C0C"/>
                </a:solidFill>
                <a:effectLst/>
                <a:latin typeface="Arial"/>
                <a:ea typeface="Times New Roman" panose="02020603050405020304" pitchFamily="18" charset="0"/>
                <a:cs typeface="Arial"/>
              </a:rPr>
              <a:t> Operational development and delivery</a:t>
            </a:r>
            <a:endParaRPr lang="en-GB" sz="1800">
              <a:effectLst/>
              <a:latin typeface="Arial"/>
              <a:ea typeface="Calibri" panose="020F0502020204030204" pitchFamily="34" charset="0"/>
              <a:cs typeface="Arial"/>
            </a:endParaRPr>
          </a:p>
          <a:p>
            <a:pPr marL="457200">
              <a:lnSpc>
                <a:spcPct val="107000"/>
              </a:lnSpc>
              <a:spcAft>
                <a:spcPts val="800"/>
              </a:spcAft>
            </a:pPr>
            <a:r>
              <a:rPr lang="en-GB" sz="1800" b="1">
                <a:solidFill>
                  <a:srgbClr val="0B0C0C"/>
                </a:solidFill>
                <a:effectLst/>
                <a:latin typeface="Arial"/>
                <a:ea typeface="Times New Roman" panose="02020603050405020304" pitchFamily="18" charset="0"/>
                <a:cs typeface="Arial"/>
              </a:rPr>
              <a:t>ECSC15</a:t>
            </a:r>
            <a:r>
              <a:rPr lang="en-GB" sz="1800">
                <a:solidFill>
                  <a:srgbClr val="0B0C0C"/>
                </a:solidFill>
                <a:effectLst/>
                <a:latin typeface="Arial"/>
                <a:ea typeface="Times New Roman" panose="02020603050405020304" pitchFamily="18" charset="0"/>
                <a:cs typeface="Arial"/>
              </a:rPr>
              <a:t> Individual who can write content that supports operational delivery in the education sector</a:t>
            </a:r>
          </a:p>
          <a:p>
            <a:pPr marL="457200">
              <a:lnSpc>
                <a:spcPct val="107000"/>
              </a:lnSpc>
              <a:spcAft>
                <a:spcPts val="800"/>
              </a:spcAft>
            </a:pPr>
            <a:r>
              <a:rPr lang="en-GB" sz="1800" b="1">
                <a:solidFill>
                  <a:srgbClr val="0B0C0C"/>
                </a:solidFill>
                <a:effectLst/>
                <a:latin typeface="Arial"/>
                <a:ea typeface="Times New Roman" panose="02020603050405020304" pitchFamily="18" charset="0"/>
                <a:cs typeface="Arial"/>
              </a:rPr>
              <a:t>ECSC21</a:t>
            </a:r>
            <a:r>
              <a:rPr lang="en-GB" sz="1800">
                <a:solidFill>
                  <a:srgbClr val="0B0C0C"/>
                </a:solidFill>
                <a:effectLst/>
                <a:latin typeface="Arial"/>
                <a:ea typeface="Times New Roman" panose="02020603050405020304" pitchFamily="18" charset="0"/>
                <a:cs typeface="Arial"/>
              </a:rPr>
              <a:t> Individual(s) with subject specific expertise that can be used to assess, support the creation/development and advise on delivery and operation of National Curriculum Subject Matter Experts for Early Years Foundation through to Key Stage 5, and Further Education settings covering technical and applied </a:t>
            </a:r>
            <a:r>
              <a:rPr lang="en-GB" sz="1800">
                <a:solidFill>
                  <a:srgbClr val="0B0C0C"/>
                </a:solidFill>
                <a:latin typeface="Arial"/>
                <a:ea typeface="Times New Roman" panose="02020603050405020304" pitchFamily="18" charset="0"/>
                <a:cs typeface="Arial"/>
              </a:rPr>
              <a:t>qualifications</a:t>
            </a:r>
            <a:endParaRPr lang="en-GB" sz="2000">
              <a:solidFill>
                <a:srgbClr val="000000"/>
              </a:solidFill>
              <a:ea typeface="Times New Roman" panose="02020603050405020304" pitchFamily="18" charset="0"/>
            </a:endParaRPr>
          </a:p>
          <a:p>
            <a:pPr marL="457200">
              <a:lnSpc>
                <a:spcPct val="107000"/>
              </a:lnSpc>
              <a:spcAft>
                <a:spcPts val="800"/>
              </a:spcAft>
            </a:pPr>
            <a:r>
              <a:rPr lang="en-GB" sz="1800" b="1">
                <a:solidFill>
                  <a:srgbClr val="000000"/>
                </a:solidFill>
                <a:latin typeface="Arial"/>
                <a:ea typeface="Times New Roman" panose="02020603050405020304" pitchFamily="18" charset="0"/>
                <a:cs typeface="Arial"/>
              </a:rPr>
              <a:t>Please</a:t>
            </a:r>
            <a:r>
              <a:rPr lang="en-GB" sz="1800" b="1">
                <a:latin typeface="Arial"/>
                <a:ea typeface="Times New Roman" panose="02020603050405020304" pitchFamily="18" charset="0"/>
                <a:cs typeface="Arial"/>
              </a:rPr>
              <a:t> note, it can take 5-7 days to register on Jaggaer. To be eligible to bid, your Jaggaer registration must be </a:t>
            </a:r>
            <a:r>
              <a:rPr lang="en-GB" sz="1800" b="1" u="sng">
                <a:latin typeface="Arial"/>
                <a:ea typeface="Times New Roman" panose="02020603050405020304" pitchFamily="18" charset="0"/>
                <a:cs typeface="Arial"/>
              </a:rPr>
              <a:t>fully </a:t>
            </a:r>
            <a:r>
              <a:rPr lang="en-GB" sz="1800" b="1">
                <a:latin typeface="Arial"/>
                <a:ea typeface="Times New Roman" panose="02020603050405020304" pitchFamily="18" charset="0"/>
                <a:cs typeface="Arial"/>
              </a:rPr>
              <a:t>completed by 10th Oct 2023.</a:t>
            </a:r>
            <a:br>
              <a:rPr lang="en-GB" sz="1800">
                <a:effectLst/>
                <a:highlight>
                  <a:srgbClr val="FFFF00"/>
                </a:highlight>
                <a:latin typeface="Arial" panose="020B0604020202020204" pitchFamily="34" charset="0"/>
                <a:ea typeface="Times New Roman" panose="02020603050405020304" pitchFamily="18" charset="0"/>
              </a:rPr>
            </a:br>
            <a:endParaRPr lang="en-GB" sz="2000"/>
          </a:p>
          <a:p>
            <a:endParaRPr lang="en-GB" sz="2000"/>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89161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a:xfrm>
            <a:off x="421240" y="541508"/>
            <a:ext cx="8325039" cy="512514"/>
          </a:xfrm>
        </p:spPr>
        <p:txBody>
          <a:bodyPr/>
          <a:lstStyle/>
          <a:p>
            <a:r>
              <a:rPr lang="en-GB" sz="2000"/>
              <a:t>Jaggaer registration (https://education.app.jaggaer.com/)</a:t>
            </a:r>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12</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364233" y="5674331"/>
            <a:ext cx="8171754" cy="748694"/>
          </a:xfrm>
        </p:spPr>
        <p:txBody>
          <a:bodyPr/>
          <a:lstStyle/>
          <a:p>
            <a:r>
              <a:rPr lang="en-GB" i="1"/>
              <a:t>Guidance on Supplier Registration for the DfE ECSC DPS </a:t>
            </a:r>
            <a:r>
              <a:rPr lang="en-GB">
                <a:hlinkClick r:id="rId2"/>
              </a:rPr>
              <a:t>https://www.contractsfinder.service.gov.uk/Notice/Attachment/eb9ac94d-4d92-473b-ad03-f2f7d668de30</a:t>
            </a:r>
            <a:r>
              <a:rPr lang="en-GB"/>
              <a:t> </a:t>
            </a:r>
            <a:endParaRPr lang="en-GB" sz="1400"/>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A01F3158-8902-219D-558E-A83B1902B5F0}"/>
              </a:ext>
            </a:extLst>
          </p:cNvPr>
          <p:cNvPicPr>
            <a:picLocks noChangeAspect="1"/>
          </p:cNvPicPr>
          <p:nvPr/>
        </p:nvPicPr>
        <p:blipFill>
          <a:blip r:embed="rId3"/>
          <a:stretch>
            <a:fillRect/>
          </a:stretch>
        </p:blipFill>
        <p:spPr>
          <a:xfrm>
            <a:off x="785133" y="995654"/>
            <a:ext cx="7556642" cy="4678677"/>
          </a:xfrm>
          <a:prstGeom prst="rect">
            <a:avLst/>
          </a:prstGeom>
        </p:spPr>
      </p:pic>
      <p:sp>
        <p:nvSpPr>
          <p:cNvPr id="8" name="Oval 7">
            <a:extLst>
              <a:ext uri="{FF2B5EF4-FFF2-40B4-BE49-F238E27FC236}">
                <a16:creationId xmlns:a16="http://schemas.microsoft.com/office/drawing/2014/main" id="{3AE578DE-1FCE-3A61-04C7-BACC091CEBD0}"/>
              </a:ext>
            </a:extLst>
          </p:cNvPr>
          <p:cNvSpPr/>
          <p:nvPr/>
        </p:nvSpPr>
        <p:spPr>
          <a:xfrm>
            <a:off x="6262100" y="3606229"/>
            <a:ext cx="2079675" cy="2003461"/>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F197AFBC-D965-DFA3-05BE-F45B19914CDE}"/>
              </a:ext>
            </a:extLst>
          </p:cNvPr>
          <p:cNvSpPr/>
          <p:nvPr/>
        </p:nvSpPr>
        <p:spPr>
          <a:xfrm>
            <a:off x="3565132" y="3429000"/>
            <a:ext cx="1931541" cy="922106"/>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356855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p:txBody>
          <a:bodyPr/>
          <a:lstStyle/>
          <a:p>
            <a:r>
              <a:rPr lang="en-GB">
                <a:latin typeface="Arial"/>
                <a:cs typeface="Arial"/>
              </a:rPr>
              <a:t>Intended tender and contract timeline* </a:t>
            </a:r>
            <a:endParaRPr lang="en-GB" dirty="0"/>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13</a:t>
            </a:fld>
            <a:endParaRPr lang="en-GB"/>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aphicFrame>
        <p:nvGraphicFramePr>
          <p:cNvPr id="6" name="Table 6">
            <a:extLst>
              <a:ext uri="{FF2B5EF4-FFF2-40B4-BE49-F238E27FC236}">
                <a16:creationId xmlns:a16="http://schemas.microsoft.com/office/drawing/2014/main" id="{22D7A78C-11E8-9D60-F2B3-CB10E7846E65}"/>
              </a:ext>
            </a:extLst>
          </p:cNvPr>
          <p:cNvGraphicFramePr>
            <a:graphicFrameLocks noGrp="1"/>
          </p:cNvGraphicFramePr>
          <p:nvPr>
            <p:extLst>
              <p:ext uri="{D42A27DB-BD31-4B8C-83A1-F6EECF244321}">
                <p14:modId xmlns:p14="http://schemas.microsoft.com/office/powerpoint/2010/main" val="2763453373"/>
              </p:ext>
            </p:extLst>
          </p:nvPr>
        </p:nvGraphicFramePr>
        <p:xfrm>
          <a:off x="487122" y="1054023"/>
          <a:ext cx="7997763" cy="4726998"/>
        </p:xfrm>
        <a:graphic>
          <a:graphicData uri="http://schemas.openxmlformats.org/drawingml/2006/table">
            <a:tbl>
              <a:tblPr firstRow="1" bandRow="1">
                <a:tableStyleId>{5C22544A-7EE6-4342-B048-85BDC9FD1C3A}</a:tableStyleId>
              </a:tblPr>
              <a:tblGrid>
                <a:gridCol w="2928051">
                  <a:extLst>
                    <a:ext uri="{9D8B030D-6E8A-4147-A177-3AD203B41FA5}">
                      <a16:colId xmlns:a16="http://schemas.microsoft.com/office/drawing/2014/main" val="93337648"/>
                    </a:ext>
                  </a:extLst>
                </a:gridCol>
                <a:gridCol w="5069712">
                  <a:extLst>
                    <a:ext uri="{9D8B030D-6E8A-4147-A177-3AD203B41FA5}">
                      <a16:colId xmlns:a16="http://schemas.microsoft.com/office/drawing/2014/main" val="653680171"/>
                    </a:ext>
                  </a:extLst>
                </a:gridCol>
              </a:tblGrid>
              <a:tr h="442640">
                <a:tc>
                  <a:txBody>
                    <a:bodyPr/>
                    <a:lstStyle/>
                    <a:p>
                      <a:r>
                        <a:rPr lang="en-GB"/>
                        <a:t>Date</a:t>
                      </a:r>
                    </a:p>
                  </a:txBody>
                  <a:tcPr/>
                </a:tc>
                <a:tc>
                  <a:txBody>
                    <a:bodyPr/>
                    <a:lstStyle/>
                    <a:p>
                      <a:r>
                        <a:rPr lang="en-GB"/>
                        <a:t>Activity</a:t>
                      </a:r>
                    </a:p>
                  </a:txBody>
                  <a:tcPr/>
                </a:tc>
                <a:extLst>
                  <a:ext uri="{0D108BD9-81ED-4DB2-BD59-A6C34878D82A}">
                    <a16:rowId xmlns:a16="http://schemas.microsoft.com/office/drawing/2014/main" val="456529196"/>
                  </a:ext>
                </a:extLst>
              </a:tr>
              <a:tr h="442640">
                <a:tc>
                  <a:txBody>
                    <a:bodyPr/>
                    <a:lstStyle/>
                    <a:p>
                      <a:r>
                        <a:rPr lang="en-GB"/>
                        <a:t>21</a:t>
                      </a:r>
                      <a:r>
                        <a:rPr lang="en-GB" baseline="30000"/>
                        <a:t>st</a:t>
                      </a:r>
                      <a:r>
                        <a:rPr lang="en-GB"/>
                        <a:t> September – 2</a:t>
                      </a:r>
                      <a:r>
                        <a:rPr lang="en-GB" baseline="30000"/>
                        <a:t>nd</a:t>
                      </a:r>
                      <a:r>
                        <a:rPr lang="en-GB"/>
                        <a:t> October 2023</a:t>
                      </a:r>
                    </a:p>
                  </a:txBody>
                  <a:tcPr/>
                </a:tc>
                <a:tc>
                  <a:txBody>
                    <a:bodyPr/>
                    <a:lstStyle/>
                    <a:p>
                      <a:r>
                        <a:rPr lang="en-GB"/>
                        <a:t>recommended registration of interested parties on Jaggaer/DPS </a:t>
                      </a:r>
                    </a:p>
                  </a:txBody>
                  <a:tcPr/>
                </a:tc>
                <a:extLst>
                  <a:ext uri="{0D108BD9-81ED-4DB2-BD59-A6C34878D82A}">
                    <a16:rowId xmlns:a16="http://schemas.microsoft.com/office/drawing/2014/main" val="3109927142"/>
                  </a:ext>
                </a:extLst>
              </a:tr>
              <a:tr h="442640">
                <a:tc>
                  <a:txBody>
                    <a:bodyPr/>
                    <a:lstStyle/>
                    <a:p>
                      <a:r>
                        <a:rPr lang="en-GB"/>
                        <a:t>2</a:t>
                      </a:r>
                      <a:r>
                        <a:rPr lang="en-GB" baseline="30000"/>
                        <a:t>nd</a:t>
                      </a:r>
                      <a:r>
                        <a:rPr lang="en-GB"/>
                        <a:t> October – 10</a:t>
                      </a:r>
                      <a:r>
                        <a:rPr lang="en-GB" baseline="30000"/>
                        <a:t>th</a:t>
                      </a:r>
                      <a:r>
                        <a:rPr lang="en-GB"/>
                        <a:t> October 2023</a:t>
                      </a:r>
                    </a:p>
                  </a:txBody>
                  <a:tcPr/>
                </a:tc>
                <a:tc>
                  <a:txBody>
                    <a:bodyPr/>
                    <a:lstStyle/>
                    <a:p>
                      <a:r>
                        <a:rPr lang="en-GB"/>
                        <a:t>final tech support with DPS/Jaggaer registration </a:t>
                      </a:r>
                    </a:p>
                  </a:txBody>
                  <a:tcPr/>
                </a:tc>
                <a:extLst>
                  <a:ext uri="{0D108BD9-81ED-4DB2-BD59-A6C34878D82A}">
                    <a16:rowId xmlns:a16="http://schemas.microsoft.com/office/drawing/2014/main" val="1570432663"/>
                  </a:ext>
                </a:extLst>
              </a:tr>
              <a:tr h="442640">
                <a:tc>
                  <a:txBody>
                    <a:bodyPr/>
                    <a:lstStyle/>
                    <a:p>
                      <a:r>
                        <a:rPr lang="en-GB"/>
                        <a:t>11</a:t>
                      </a:r>
                      <a:r>
                        <a:rPr lang="en-GB" baseline="30000"/>
                        <a:t>th</a:t>
                      </a:r>
                      <a:r>
                        <a:rPr lang="en-GB"/>
                        <a:t> October – COP 30</a:t>
                      </a:r>
                      <a:r>
                        <a:rPr lang="en-GB" baseline="30000"/>
                        <a:t>th</a:t>
                      </a:r>
                      <a:r>
                        <a:rPr lang="en-GB"/>
                        <a:t> October 2023 </a:t>
                      </a:r>
                    </a:p>
                  </a:txBody>
                  <a:tcPr/>
                </a:tc>
                <a:tc>
                  <a:txBody>
                    <a:bodyPr/>
                    <a:lstStyle/>
                    <a:p>
                      <a:r>
                        <a:rPr lang="en-GB" b="1"/>
                        <a:t>out to tender </a:t>
                      </a:r>
                      <a:endParaRPr lang="en-GB"/>
                    </a:p>
                  </a:txBody>
                  <a:tcPr/>
                </a:tc>
                <a:extLst>
                  <a:ext uri="{0D108BD9-81ED-4DB2-BD59-A6C34878D82A}">
                    <a16:rowId xmlns:a16="http://schemas.microsoft.com/office/drawing/2014/main" val="2759017767"/>
                  </a:ext>
                </a:extLst>
              </a:tr>
              <a:tr h="442640">
                <a:tc>
                  <a:txBody>
                    <a:bodyPr/>
                    <a:lstStyle/>
                    <a:p>
                      <a:r>
                        <a:rPr lang="en-GB"/>
                        <a:t>31</a:t>
                      </a:r>
                      <a:r>
                        <a:rPr lang="en-GB" baseline="30000"/>
                        <a:t>st</a:t>
                      </a:r>
                      <a:r>
                        <a:rPr lang="en-GB"/>
                        <a:t> October – 3</a:t>
                      </a:r>
                      <a:r>
                        <a:rPr lang="en-GB" baseline="30000"/>
                        <a:t>rd</a:t>
                      </a:r>
                      <a:r>
                        <a:rPr lang="en-GB"/>
                        <a:t> November 2023</a:t>
                      </a:r>
                    </a:p>
                  </a:txBody>
                  <a:tcPr/>
                </a:tc>
                <a:tc>
                  <a:txBody>
                    <a:bodyPr/>
                    <a:lstStyle/>
                    <a:p>
                      <a:r>
                        <a:rPr lang="en-GB"/>
                        <a:t>bid evaluation and moderation </a:t>
                      </a:r>
                    </a:p>
                  </a:txBody>
                  <a:tcPr/>
                </a:tc>
                <a:extLst>
                  <a:ext uri="{0D108BD9-81ED-4DB2-BD59-A6C34878D82A}">
                    <a16:rowId xmlns:a16="http://schemas.microsoft.com/office/drawing/2014/main" val="441397696"/>
                  </a:ext>
                </a:extLst>
              </a:tr>
              <a:tr h="846321">
                <a:tc>
                  <a:txBody>
                    <a:bodyPr/>
                    <a:lstStyle/>
                    <a:p>
                      <a:r>
                        <a:rPr lang="en-GB"/>
                        <a:t>w/c 6</a:t>
                      </a:r>
                      <a:r>
                        <a:rPr lang="en-GB" baseline="30000"/>
                        <a:t>th</a:t>
                      </a:r>
                      <a:r>
                        <a:rPr lang="en-GB"/>
                        <a:t> November 2023</a:t>
                      </a:r>
                    </a:p>
                  </a:txBody>
                  <a:tcPr/>
                </a:tc>
                <a:tc>
                  <a:txBody>
                    <a:bodyPr/>
                    <a:lstStyle/>
                    <a:p>
                      <a:pPr marL="0" marR="0" lvl="0" indent="0" algn="l" rtl="0" eaLnBrk="1" fontAlgn="auto" latinLnBrk="0" hangingPunct="1">
                        <a:lnSpc>
                          <a:spcPct val="100000"/>
                        </a:lnSpc>
                        <a:spcBef>
                          <a:spcPts val="0"/>
                        </a:spcBef>
                        <a:spcAft>
                          <a:spcPts val="0"/>
                        </a:spcAft>
                        <a:buClrTx/>
                        <a:buSzTx/>
                        <a:buFontTx/>
                        <a:buNone/>
                      </a:pPr>
                      <a:r>
                        <a:rPr lang="en-GB"/>
                        <a:t>notification of result and feedback; contract signed with successful bidder </a:t>
                      </a:r>
                    </a:p>
                    <a:p>
                      <a:endParaRPr lang="en-GB"/>
                    </a:p>
                  </a:txBody>
                  <a:tcPr/>
                </a:tc>
                <a:extLst>
                  <a:ext uri="{0D108BD9-81ED-4DB2-BD59-A6C34878D82A}">
                    <a16:rowId xmlns:a16="http://schemas.microsoft.com/office/drawing/2014/main" val="3576974928"/>
                  </a:ext>
                </a:extLst>
              </a:tr>
              <a:tr h="442640">
                <a:tc>
                  <a:txBody>
                    <a:bodyPr/>
                    <a:lstStyle/>
                    <a:p>
                      <a:r>
                        <a:rPr lang="en-GB"/>
                        <a:t>13</a:t>
                      </a:r>
                      <a:r>
                        <a:rPr lang="en-GB" baseline="30000"/>
                        <a:t>th</a:t>
                      </a:r>
                      <a:r>
                        <a:rPr lang="en-GB"/>
                        <a:t> November 2023 – 12</a:t>
                      </a:r>
                      <a:r>
                        <a:rPr lang="en-GB" baseline="30000"/>
                        <a:t>th</a:t>
                      </a:r>
                      <a:r>
                        <a:rPr lang="en-GB"/>
                        <a:t> February 2024</a:t>
                      </a:r>
                    </a:p>
                  </a:txBody>
                  <a:tcPr/>
                </a:tc>
                <a:tc>
                  <a:txBody>
                    <a:bodyPr/>
                    <a:lstStyle/>
                    <a:p>
                      <a:r>
                        <a:rPr lang="en-GB" b="1"/>
                        <a:t>content creation</a:t>
                      </a:r>
                      <a:endParaRPr lang="en-GB"/>
                    </a:p>
                  </a:txBody>
                  <a:tcPr/>
                </a:tc>
                <a:extLst>
                  <a:ext uri="{0D108BD9-81ED-4DB2-BD59-A6C34878D82A}">
                    <a16:rowId xmlns:a16="http://schemas.microsoft.com/office/drawing/2014/main" val="1850903266"/>
                  </a:ext>
                </a:extLst>
              </a:tr>
              <a:tr h="600595">
                <a:tc>
                  <a:txBody>
                    <a:bodyPr/>
                    <a:lstStyle/>
                    <a:p>
                      <a:r>
                        <a:rPr lang="en-GB"/>
                        <a:t>12</a:t>
                      </a:r>
                      <a:r>
                        <a:rPr lang="en-GB" baseline="30000"/>
                        <a:t>th</a:t>
                      </a:r>
                      <a:r>
                        <a:rPr lang="en-GB"/>
                        <a:t> February – 18</a:t>
                      </a:r>
                      <a:r>
                        <a:rPr lang="en-GB" baseline="30000"/>
                        <a:t>th</a:t>
                      </a:r>
                      <a:r>
                        <a:rPr lang="en-GB"/>
                        <a:t> March 2024</a:t>
                      </a:r>
                    </a:p>
                  </a:txBody>
                  <a:tcPr/>
                </a:tc>
                <a:tc>
                  <a:txBody>
                    <a:bodyPr/>
                    <a:lstStyle/>
                    <a:p>
                      <a:r>
                        <a:rPr lang="en-GB"/>
                        <a:t>Quality assurance and clearing process with trusted stakeholders</a:t>
                      </a:r>
                    </a:p>
                  </a:txBody>
                  <a:tcPr/>
                </a:tc>
                <a:extLst>
                  <a:ext uri="{0D108BD9-81ED-4DB2-BD59-A6C34878D82A}">
                    <a16:rowId xmlns:a16="http://schemas.microsoft.com/office/drawing/2014/main" val="1201984595"/>
                  </a:ext>
                </a:extLst>
              </a:tr>
              <a:tr h="442640">
                <a:tc>
                  <a:txBody>
                    <a:bodyPr/>
                    <a:lstStyle/>
                    <a:p>
                      <a:r>
                        <a:rPr lang="en-GB"/>
                        <a:t>w/c 25</a:t>
                      </a:r>
                      <a:r>
                        <a:rPr lang="en-GB" baseline="30000"/>
                        <a:t>th</a:t>
                      </a:r>
                      <a:r>
                        <a:rPr lang="en-GB"/>
                        <a:t> March 2024</a:t>
                      </a:r>
                    </a:p>
                  </a:txBody>
                  <a:tcPr/>
                </a:tc>
                <a:tc>
                  <a:txBody>
                    <a:bodyPr/>
                    <a:lstStyle/>
                    <a:p>
                      <a:r>
                        <a:rPr lang="en-GB" b="1"/>
                        <a:t>go live onto gov.uk </a:t>
                      </a:r>
                      <a:endParaRPr lang="en-GB"/>
                    </a:p>
                  </a:txBody>
                  <a:tcPr/>
                </a:tc>
                <a:extLst>
                  <a:ext uri="{0D108BD9-81ED-4DB2-BD59-A6C34878D82A}">
                    <a16:rowId xmlns:a16="http://schemas.microsoft.com/office/drawing/2014/main" val="911586728"/>
                  </a:ext>
                </a:extLst>
              </a:tr>
            </a:tbl>
          </a:graphicData>
        </a:graphic>
      </p:graphicFrame>
      <p:sp>
        <p:nvSpPr>
          <p:cNvPr id="9" name="TextBox 8">
            <a:extLst>
              <a:ext uri="{FF2B5EF4-FFF2-40B4-BE49-F238E27FC236}">
                <a16:creationId xmlns:a16="http://schemas.microsoft.com/office/drawing/2014/main" id="{9A516A09-B140-4540-88C2-F710A64930C4}"/>
              </a:ext>
            </a:extLst>
          </p:cNvPr>
          <p:cNvSpPr txBox="1"/>
          <p:nvPr/>
        </p:nvSpPr>
        <p:spPr>
          <a:xfrm>
            <a:off x="574525" y="5779213"/>
            <a:ext cx="7768091" cy="584775"/>
          </a:xfrm>
          <a:prstGeom prst="rect">
            <a:avLst/>
          </a:prstGeom>
          <a:noFill/>
        </p:spPr>
        <p:txBody>
          <a:bodyPr wrap="square" rtlCol="0">
            <a:spAutoFit/>
          </a:bodyPr>
          <a:lstStyle/>
          <a:p>
            <a:r>
              <a:rPr lang="en-GB" sz="1600" i="1">
                <a:solidFill>
                  <a:srgbClr val="002060"/>
                </a:solidFill>
              </a:rPr>
              <a:t>*Please note: these timelines are indicative and are subject to change at the Department’s discretion.</a:t>
            </a:r>
          </a:p>
        </p:txBody>
      </p:sp>
    </p:spTree>
    <p:extLst>
      <p:ext uri="{BB962C8B-B14F-4D97-AF65-F5344CB8AC3E}">
        <p14:creationId xmlns:p14="http://schemas.microsoft.com/office/powerpoint/2010/main" val="1821542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p:txBody>
          <a:bodyPr/>
          <a:lstStyle/>
          <a:p>
            <a:r>
              <a:rPr lang="en-GB"/>
              <a:t>For more information</a:t>
            </a:r>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14</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p:txBody>
          <a:bodyPr/>
          <a:lstStyle/>
          <a:p>
            <a:r>
              <a:rPr lang="en-GB" sz="2000" b="1"/>
              <a:t>Contact us </a:t>
            </a:r>
          </a:p>
          <a:p>
            <a:r>
              <a:rPr lang="en-GB" sz="2000" b="1"/>
              <a:t>Prior to publication -</a:t>
            </a:r>
          </a:p>
          <a:p>
            <a:r>
              <a:rPr lang="en-GB" sz="2000"/>
              <a:t>By email: </a:t>
            </a:r>
            <a:r>
              <a:rPr lang="en-GB" sz="2000">
                <a:hlinkClick r:id="rId2"/>
              </a:rPr>
              <a:t>EOI.EYNUTRITION@education.gov.uk</a:t>
            </a:r>
            <a:r>
              <a:rPr lang="en-GB" sz="2000"/>
              <a:t> </a:t>
            </a:r>
          </a:p>
          <a:p>
            <a:r>
              <a:rPr lang="en-GB" sz="2000" b="1"/>
              <a:t>Contracts finder notice </a:t>
            </a:r>
            <a:r>
              <a:rPr lang="en-GB" sz="2000"/>
              <a:t>(for any updates until Tuesday 10</a:t>
            </a:r>
            <a:r>
              <a:rPr lang="en-GB" sz="2000" baseline="30000"/>
              <a:t>th</a:t>
            </a:r>
            <a:r>
              <a:rPr lang="en-GB" sz="2000"/>
              <a:t> October)</a:t>
            </a:r>
          </a:p>
          <a:p>
            <a:r>
              <a:rPr lang="en-GB" sz="2000">
                <a:hlinkClick r:id="rId3"/>
              </a:rPr>
              <a:t>Nutrition content for early years practitioners - Contracts Finder</a:t>
            </a:r>
            <a:endParaRPr lang="en-GB" sz="2000"/>
          </a:p>
          <a:p>
            <a:endParaRPr lang="en-GB" sz="2000"/>
          </a:p>
          <a:p>
            <a:r>
              <a:rPr lang="en-GB" sz="2000" b="1"/>
              <a:t>Post publication -</a:t>
            </a:r>
          </a:p>
          <a:p>
            <a:r>
              <a:rPr lang="en-GB" sz="2000"/>
              <a:t>Please raise all queries via Jaggaer. </a:t>
            </a:r>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77294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4BA2EEC-BE6B-40A4-BFE2-6E9B17EB8309}"/>
              </a:ext>
            </a:extLst>
          </p:cNvPr>
          <p:cNvSpPr>
            <a:spLocks noGrp="1"/>
          </p:cNvSpPr>
          <p:nvPr>
            <p:ph type="title"/>
          </p:nvPr>
        </p:nvSpPr>
        <p:spPr/>
        <p:txBody>
          <a:bodyPr/>
          <a:lstStyle/>
          <a:p>
            <a:r>
              <a:rPr lang="en-GB"/>
              <a:t>Department for Education</a:t>
            </a:r>
            <a:br>
              <a:rPr lang="en-GB"/>
            </a:br>
            <a:br>
              <a:rPr lang="en-GB"/>
            </a:br>
            <a:br>
              <a:rPr lang="en-GB"/>
            </a:br>
            <a:br>
              <a:rPr lang="en-GB"/>
            </a:br>
            <a:r>
              <a:rPr lang="en-GB" b="0"/>
              <a:t>© Crown copyright 2021</a:t>
            </a:r>
          </a:p>
        </p:txBody>
      </p:sp>
      <p:sp>
        <p:nvSpPr>
          <p:cNvPr id="2" name="TextBox 1">
            <a:extLst>
              <a:ext uri="{FF2B5EF4-FFF2-40B4-BE49-F238E27FC236}">
                <a16:creationId xmlns:a16="http://schemas.microsoft.com/office/drawing/2014/main" id="{509DC82D-68A5-1416-7488-DAE67820CFD3}"/>
              </a:ext>
            </a:extLst>
          </p:cNvPr>
          <p:cNvSpPr txBox="1"/>
          <p:nvPr/>
        </p:nvSpPr>
        <p:spPr>
          <a:xfrm>
            <a:off x="3475234" y="2496620"/>
            <a:ext cx="2193531" cy="830997"/>
          </a:xfrm>
          <a:prstGeom prst="rect">
            <a:avLst/>
          </a:prstGeom>
          <a:noFill/>
        </p:spPr>
        <p:txBody>
          <a:bodyPr wrap="square" rtlCol="0">
            <a:spAutoFit/>
          </a:bodyPr>
          <a:lstStyle/>
          <a:p>
            <a:pPr algn="ctr"/>
            <a:r>
              <a:rPr lang="en-GB" sz="4800"/>
              <a:t>Q&amp;A </a:t>
            </a:r>
          </a:p>
        </p:txBody>
      </p:sp>
    </p:spTree>
    <p:extLst>
      <p:ext uri="{BB962C8B-B14F-4D97-AF65-F5344CB8AC3E}">
        <p14:creationId xmlns:p14="http://schemas.microsoft.com/office/powerpoint/2010/main" val="298833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id="{DC5E5CBF-DE38-A3B6-7FB3-7026BF1454B4}"/>
              </a:ext>
            </a:extLst>
          </p:cNvPr>
          <p:cNvGraphicFramePr>
            <a:graphicFrameLocks noGrp="1"/>
          </p:cNvGraphicFramePr>
          <p:nvPr>
            <p:ph sz="quarter" idx="12"/>
            <p:extLst>
              <p:ext uri="{D42A27DB-BD31-4B8C-83A1-F6EECF244321}">
                <p14:modId xmlns:p14="http://schemas.microsoft.com/office/powerpoint/2010/main" val="3626165827"/>
              </p:ext>
            </p:extLst>
          </p:nvPr>
        </p:nvGraphicFramePr>
        <p:xfrm>
          <a:off x="340468" y="272374"/>
          <a:ext cx="8550613" cy="6303524"/>
        </p:xfrm>
        <a:graphic>
          <a:graphicData uri="http://schemas.openxmlformats.org/drawingml/2006/table">
            <a:tbl>
              <a:tblPr/>
              <a:tblGrid>
                <a:gridCol w="8550613">
                  <a:extLst>
                    <a:ext uri="{9D8B030D-6E8A-4147-A177-3AD203B41FA5}">
                      <a16:colId xmlns:a16="http://schemas.microsoft.com/office/drawing/2014/main" val="3149022524"/>
                    </a:ext>
                  </a:extLst>
                </a:gridCol>
              </a:tblGrid>
              <a:tr h="6303524">
                <a:tc>
                  <a:txBody>
                    <a:bodyPr/>
                    <a:lstStyle/>
                    <a:p>
                      <a:endParaRPr lang="en-GB"/>
                    </a:p>
                  </a:txBody>
                  <a:tcPr>
                    <a:lnL w="12700" cmpd="sng">
                      <a:solidFill>
                        <a:schemeClr val="accent1">
                          <a:lumMod val="60000"/>
                          <a:lumOff val="40000"/>
                        </a:schemeClr>
                      </a:solidFill>
                      <a:prstDash val="solid"/>
                    </a:lnL>
                    <a:lnR w="12700" cmpd="sng">
                      <a:solidFill>
                        <a:schemeClr val="accent1">
                          <a:lumMod val="60000"/>
                          <a:lumOff val="40000"/>
                        </a:schemeClr>
                      </a:solidFill>
                      <a:prstDash val="solid"/>
                    </a:lnR>
                    <a:lnT w="12700" cmpd="sng">
                      <a:solidFill>
                        <a:schemeClr val="accent1">
                          <a:lumMod val="60000"/>
                          <a:lumOff val="40000"/>
                        </a:schemeClr>
                      </a:solidFill>
                      <a:prstDash val="solid"/>
                    </a:lnT>
                    <a:lnB w="12700" cmpd="sng">
                      <a:solidFill>
                        <a:schemeClr val="accent1">
                          <a:lumMod val="60000"/>
                          <a:lumOff val="40000"/>
                        </a:schemeClr>
                      </a:solidFill>
                      <a:prstDash val="solid"/>
                    </a:lnB>
                  </a:tcPr>
                </a:tc>
                <a:extLst>
                  <a:ext uri="{0D108BD9-81ED-4DB2-BD59-A6C34878D82A}">
                    <a16:rowId xmlns:a16="http://schemas.microsoft.com/office/drawing/2014/main" val="1054110594"/>
                  </a:ext>
                </a:extLst>
              </a:tr>
            </a:tbl>
          </a:graphicData>
        </a:graphic>
      </p:graphicFrame>
      <p:sp>
        <p:nvSpPr>
          <p:cNvPr id="2" name="Title 1">
            <a:extLst>
              <a:ext uri="{FF2B5EF4-FFF2-40B4-BE49-F238E27FC236}">
                <a16:creationId xmlns:a16="http://schemas.microsoft.com/office/drawing/2014/main" id="{1A3076F0-D759-350A-FB7E-BCA7546F05CF}"/>
              </a:ext>
            </a:extLst>
          </p:cNvPr>
          <p:cNvSpPr>
            <a:spLocks noGrp="1"/>
          </p:cNvSpPr>
          <p:nvPr>
            <p:ph type="title"/>
          </p:nvPr>
        </p:nvSpPr>
        <p:spPr/>
        <p:txBody>
          <a:bodyPr/>
          <a:lstStyle/>
          <a:p>
            <a:r>
              <a:rPr lang="en-GB"/>
              <a:t>Department for education leads</a:t>
            </a:r>
          </a:p>
        </p:txBody>
      </p:sp>
      <p:sp>
        <p:nvSpPr>
          <p:cNvPr id="3" name="Slide Number Placeholder 2">
            <a:extLst>
              <a:ext uri="{FF2B5EF4-FFF2-40B4-BE49-F238E27FC236}">
                <a16:creationId xmlns:a16="http://schemas.microsoft.com/office/drawing/2014/main" id="{864232C4-0AEB-B195-21DF-26156BB377C2}"/>
              </a:ext>
            </a:extLst>
          </p:cNvPr>
          <p:cNvSpPr>
            <a:spLocks noGrp="1"/>
          </p:cNvSpPr>
          <p:nvPr>
            <p:ph type="sldNum" sz="quarter" idx="11"/>
          </p:nvPr>
        </p:nvSpPr>
        <p:spPr/>
        <p:txBody>
          <a:bodyPr/>
          <a:lstStyle/>
          <a:p>
            <a:fld id="{4FAB73BC-B049-4115-A692-8D63A059BFB8}" type="slidenum">
              <a:rPr lang="en-GB" smtClean="0"/>
              <a:pPr/>
              <a:t>2</a:t>
            </a:fld>
            <a:endParaRPr lang="en-GB"/>
          </a:p>
        </p:txBody>
      </p:sp>
      <p:sp>
        <p:nvSpPr>
          <p:cNvPr id="4" name="TextBox 3">
            <a:extLst>
              <a:ext uri="{FF2B5EF4-FFF2-40B4-BE49-F238E27FC236}">
                <a16:creationId xmlns:a16="http://schemas.microsoft.com/office/drawing/2014/main" id="{DA93749F-F6DE-5B3F-8E35-9F1CC6EEC622}"/>
              </a:ext>
            </a:extLst>
          </p:cNvPr>
          <p:cNvSpPr txBox="1"/>
          <p:nvPr/>
        </p:nvSpPr>
        <p:spPr>
          <a:xfrm>
            <a:off x="909398" y="2152716"/>
            <a:ext cx="7067372" cy="2862322"/>
          </a:xfrm>
          <a:prstGeom prst="rect">
            <a:avLst/>
          </a:prstGeom>
          <a:noFill/>
        </p:spPr>
        <p:txBody>
          <a:bodyPr wrap="square" rtlCol="0">
            <a:spAutoFit/>
          </a:bodyPr>
          <a:lstStyle/>
          <a:p>
            <a:r>
              <a:rPr lang="en-GB" dirty="0">
                <a:solidFill>
                  <a:srgbClr val="183860"/>
                </a:solidFill>
              </a:rPr>
              <a:t>Laura Lindon:	Early Years Foundation Stage, Health and 						Wellbeing Policy Lead</a:t>
            </a:r>
          </a:p>
          <a:p>
            <a:endParaRPr lang="en-GB" dirty="0">
              <a:solidFill>
                <a:srgbClr val="183860"/>
              </a:solidFill>
            </a:endParaRPr>
          </a:p>
          <a:p>
            <a:endParaRPr lang="en-GB" dirty="0">
              <a:solidFill>
                <a:srgbClr val="183860"/>
              </a:solidFill>
            </a:endParaRPr>
          </a:p>
          <a:p>
            <a:r>
              <a:rPr lang="en-GB" dirty="0">
                <a:solidFill>
                  <a:srgbClr val="183860"/>
                </a:solidFill>
              </a:rPr>
              <a:t>Robyn Wilson:	Policy Advisor, Early Years Safeguarding and 					Welfare Team</a:t>
            </a:r>
          </a:p>
          <a:p>
            <a:endParaRPr lang="en-GB" dirty="0">
              <a:solidFill>
                <a:srgbClr val="183860"/>
              </a:solidFill>
            </a:endParaRPr>
          </a:p>
          <a:p>
            <a:r>
              <a:rPr lang="en-GB" dirty="0">
                <a:solidFill>
                  <a:srgbClr val="183860"/>
                </a:solidFill>
              </a:rPr>
              <a:t>Sahir Iqbal: 		Commercial </a:t>
            </a:r>
            <a:r>
              <a:rPr lang="en-GB">
                <a:solidFill>
                  <a:srgbClr val="183860"/>
                </a:solidFill>
              </a:rPr>
              <a:t>Delivery Team</a:t>
            </a:r>
          </a:p>
          <a:p>
            <a:endParaRPr lang="en-GB" dirty="0"/>
          </a:p>
          <a:p>
            <a:endParaRPr lang="en-GB" dirty="0"/>
          </a:p>
        </p:txBody>
      </p:sp>
    </p:spTree>
    <p:extLst>
      <p:ext uri="{BB962C8B-B14F-4D97-AF65-F5344CB8AC3E}">
        <p14:creationId xmlns:p14="http://schemas.microsoft.com/office/powerpoint/2010/main" val="2777489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08014B4-D9FC-22AA-A45A-D38A70B813EC}"/>
              </a:ext>
            </a:extLst>
          </p:cNvPr>
          <p:cNvSpPr/>
          <p:nvPr/>
        </p:nvSpPr>
        <p:spPr>
          <a:xfrm>
            <a:off x="327237" y="242525"/>
            <a:ext cx="8392057" cy="6372950"/>
          </a:xfrm>
          <a:prstGeom prst="rect">
            <a:avLst/>
          </a:prstGeom>
          <a:solidFill>
            <a:schemeClr val="bg2"/>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2066B992-9D08-E246-9797-770A4467197C}"/>
              </a:ext>
            </a:extLst>
          </p:cNvPr>
          <p:cNvSpPr>
            <a:spLocks noGrp="1"/>
          </p:cNvSpPr>
          <p:nvPr>
            <p:ph type="title"/>
          </p:nvPr>
        </p:nvSpPr>
        <p:spPr>
          <a:xfrm>
            <a:off x="424091" y="341135"/>
            <a:ext cx="7997763" cy="512514"/>
          </a:xfrm>
        </p:spPr>
        <p:txBody>
          <a:bodyPr/>
          <a:lstStyle/>
          <a:p>
            <a:r>
              <a:rPr lang="en-GB"/>
              <a:t>Purpose and agenda</a:t>
            </a:r>
          </a:p>
        </p:txBody>
      </p:sp>
      <p:sp>
        <p:nvSpPr>
          <p:cNvPr id="3" name="Slide Number Placeholder 2">
            <a:extLst>
              <a:ext uri="{FF2B5EF4-FFF2-40B4-BE49-F238E27FC236}">
                <a16:creationId xmlns:a16="http://schemas.microsoft.com/office/drawing/2014/main" id="{2E84451D-F679-5475-8EAE-9A0273815FF8}"/>
              </a:ext>
            </a:extLst>
          </p:cNvPr>
          <p:cNvSpPr>
            <a:spLocks noGrp="1"/>
          </p:cNvSpPr>
          <p:nvPr>
            <p:ph type="sldNum" sz="quarter" idx="11"/>
          </p:nvPr>
        </p:nvSpPr>
        <p:spPr/>
        <p:txBody>
          <a:bodyPr/>
          <a:lstStyle/>
          <a:p>
            <a:fld id="{4FAB73BC-B049-4115-A692-8D63A059BFB8}" type="slidenum">
              <a:rPr lang="en-GB" smtClean="0"/>
              <a:pPr/>
              <a:t>3</a:t>
            </a:fld>
            <a:endParaRPr lang="en-GB"/>
          </a:p>
        </p:txBody>
      </p:sp>
      <p:sp>
        <p:nvSpPr>
          <p:cNvPr id="7" name="Content Placeholder 6">
            <a:extLst>
              <a:ext uri="{FF2B5EF4-FFF2-40B4-BE49-F238E27FC236}">
                <a16:creationId xmlns:a16="http://schemas.microsoft.com/office/drawing/2014/main" id="{21D03E27-D288-1C0B-6857-2D1E6F8BFF02}"/>
              </a:ext>
            </a:extLst>
          </p:cNvPr>
          <p:cNvSpPr>
            <a:spLocks noGrp="1"/>
          </p:cNvSpPr>
          <p:nvPr>
            <p:ph sz="quarter" idx="12"/>
          </p:nvPr>
        </p:nvSpPr>
        <p:spPr/>
        <p:txBody>
          <a:bodyPr/>
          <a:lstStyle/>
          <a:p>
            <a:r>
              <a:rPr lang="en-GB" b="1" dirty="0">
                <a:solidFill>
                  <a:srgbClr val="183860"/>
                </a:solidFill>
              </a:rPr>
              <a:t>Purpose</a:t>
            </a:r>
          </a:p>
          <a:p>
            <a:r>
              <a:rPr lang="en-GB" dirty="0">
                <a:solidFill>
                  <a:srgbClr val="183860"/>
                </a:solidFill>
              </a:rPr>
              <a:t>To set out our intentions for the development of online nutrition content to be hosted on a government owned platform.  This event is to share our current thinking and to outline the process of applying to tender for this work.</a:t>
            </a:r>
          </a:p>
          <a:p>
            <a:endParaRPr lang="en-GB" dirty="0">
              <a:solidFill>
                <a:srgbClr val="183860"/>
              </a:solidFill>
            </a:endParaRPr>
          </a:p>
          <a:p>
            <a:endParaRPr lang="en-GB" dirty="0">
              <a:solidFill>
                <a:srgbClr val="183860"/>
              </a:solidFill>
            </a:endParaRPr>
          </a:p>
          <a:p>
            <a:r>
              <a:rPr lang="en-GB" b="1" dirty="0">
                <a:solidFill>
                  <a:srgbClr val="183860"/>
                </a:solidFill>
              </a:rPr>
              <a:t>Agenda</a:t>
            </a:r>
          </a:p>
          <a:p>
            <a:pPr marL="342900" indent="-342900">
              <a:buAutoNum type="arabicPeriod"/>
            </a:pPr>
            <a:r>
              <a:rPr lang="en-GB" dirty="0">
                <a:solidFill>
                  <a:srgbClr val="183860"/>
                </a:solidFill>
              </a:rPr>
              <a:t>Explain our current thinking on what we want the nutrition content to achieve </a:t>
            </a:r>
          </a:p>
          <a:p>
            <a:pPr marL="342900" indent="-342900">
              <a:buAutoNum type="arabicPeriod"/>
            </a:pPr>
            <a:r>
              <a:rPr lang="en-GB" dirty="0">
                <a:solidFill>
                  <a:srgbClr val="183860"/>
                </a:solidFill>
              </a:rPr>
              <a:t>Provide an overview on how the successful supplier will work with DfE and the digital team</a:t>
            </a:r>
          </a:p>
          <a:p>
            <a:pPr marL="342900" indent="-342900">
              <a:buAutoNum type="arabicPeriod"/>
            </a:pPr>
            <a:r>
              <a:rPr lang="en-GB" dirty="0">
                <a:solidFill>
                  <a:srgbClr val="183860"/>
                </a:solidFill>
              </a:rPr>
              <a:t>Explain the procurement process</a:t>
            </a:r>
          </a:p>
          <a:p>
            <a:pPr marL="342900" indent="-342900">
              <a:buAutoNum type="arabicPeriod"/>
            </a:pPr>
            <a:r>
              <a:rPr lang="en-GB" dirty="0">
                <a:solidFill>
                  <a:srgbClr val="183860"/>
                </a:solidFill>
              </a:rPr>
              <a:t>Q &amp; A</a:t>
            </a:r>
          </a:p>
          <a:p>
            <a:pPr marL="342900" indent="-342900">
              <a:buAutoNum type="arabicPeriod"/>
            </a:pPr>
            <a:endParaRPr lang="en-GB" dirty="0"/>
          </a:p>
        </p:txBody>
      </p:sp>
    </p:spTree>
    <p:extLst>
      <p:ext uri="{BB962C8B-B14F-4D97-AF65-F5344CB8AC3E}">
        <p14:creationId xmlns:p14="http://schemas.microsoft.com/office/powerpoint/2010/main" val="27227142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767A058-4B90-59C2-F38B-D988CAA56C4F}"/>
              </a:ext>
            </a:extLst>
          </p:cNvPr>
          <p:cNvSpPr/>
          <p:nvPr/>
        </p:nvSpPr>
        <p:spPr>
          <a:xfrm>
            <a:off x="287730" y="312149"/>
            <a:ext cx="8452398" cy="6233701"/>
          </a:xfrm>
          <a:prstGeom prst="rect">
            <a:avLst/>
          </a:prstGeom>
          <a:solidFill>
            <a:schemeClr val="bg1"/>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1EE8A591-1897-6D4E-EB80-D299CCB06152}"/>
              </a:ext>
            </a:extLst>
          </p:cNvPr>
          <p:cNvSpPr>
            <a:spLocks noGrp="1"/>
          </p:cNvSpPr>
          <p:nvPr>
            <p:ph type="title"/>
          </p:nvPr>
        </p:nvSpPr>
        <p:spPr/>
        <p:txBody>
          <a:bodyPr/>
          <a:lstStyle/>
          <a:p>
            <a:r>
              <a:rPr lang="en-GB">
                <a:solidFill>
                  <a:srgbClr val="183860"/>
                </a:solidFill>
              </a:rPr>
              <a:t>Protocols:</a:t>
            </a:r>
            <a:br>
              <a:rPr lang="en-GB">
                <a:solidFill>
                  <a:schemeClr val="tx1"/>
                </a:solidFill>
              </a:rPr>
            </a:br>
            <a:endParaRPr lang="en-GB"/>
          </a:p>
        </p:txBody>
      </p:sp>
      <p:sp>
        <p:nvSpPr>
          <p:cNvPr id="3" name="Slide Number Placeholder 2">
            <a:extLst>
              <a:ext uri="{FF2B5EF4-FFF2-40B4-BE49-F238E27FC236}">
                <a16:creationId xmlns:a16="http://schemas.microsoft.com/office/drawing/2014/main" id="{A7907FB1-C02A-4EC6-E19D-ED88D0DA549A}"/>
              </a:ext>
            </a:extLst>
          </p:cNvPr>
          <p:cNvSpPr>
            <a:spLocks noGrp="1"/>
          </p:cNvSpPr>
          <p:nvPr>
            <p:ph type="sldNum" sz="quarter" idx="11"/>
          </p:nvPr>
        </p:nvSpPr>
        <p:spPr/>
        <p:txBody>
          <a:bodyPr/>
          <a:lstStyle/>
          <a:p>
            <a:fld id="{4FAB73BC-B049-4115-A692-8D63A059BFB8}" type="slidenum">
              <a:rPr lang="en-GB" smtClean="0"/>
              <a:pPr/>
              <a:t>4</a:t>
            </a:fld>
            <a:endParaRPr lang="en-GB"/>
          </a:p>
        </p:txBody>
      </p:sp>
      <p:sp>
        <p:nvSpPr>
          <p:cNvPr id="7" name="Content Placeholder 6">
            <a:extLst>
              <a:ext uri="{FF2B5EF4-FFF2-40B4-BE49-F238E27FC236}">
                <a16:creationId xmlns:a16="http://schemas.microsoft.com/office/drawing/2014/main" id="{49ECCEE6-807C-B981-8CCB-79BEC866070A}"/>
              </a:ext>
            </a:extLst>
          </p:cNvPr>
          <p:cNvSpPr>
            <a:spLocks noGrp="1"/>
          </p:cNvSpPr>
          <p:nvPr>
            <p:ph sz="quarter" idx="12"/>
          </p:nvPr>
        </p:nvSpPr>
        <p:spPr>
          <a:xfrm>
            <a:off x="405923" y="1215648"/>
            <a:ext cx="8291513" cy="4566475"/>
          </a:xfrm>
        </p:spPr>
        <p:txBody>
          <a:bodyPr vert="horz" lIns="0" tIns="0" rIns="0" bIns="0" rtlCol="0" anchor="t">
            <a:noAutofit/>
          </a:bodyPr>
          <a:lstStyle/>
          <a:p>
            <a:pPr marL="285750" indent="-285750" fontAlgn="base">
              <a:spcAft>
                <a:spcPts val="1200"/>
              </a:spcAft>
              <a:buFont typeface="Wingdings" panose="05000000000000000000" pitchFamily="2" charset="2"/>
              <a:buChar char="Ø"/>
            </a:pPr>
            <a:r>
              <a:rPr lang="en-GB" dirty="0">
                <a:solidFill>
                  <a:srgbClr val="466080"/>
                </a:solidFill>
                <a:ea typeface="+mj-ea"/>
              </a:rPr>
              <a:t>Please remain on mute and keep cameras turned off</a:t>
            </a:r>
          </a:p>
          <a:p>
            <a:pPr marL="285750" indent="-285750" fontAlgn="base">
              <a:spcAft>
                <a:spcPts val="1200"/>
              </a:spcAft>
              <a:buFont typeface="Wingdings" panose="05000000000000000000" pitchFamily="2" charset="2"/>
              <a:buChar char="Ø"/>
            </a:pPr>
            <a:r>
              <a:rPr lang="en-GB" dirty="0">
                <a:solidFill>
                  <a:srgbClr val="466080"/>
                </a:solidFill>
                <a:latin typeface="+mj-lt"/>
                <a:cs typeface="Arial"/>
              </a:rPr>
              <a:t>Use the 'raise hand' function if you are struggling to hear</a:t>
            </a:r>
          </a:p>
          <a:p>
            <a:pPr marL="285750" indent="-285750" fontAlgn="base">
              <a:spcAft>
                <a:spcPts val="1200"/>
              </a:spcAft>
              <a:buFont typeface="Wingdings" panose="05000000000000000000" pitchFamily="2" charset="2"/>
              <a:buChar char="Ø"/>
            </a:pPr>
            <a:r>
              <a:rPr lang="en-US" dirty="0">
                <a:solidFill>
                  <a:srgbClr val="466080"/>
                </a:solidFill>
                <a:latin typeface="+mj-lt"/>
              </a:rPr>
              <a:t>​</a:t>
            </a:r>
            <a:r>
              <a:rPr lang="en-GB" dirty="0">
                <a:solidFill>
                  <a:srgbClr val="466080"/>
                </a:solidFill>
                <a:latin typeface="+mj-lt"/>
              </a:rPr>
              <a:t>Please hold your questions for the Q&amp;A at the end using the chat function</a:t>
            </a:r>
            <a:endParaRPr lang="en-GB" b="1" i="0" u="sng" dirty="0">
              <a:solidFill>
                <a:srgbClr val="466080"/>
              </a:solidFill>
              <a:effectLst/>
              <a:latin typeface="+mj-lt"/>
            </a:endParaRPr>
          </a:p>
          <a:p>
            <a:pPr marL="285750" indent="-285750" rtl="0" fontAlgn="base">
              <a:spcAft>
                <a:spcPts val="1200"/>
              </a:spcAft>
              <a:buFont typeface="Wingdings" panose="05000000000000000000" pitchFamily="2" charset="2"/>
              <a:buChar char="Ø"/>
            </a:pPr>
            <a:r>
              <a:rPr lang="en-GB" b="0" i="0" u="none" strike="noStrike" dirty="0">
                <a:solidFill>
                  <a:srgbClr val="466080"/>
                </a:solidFill>
                <a:effectLst/>
                <a:latin typeface="+mj-lt"/>
              </a:rPr>
              <a:t>Please share in the chat function: </a:t>
            </a:r>
            <a:r>
              <a:rPr lang="en-US" b="0" i="0" dirty="0">
                <a:solidFill>
                  <a:srgbClr val="466080"/>
                </a:solidFill>
                <a:effectLst/>
                <a:latin typeface="+mj-lt"/>
              </a:rPr>
              <a:t>​</a:t>
            </a:r>
          </a:p>
          <a:p>
            <a:pPr marL="501650" lvl="2" indent="-285750" fontAlgn="base">
              <a:spcAft>
                <a:spcPts val="1200"/>
              </a:spcAft>
            </a:pPr>
            <a:r>
              <a:rPr lang="en-GB" b="0" i="0" u="none" strike="noStrike" dirty="0">
                <a:solidFill>
                  <a:srgbClr val="466080"/>
                </a:solidFill>
                <a:effectLst/>
                <a:latin typeface="+mj-lt"/>
              </a:rPr>
              <a:t>Your name</a:t>
            </a:r>
            <a:r>
              <a:rPr lang="en-US" b="0" i="0" dirty="0">
                <a:solidFill>
                  <a:srgbClr val="466080"/>
                </a:solidFill>
                <a:effectLst/>
                <a:latin typeface="+mj-lt"/>
              </a:rPr>
              <a:t>​</a:t>
            </a:r>
          </a:p>
          <a:p>
            <a:pPr marL="501650" lvl="2" indent="-285750" fontAlgn="base">
              <a:spcAft>
                <a:spcPts val="1200"/>
              </a:spcAft>
            </a:pPr>
            <a:r>
              <a:rPr lang="en-GB" b="0" i="0" u="none" strike="noStrike" dirty="0">
                <a:solidFill>
                  <a:srgbClr val="466080"/>
                </a:solidFill>
                <a:effectLst/>
                <a:latin typeface="+mj-lt"/>
              </a:rPr>
              <a:t>Your organisation </a:t>
            </a:r>
            <a:r>
              <a:rPr lang="en-US" b="0" i="0" dirty="0">
                <a:solidFill>
                  <a:srgbClr val="466080"/>
                </a:solidFill>
                <a:effectLst/>
                <a:latin typeface="+mj-lt"/>
              </a:rPr>
              <a:t>​</a:t>
            </a:r>
          </a:p>
          <a:p>
            <a:pPr marL="285750" indent="-285750" fontAlgn="base">
              <a:spcAft>
                <a:spcPts val="1200"/>
              </a:spcAft>
              <a:buFont typeface="Wingdings" panose="05000000000000000000" pitchFamily="2" charset="2"/>
              <a:buChar char="Ø"/>
            </a:pPr>
            <a:r>
              <a:rPr lang="en-GB" dirty="0">
                <a:solidFill>
                  <a:srgbClr val="466080"/>
                </a:solidFill>
                <a:latin typeface="+mj-lt"/>
              </a:rPr>
              <a:t>If you would like to share information that is confidential, or ask questions that you consider to be confidential, please share these with us separately </a:t>
            </a:r>
          </a:p>
          <a:p>
            <a:pPr marL="285750" indent="-285750" fontAlgn="base">
              <a:spcAft>
                <a:spcPts val="1200"/>
              </a:spcAft>
              <a:buFont typeface="Wingdings" panose="05000000000000000000" pitchFamily="2" charset="2"/>
              <a:buChar char="Ø"/>
            </a:pPr>
            <a:r>
              <a:rPr lang="en-GB" dirty="0">
                <a:solidFill>
                  <a:srgbClr val="466080"/>
                </a:solidFill>
                <a:latin typeface="+mj-lt"/>
                <a:cs typeface="Arial"/>
              </a:rPr>
              <a:t>Where we find questions are generic and may be informative to a wider audience and not of a commercially sensitive nature, we may develop a Frequently Asked Questions log.  This log would be anonymised and may form part of the competitive process</a:t>
            </a:r>
          </a:p>
          <a:p>
            <a:pPr marL="285750" indent="-285750" fontAlgn="base">
              <a:spcAft>
                <a:spcPts val="1200"/>
              </a:spcAft>
              <a:buFont typeface="Wingdings" panose="05000000000000000000" pitchFamily="2" charset="2"/>
              <a:buChar char="Ø"/>
            </a:pPr>
            <a:r>
              <a:rPr lang="en-GB" sz="1600" dirty="0">
                <a:solidFill>
                  <a:srgbClr val="466080"/>
                </a:solidFill>
                <a:latin typeface="+mj-lt"/>
              </a:rPr>
              <a:t>Please note that we will be recording this event </a:t>
            </a:r>
            <a:r>
              <a:rPr lang="en-GB" sz="1600" b="1" dirty="0">
                <a:solidFill>
                  <a:srgbClr val="466080"/>
                </a:solidFill>
                <a:latin typeface="+mj-lt"/>
              </a:rPr>
              <a:t>for internal use only. </a:t>
            </a:r>
            <a:r>
              <a:rPr lang="en-GB" sz="1600" dirty="0">
                <a:solidFill>
                  <a:srgbClr val="466080"/>
                </a:solidFill>
                <a:latin typeface="+mj-lt"/>
              </a:rPr>
              <a:t>Please indicate in the chat bar if you are not content for the event to be recorded </a:t>
            </a:r>
            <a:endParaRPr lang="en-GB" sz="1600" b="1" dirty="0">
              <a:solidFill>
                <a:srgbClr val="466080"/>
              </a:solidFill>
              <a:latin typeface="+mj-lt"/>
            </a:endParaRPr>
          </a:p>
          <a:p>
            <a:pPr marL="285750" indent="-285750" fontAlgn="base">
              <a:spcAft>
                <a:spcPts val="1200"/>
              </a:spcAft>
              <a:buFont typeface="Wingdings" panose="05000000000000000000" pitchFamily="2" charset="2"/>
              <a:buChar char="Ø"/>
            </a:pPr>
            <a:endParaRPr lang="en-US" dirty="0">
              <a:solidFill>
                <a:srgbClr val="466080"/>
              </a:solidFill>
              <a:latin typeface="+mj-lt"/>
            </a:endParaRPr>
          </a:p>
          <a:p>
            <a:endParaRPr lang="en-GB" dirty="0"/>
          </a:p>
        </p:txBody>
      </p:sp>
    </p:spTree>
    <p:extLst>
      <p:ext uri="{BB962C8B-B14F-4D97-AF65-F5344CB8AC3E}">
        <p14:creationId xmlns:p14="http://schemas.microsoft.com/office/powerpoint/2010/main" val="882964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9498-6F54-2DB9-4B48-448DBF678617}"/>
              </a:ext>
            </a:extLst>
          </p:cNvPr>
          <p:cNvSpPr>
            <a:spLocks noGrp="1"/>
          </p:cNvSpPr>
          <p:nvPr>
            <p:ph type="ctrTitle"/>
          </p:nvPr>
        </p:nvSpPr>
        <p:spPr>
          <a:xfrm>
            <a:off x="1310572" y="2613956"/>
            <a:ext cx="5619583" cy="1630088"/>
          </a:xfrm>
        </p:spPr>
        <p:txBody>
          <a:bodyPr/>
          <a:lstStyle/>
          <a:p>
            <a:r>
              <a:rPr lang="en-GB"/>
              <a:t>EYFS Nutrition</a:t>
            </a:r>
          </a:p>
        </p:txBody>
      </p:sp>
    </p:spTree>
    <p:extLst>
      <p:ext uri="{BB962C8B-B14F-4D97-AF65-F5344CB8AC3E}">
        <p14:creationId xmlns:p14="http://schemas.microsoft.com/office/powerpoint/2010/main" val="2540636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a:xfrm>
            <a:off x="574525" y="541508"/>
            <a:ext cx="7997763" cy="1305858"/>
          </a:xfrm>
        </p:spPr>
        <p:txBody>
          <a:bodyPr/>
          <a:lstStyle/>
          <a:p>
            <a:r>
              <a:rPr lang="en-GB" sz="2800" dirty="0">
                <a:latin typeface="Arial"/>
                <a:cs typeface="Arial"/>
              </a:rPr>
              <a:t>The </a:t>
            </a:r>
            <a:r>
              <a:rPr lang="en-GB" sz="2800" dirty="0">
                <a:latin typeface="Arial"/>
                <a:cs typeface="Arial"/>
                <a:hlinkClick r:id="rId2"/>
              </a:rPr>
              <a:t>EYFS </a:t>
            </a:r>
            <a:r>
              <a:rPr lang="en-GB" sz="2800" dirty="0">
                <a:latin typeface="Arial"/>
                <a:cs typeface="Arial"/>
              </a:rPr>
              <a:t>states: </a:t>
            </a:r>
            <a:r>
              <a:rPr lang="en-GB" i="1" kern="0" dirty="0">
                <a:effectLst/>
                <a:latin typeface="Arial"/>
                <a:ea typeface="Times New Roman" panose="02020603050405020304" pitchFamily="18" charset="0"/>
                <a:cs typeface="Times New Roman"/>
              </a:rPr>
              <a:t>‘Where children are provided with meals, snacks and drinks, they must be healthy, balanced and nutritious.’</a:t>
            </a:r>
            <a:r>
              <a:rPr lang="en-GB" i="1" kern="0" dirty="0">
                <a:latin typeface="Arial"/>
                <a:ea typeface="Times New Roman" panose="02020603050405020304" pitchFamily="18" charset="0"/>
                <a:cs typeface="Times New Roman"/>
              </a:rPr>
              <a:t> (3.48) </a:t>
            </a:r>
            <a:br>
              <a:rPr lang="en-GB" sz="1800" kern="100" dirty="0">
                <a:effectLst/>
                <a:latin typeface="Arial" panose="020B0604020202020204" pitchFamily="34" charset="0"/>
                <a:ea typeface="Times New Roman" panose="02020603050405020304" pitchFamily="18" charset="0"/>
                <a:cs typeface="Times New Roman" panose="02020603050405020304" pitchFamily="18" charset="0"/>
              </a:rPr>
            </a:br>
            <a:endParaRPr lang="en-GB" dirty="0"/>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6</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570097" y="1622139"/>
            <a:ext cx="7986713" cy="4908626"/>
          </a:xfrm>
        </p:spPr>
        <p:txBody>
          <a:bodyPr vert="horz" lIns="0" tIns="0" rIns="0" bIns="0" rtlCol="0" anchor="t">
            <a:noAutofit/>
          </a:bodyPr>
          <a:lstStyle/>
          <a:p>
            <a:pPr marL="342900" indent="-342900">
              <a:buFont typeface="Wingdings" panose="05000000000000000000" pitchFamily="2" charset="2"/>
              <a:buChar char="§"/>
            </a:pPr>
            <a:endParaRPr lang="en-GB" sz="2000" dirty="0"/>
          </a:p>
          <a:p>
            <a:r>
              <a:rPr lang="en-GB" sz="2000" dirty="0"/>
              <a:t>EY</a:t>
            </a:r>
            <a:r>
              <a:rPr lang="en-GB" sz="2000" b="0" dirty="0"/>
              <a:t> practitioners are potential key influencers in promoting healthy eating and preventing obesity.</a:t>
            </a:r>
          </a:p>
          <a:p>
            <a:endParaRPr lang="en-GB" sz="2000" b="0" dirty="0"/>
          </a:p>
          <a:p>
            <a:r>
              <a:rPr lang="en-GB" sz="2000" kern="0" dirty="0">
                <a:effectLst/>
                <a:latin typeface="Arial"/>
                <a:ea typeface="Times New Roman" panose="02020603050405020304" pitchFamily="18" charset="0"/>
                <a:cs typeface="Times New Roman"/>
              </a:rPr>
              <a:t>When a child is in an early years setting for a full day, nearly all of their daily food intake is consumed there.</a:t>
            </a:r>
          </a:p>
          <a:p>
            <a:endParaRPr lang="en-GB" sz="2000" kern="0" dirty="0">
              <a:effectLst/>
              <a:ea typeface="Times New Roman" panose="02020603050405020304" pitchFamily="18" charset="0"/>
              <a:cs typeface="Times New Roman" panose="02020603050405020304" pitchFamily="18" charset="0"/>
            </a:endParaRPr>
          </a:p>
          <a:p>
            <a:r>
              <a:rPr lang="en-GB" sz="2000" kern="0" dirty="0">
                <a:ea typeface="Times New Roman" panose="02020603050405020304" pitchFamily="18" charset="0"/>
                <a:cs typeface="Times New Roman" panose="02020603050405020304" pitchFamily="18" charset="0"/>
              </a:rPr>
              <a:t>M</a:t>
            </a:r>
            <a:r>
              <a:rPr lang="en-GB" sz="2000" kern="0" dirty="0">
                <a:effectLst/>
                <a:latin typeface="Arial" panose="020B0604020202020204" pitchFamily="34" charset="0"/>
                <a:ea typeface="Times New Roman" panose="02020603050405020304" pitchFamily="18" charset="0"/>
                <a:cs typeface="Times New Roman" panose="02020603050405020304" pitchFamily="18" charset="0"/>
              </a:rPr>
              <a:t>any early years practitioners do not fully understand what constitutes healthy and nutritious food for young children.</a:t>
            </a:r>
            <a:endParaRPr lang="en-GB" sz="2000" kern="0" dirty="0">
              <a:effectLst/>
              <a:ea typeface="Times New Roman" panose="02020603050405020304" pitchFamily="18" charset="0"/>
              <a:cs typeface="Times New Roman" panose="02020603050405020304" pitchFamily="18" charset="0"/>
            </a:endParaRPr>
          </a:p>
          <a:p>
            <a:endParaRPr lang="en-GB" sz="2000" kern="0" dirty="0">
              <a:effectLst/>
              <a:ea typeface="Times New Roman" panose="02020603050405020304" pitchFamily="18" charset="0"/>
              <a:cs typeface="Times New Roman" panose="02020603050405020304" pitchFamily="18" charset="0"/>
            </a:endParaRPr>
          </a:p>
          <a:p>
            <a:r>
              <a:rPr lang="en-GB" sz="2000" b="0" dirty="0">
                <a:latin typeface="Arial"/>
                <a:cs typeface="Arial"/>
              </a:rPr>
              <a:t>Research has shown that the cost of living crisis is making it difficult for providers to serve healthy food to children.</a:t>
            </a:r>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3396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a:xfrm>
            <a:off x="559047" y="205099"/>
            <a:ext cx="7997763" cy="1305858"/>
          </a:xfrm>
        </p:spPr>
        <p:txBody>
          <a:bodyPr/>
          <a:lstStyle/>
          <a:p>
            <a:br>
              <a:rPr lang="en-GB" sz="1800" kern="100">
                <a:effectLst/>
                <a:latin typeface="Arial" panose="020B0604020202020204" pitchFamily="34" charset="0"/>
                <a:ea typeface="Times New Roman" panose="02020603050405020304" pitchFamily="18" charset="0"/>
                <a:cs typeface="Times New Roman" panose="02020603050405020304" pitchFamily="18" charset="0"/>
              </a:rPr>
            </a:br>
            <a:r>
              <a:rPr lang="en-GB" sz="1800" kern="100">
                <a:effectLst/>
                <a:latin typeface="Arial" panose="020B0604020202020204" pitchFamily="34" charset="0"/>
                <a:ea typeface="Times New Roman" panose="02020603050405020304" pitchFamily="18" charset="0"/>
                <a:cs typeface="Times New Roman" panose="02020603050405020304" pitchFamily="18" charset="0"/>
              </a:rPr>
              <a:t>Proposed objectives</a:t>
            </a:r>
            <a:r>
              <a:rPr lang="en-GB" sz="1800" kern="100" dirty="0">
                <a:effectLst/>
                <a:latin typeface="Arial" panose="020B0604020202020204" pitchFamily="34" charset="0"/>
                <a:ea typeface="Times New Roman" panose="02020603050405020304" pitchFamily="18" charset="0"/>
                <a:cs typeface="Times New Roman" panose="02020603050405020304" pitchFamily="18" charset="0"/>
              </a:rPr>
              <a:t>:</a:t>
            </a:r>
            <a:endParaRPr lang="en-GB" dirty="0"/>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7</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375149" y="1069784"/>
            <a:ext cx="7986713" cy="5033951"/>
          </a:xfrm>
        </p:spPr>
        <p:txBody>
          <a:bodyPr vert="horz" lIns="0" tIns="0" rIns="0" bIns="0" rtlCol="0" anchor="t">
            <a:noAutofit/>
          </a:bodyPr>
          <a:lstStyle/>
          <a:p>
            <a:pPr lvl="0" hangingPunct="0">
              <a:spcAft>
                <a:spcPts val="1200"/>
              </a:spcAft>
            </a:pPr>
            <a:r>
              <a:rPr lang="en-GB" sz="1400" kern="0" dirty="0">
                <a:effectLst/>
                <a:latin typeface="Arial"/>
                <a:ea typeface="Times New Roman" panose="02020603050405020304" pitchFamily="18" charset="0"/>
                <a:cs typeface="Times New Roman"/>
              </a:rPr>
              <a:t>Early years practitioners will understand that there is a requirement within the EYFS that states:</a:t>
            </a:r>
            <a:r>
              <a:rPr lang="en-GB" sz="1400" i="1" kern="0" dirty="0">
                <a:effectLst/>
                <a:latin typeface="Arial"/>
                <a:ea typeface="Times New Roman" panose="02020603050405020304" pitchFamily="18" charset="0"/>
                <a:cs typeface="Times New Roman"/>
              </a:rPr>
              <a:t> ‘Where children are provided with meals, snacks and drinks, they must be healthy, balanced and nutritious.’</a:t>
            </a:r>
            <a:endParaRPr lang="en-GB" sz="1400" kern="100" dirty="0">
              <a:effectLst/>
              <a:latin typeface="Arial"/>
              <a:ea typeface="Times New Roman" panose="02020603050405020304" pitchFamily="18" charset="0"/>
              <a:cs typeface="Times New Roman"/>
            </a:endParaRPr>
          </a:p>
          <a:p>
            <a:pPr lvl="0" hangingPunct="0">
              <a:spcAft>
                <a:spcPts val="1200"/>
              </a:spcAft>
            </a:pPr>
            <a:r>
              <a:rPr lang="en-GB" sz="1400" kern="0" dirty="0">
                <a:effectLst/>
                <a:latin typeface="Arial" panose="020B0604020202020204" pitchFamily="34" charset="0"/>
                <a:ea typeface="Times New Roman" panose="02020603050405020304" pitchFamily="18" charset="0"/>
                <a:cs typeface="Times New Roman" panose="02020603050405020304" pitchFamily="18" charset="0"/>
              </a:rPr>
              <a:t>Early years practitioners will understand the importance of food and drink in relation to the health and wellbeing of children, including children’s oral health.</a:t>
            </a:r>
            <a:endParaRPr lang="en-GB" sz="1400" kern="100" dirty="0">
              <a:effectLst/>
              <a:ea typeface="Times New Roman" panose="02020603050405020304" pitchFamily="18" charset="0"/>
              <a:cs typeface="Times New Roman" panose="02020603050405020304" pitchFamily="18" charset="0"/>
            </a:endParaRPr>
          </a:p>
          <a:p>
            <a:pPr hangingPunct="0">
              <a:spcAft>
                <a:spcPts val="1200"/>
              </a:spcAft>
            </a:pPr>
            <a:r>
              <a:rPr lang="en-GB" sz="1400" kern="0" dirty="0">
                <a:effectLst/>
                <a:latin typeface="Arial"/>
                <a:ea typeface="Times New Roman" panose="02020603050405020304" pitchFamily="18" charset="0"/>
                <a:cs typeface="Times New Roman"/>
              </a:rPr>
              <a:t>Early years practitioners will know that there is existing DHSC guidance </a:t>
            </a:r>
            <a:r>
              <a:rPr lang="en-GB" sz="1400" u="sng" kern="0" dirty="0">
                <a:solidFill>
                  <a:srgbClr val="0000FF"/>
                </a:solidFill>
                <a:effectLst/>
                <a:latin typeface="Arial"/>
                <a:ea typeface="Times New Roman" panose="02020603050405020304" pitchFamily="18" charset="0"/>
                <a:cs typeface="Times New Roman"/>
                <a:hlinkClick r:id="rId2"/>
              </a:rPr>
              <a:t>Example menus for early years settings in England</a:t>
            </a:r>
            <a:r>
              <a:rPr lang="en-GB" sz="1400" kern="0" dirty="0">
                <a:effectLst/>
                <a:latin typeface="Arial"/>
                <a:ea typeface="Times New Roman" panose="02020603050405020304" pitchFamily="18" charset="0"/>
                <a:cs typeface="Times New Roman"/>
              </a:rPr>
              <a:t> and a practical</a:t>
            </a:r>
            <a:r>
              <a:rPr lang="en-GB" sz="1400" u="sng" kern="0" dirty="0">
                <a:solidFill>
                  <a:srgbClr val="0000FF"/>
                </a:solidFill>
                <a:latin typeface="Arial"/>
                <a:ea typeface="Times New Roman" panose="02020603050405020304" pitchFamily="18" charset="0"/>
                <a:cs typeface="Times New Roman"/>
                <a:hlinkClick r:id="rId3"/>
              </a:rPr>
              <a:t> </a:t>
            </a:r>
            <a:r>
              <a:rPr lang="en-GB" sz="1400" u="sng" kern="0" dirty="0">
                <a:solidFill>
                  <a:srgbClr val="0000FF"/>
                </a:solidFill>
                <a:effectLst/>
                <a:latin typeface="Arial"/>
                <a:ea typeface="Times New Roman" panose="02020603050405020304" pitchFamily="18" charset="0"/>
                <a:cs typeface="Times New Roman"/>
                <a:hlinkClick r:id="rId3"/>
              </a:rPr>
              <a:t> ‘Eat Better, Start Better’</a:t>
            </a:r>
            <a:r>
              <a:rPr lang="en-GB" sz="1400" kern="0" dirty="0">
                <a:effectLst/>
                <a:latin typeface="Arial"/>
                <a:ea typeface="Times New Roman" panose="02020603050405020304" pitchFamily="18" charset="0"/>
                <a:cs typeface="Times New Roman"/>
              </a:rPr>
              <a:t> guide.</a:t>
            </a:r>
            <a:endParaRPr lang="en-GB" sz="1400" kern="100" dirty="0">
              <a:effectLst/>
              <a:latin typeface="Arial"/>
              <a:ea typeface="Times New Roman" panose="02020603050405020304" pitchFamily="18" charset="0"/>
              <a:cs typeface="Times New Roman"/>
            </a:endParaRPr>
          </a:p>
          <a:p>
            <a:pPr lvl="0" hangingPunct="0">
              <a:spcAft>
                <a:spcPts val="1200"/>
              </a:spcAft>
            </a:pPr>
            <a:r>
              <a:rPr lang="en-GB" sz="1400" kern="0" dirty="0">
                <a:effectLst/>
                <a:latin typeface="Arial" panose="020B0604020202020204" pitchFamily="34" charset="0"/>
                <a:ea typeface="Times New Roman" panose="02020603050405020304" pitchFamily="18" charset="0"/>
                <a:cs typeface="Times New Roman" panose="02020603050405020304" pitchFamily="18" charset="0"/>
              </a:rPr>
              <a:t>Early years practitioners will know which foods to serve children and the recommended portion sizes for their age, to provide them with the appropriate amount of energy and nutrients for healthy growth and development.</a:t>
            </a:r>
            <a:endParaRPr lang="en-GB" sz="1400" kern="100" dirty="0">
              <a:effectLst/>
              <a:ea typeface="Times New Roman" panose="02020603050405020304" pitchFamily="18" charset="0"/>
              <a:cs typeface="Times New Roman" panose="02020603050405020304" pitchFamily="18" charset="0"/>
            </a:endParaRPr>
          </a:p>
          <a:p>
            <a:pPr hangingPunct="0">
              <a:spcAft>
                <a:spcPts val="1200"/>
              </a:spcAft>
            </a:pPr>
            <a:r>
              <a:rPr lang="en-GB" sz="1400" kern="0" dirty="0">
                <a:effectLst/>
                <a:latin typeface="Arial"/>
                <a:ea typeface="Times New Roman" panose="02020603050405020304" pitchFamily="18" charset="0"/>
                <a:cs typeface="Times New Roman"/>
              </a:rPr>
              <a:t>Early years practitioners will know about diverse food options in order to represent different cultures.</a:t>
            </a:r>
            <a:r>
              <a:rPr lang="en-GB" sz="1400" kern="0" dirty="0">
                <a:latin typeface="Arial"/>
                <a:ea typeface="Times New Roman" panose="02020603050405020304" pitchFamily="18" charset="0"/>
                <a:cs typeface="Times New Roman"/>
              </a:rPr>
              <a:t> </a:t>
            </a:r>
            <a:endParaRPr lang="en-GB" sz="1400" kern="100" dirty="0">
              <a:effectLst/>
              <a:ea typeface="Times New Roman" panose="02020603050405020304" pitchFamily="18" charset="0"/>
              <a:cs typeface="Times New Roman" panose="02020603050405020304" pitchFamily="18" charset="0"/>
            </a:endParaRPr>
          </a:p>
          <a:p>
            <a:pPr lvl="0" hangingPunct="0">
              <a:spcAft>
                <a:spcPts val="1200"/>
              </a:spcAft>
            </a:pPr>
            <a:r>
              <a:rPr lang="en-GB" sz="1400" kern="0" dirty="0">
                <a:effectLst/>
                <a:latin typeface="Arial" panose="020B0604020202020204" pitchFamily="34" charset="0"/>
                <a:ea typeface="Times New Roman" panose="02020603050405020304" pitchFamily="18" charset="0"/>
                <a:cs typeface="Times New Roman" panose="02020603050405020304" pitchFamily="18" charset="0"/>
              </a:rPr>
              <a:t>Early years practitioners will be equipped with some basic recipes for simple, cost-effective children’s meals and snacks.</a:t>
            </a:r>
            <a:endParaRPr lang="en-GB" sz="1400" kern="100" dirty="0">
              <a:effectLst/>
              <a:ea typeface="Times New Roman" panose="02020603050405020304" pitchFamily="18" charset="0"/>
              <a:cs typeface="Times New Roman" panose="02020603050405020304" pitchFamily="18" charset="0"/>
            </a:endParaRPr>
          </a:p>
          <a:p>
            <a:pPr lvl="0" hangingPunct="0">
              <a:spcAft>
                <a:spcPts val="1200"/>
              </a:spcAft>
            </a:pPr>
            <a:r>
              <a:rPr lang="en-GB" sz="1400" kern="0" dirty="0">
                <a:effectLst/>
                <a:latin typeface="Arial" panose="020B0604020202020204" pitchFamily="34" charset="0"/>
                <a:ea typeface="Times New Roman" panose="02020603050405020304" pitchFamily="18" charset="0"/>
                <a:cs typeface="Times New Roman" panose="02020603050405020304" pitchFamily="18" charset="0"/>
              </a:rPr>
              <a:t>Early years practitioners will understand what ingredients can ensure they get the best value for money whilst meeting nutritional standards.</a:t>
            </a:r>
            <a:endParaRPr lang="en-GB" sz="1400" kern="100" dirty="0">
              <a:effectLst/>
              <a:ea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pPr>
            <a:endParaRPr lang="en-GB" sz="2000" dirty="0"/>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090179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9498-6F54-2DB9-4B48-448DBF678617}"/>
              </a:ext>
            </a:extLst>
          </p:cNvPr>
          <p:cNvSpPr>
            <a:spLocks noGrp="1"/>
          </p:cNvSpPr>
          <p:nvPr>
            <p:ph type="ctrTitle"/>
          </p:nvPr>
        </p:nvSpPr>
        <p:spPr>
          <a:xfrm>
            <a:off x="1040567" y="2613956"/>
            <a:ext cx="7062866" cy="1630088"/>
          </a:xfrm>
        </p:spPr>
        <p:txBody>
          <a:bodyPr/>
          <a:lstStyle/>
          <a:p>
            <a:r>
              <a:rPr lang="en-GB"/>
              <a:t>Tender opportunity and timeline</a:t>
            </a:r>
          </a:p>
        </p:txBody>
      </p:sp>
    </p:spTree>
    <p:extLst>
      <p:ext uri="{BB962C8B-B14F-4D97-AF65-F5344CB8AC3E}">
        <p14:creationId xmlns:p14="http://schemas.microsoft.com/office/powerpoint/2010/main" val="6549149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A044BD-7E60-8AFD-0C6E-5455F3388DB9}"/>
              </a:ext>
            </a:extLst>
          </p:cNvPr>
          <p:cNvSpPr>
            <a:spLocks noGrp="1"/>
          </p:cNvSpPr>
          <p:nvPr>
            <p:ph type="title"/>
          </p:nvPr>
        </p:nvSpPr>
        <p:spPr>
          <a:xfrm>
            <a:off x="607017" y="475793"/>
            <a:ext cx="7997763" cy="1305858"/>
          </a:xfrm>
        </p:spPr>
        <p:txBody>
          <a:bodyPr/>
          <a:lstStyle/>
          <a:p>
            <a:r>
              <a:rPr lang="en-GB" sz="2000" kern="100">
                <a:latin typeface="Arial"/>
                <a:ea typeface="Times New Roman" panose="02020603050405020304" pitchFamily="18" charset="0"/>
                <a:cs typeface="Times New Roman"/>
              </a:rPr>
              <a:t>Tender opportunity </a:t>
            </a:r>
            <a:br>
              <a:rPr lang="en-GB" sz="2000" kern="100">
                <a:effectLst/>
                <a:latin typeface="Arial" panose="020B0604020202020204" pitchFamily="34" charset="0"/>
                <a:ea typeface="Times New Roman" panose="02020603050405020304" pitchFamily="18" charset="0"/>
                <a:cs typeface="Times New Roman" panose="02020603050405020304" pitchFamily="18" charset="0"/>
              </a:rPr>
            </a:br>
            <a:endParaRPr lang="en-GB" sz="2000"/>
          </a:p>
        </p:txBody>
      </p:sp>
      <p:sp>
        <p:nvSpPr>
          <p:cNvPr id="3" name="Slide Number Placeholder 2">
            <a:extLst>
              <a:ext uri="{FF2B5EF4-FFF2-40B4-BE49-F238E27FC236}">
                <a16:creationId xmlns:a16="http://schemas.microsoft.com/office/drawing/2014/main" id="{C6493807-9F24-9DE0-5C1C-49EB635B96AA}"/>
              </a:ext>
            </a:extLst>
          </p:cNvPr>
          <p:cNvSpPr>
            <a:spLocks noGrp="1"/>
          </p:cNvSpPr>
          <p:nvPr>
            <p:ph type="sldNum" sz="quarter" idx="11"/>
          </p:nvPr>
        </p:nvSpPr>
        <p:spPr/>
        <p:txBody>
          <a:bodyPr/>
          <a:lstStyle/>
          <a:p>
            <a:fld id="{4FAB73BC-B049-4115-A692-8D63A059BFB8}" type="slidenum">
              <a:rPr lang="en-GB" smtClean="0"/>
              <a:pPr/>
              <a:t>9</a:t>
            </a:fld>
            <a:endParaRPr lang="en-GB"/>
          </a:p>
        </p:txBody>
      </p:sp>
      <p:sp>
        <p:nvSpPr>
          <p:cNvPr id="4" name="Content Placeholder 3">
            <a:extLst>
              <a:ext uri="{FF2B5EF4-FFF2-40B4-BE49-F238E27FC236}">
                <a16:creationId xmlns:a16="http://schemas.microsoft.com/office/drawing/2014/main" id="{8B91F393-F187-CCD7-360A-A9265FACDFA9}"/>
              </a:ext>
            </a:extLst>
          </p:cNvPr>
          <p:cNvSpPr>
            <a:spLocks noGrp="1"/>
          </p:cNvSpPr>
          <p:nvPr>
            <p:ph sz="quarter" idx="12"/>
          </p:nvPr>
        </p:nvSpPr>
        <p:spPr>
          <a:xfrm>
            <a:off x="477265" y="1064307"/>
            <a:ext cx="8181069" cy="5177022"/>
          </a:xfrm>
        </p:spPr>
        <p:txBody>
          <a:bodyPr vert="horz" lIns="0" tIns="0" rIns="0" bIns="0" rtlCol="0" anchor="t">
            <a:noAutofit/>
          </a:bodyPr>
          <a:lstStyle/>
          <a:p>
            <a:r>
              <a:rPr lang="en-GB" sz="1800">
                <a:latin typeface="Arial"/>
                <a:cs typeface="Arial"/>
              </a:rPr>
              <a:t>The DfE will be seeking a subject matter expert to produce nutrition content to support early years practitioners, to be hosted on a government-owned platform.</a:t>
            </a:r>
            <a:endParaRPr lang="en-US" sz="1800"/>
          </a:p>
          <a:p>
            <a:endParaRPr lang="en-GB">
              <a:latin typeface="Arial"/>
              <a:cs typeface="Arial"/>
            </a:endParaRPr>
          </a:p>
          <a:p>
            <a:r>
              <a:rPr lang="en-GB" sz="1800" b="1" i="1">
                <a:latin typeface="Arial"/>
                <a:cs typeface="Arial"/>
              </a:rPr>
              <a:t>The supplier will produce content that will: </a:t>
            </a:r>
          </a:p>
          <a:p>
            <a:pPr marL="342900" indent="-342900">
              <a:buFont typeface="Wingdings" panose="05000000000000000000" pitchFamily="2" charset="2"/>
              <a:buChar char="Ø"/>
            </a:pPr>
            <a:r>
              <a:rPr lang="en-GB" sz="1800">
                <a:latin typeface="Arial"/>
                <a:cs typeface="Arial"/>
              </a:rPr>
              <a:t>be engaging and practical for early years practitioners to help them meet the EYFS healthy eating requirement</a:t>
            </a:r>
            <a:endParaRPr lang="en-US" sz="1800">
              <a:latin typeface="Arial"/>
              <a:cs typeface="Arial"/>
            </a:endParaRPr>
          </a:p>
          <a:p>
            <a:pPr marL="342900" indent="-342900">
              <a:buFont typeface="Wingdings" panose="05000000000000000000" pitchFamily="2" charset="2"/>
              <a:buChar char="Ø"/>
            </a:pPr>
            <a:r>
              <a:rPr lang="en-GB" sz="1800">
                <a:latin typeface="Arial"/>
                <a:cs typeface="Arial"/>
              </a:rPr>
              <a:t>draw from the current DHSC guidance </a:t>
            </a:r>
            <a:r>
              <a:rPr lang="en-GB" sz="1800" kern="100">
                <a:solidFill>
                  <a:srgbClr val="0070C0"/>
                </a:solidFill>
                <a:effectLst/>
                <a:latin typeface="Arial"/>
                <a:ea typeface="Times New Roman" panose="02020603050405020304" pitchFamily="18" charset="0"/>
                <a:cs typeface="Times New Roman"/>
                <a:hlinkClick r:id="rId2">
                  <a:extLst>
                    <a:ext uri="{A12FA001-AC4F-418D-AE19-62706E023703}">
                      <ahyp:hlinkClr xmlns:ahyp="http://schemas.microsoft.com/office/drawing/2018/hyperlinkcolor" val="tx"/>
                    </a:ext>
                  </a:extLst>
                </a:hlinkClick>
              </a:rPr>
              <a:t>Example menus for early years settings in England</a:t>
            </a:r>
            <a:r>
              <a:rPr lang="en-GB" sz="1800" kern="100">
                <a:solidFill>
                  <a:srgbClr val="0070C0"/>
                </a:solidFill>
                <a:effectLst/>
                <a:latin typeface="Arial"/>
                <a:ea typeface="Times New Roman" panose="02020603050405020304" pitchFamily="18" charset="0"/>
                <a:cs typeface="Times New Roman"/>
              </a:rPr>
              <a:t> </a:t>
            </a:r>
            <a:r>
              <a:rPr lang="en-GB" sz="1800" kern="100">
                <a:effectLst/>
                <a:latin typeface="Arial"/>
                <a:ea typeface="Times New Roman" panose="02020603050405020304" pitchFamily="18" charset="0"/>
                <a:cs typeface="Times New Roman"/>
              </a:rPr>
              <a:t>and the </a:t>
            </a:r>
            <a:r>
              <a:rPr lang="en-GB" sz="1800" kern="100">
                <a:effectLst/>
                <a:latin typeface="Arial"/>
                <a:ea typeface="Times New Roman" panose="02020603050405020304" pitchFamily="18" charset="0"/>
                <a:cs typeface="Times New Roman"/>
                <a:hlinkClick r:id="rId3">
                  <a:extLst>
                    <a:ext uri="{A12FA001-AC4F-418D-AE19-62706E023703}">
                      <ahyp:hlinkClr xmlns:ahyp="http://schemas.microsoft.com/office/drawing/2018/hyperlinkcolor" val="tx"/>
                    </a:ext>
                  </a:extLst>
                </a:hlinkClick>
              </a:rPr>
              <a:t>‘</a:t>
            </a:r>
            <a:r>
              <a:rPr lang="en-GB" sz="1800" kern="100">
                <a:solidFill>
                  <a:srgbClr val="0070C0"/>
                </a:solidFill>
                <a:effectLst/>
                <a:latin typeface="Arial"/>
                <a:ea typeface="Times New Roman" panose="02020603050405020304" pitchFamily="18" charset="0"/>
                <a:cs typeface="Times New Roman"/>
                <a:hlinkClick r:id="rId3">
                  <a:extLst>
                    <a:ext uri="{A12FA001-AC4F-418D-AE19-62706E023703}">
                      <ahyp:hlinkClr xmlns:ahyp="http://schemas.microsoft.com/office/drawing/2018/hyperlinkcolor" val="tx"/>
                    </a:ext>
                  </a:extLst>
                </a:hlinkClick>
              </a:rPr>
              <a:t>Eat Better, Start Better’</a:t>
            </a:r>
            <a:r>
              <a:rPr lang="en-GB" sz="1800" kern="100">
                <a:solidFill>
                  <a:srgbClr val="0070C0"/>
                </a:solidFill>
                <a:effectLst/>
                <a:latin typeface="Arial"/>
                <a:ea typeface="Times New Roman" panose="02020603050405020304" pitchFamily="18" charset="0"/>
                <a:cs typeface="Times New Roman"/>
              </a:rPr>
              <a:t> practical guide</a:t>
            </a:r>
          </a:p>
          <a:p>
            <a:pPr marL="342900" indent="-342900">
              <a:buFont typeface="Wingdings" panose="05000000000000000000" pitchFamily="2" charset="2"/>
              <a:buChar char="Ø"/>
            </a:pPr>
            <a:r>
              <a:rPr lang="en-GB" sz="1800" kern="100">
                <a:latin typeface="Arial"/>
                <a:ea typeface="Times New Roman" panose="02020603050405020304" pitchFamily="18" charset="0"/>
                <a:cs typeface="Times New Roman"/>
              </a:rPr>
              <a:t>be government approved and adhere to the latest government dietary recommendations for children ages 0 – 5 years</a:t>
            </a:r>
          </a:p>
          <a:p>
            <a:pPr marL="342900" indent="-342900">
              <a:buFont typeface="Wingdings" panose="05000000000000000000" pitchFamily="2" charset="2"/>
              <a:buChar char="Ø"/>
            </a:pPr>
            <a:r>
              <a:rPr lang="en-GB" sz="1800" kern="100">
                <a:latin typeface="Arial"/>
                <a:ea typeface="Times New Roman" panose="02020603050405020304" pitchFamily="18" charset="0"/>
                <a:cs typeface="Times New Roman"/>
              </a:rPr>
              <a:t>Meet government food safety standards </a:t>
            </a:r>
          </a:p>
          <a:p>
            <a:pPr marL="342900" indent="-342900">
              <a:buFont typeface="Wingdings" panose="05000000000000000000" pitchFamily="2" charset="2"/>
              <a:buChar char="Ø"/>
            </a:pPr>
            <a:r>
              <a:rPr lang="en-GB" sz="1800" kern="100">
                <a:latin typeface="Arial"/>
                <a:ea typeface="Times New Roman" panose="02020603050405020304" pitchFamily="18" charset="0"/>
                <a:cs typeface="Times New Roman"/>
              </a:rPr>
              <a:t>i</a:t>
            </a:r>
            <a:r>
              <a:rPr lang="en-GB" sz="1800" kern="100">
                <a:effectLst/>
                <a:latin typeface="Arial"/>
                <a:ea typeface="Times New Roman" panose="02020603050405020304" pitchFamily="18" charset="0"/>
                <a:cs typeface="Times New Roman"/>
              </a:rPr>
              <a:t>nclude</a:t>
            </a:r>
            <a:r>
              <a:rPr lang="en-GB" sz="1800" kern="100">
                <a:latin typeface="Arial"/>
                <a:ea typeface="Times New Roman" panose="02020603050405020304" pitchFamily="18" charset="0"/>
                <a:cs typeface="Times New Roman"/>
              </a:rPr>
              <a:t> digital media such as</a:t>
            </a:r>
            <a:r>
              <a:rPr lang="en-GB" sz="1800" kern="100">
                <a:effectLst/>
                <a:latin typeface="Arial"/>
                <a:ea typeface="Times New Roman" panose="02020603050405020304" pitchFamily="18" charset="0"/>
                <a:cs typeface="Times New Roman"/>
              </a:rPr>
              <a:t> videos and images to support the written content</a:t>
            </a:r>
            <a:endParaRPr lang="en-GB"/>
          </a:p>
          <a:p>
            <a:pPr marL="342900" indent="-342900">
              <a:buFont typeface="Wingdings" panose="05000000000000000000" pitchFamily="2" charset="2"/>
              <a:buChar char="§"/>
            </a:pPr>
            <a:endParaRPr lang="en-GB" sz="2000" kern="100">
              <a:effectLst/>
              <a:ea typeface="Times New Roman" panose="02020603050405020304" pitchFamily="18" charset="0"/>
              <a:cs typeface="Times New Roman" panose="02020603050405020304" pitchFamily="18" charset="0"/>
            </a:endParaRPr>
          </a:p>
          <a:p>
            <a:pPr marL="571500" indent="-342900" hangingPunct="0">
              <a:spcAft>
                <a:spcPts val="1200"/>
              </a:spcAft>
              <a:buFont typeface="Wingdings" panose="05000000000000000000" pitchFamily="2" charset="2"/>
              <a:buChar char="§"/>
            </a:pPr>
            <a:endParaRPr lang="en-GB" sz="2000" kern="100">
              <a:solidFill>
                <a:srgbClr val="0070C0"/>
              </a:solidFill>
              <a:effectLst/>
              <a:ea typeface="Times New Roman" panose="02020603050405020304" pitchFamily="18" charset="0"/>
              <a:cs typeface="Times New Roman" panose="02020603050405020304" pitchFamily="18" charset="0"/>
            </a:endParaRPr>
          </a:p>
          <a:p>
            <a:pPr marL="342900" indent="-342900">
              <a:buFont typeface="Wingdings" panose="05000000000000000000" pitchFamily="2" charset="2"/>
              <a:buChar char="§"/>
              <a:tabLst>
                <a:tab pos="457200" algn="l"/>
                <a:tab pos="457200" algn="l"/>
              </a:tabLst>
            </a:pPr>
            <a:endParaRPr lang="en-GB" sz="2000">
              <a:solidFill>
                <a:srgbClr val="000000"/>
              </a:solidFill>
              <a:effectLst/>
              <a:ea typeface="Times New Roman" panose="02020603050405020304" pitchFamily="18" charset="0"/>
            </a:endParaRPr>
          </a:p>
          <a:p>
            <a:pPr marL="342900" indent="-342900">
              <a:buFont typeface="Wingdings" panose="05000000000000000000" pitchFamily="2" charset="2"/>
              <a:buChar char="§"/>
            </a:pPr>
            <a:endParaRPr lang="en-GB" sz="2000"/>
          </a:p>
        </p:txBody>
      </p:sp>
      <p:sp>
        <p:nvSpPr>
          <p:cNvPr id="5" name="Rectangle 4">
            <a:extLst>
              <a:ext uri="{FF2B5EF4-FFF2-40B4-BE49-F238E27FC236}">
                <a16:creationId xmlns:a16="http://schemas.microsoft.com/office/drawing/2014/main" id="{05AB1F45-073A-B920-3677-0718E3F39F47}"/>
              </a:ext>
            </a:extLst>
          </p:cNvPr>
          <p:cNvSpPr/>
          <p:nvPr/>
        </p:nvSpPr>
        <p:spPr>
          <a:xfrm>
            <a:off x="179462" y="205099"/>
            <a:ext cx="8767985" cy="6392254"/>
          </a:xfrm>
          <a:prstGeom prst="rect">
            <a:avLst/>
          </a:prstGeom>
          <a:noFill/>
          <a:ln>
            <a:solidFill>
              <a:schemeClr val="accent1">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70491389"/>
      </p:ext>
    </p:extLst>
  </p:cSld>
  <p:clrMapOvr>
    <a:masterClrMapping/>
  </p:clrMapOvr>
</p:sld>
</file>

<file path=ppt/theme/theme1.xml><?xml version="1.0" encoding="utf-8"?>
<a:theme xmlns:a="http://schemas.openxmlformats.org/drawingml/2006/main" name="Basis">
  <a:themeElements>
    <a:clrScheme name="DfE 2207">
      <a:dk1>
        <a:srgbClr val="000000"/>
      </a:dk1>
      <a:lt1>
        <a:srgbClr val="FFFFFF"/>
      </a:lt1>
      <a:dk2>
        <a:srgbClr val="000000"/>
      </a:dk2>
      <a:lt2>
        <a:srgbClr val="FFFFFF"/>
      </a:lt2>
      <a:accent1>
        <a:srgbClr val="183860"/>
      </a:accent1>
      <a:accent2>
        <a:srgbClr val="EB5C5D"/>
      </a:accent2>
      <a:accent3>
        <a:srgbClr val="2BBAD9"/>
      </a:accent3>
      <a:accent4>
        <a:srgbClr val="A3D55F"/>
      </a:accent4>
      <a:accent5>
        <a:srgbClr val="DF7CB0"/>
      </a:accent5>
      <a:accent6>
        <a:srgbClr val="774B99"/>
      </a:accent6>
      <a:hlink>
        <a:srgbClr val="183860"/>
      </a:hlink>
      <a:folHlink>
        <a:srgbClr val="2BBAD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6.7269_DfE_Presentation_Ppt_PC_Standard_FINAL_040821.potx" id="{3DED29C4-3B9C-4EB2-86EC-DFCFE556EBD7}" vid="{C48AABDF-E673-45FF-9AED-BFDC9789113D}"/>
    </a:ext>
  </a:extLst>
</a:theme>
</file>

<file path=ppt/theme/theme2.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DFE 7269">
      <a:dk1>
        <a:srgbClr val="000000"/>
      </a:dk1>
      <a:lt1>
        <a:srgbClr val="FFFFFF"/>
      </a:lt1>
      <a:dk2>
        <a:srgbClr val="000000"/>
      </a:dk2>
      <a:lt2>
        <a:srgbClr val="FFFFFF"/>
      </a:lt2>
      <a:accent1>
        <a:srgbClr val="003764"/>
      </a:accent1>
      <a:accent2>
        <a:srgbClr val="8DCF6A"/>
      </a:accent2>
      <a:accent3>
        <a:srgbClr val="05C2DF"/>
      </a:accent3>
      <a:accent4>
        <a:srgbClr val="8347AD"/>
      </a:accent4>
      <a:accent5>
        <a:srgbClr val="F478C4"/>
      </a:accent5>
      <a:accent6>
        <a:srgbClr val="FF5A5A"/>
      </a:accent6>
      <a:hlink>
        <a:srgbClr val="003764"/>
      </a:hlink>
      <a:folHlink>
        <a:srgbClr val="00BCDD"/>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haredContentType xmlns="Microsoft.SharePoint.Taxonomy.ContentTypeSync" SourceId="ec07c698-60f5-424f-b9af-f4c59398b511" ContentTypeId="0x010100545E941595ED5448BA61900FDDAFF313" PreviousValue="false"/>
</file>

<file path=customXml/item4.xml><?xml version="1.0" encoding="utf-8"?>
<ct:contentTypeSchema xmlns:ct="http://schemas.microsoft.com/office/2006/metadata/contentType" xmlns:ma="http://schemas.microsoft.com/office/2006/metadata/properties/metaAttributes" ct:_="" ma:_="" ma:contentTypeName="Official Document" ma:contentTypeID="0x010100545E941595ED5448BA61900FDDAFF313001C366541CF2C914A88ABF9AFB0BD8337" ma:contentTypeVersion="9" ma:contentTypeDescription="" ma:contentTypeScope="" ma:versionID="f34bf44c3c44321b08b24ac05f8cbbe2">
  <xsd:schema xmlns:xsd="http://www.w3.org/2001/XMLSchema" xmlns:xs="http://www.w3.org/2001/XMLSchema" xmlns:p="http://schemas.microsoft.com/office/2006/metadata/properties" xmlns:ns2="8c566321-f672-4e06-a901-b5e72b4c4357" xmlns:ns3="4a77ed79-50c3-49f6-9fb6-59f28e576712" targetNamespace="http://schemas.microsoft.com/office/2006/metadata/properties" ma:root="true" ma:fieldsID="031443fd95998dc5750ff146a6815456" ns2:_="" ns3:_="">
    <xsd:import namespace="8c566321-f672-4e06-a901-b5e72b4c4357"/>
    <xsd:import namespace="4a77ed79-50c3-49f6-9fb6-59f28e576712"/>
    <xsd:element name="properties">
      <xsd:complexType>
        <xsd:sequence>
          <xsd:element name="documentManagement">
            <xsd:complexType>
              <xsd:all>
                <xsd:element ref="ns2:TaxCatchAll" minOccurs="0"/>
                <xsd:element ref="ns2:TaxCatchAllLabel" minOccurs="0"/>
                <xsd:element ref="ns2:f6ec388a6d534bab86a259abd1bfa088" minOccurs="0"/>
                <xsd:element ref="ns2:p6919dbb65844893b164c5f63a6f0eeb" minOccurs="0"/>
                <xsd:element ref="ns2:c02f73938b5741d4934b358b31a1b80f" minOccurs="0"/>
                <xsd:element ref="ns2:i98b064926ea4fbe8f5b88c394ff652b" minOccurs="0"/>
                <xsd:element ref="ns3:_dlc_DocId" minOccurs="0"/>
                <xsd:element ref="ns3:_dlc_DocIdUrl" minOccurs="0"/>
                <xsd:element ref="ns3: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c566321-f672-4e06-a901-b5e72b4c4357" elementFormDefault="qualified">
    <xsd:import namespace="http://schemas.microsoft.com/office/2006/documentManagement/types"/>
    <xsd:import namespace="http://schemas.microsoft.com/office/infopath/2007/PartnerControls"/>
    <xsd:element name="TaxCatchAll" ma:index="8" nillable="true" ma:displayName="Taxonomy Catch All Column" ma:hidden="true" ma:list="{5caa931f-9532-4ac8-a9a3-a358c80562fd}" ma:internalName="TaxCatchAll" ma:showField="CatchAllData" ma:web="4a77ed79-50c3-49f6-9fb6-59f28e576712">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hidden="true" ma:list="{5caa931f-9532-4ac8-a9a3-a358c80562fd}" ma:internalName="TaxCatchAllLabel" ma:readOnly="true" ma:showField="CatchAllDataLabel" ma:web="4a77ed79-50c3-49f6-9fb6-59f28e576712">
      <xsd:complexType>
        <xsd:complexContent>
          <xsd:extension base="dms:MultiChoiceLookup">
            <xsd:sequence>
              <xsd:element name="Value" type="dms:Lookup" maxOccurs="unbounded" minOccurs="0" nillable="true"/>
            </xsd:sequence>
          </xsd:extension>
        </xsd:complexContent>
      </xsd:complexType>
    </xsd:element>
    <xsd:element name="f6ec388a6d534bab86a259abd1bfa088" ma:index="10" ma:taxonomy="true" ma:internalName="f6ec388a6d534bab86a259abd1bfa088" ma:taxonomyFieldName="DfeOrganisationalUnit" ma:displayName="Organisational Unit" ma:default="2;#DfE|cc08a6d4-dfde-4d0f-bd85-069ebcef80d5" ma:fieldId="{f6ec388a-6d53-4bab-86a2-59abd1bfa088}" ma:sspId="ec07c698-60f5-424f-b9af-f4c59398b511" ma:termSetId="b3e263f6-0ab6-425a-b3de-0e67f2faf769" ma:anchorId="00000000-0000-0000-0000-000000000000" ma:open="false" ma:isKeyword="false">
      <xsd:complexType>
        <xsd:sequence>
          <xsd:element ref="pc:Terms" minOccurs="0" maxOccurs="1"/>
        </xsd:sequence>
      </xsd:complexType>
    </xsd:element>
    <xsd:element name="p6919dbb65844893b164c5f63a6f0eeb" ma:index="12" ma:taxonomy="true" ma:internalName="p6919dbb65844893b164c5f63a6f0eeb" ma:taxonomyFieldName="DfeOwner" ma:displayName="Owner" ma:readOnly="false" ma:default="3;#DfE|a484111e-5b24-4ad9-9778-c536c8c88985" ma:fieldId="{96919dbb-6584-4893-b164-c5f63a6f0eeb}" ma:sspId="ec07c698-60f5-424f-b9af-f4c59398b511" ma:termSetId="12161dbb-b36f-4439-aef1-21e7cc922807" ma:anchorId="00000000-0000-0000-0000-000000000000" ma:open="false" ma:isKeyword="false">
      <xsd:complexType>
        <xsd:sequence>
          <xsd:element ref="pc:Terms" minOccurs="0" maxOccurs="1"/>
        </xsd:sequence>
      </xsd:complexType>
    </xsd:element>
    <xsd:element name="c02f73938b5741d4934b358b31a1b80f" ma:index="14" ma:taxonomy="true" ma:internalName="c02f73938b5741d4934b358b31a1b80f" ma:taxonomyFieldName="DfeRights_x003a_ProtectiveMarking" ma:displayName="Rights: Protective Marking" ma:readOnly="false" ma:default="1;#Official|0884c477-2e62-47ea-b19c-5af6e91124c5" ma:fieldId="{c02f7393-8b57-41d4-934b-358b31a1b80f}" ma:sspId="ec07c698-60f5-424f-b9af-f4c59398b511" ma:termSetId="7870c18b-dc34-46a1-adf5-a571f0cac88b" ma:anchorId="00000000-0000-0000-0000-000000000000" ma:open="false" ma:isKeyword="false">
      <xsd:complexType>
        <xsd:sequence>
          <xsd:element ref="pc:Terms" minOccurs="0" maxOccurs="1"/>
        </xsd:sequence>
      </xsd:complexType>
    </xsd:element>
    <xsd:element name="i98b064926ea4fbe8f5b88c394ff652b" ma:index="16" nillable="true" ma:taxonomy="true" ma:internalName="i98b064926ea4fbe8f5b88c394ff652b" ma:taxonomyFieldName="DfeSubject" ma:displayName="Subject" ma:default="" ma:fieldId="{298b0649-26ea-4fbe-8f5b-88c394ff652b}" ma:taxonomyMulti="true" ma:sspId="ec07c698-60f5-424f-b9af-f4c59398b511" ma:termSetId="2f3a6c16-0983-4d36-8f82-2cb41f34c00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a77ed79-50c3-49f6-9fb6-59f28e576712" elementFormDefault="qualified">
    <xsd:import namespace="http://schemas.microsoft.com/office/2006/documentManagement/types"/>
    <xsd:import namespace="http://schemas.microsoft.com/office/infopath/2007/PartnerControls"/>
    <xsd:element name="_dlc_DocId" ma:index="18" nillable="true" ma:displayName="Document ID Value" ma:description="The value of the document ID assigned to this item." ma:internalName="_dlc_DocId" ma:readOnly="false">
      <xsd:simpleType>
        <xsd:restriction base="dms:Text"/>
      </xsd:simpleType>
    </xsd:element>
    <xsd:element name="_dlc_DocIdUrl" ma:index="19" nillable="true" ma:displayName="Document ID" ma:description="Permanent link to this document." ma:hidden="true" ma:internalName="_dlc_DocId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5.xml><?xml version="1.0" encoding="utf-8"?>
<p:properties xmlns:p="http://schemas.microsoft.com/office/2006/metadata/properties" xmlns:xsi="http://www.w3.org/2001/XMLSchema-instance" xmlns:pc="http://schemas.microsoft.com/office/infopath/2007/PartnerControls">
  <documentManagement>
    <TaxCatchAll xmlns="8c566321-f672-4e06-a901-b5e72b4c4357">
      <Value>3</Value>
      <Value>2</Value>
      <Value>1</Value>
    </TaxCatchAll>
    <p6919dbb65844893b164c5f63a6f0eeb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a484111e-5b24-4ad9-9778-c536c8c88985</TermId>
        </TermInfo>
      </Terms>
    </p6919dbb65844893b164c5f63a6f0eeb>
    <c02f73938b5741d4934b358b31a1b80f xmlns="8c566321-f672-4e06-a901-b5e72b4c435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0884c477-2e62-47ea-b19c-5af6e91124c5</TermId>
        </TermInfo>
      </Terms>
    </c02f73938b5741d4934b358b31a1b80f>
    <f6ec388a6d534bab86a259abd1bfa088 xmlns="8c566321-f672-4e06-a901-b5e72b4c4357">
      <Terms xmlns="http://schemas.microsoft.com/office/infopath/2007/PartnerControls">
        <TermInfo xmlns="http://schemas.microsoft.com/office/infopath/2007/PartnerControls">
          <TermName xmlns="http://schemas.microsoft.com/office/infopath/2007/PartnerControls">DfE</TermName>
          <TermId xmlns="http://schemas.microsoft.com/office/infopath/2007/PartnerControls">cc08a6d4-dfde-4d0f-bd85-069ebcef80d5</TermId>
        </TermInfo>
      </Terms>
    </f6ec388a6d534bab86a259abd1bfa088>
    <i98b064926ea4fbe8f5b88c394ff652b xmlns="8c566321-f672-4e06-a901-b5e72b4c4357">
      <Terms xmlns="http://schemas.microsoft.com/office/infopath/2007/PartnerControls"/>
    </i98b064926ea4fbe8f5b88c394ff652b>
    <_dlc_DocId xmlns="4a77ed79-50c3-49f6-9fb6-59f28e576712">C2HUUFTHRAUH-10-41594</_dlc_DocId>
    <_dlc_DocIdUrl xmlns="4a77ed79-50c3-49f6-9fb6-59f28e576712">
      <Url>https://educationgovuk.sharepoint.com/sites/ey/a/_layouts/15/DocIdRedir.aspx?ID=C2HUUFTHRAUH-10-41594</Url>
      <Description>C2HUUFTHRAUH-10-41594</Description>
    </_dlc_DocIdUrl>
  </documentManagement>
</p:properties>
</file>

<file path=customXml/itemProps1.xml><?xml version="1.0" encoding="utf-8"?>
<ds:datastoreItem xmlns:ds="http://schemas.openxmlformats.org/officeDocument/2006/customXml" ds:itemID="{CEA64985-89BE-457D-8EE3-3D441C71D864}">
  <ds:schemaRefs>
    <ds:schemaRef ds:uri="http://schemas.microsoft.com/sharepoint/events"/>
  </ds:schemaRefs>
</ds:datastoreItem>
</file>

<file path=customXml/itemProps2.xml><?xml version="1.0" encoding="utf-8"?>
<ds:datastoreItem xmlns:ds="http://schemas.openxmlformats.org/officeDocument/2006/customXml" ds:itemID="{F499ED08-1DE3-45B0-AFEF-0F8FA1065B33}">
  <ds:schemaRefs>
    <ds:schemaRef ds:uri="http://schemas.microsoft.com/sharepoint/v3/contenttype/forms"/>
  </ds:schemaRefs>
</ds:datastoreItem>
</file>

<file path=customXml/itemProps3.xml><?xml version="1.0" encoding="utf-8"?>
<ds:datastoreItem xmlns:ds="http://schemas.openxmlformats.org/officeDocument/2006/customXml" ds:itemID="{8A2C1685-D0A0-428F-95B7-7E324BEE0B7B}">
  <ds:schemaRefs>
    <ds:schemaRef ds:uri="Microsoft.SharePoint.Taxonomy.ContentTypeSync"/>
  </ds:schemaRefs>
</ds:datastoreItem>
</file>

<file path=customXml/itemProps4.xml><?xml version="1.0" encoding="utf-8"?>
<ds:datastoreItem xmlns:ds="http://schemas.openxmlformats.org/officeDocument/2006/customXml" ds:itemID="{BB8CE498-2E82-417C-A931-D29A137B1B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c566321-f672-4e06-a901-b5e72b4c4357"/>
    <ds:schemaRef ds:uri="4a77ed79-50c3-49f6-9fb6-59f28e57671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5.xml><?xml version="1.0" encoding="utf-8"?>
<ds:datastoreItem xmlns:ds="http://schemas.openxmlformats.org/officeDocument/2006/customXml" ds:itemID="{70F64540-2A8E-4B26-B593-4B973BB58323}">
  <ds:schemaRefs>
    <ds:schemaRef ds:uri="http://schemas.microsoft.com/office/2006/documentManagement/types"/>
    <ds:schemaRef ds:uri="4a77ed79-50c3-49f6-9fb6-59f28e576712"/>
    <ds:schemaRef ds:uri="http://schemas.openxmlformats.org/package/2006/metadata/core-properties"/>
    <ds:schemaRef ds:uri="http://purl.org/dc/terms/"/>
    <ds:schemaRef ds:uri="http://www.w3.org/XML/1998/namespace"/>
    <ds:schemaRef ds:uri="http://purl.org/dc/elements/1.1/"/>
    <ds:schemaRef ds:uri="http://schemas.microsoft.com/office/infopath/2007/PartnerControls"/>
    <ds:schemaRef ds:uri="8c566321-f672-4e06-a901-b5e72b4c4357"/>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dfe-pp-template</Template>
  <TotalTime>489</TotalTime>
  <Words>1227</Words>
  <Application>Microsoft Office PowerPoint</Application>
  <PresentationFormat>On-screen Show (4:3)</PresentationFormat>
  <Paragraphs>121</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Corbel</vt:lpstr>
      <vt:lpstr>Wingdings</vt:lpstr>
      <vt:lpstr>Basis</vt:lpstr>
      <vt:lpstr>Early Years Foundation Stage (EYFS) – Nutrition content </vt:lpstr>
      <vt:lpstr>Department for education leads</vt:lpstr>
      <vt:lpstr>Purpose and agenda</vt:lpstr>
      <vt:lpstr>Protocols: </vt:lpstr>
      <vt:lpstr>EYFS Nutrition</vt:lpstr>
      <vt:lpstr>The EYFS states: ‘Where children are provided with meals, snacks and drinks, they must be healthy, balanced and nutritious.’ (3.48)  </vt:lpstr>
      <vt:lpstr> Proposed objectives:</vt:lpstr>
      <vt:lpstr>Tender opportunity and timeline</vt:lpstr>
      <vt:lpstr>Tender opportunity  </vt:lpstr>
      <vt:lpstr>Tender opportunity (cont...)  </vt:lpstr>
      <vt:lpstr>Tender opportunity (cont…)</vt:lpstr>
      <vt:lpstr>Jaggaer registration (https://education.app.jaggaer.com/)</vt:lpstr>
      <vt:lpstr>Intended tender and contract timeline* </vt:lpstr>
      <vt:lpstr>For more information</vt:lpstr>
      <vt:lpstr>Department for Education    © Crown copyright 2021</vt:lpstr>
    </vt:vector>
  </TitlesOfParts>
  <Manager>DfE</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subject>[Subtitle]</dc:subject>
  <dc:creator>WILSON, Emma6</dc:creator>
  <cp:keywords>[Add keywords]</cp:keywords>
  <cp:lastModifiedBy>LINDON, Laura</cp:lastModifiedBy>
  <cp:revision>7</cp:revision>
  <dcterms:created xsi:type="dcterms:W3CDTF">2023-02-17T12:24:59Z</dcterms:created>
  <dcterms:modified xsi:type="dcterms:W3CDTF">2023-09-28T04:54:22Z</dcterms:modified>
  <cp:category>DfE</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0x010100545E941595ED5448BA61900FDDAFF313001C366541CF2C914A88ABF9AFB0BD8337</vt:lpwstr>
  </property>
  <property fmtid="{D5CDD505-2E9C-101B-9397-08002B2CF9AE}" pid="3" name="Site">
    <vt:lpwstr>22;#Communic​ati​ons|60b3cc5e-d979-4a7a-b73d-c058e341a548</vt:lpwstr>
  </property>
  <property fmtid="{D5CDD505-2E9C-101B-9397-08002B2CF9AE}" pid="4" name="h5181134883947a99a38d116ffff0102">
    <vt:lpwstr>DfE|a484111e-5b24-4ad9-9778-c536c8c88985</vt:lpwstr>
  </property>
  <property fmtid="{D5CDD505-2E9C-101B-9397-08002B2CF9AE}" pid="5" name="iaae15c7ae0042a08b708d3ca8dbe384">
    <vt:lpwstr>Official|0884c477-2e62-47ea-b19c-5af6e91124c5</vt:lpwstr>
  </property>
  <property fmtid="{D5CDD505-2E9C-101B-9397-08002B2CF9AE}" pid="6" name="g4eb11b6ba4343c9b3b0bb4891eda34f">
    <vt:lpwstr>DfE|cc08a6d4-dfde-4d0f-bd85-069ebcef80d5</vt:lpwstr>
  </property>
  <property fmtid="{D5CDD505-2E9C-101B-9397-08002B2CF9AE}" pid="7" name="_dlc_DocIdItemGuid">
    <vt:lpwstr>a044bdea-bfdd-4aa6-befc-168a773fcd3a</vt:lpwstr>
  </property>
  <property fmtid="{D5CDD505-2E9C-101B-9397-08002B2CF9AE}" pid="8" name="DfeOrganisationalUnit">
    <vt:lpwstr>2;#DfE|cc08a6d4-dfde-4d0f-bd85-069ebcef80d5</vt:lpwstr>
  </property>
  <property fmtid="{D5CDD505-2E9C-101B-9397-08002B2CF9AE}" pid="9" name="DfeRights:ProtectiveMarking">
    <vt:lpwstr>1;#Official|0884c477-2e62-47ea-b19c-5af6e91124c5</vt:lpwstr>
  </property>
  <property fmtid="{D5CDD505-2E9C-101B-9397-08002B2CF9AE}" pid="10" name="DfeOwner">
    <vt:lpwstr>3;#DfE|a484111e-5b24-4ad9-9778-c536c8c88985</vt:lpwstr>
  </property>
  <property fmtid="{D5CDD505-2E9C-101B-9397-08002B2CF9AE}" pid="11" name="IWPOrganisationalUnit">
    <vt:lpwstr>2;#DfE|cc08a6d4-dfde-4d0f-bd85-069ebcef80d5</vt:lpwstr>
  </property>
  <property fmtid="{D5CDD505-2E9C-101B-9397-08002B2CF9AE}" pid="12" name="k14870ab92cc404591919127e21a038a">
    <vt:lpwstr/>
  </property>
  <property fmtid="{D5CDD505-2E9C-101B-9397-08002B2CF9AE}" pid="13" name="IWPOwner">
    <vt:lpwstr>3;#DfE|a484111e-5b24-4ad9-9778-c536c8c88985</vt:lpwstr>
  </property>
  <property fmtid="{D5CDD505-2E9C-101B-9397-08002B2CF9AE}" pid="14" name="IWPRightsProtectiveMarking">
    <vt:lpwstr>1;#Official|0884c477-2e62-47ea-b19c-5af6e91124c5</vt:lpwstr>
  </property>
  <property fmtid="{D5CDD505-2E9C-101B-9397-08002B2CF9AE}" pid="15" name="IWPSubject">
    <vt:lpwstr/>
  </property>
  <property fmtid="{D5CDD505-2E9C-101B-9397-08002B2CF9AE}" pid="16" name="l930e60bd4b34acaaca7828f3d2639d3">
    <vt:lpwstr/>
  </property>
  <property fmtid="{D5CDD505-2E9C-101B-9397-08002B2CF9AE}" pid="17" name="h5181134883947a99a38d116ffff0006">
    <vt:lpwstr/>
  </property>
  <property fmtid="{D5CDD505-2E9C-101B-9397-08002B2CF9AE}" pid="18" name="DfeSubject">
    <vt:lpwstr/>
  </property>
  <property fmtid="{D5CDD505-2E9C-101B-9397-08002B2CF9AE}" pid="19" name="IWPFunction">
    <vt:lpwstr/>
  </property>
  <property fmtid="{D5CDD505-2E9C-101B-9397-08002B2CF9AE}" pid="20" name="IWPSiteType">
    <vt:lpwstr/>
  </property>
</Properties>
</file>