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0" r:id="rId4"/>
    <p:sldId id="264" r:id="rId5"/>
    <p:sldId id="261" r:id="rId6"/>
    <p:sldId id="259" r:id="rId7"/>
    <p:sldId id="265" r:id="rId8"/>
    <p:sldId id="267" r:id="rId9"/>
    <p:sldId id="268" r:id="rId10"/>
    <p:sldId id="266" r:id="rId11"/>
    <p:sldId id="269" r:id="rId12"/>
    <p:sldId id="271" r:id="rId13"/>
    <p:sldId id="272" r:id="rId14"/>
    <p:sldId id="273" r:id="rId15"/>
    <p:sldId id="270" r:id="rId16"/>
    <p:sldId id="263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Roboto Mono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5D5"/>
    <a:srgbClr val="FBE2BC"/>
    <a:srgbClr val="F6F8E3"/>
    <a:srgbClr val="FA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>
        <p:scale>
          <a:sx n="120" d="100"/>
          <a:sy n="120" d="100"/>
        </p:scale>
        <p:origin x="232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customXml" Target="../customXml/item4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FC317-2C9E-4E54-AD1A-E71C8F523342}" type="datetimeFigureOut">
              <a:rPr lang="en-GB" smtClean="0"/>
              <a:t>09/02/2020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C9107-B74B-4AF8-B32F-4C8F342FB5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55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0A0B3-D67A-4350-BD5B-4A0A02C7E8C6}" type="datetimeFigureOut">
              <a:rPr lang="en-GB" smtClean="0"/>
              <a:t>09/02/2020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46113-99EE-47ED-8069-50833CEF5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8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46163" y="798514"/>
            <a:ext cx="6351587" cy="274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en-GB"/>
              <a:t>Insert your presentation title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40015" y="3789040"/>
            <a:ext cx="4248473" cy="3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en-US"/>
              <a:t>Insert your name here</a:t>
            </a:r>
            <a:endParaRPr lang="en-GB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40016" y="4221088"/>
            <a:ext cx="4248472" cy="3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en-US"/>
              <a:t>Date: 1 January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64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6" userDrawn="1">
          <p15:clr>
            <a:srgbClr val="FBAE40"/>
          </p15:clr>
        </p15:guide>
        <p15:guide id="2" pos="7106" userDrawn="1">
          <p15:clr>
            <a:srgbClr val="FBAE40"/>
          </p15:clr>
        </p15:guide>
        <p15:guide id="3" orient="horz" pos="414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  <p15:guide id="5" orient="horz" pos="104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orient="horz" pos="1661" userDrawn="1">
          <p15:clr>
            <a:srgbClr val="FBAE40"/>
          </p15:clr>
        </p15:guide>
        <p15:guide id="8" orient="horz" pos="2001" userDrawn="1">
          <p15:clr>
            <a:srgbClr val="FBAE40"/>
          </p15:clr>
        </p15:guide>
        <p15:guide id="9" orient="horz" pos="2319" userDrawn="1">
          <p15:clr>
            <a:srgbClr val="FBAE40"/>
          </p15:clr>
        </p15:guide>
        <p15:guide id="10" orient="horz" pos="2954" userDrawn="1">
          <p15:clr>
            <a:srgbClr val="FBAE40"/>
          </p15:clr>
        </p15:guide>
        <p15:guide id="11" orient="horz" pos="3271" userDrawn="1">
          <p15:clr>
            <a:srgbClr val="FBAE40"/>
          </p15:clr>
        </p15:guide>
        <p15:guide id="12" orient="horz" pos="3589" userDrawn="1">
          <p15:clr>
            <a:srgbClr val="FBAE40"/>
          </p15:clr>
        </p15:guide>
        <p15:guide id="13" orient="horz" pos="3906" userDrawn="1">
          <p15:clr>
            <a:srgbClr val="FBAE40"/>
          </p15:clr>
        </p15:guide>
        <p15:guide id="14" orient="horz" pos="42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54100" y="823913"/>
            <a:ext cx="9342437" cy="725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en-GB"/>
              <a:t>Insert subtitle here or delete text box. 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54099" y="1665288"/>
            <a:ext cx="9342438" cy="4299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copy here. If you wish to add images, please insert the ‘Copy + image’ slide using the drop-down on the New Slide tab.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36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6">
          <p15:clr>
            <a:srgbClr val="FBAE40"/>
          </p15:clr>
        </p15:guide>
        <p15:guide id="2" pos="7106">
          <p15:clr>
            <a:srgbClr val="FBAE40"/>
          </p15:clr>
        </p15:guide>
        <p15:guide id="3" orient="horz" pos="414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04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orient="horz" pos="1684">
          <p15:clr>
            <a:srgbClr val="FBAE40"/>
          </p15:clr>
        </p15:guide>
        <p15:guide id="8" orient="horz" pos="2001">
          <p15:clr>
            <a:srgbClr val="FBAE40"/>
          </p15:clr>
        </p15:guide>
        <p15:guide id="9" orient="horz" pos="2319">
          <p15:clr>
            <a:srgbClr val="FBAE40"/>
          </p15:clr>
        </p15:guide>
        <p15:guide id="10" orient="horz" pos="2954">
          <p15:clr>
            <a:srgbClr val="FBAE40"/>
          </p15:clr>
        </p15:guide>
        <p15:guide id="11" orient="horz" pos="3271">
          <p15:clr>
            <a:srgbClr val="FBAE40"/>
          </p15:clr>
        </p15:guide>
        <p15:guide id="12" orient="horz" pos="3589">
          <p15:clr>
            <a:srgbClr val="FBAE40"/>
          </p15:clr>
        </p15:guide>
        <p15:guide id="13" orient="horz" pos="3906">
          <p15:clr>
            <a:srgbClr val="FBAE40"/>
          </p15:clr>
        </p15:guide>
        <p15:guide id="14" orient="horz" pos="42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 2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62850" y="3690551"/>
            <a:ext cx="2882900" cy="2030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562850" y="1672281"/>
            <a:ext cx="2882900" cy="1504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54800" y="1672281"/>
            <a:ext cx="6408737" cy="442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copy here. 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54101" y="824399"/>
            <a:ext cx="9391649" cy="473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en-GB"/>
              <a:t>Insert subtitle here or delete text box.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62850" y="3260727"/>
            <a:ext cx="2882900" cy="338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Roboto Mono" pitchFamily="2" charset="0"/>
                <a:ea typeface="Roboto Mono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image caption here</a:t>
            </a:r>
            <a:endParaRPr lang="en-GB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562850" y="5805489"/>
            <a:ext cx="2882900" cy="29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Roboto Mono" pitchFamily="2" charset="0"/>
                <a:ea typeface="Roboto Mono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image caption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6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1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519936" y="1672281"/>
            <a:ext cx="4925814" cy="3484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54800" y="1672281"/>
            <a:ext cx="4285549" cy="442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copy here. 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54101" y="824399"/>
            <a:ext cx="9391649" cy="473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en-GB"/>
              <a:t>Insert subtitle here or delete text box.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519936" y="5229200"/>
            <a:ext cx="492581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Roboto Mono" pitchFamily="2" charset="0"/>
                <a:ea typeface="Roboto Mono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image caption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3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19870" y="1187004"/>
            <a:ext cx="4320480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 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55440" y="5301208"/>
            <a:ext cx="4284910" cy="396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Roboto Mono" pitchFamily="2" charset="0"/>
                <a:ea typeface="Roboto Mono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image caption here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60463"/>
            <a:ext cx="4320480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 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314139"/>
            <a:ext cx="4320480" cy="3833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Roboto Mono" pitchFamily="2" charset="0"/>
                <a:ea typeface="Roboto Mono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image caption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7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19869" y="792481"/>
            <a:ext cx="9376581" cy="4998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 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32633" y="5841075"/>
            <a:ext cx="4284910" cy="26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Roboto Mono" pitchFamily="2" charset="0"/>
                <a:ea typeface="Roboto Mono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image caption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"/>
            <a:ext cx="12192001" cy="68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oboto Mono" pitchFamily="2" charset="0"/>
          <a:ea typeface="Roboto Mon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pos="5700" userDrawn="1">
          <p15:clr>
            <a:srgbClr val="F26B43"/>
          </p15:clr>
        </p15:guide>
        <p15:guide id="6" pos="5246" userDrawn="1">
          <p15:clr>
            <a:srgbClr val="F26B43"/>
          </p15:clr>
        </p15:guide>
        <p15:guide id="7" pos="4770" userDrawn="1">
          <p15:clr>
            <a:srgbClr val="F26B43"/>
          </p15:clr>
        </p15:guide>
        <p15:guide id="8" pos="3364" userDrawn="1">
          <p15:clr>
            <a:srgbClr val="F26B43"/>
          </p15:clr>
        </p15:guide>
        <p15:guide id="9" pos="2910" userDrawn="1">
          <p15:clr>
            <a:srgbClr val="F26B43"/>
          </p15:clr>
        </p15:guide>
        <p15:guide id="10" pos="2434" userDrawn="1">
          <p15:clr>
            <a:srgbClr val="F26B43"/>
          </p15:clr>
        </p15:guide>
        <p15:guide id="11" pos="1958" userDrawn="1">
          <p15:clr>
            <a:srgbClr val="F26B43"/>
          </p15:clr>
        </p15:guide>
        <p15:guide id="12" pos="1504" userDrawn="1">
          <p15:clr>
            <a:srgbClr val="F26B43"/>
          </p15:clr>
        </p15:guide>
        <p15:guide id="13" pos="1028" userDrawn="1">
          <p15:clr>
            <a:srgbClr val="F26B43"/>
          </p15:clr>
        </p15:guide>
        <p15:guide id="14" pos="574" userDrawn="1">
          <p15:clr>
            <a:srgbClr val="F26B43"/>
          </p15:clr>
        </p15:guide>
        <p15:guide id="15" pos="98" userDrawn="1">
          <p15:clr>
            <a:srgbClr val="F26B43"/>
          </p15:clr>
        </p15:guide>
        <p15:guide id="16" pos="4294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652" userDrawn="1">
          <p15:clr>
            <a:srgbClr val="F26B43"/>
          </p15:clr>
        </p15:guide>
        <p15:guide id="19" orient="horz" pos="414" userDrawn="1">
          <p15:clr>
            <a:srgbClr val="F26B43"/>
          </p15:clr>
        </p15:guide>
        <p15:guide id="20" orient="horz" pos="731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1366" userDrawn="1">
          <p15:clr>
            <a:srgbClr val="F26B43"/>
          </p15:clr>
        </p15:guide>
        <p15:guide id="23" orient="horz" pos="1661" userDrawn="1">
          <p15:clr>
            <a:srgbClr val="F26B43"/>
          </p15:clr>
        </p15:guide>
        <p15:guide id="24" orient="horz" pos="2001" userDrawn="1">
          <p15:clr>
            <a:srgbClr val="F26B43"/>
          </p15:clr>
        </p15:guide>
        <p15:guide id="25" orient="horz" pos="2319" userDrawn="1">
          <p15:clr>
            <a:srgbClr val="F26B43"/>
          </p15:clr>
        </p15:guide>
        <p15:guide id="26" orient="horz" pos="2636" userDrawn="1">
          <p15:clr>
            <a:srgbClr val="F26B43"/>
          </p15:clr>
        </p15:guide>
        <p15:guide id="27" orient="horz" pos="2954" userDrawn="1">
          <p15:clr>
            <a:srgbClr val="F26B43"/>
          </p15:clr>
        </p15:guide>
        <p15:guide id="28" orient="horz" pos="3271" userDrawn="1">
          <p15:clr>
            <a:srgbClr val="F26B43"/>
          </p15:clr>
        </p15:guide>
        <p15:guide id="29" orient="horz" pos="3589" userDrawn="1">
          <p15:clr>
            <a:srgbClr val="F26B43"/>
          </p15:clr>
        </p15:guide>
        <p15:guide id="30" orient="horz" pos="3906" userDrawn="1">
          <p15:clr>
            <a:srgbClr val="F26B43"/>
          </p15:clr>
        </p15:guide>
        <p15:guide id="31" orient="horz" pos="4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"/>
            <a:ext cx="12192000" cy="68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  <p:sldLayoutId id="2147483671" r:id="rId3"/>
    <p:sldLayoutId id="2147483672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oboto Mono" pitchFamily="2" charset="0"/>
          <a:ea typeface="Roboto Mon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>
          <p15:clr>
            <a:srgbClr val="F26B43"/>
          </p15:clr>
        </p15:guide>
        <p15:guide id="2" pos="3840">
          <p15:clr>
            <a:srgbClr val="F26B43"/>
          </p15:clr>
        </p15:guide>
        <p15:guide id="3" pos="7582">
          <p15:clr>
            <a:srgbClr val="F26B43"/>
          </p15:clr>
        </p15:guide>
        <p15:guide id="4" pos="7106">
          <p15:clr>
            <a:srgbClr val="F26B43"/>
          </p15:clr>
        </p15:guide>
        <p15:guide id="5" pos="5700">
          <p15:clr>
            <a:srgbClr val="F26B43"/>
          </p15:clr>
        </p15:guide>
        <p15:guide id="6" pos="5246">
          <p15:clr>
            <a:srgbClr val="F26B43"/>
          </p15:clr>
        </p15:guide>
        <p15:guide id="7" pos="4770">
          <p15:clr>
            <a:srgbClr val="F26B43"/>
          </p15:clr>
        </p15:guide>
        <p15:guide id="8" pos="3364">
          <p15:clr>
            <a:srgbClr val="F26B43"/>
          </p15:clr>
        </p15:guide>
        <p15:guide id="9" pos="2910">
          <p15:clr>
            <a:srgbClr val="F26B43"/>
          </p15:clr>
        </p15:guide>
        <p15:guide id="10" pos="2434">
          <p15:clr>
            <a:srgbClr val="F26B43"/>
          </p15:clr>
        </p15:guide>
        <p15:guide id="11" pos="1958">
          <p15:clr>
            <a:srgbClr val="F26B43"/>
          </p15:clr>
        </p15:guide>
        <p15:guide id="12" pos="1504">
          <p15:clr>
            <a:srgbClr val="F26B43"/>
          </p15:clr>
        </p15:guide>
        <p15:guide id="13" pos="1028">
          <p15:clr>
            <a:srgbClr val="F26B43"/>
          </p15:clr>
        </p15:guide>
        <p15:guide id="14" pos="574">
          <p15:clr>
            <a:srgbClr val="F26B43"/>
          </p15:clr>
        </p15:guide>
        <p15:guide id="15" pos="98">
          <p15:clr>
            <a:srgbClr val="F26B43"/>
          </p15:clr>
        </p15:guide>
        <p15:guide id="16" pos="4294">
          <p15:clr>
            <a:srgbClr val="F26B43"/>
          </p15:clr>
        </p15:guide>
        <p15:guide id="17" pos="6176">
          <p15:clr>
            <a:srgbClr val="F26B43"/>
          </p15:clr>
        </p15:guide>
        <p15:guide id="18" pos="6652">
          <p15:clr>
            <a:srgbClr val="F26B43"/>
          </p15:clr>
        </p15:guide>
        <p15:guide id="19" orient="horz" pos="414">
          <p15:clr>
            <a:srgbClr val="F26B43"/>
          </p15:clr>
        </p15:guide>
        <p15:guide id="20" orient="horz" pos="731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1366">
          <p15:clr>
            <a:srgbClr val="F26B43"/>
          </p15:clr>
        </p15:guide>
        <p15:guide id="23" orient="horz" pos="1684" userDrawn="1">
          <p15:clr>
            <a:srgbClr val="F26B43"/>
          </p15:clr>
        </p15:guide>
        <p15:guide id="24" orient="horz" pos="2001">
          <p15:clr>
            <a:srgbClr val="F26B43"/>
          </p15:clr>
        </p15:guide>
        <p15:guide id="25" orient="horz" pos="2319">
          <p15:clr>
            <a:srgbClr val="F26B43"/>
          </p15:clr>
        </p15:guide>
        <p15:guide id="26" orient="horz" pos="2636">
          <p15:clr>
            <a:srgbClr val="F26B43"/>
          </p15:clr>
        </p15:guide>
        <p15:guide id="27" orient="horz" pos="2954">
          <p15:clr>
            <a:srgbClr val="F26B43"/>
          </p15:clr>
        </p15:guide>
        <p15:guide id="28" orient="horz" pos="3271">
          <p15:clr>
            <a:srgbClr val="F26B43"/>
          </p15:clr>
        </p15:guide>
        <p15:guide id="29" orient="horz" pos="3589">
          <p15:clr>
            <a:srgbClr val="F26B43"/>
          </p15:clr>
        </p15:guide>
        <p15:guide id="30" orient="horz" pos="3906">
          <p15:clr>
            <a:srgbClr val="F26B43"/>
          </p15:clr>
        </p15:guide>
        <p15:guide id="31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about-aws/global-infrastructure/regions_az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premiumsupport/plans/" TargetMode="External"/><Relationship Id="rId2" Type="http://schemas.openxmlformats.org/officeDocument/2006/relationships/hyperlink" Target="https://aws.amazon.com/premiumsupport/knowledge-center/create-and-activate-aws-accou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aws.amazon.com/IAM/latest/UserGuide/best-practices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jp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dirty="0"/>
              <a:t>Cloud Storage</a:t>
            </a:r>
          </a:p>
          <a:p>
            <a:endParaRPr lang="en-GB" sz="3200" dirty="0"/>
          </a:p>
          <a:p>
            <a:r>
              <a:rPr lang="en-GB" sz="3200" dirty="0"/>
              <a:t>Session 4: </a:t>
            </a:r>
          </a:p>
          <a:p>
            <a:r>
              <a:rPr lang="en-GB" sz="3200" dirty="0"/>
              <a:t>What do we do with all this data?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Karl Kern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28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66852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S3 - AWS </a:t>
            </a:r>
            <a:r>
              <a:rPr lang="en-GB" b="1" dirty="0"/>
              <a:t>S</a:t>
            </a:r>
            <a:r>
              <a:rPr lang="en-GB" dirty="0"/>
              <a:t>imple Cloud </a:t>
            </a:r>
            <a:r>
              <a:rPr lang="en-GB" b="1" dirty="0"/>
              <a:t>S</a:t>
            </a:r>
            <a:r>
              <a:rPr lang="en-GB" dirty="0"/>
              <a:t>torage </a:t>
            </a:r>
            <a:r>
              <a:rPr lang="en-GB" b="1" dirty="0"/>
              <a:t>S</a:t>
            </a:r>
            <a:r>
              <a:rPr lang="en-GB" dirty="0"/>
              <a:t>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54099" y="1665288"/>
            <a:ext cx="9342438" cy="436879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Objects are files but they don’t behave like the ones we have on our hard disk drives.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We can’t change an object in place and if we want to change a single bit, we need to download the entire file and re-upload it.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We can use versioning.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We can make objects un-</a:t>
            </a:r>
            <a:r>
              <a:rPr lang="en-GB" dirty="0" err="1"/>
              <a:t>deletable</a:t>
            </a:r>
            <a:r>
              <a:rPr lang="en-GB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Share to a global audience.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Throw your data into buckets.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Be careful with permissions!</a:t>
            </a:r>
            <a:br>
              <a:rPr lang="en-GB" dirty="0"/>
            </a:br>
            <a:r>
              <a:rPr lang="en-GB" dirty="0"/>
              <a:t>Never allow everyone to write to your buckets. Be selective about who can read your files/objects.</a:t>
            </a:r>
          </a:p>
        </p:txBody>
      </p:sp>
    </p:spTree>
    <p:extLst>
      <p:ext uri="{BB962C8B-B14F-4D97-AF65-F5344CB8AC3E}">
        <p14:creationId xmlns:p14="http://schemas.microsoft.com/office/powerpoint/2010/main" val="265556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E30E173B-BB02-B64B-B304-A862141546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4" b="15844"/>
          <a:stretch>
            <a:fillRect/>
          </a:stretch>
        </p:blipFill>
        <p:spPr>
          <a:xfrm>
            <a:off x="6901513" y="2191259"/>
            <a:ext cx="3544237" cy="18493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2D64E-B278-684D-BB8C-3F7B7C4C4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Amazon is global.</a:t>
            </a:r>
          </a:p>
          <a:p>
            <a:r>
              <a:rPr lang="en-US" dirty="0"/>
              <a:t>There are regions with availability zones (AZs). You can read more about it here:</a:t>
            </a:r>
          </a:p>
          <a:p>
            <a:r>
              <a:rPr lang="en-GB" dirty="0">
                <a:hlinkClick r:id="rId3"/>
              </a:rPr>
              <a:t>https://aws.amazon.com/about-aws/global-infrastructure/regions_az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Your data is stored across multiple AZs in discrete data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You can expect high availability, fault tolerance and low latency.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1CD7F-B579-1048-9D33-6C0FEEAFFC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Where is your data stored?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621291-EC3A-3C48-97F4-21D2B9C4AB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7612" y="4415135"/>
            <a:ext cx="2882900" cy="338355"/>
          </a:xfrm>
        </p:spPr>
        <p:txBody>
          <a:bodyPr/>
          <a:lstStyle/>
          <a:p>
            <a:r>
              <a:rPr lang="en-US" dirty="0"/>
              <a:t>Region Europe/Middle East/Africa</a:t>
            </a:r>
          </a:p>
        </p:txBody>
      </p:sp>
    </p:spTree>
    <p:extLst>
      <p:ext uri="{BB962C8B-B14F-4D97-AF65-F5344CB8AC3E}">
        <p14:creationId xmlns:p14="http://schemas.microsoft.com/office/powerpoint/2010/main" val="273535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2D64E-B278-684D-BB8C-3F7B7C4C4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4800" y="1672281"/>
            <a:ext cx="8941816" cy="442372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S3 Standard - </a:t>
            </a:r>
            <a:r>
              <a:rPr lang="en-GB" sz="1800" dirty="0"/>
              <a:t>General purpose storage for any type of data, typically used for frequently accessed data.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S3 Intelligent Tiering - </a:t>
            </a:r>
            <a:r>
              <a:rPr lang="en-GB" sz="1800" dirty="0"/>
              <a:t>Automatic cost savings for data with unknown or changing access patterns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S3 Infrequent Access - </a:t>
            </a:r>
            <a:r>
              <a:rPr lang="en-GB" sz="1800" dirty="0"/>
              <a:t>For long lived but infrequently accessed data that needs millisecond access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S3 One Zone IA - </a:t>
            </a:r>
            <a:r>
              <a:rPr lang="en-GB" sz="1800" dirty="0"/>
              <a:t>For re-creatable infrequently accessed data that needs millisecond access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S3 Glacier - </a:t>
            </a:r>
            <a:r>
              <a:rPr lang="en-GB" sz="1800" dirty="0"/>
              <a:t>For long-term backups and archives with retrieval option from 1 minute to 12 hours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S3 Glacier Deep Archive - </a:t>
            </a:r>
            <a:r>
              <a:rPr lang="en-GB" sz="1800" dirty="0"/>
              <a:t>For long-term data archiving that is accessed once or twice in a year and can be restored within 12 hours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1CD7F-B579-1048-9D33-6C0FEEAFFC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kind of S3 bucket do you need?</a:t>
            </a:r>
          </a:p>
        </p:txBody>
      </p:sp>
    </p:spTree>
    <p:extLst>
      <p:ext uri="{BB962C8B-B14F-4D97-AF65-F5344CB8AC3E}">
        <p14:creationId xmlns:p14="http://schemas.microsoft.com/office/powerpoint/2010/main" val="162536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2D64E-B278-684D-BB8C-3F7B7C4C4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4800" y="1672281"/>
            <a:ext cx="8941816" cy="4423720"/>
          </a:xfrm>
        </p:spPr>
        <p:txBody>
          <a:bodyPr/>
          <a:lstStyle/>
          <a:p>
            <a:r>
              <a:rPr lang="en-GB" dirty="0"/>
              <a:t>Backup your data to S3 Glacier.</a:t>
            </a:r>
          </a:p>
          <a:p>
            <a:r>
              <a:rPr lang="en-GB" dirty="0"/>
              <a:t>If your data rarely changes you can dump it in an S3 Glacier or S3 Glacier Deep Archive bucket.</a:t>
            </a:r>
          </a:p>
          <a:p>
            <a:r>
              <a:rPr lang="en-GB" dirty="0"/>
              <a:t>Make your incremental backups (sync) by adding new files whenever needed.</a:t>
            </a:r>
          </a:p>
          <a:p>
            <a:r>
              <a:rPr lang="en-GB" dirty="0"/>
              <a:t>Frequently changing data could be stored in S3 Standard or S3 Intelligent Tier bucket with rules to change to S3 IA after 30 days and S3 Glacier after 90 days.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Secure</a:t>
            </a:r>
            <a:endParaRPr lang="en-GB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Cheap</a:t>
            </a:r>
            <a:endParaRPr lang="en-GB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Easy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1CD7F-B579-1048-9D33-6C0FEEAFFC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 example usage for S3 buckets</a:t>
            </a:r>
          </a:p>
        </p:txBody>
      </p:sp>
    </p:spTree>
    <p:extLst>
      <p:ext uri="{BB962C8B-B14F-4D97-AF65-F5344CB8AC3E}">
        <p14:creationId xmlns:p14="http://schemas.microsoft.com/office/powerpoint/2010/main" val="97830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Prerequisite (first hurdles) to use S3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54099" y="1665288"/>
            <a:ext cx="9342438" cy="4368799"/>
          </a:xfrm>
        </p:spPr>
        <p:txBody>
          <a:bodyPr/>
          <a:lstStyle/>
          <a:p>
            <a:r>
              <a:rPr lang="en-GB" dirty="0"/>
              <a:t>Starting off with S3 can be daunting and requires basic understanding of user account management in AWS. There are many resources from AWS to make it easier.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Create a new account with AWS.</a:t>
            </a:r>
            <a:br>
              <a:rPr lang="en-GB" dirty="0"/>
            </a:br>
            <a:r>
              <a:rPr lang="en-GB" dirty="0">
                <a:hlinkClick r:id="rId2"/>
              </a:rPr>
              <a:t>https://aws.amazon.com/premiumsupport/knowledge-center/create-and-activate-aws-account</a:t>
            </a:r>
            <a:br>
              <a:rPr lang="en-GB" dirty="0"/>
            </a:br>
            <a:r>
              <a:rPr lang="en-GB" dirty="0">
                <a:hlinkClick r:id="rId3"/>
              </a:rPr>
              <a:t>https://aws.amazon.com/premiumsupport/plans</a:t>
            </a: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Follow best practises for user accounts (IAM) and permissions.</a:t>
            </a:r>
            <a:br>
              <a:rPr lang="en-GB" dirty="0"/>
            </a:br>
            <a:r>
              <a:rPr lang="en-GB" dirty="0">
                <a:hlinkClick r:id="rId4"/>
              </a:rPr>
              <a:t>https://docs.aws.amazon.com/IAM/latest/UserGuide/best-practices.html</a:t>
            </a: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Plan what you want to store in S3 and who you want to give access to.</a:t>
            </a:r>
          </a:p>
        </p:txBody>
      </p:sp>
    </p:spTree>
    <p:extLst>
      <p:ext uri="{BB962C8B-B14F-4D97-AF65-F5344CB8AC3E}">
        <p14:creationId xmlns:p14="http://schemas.microsoft.com/office/powerpoint/2010/main" val="105323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039" y="792481"/>
            <a:ext cx="8778240" cy="499872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Colossus electronic digital computer</a:t>
            </a:r>
          </a:p>
        </p:txBody>
      </p:sp>
    </p:spTree>
    <p:extLst>
      <p:ext uri="{BB962C8B-B14F-4D97-AF65-F5344CB8AC3E}">
        <p14:creationId xmlns:p14="http://schemas.microsoft.com/office/powerpoint/2010/main" val="248399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039" y="792481"/>
            <a:ext cx="8778240" cy="499872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Colossus electronic digital computer</a:t>
            </a:r>
          </a:p>
        </p:txBody>
      </p:sp>
    </p:spTree>
    <p:extLst>
      <p:ext uri="{BB962C8B-B14F-4D97-AF65-F5344CB8AC3E}">
        <p14:creationId xmlns:p14="http://schemas.microsoft.com/office/powerpoint/2010/main" val="157735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039" y="792481"/>
            <a:ext cx="8778240" cy="499872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Colossus electronic digital computer</a:t>
            </a:r>
          </a:p>
        </p:txBody>
      </p:sp>
    </p:spTree>
    <p:extLst>
      <p:ext uri="{BB962C8B-B14F-4D97-AF65-F5344CB8AC3E}">
        <p14:creationId xmlns:p14="http://schemas.microsoft.com/office/powerpoint/2010/main" val="218293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039" y="792481"/>
            <a:ext cx="8778240" cy="499872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Colossus electronic digital computer</a:t>
            </a:r>
          </a:p>
        </p:txBody>
      </p:sp>
    </p:spTree>
    <p:extLst>
      <p:ext uri="{BB962C8B-B14F-4D97-AF65-F5344CB8AC3E}">
        <p14:creationId xmlns:p14="http://schemas.microsoft.com/office/powerpoint/2010/main" val="276606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039" y="792481"/>
            <a:ext cx="8778240" cy="499872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Colossus electronic digital computer</a:t>
            </a:r>
          </a:p>
        </p:txBody>
      </p:sp>
    </p:spTree>
    <p:extLst>
      <p:ext uri="{BB962C8B-B14F-4D97-AF65-F5344CB8AC3E}">
        <p14:creationId xmlns:p14="http://schemas.microsoft.com/office/powerpoint/2010/main" val="26682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Quick Recap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54099" y="1665288"/>
            <a:ext cx="9342438" cy="451747"/>
          </a:xfrm>
        </p:spPr>
        <p:txBody>
          <a:bodyPr/>
          <a:lstStyle/>
          <a:p>
            <a:r>
              <a:rPr lang="en-GB" dirty="0"/>
              <a:t>A simplified data storage </a:t>
            </a:r>
            <a:r>
              <a:rPr lang="en-GB" i="1" dirty="0"/>
              <a:t>evolution</a:t>
            </a:r>
            <a:r>
              <a:rPr lang="en-GB" dirty="0"/>
              <a:t>: </a:t>
            </a:r>
          </a:p>
        </p:txBody>
      </p:sp>
      <p:pic>
        <p:nvPicPr>
          <p:cNvPr id="5" name="Picture 4" descr="Single Hard Disk Drive">
            <a:extLst>
              <a:ext uri="{FF2B5EF4-FFF2-40B4-BE49-F238E27FC236}">
                <a16:creationId xmlns:a16="http://schemas.microsoft.com/office/drawing/2014/main" id="{1BA00122-90DA-A741-A482-88F9EF6C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36" y="2483749"/>
            <a:ext cx="1351280" cy="1022350"/>
          </a:xfrm>
          <a:prstGeom prst="rect">
            <a:avLst/>
          </a:prstGeom>
        </p:spPr>
      </p:pic>
      <p:pic>
        <p:nvPicPr>
          <p:cNvPr id="7" name="Picture 6" descr="Small JBOD - Just a bunch of Disks/Drives">
            <a:extLst>
              <a:ext uri="{FF2B5EF4-FFF2-40B4-BE49-F238E27FC236}">
                <a16:creationId xmlns:a16="http://schemas.microsoft.com/office/drawing/2014/main" id="{86469DBF-E127-D24B-BF94-64BF483D0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3" y="2257152"/>
            <a:ext cx="1755775" cy="1422400"/>
          </a:xfrm>
          <a:prstGeom prst="rect">
            <a:avLst/>
          </a:prstGeom>
        </p:spPr>
      </p:pic>
      <p:pic>
        <p:nvPicPr>
          <p:cNvPr id="9" name="Picture 8" descr="Big JBOD - Just a bunch of Disks/Drives">
            <a:extLst>
              <a:ext uri="{FF2B5EF4-FFF2-40B4-BE49-F238E27FC236}">
                <a16:creationId xmlns:a16="http://schemas.microsoft.com/office/drawing/2014/main" id="{990BF69E-CACB-0441-86CC-72DFF8CD0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65" y="2283723"/>
            <a:ext cx="1337945" cy="1422400"/>
          </a:xfrm>
          <a:prstGeom prst="rect">
            <a:avLst/>
          </a:prstGeom>
        </p:spPr>
      </p:pic>
      <p:pic>
        <p:nvPicPr>
          <p:cNvPr id="11" name="Picture 10" descr="Rack-mountable NAS - Network Attached Storage">
            <a:extLst>
              <a:ext uri="{FF2B5EF4-FFF2-40B4-BE49-F238E27FC236}">
                <a16:creationId xmlns:a16="http://schemas.microsoft.com/office/drawing/2014/main" id="{42E40BDB-CDD8-9741-87CD-762B4380F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79" y="4451263"/>
            <a:ext cx="2111375" cy="1016000"/>
          </a:xfrm>
          <a:prstGeom prst="rect">
            <a:avLst/>
          </a:prstGeom>
        </p:spPr>
      </p:pic>
      <p:pic>
        <p:nvPicPr>
          <p:cNvPr id="13" name="Picture 12" descr="Rack full of NAS - Network Attached Storage">
            <a:extLst>
              <a:ext uri="{FF2B5EF4-FFF2-40B4-BE49-F238E27FC236}">
                <a16:creationId xmlns:a16="http://schemas.microsoft.com/office/drawing/2014/main" id="{6A938980-BB84-1E46-B294-E360C5612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82" y="4248063"/>
            <a:ext cx="1898015" cy="1422400"/>
          </a:xfrm>
          <a:prstGeom prst="rect">
            <a:avLst/>
          </a:prstGeom>
        </p:spPr>
      </p:pic>
      <p:pic>
        <p:nvPicPr>
          <p:cNvPr id="15" name="Picture 14" descr="Data Centre">
            <a:extLst>
              <a:ext uri="{FF2B5EF4-FFF2-40B4-BE49-F238E27FC236}">
                <a16:creationId xmlns:a16="http://schemas.microsoft.com/office/drawing/2014/main" id="{B43A0D21-55ED-E84C-8B58-3E4A42EF7F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3" y="4248063"/>
            <a:ext cx="2369185" cy="1422400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CB4B3BFF-AD8D-434B-8F61-AE350948E645}"/>
              </a:ext>
            </a:extLst>
          </p:cNvPr>
          <p:cNvSpPr/>
          <p:nvPr/>
        </p:nvSpPr>
        <p:spPr>
          <a:xfrm>
            <a:off x="3503584" y="2761474"/>
            <a:ext cx="912551" cy="46689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5BAAED0-422E-F646-9C0A-66CF47F732D4}"/>
              </a:ext>
            </a:extLst>
          </p:cNvPr>
          <p:cNvSpPr/>
          <p:nvPr/>
        </p:nvSpPr>
        <p:spPr>
          <a:xfrm>
            <a:off x="6888246" y="2719384"/>
            <a:ext cx="912551" cy="46689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D2FA1EF-1D38-A246-BE5B-088F3D7F0B59}"/>
              </a:ext>
            </a:extLst>
          </p:cNvPr>
          <p:cNvSpPr/>
          <p:nvPr/>
        </p:nvSpPr>
        <p:spPr>
          <a:xfrm rot="5400000">
            <a:off x="8478537" y="3850959"/>
            <a:ext cx="698799" cy="46689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B4808FE-C8AA-3445-A639-DE0302FA5064}"/>
              </a:ext>
            </a:extLst>
          </p:cNvPr>
          <p:cNvSpPr/>
          <p:nvPr/>
        </p:nvSpPr>
        <p:spPr>
          <a:xfrm rot="10800000">
            <a:off x="3785264" y="4717581"/>
            <a:ext cx="669154" cy="46689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144393-0D66-194E-90E1-5EC595220DA3}"/>
              </a:ext>
            </a:extLst>
          </p:cNvPr>
          <p:cNvSpPr txBox="1"/>
          <p:nvPr/>
        </p:nvSpPr>
        <p:spPr>
          <a:xfrm>
            <a:off x="2138760" y="2021522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Single HDD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27F481-C12C-9B44-B1F5-065063F32D98}"/>
              </a:ext>
            </a:extLst>
          </p:cNvPr>
          <p:cNvSpPr txBox="1"/>
          <p:nvPr/>
        </p:nvSpPr>
        <p:spPr>
          <a:xfrm>
            <a:off x="5264294" y="1998361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Small JBOD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840224B-F5D5-AD4E-BB1D-8285B5F26550}"/>
              </a:ext>
            </a:extLst>
          </p:cNvPr>
          <p:cNvSpPr/>
          <p:nvPr/>
        </p:nvSpPr>
        <p:spPr>
          <a:xfrm rot="10800000">
            <a:off x="6849961" y="4717581"/>
            <a:ext cx="669154" cy="46689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B0264F-4044-394F-B228-F4D40BD1762D}"/>
              </a:ext>
            </a:extLst>
          </p:cNvPr>
          <p:cNvSpPr txBox="1"/>
          <p:nvPr/>
        </p:nvSpPr>
        <p:spPr>
          <a:xfrm>
            <a:off x="8443856" y="1998361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Big JBOD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7318B-C78F-2445-B689-7F53A882F95F}"/>
              </a:ext>
            </a:extLst>
          </p:cNvPr>
          <p:cNvSpPr txBox="1"/>
          <p:nvPr/>
        </p:nvSpPr>
        <p:spPr>
          <a:xfrm>
            <a:off x="8045949" y="5670463"/>
            <a:ext cx="1555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Rack-mountable NAS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8E72D0-2F1B-0143-BB23-B7170BCABFCC}"/>
              </a:ext>
            </a:extLst>
          </p:cNvPr>
          <p:cNvSpPr txBox="1"/>
          <p:nvPr/>
        </p:nvSpPr>
        <p:spPr>
          <a:xfrm>
            <a:off x="5085558" y="5670463"/>
            <a:ext cx="1279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Racks full of NAS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DB3EC1-0B19-D14C-9657-04F97C8D437E}"/>
              </a:ext>
            </a:extLst>
          </p:cNvPr>
          <p:cNvSpPr txBox="1"/>
          <p:nvPr/>
        </p:nvSpPr>
        <p:spPr>
          <a:xfrm>
            <a:off x="1983904" y="5670463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Data Centre</a:t>
            </a:r>
          </a:p>
        </p:txBody>
      </p:sp>
    </p:spTree>
    <p:extLst>
      <p:ext uri="{BB962C8B-B14F-4D97-AF65-F5344CB8AC3E}">
        <p14:creationId xmlns:p14="http://schemas.microsoft.com/office/powerpoint/2010/main" val="370324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039" y="792481"/>
            <a:ext cx="8778240" cy="499872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Colossus electronic digital computer</a:t>
            </a:r>
          </a:p>
        </p:txBody>
      </p:sp>
    </p:spTree>
    <p:extLst>
      <p:ext uri="{BB962C8B-B14F-4D97-AF65-F5344CB8AC3E}">
        <p14:creationId xmlns:p14="http://schemas.microsoft.com/office/powerpoint/2010/main" val="115930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6028-2E06-0D49-B3FF-9AC1FB8282C1}"/>
              </a:ext>
            </a:extLst>
          </p:cNvPr>
          <p:cNvSpPr txBox="1"/>
          <p:nvPr/>
        </p:nvSpPr>
        <p:spPr>
          <a:xfrm>
            <a:off x="1765291" y="2705725"/>
            <a:ext cx="8278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9562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6028-2E06-0D49-B3FF-9AC1FB8282C1}"/>
              </a:ext>
            </a:extLst>
          </p:cNvPr>
          <p:cNvSpPr txBox="1"/>
          <p:nvPr/>
        </p:nvSpPr>
        <p:spPr>
          <a:xfrm>
            <a:off x="2764752" y="2705725"/>
            <a:ext cx="56509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275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Cloud Service Providers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54099" y="1665288"/>
            <a:ext cx="9342438" cy="451747"/>
          </a:xfrm>
        </p:spPr>
        <p:txBody>
          <a:bodyPr/>
          <a:lstStyle/>
          <a:p>
            <a:r>
              <a:rPr lang="en-GB" dirty="0"/>
              <a:t>There are many to choose from. Most of them offer similar services. Pricing is competitive.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933D5-B2EA-6746-8AF5-64A85ABA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42" y="2557409"/>
            <a:ext cx="472125" cy="76118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B13F59-CCA6-4C45-B6B8-24BF4E4D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51" y="3258884"/>
            <a:ext cx="1562100" cy="749300"/>
          </a:xfrm>
          <a:prstGeom prst="rect">
            <a:avLst/>
          </a:prstGeom>
        </p:spPr>
      </p:pic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8C9812C6-64E5-AB4B-B16D-108C14C0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87" y="2617686"/>
            <a:ext cx="1731150" cy="486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7519D6-6A9D-D146-8A20-5BFE2F069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3" y="4104210"/>
            <a:ext cx="1159691" cy="3270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F126A0-B32D-F447-8DD4-B1C4C2A20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4" y="3391425"/>
            <a:ext cx="3000066" cy="451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A5CBC3-6877-7B48-8651-78B55E8D0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93" y="2315118"/>
            <a:ext cx="867514" cy="388439"/>
          </a:xfrm>
          <a:prstGeom prst="rect">
            <a:avLst/>
          </a:prstGeom>
        </p:spPr>
      </p:pic>
      <p:pic>
        <p:nvPicPr>
          <p:cNvPr id="34" name="Picture 3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1E7F63F-02E3-044D-82FD-4BBDB50B7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69" y="5117562"/>
            <a:ext cx="1678805" cy="503641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7365EE-2122-EA4E-8A61-8EB6CCFAD2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75" y="4274707"/>
            <a:ext cx="1938407" cy="5611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FA2E733-7171-5C4A-916D-FD2E29E361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50" y="5029499"/>
            <a:ext cx="1217256" cy="339883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07666E-24AC-1745-A8F1-FEA876E8C2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47" y="4605443"/>
            <a:ext cx="1736977" cy="460299"/>
          </a:xfrm>
          <a:prstGeom prst="rect">
            <a:avLst/>
          </a:prstGeom>
        </p:spPr>
      </p:pic>
      <p:pic>
        <p:nvPicPr>
          <p:cNvPr id="42" name="Picture 4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687845FA-9A3B-1A47-B33C-0CE6332C60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50" y="2000155"/>
            <a:ext cx="2060650" cy="66529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F4B99A-1FF4-064F-B459-66F2DBAC17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9" y="5236453"/>
            <a:ext cx="1255382" cy="400654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480A8-038E-7047-A8A0-E5AF590A93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11" y="2517500"/>
            <a:ext cx="1374850" cy="499149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E1AD7F-D907-EB46-8345-8F31EBA093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750" y="3016649"/>
            <a:ext cx="676862" cy="504570"/>
          </a:xfrm>
          <a:prstGeom prst="rect">
            <a:avLst/>
          </a:prstGeom>
        </p:spPr>
      </p:pic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2BFC5AF6-2880-6041-B95B-0260BEA255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650" y="3758965"/>
            <a:ext cx="791500" cy="459070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42C2D3C9-1A76-AF4E-94E6-639EF10C0C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40" y="4129094"/>
            <a:ext cx="2060650" cy="548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BE99477-EF60-DA4C-9F6E-9DBAAF892F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88" y="3521219"/>
            <a:ext cx="1432000" cy="360196"/>
          </a:xfrm>
          <a:prstGeom prst="rect">
            <a:avLst/>
          </a:prstGeom>
        </p:spPr>
      </p:pic>
      <p:pic>
        <p:nvPicPr>
          <p:cNvPr id="56" name="Picture 55" descr="A picture containing tableware, plate, drawing, cup&#10;&#10;Description automatically generated">
            <a:extLst>
              <a:ext uri="{FF2B5EF4-FFF2-40B4-BE49-F238E27FC236}">
                <a16:creationId xmlns:a16="http://schemas.microsoft.com/office/drawing/2014/main" id="{9A3839D2-0A66-DB43-B60E-B087507E22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64" y="5191982"/>
            <a:ext cx="1536190" cy="4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174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36" y="1778014"/>
            <a:ext cx="4925814" cy="327344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54800" y="1672281"/>
            <a:ext cx="4465136" cy="4423720"/>
          </a:xfrm>
        </p:spPr>
        <p:txBody>
          <a:bodyPr/>
          <a:lstStyle/>
          <a:p>
            <a:r>
              <a:rPr lang="en-GB" dirty="0"/>
              <a:t>You have probably used a cloud based storage service – such as Dropbox, Google Drive etc.</a:t>
            </a:r>
          </a:p>
          <a:p>
            <a:r>
              <a:rPr lang="en-GB" dirty="0"/>
              <a:t>It usually has an interface on top of block storage (similar to your HDD) or object storage (dealing with files as an object).</a:t>
            </a:r>
          </a:p>
          <a:p>
            <a:r>
              <a:rPr lang="en-GB" dirty="0"/>
              <a:t>Running your own cloud storage will require you to manage it yourself.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Everyone has had exposure to cloud storage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Dropbox screen</a:t>
            </a:r>
          </a:p>
        </p:txBody>
      </p:sp>
    </p:spTree>
    <p:extLst>
      <p:ext uri="{BB962C8B-B14F-4D97-AF65-F5344CB8AC3E}">
        <p14:creationId xmlns:p14="http://schemas.microsoft.com/office/powerpoint/2010/main" val="280068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2850" y="3899500"/>
            <a:ext cx="2882900" cy="16129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4856" y="1672281"/>
            <a:ext cx="2338888" cy="150430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Failure of hardware is the liability of the organisation and can be time consuming to replace and/or recover.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Backup is an important task.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Increase of capacity needs to be planned in advance to avoid bottlenecks or data loss.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Administrative tasks such as HW setup, user accounts, failure monitoring, backups… are inhouse responsibility.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Defence against hackers and malware.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Quick and reliable access to data, as all resources are local.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Storage on premise - 99.99% reliability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Typical Office Desktop computer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562850" y="5644022"/>
            <a:ext cx="2882900" cy="353123"/>
          </a:xfrm>
        </p:spPr>
        <p:txBody>
          <a:bodyPr/>
          <a:lstStyle/>
          <a:p>
            <a:r>
              <a:rPr lang="en-GB" dirty="0"/>
              <a:t>Inhouse Computers</a:t>
            </a:r>
          </a:p>
        </p:txBody>
      </p:sp>
    </p:spTree>
    <p:extLst>
      <p:ext uri="{BB962C8B-B14F-4D97-AF65-F5344CB8AC3E}">
        <p14:creationId xmlns:p14="http://schemas.microsoft.com/office/powerpoint/2010/main" val="33213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Risks – Capacity - Costs of on-prem storage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0FF89F5-ECF2-4545-8F5F-EE032F9559DF}"/>
              </a:ext>
            </a:extLst>
          </p:cNvPr>
          <p:cNvSpPr txBox="1">
            <a:spLocks/>
          </p:cNvSpPr>
          <p:nvPr/>
        </p:nvSpPr>
        <p:spPr>
          <a:xfrm>
            <a:off x="1054101" y="4482570"/>
            <a:ext cx="220523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NAS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81B7B4F-9ADC-F84F-B38D-BD3E0EE4F21E}"/>
              </a:ext>
            </a:extLst>
          </p:cNvPr>
          <p:cNvSpPr txBox="1">
            <a:spLocks/>
          </p:cNvSpPr>
          <p:nvPr/>
        </p:nvSpPr>
        <p:spPr>
          <a:xfrm>
            <a:off x="1054101" y="3545807"/>
            <a:ext cx="220523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JBOD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5FFD8C7-DE9F-8E42-A2BD-97ACFA4A551B}"/>
              </a:ext>
            </a:extLst>
          </p:cNvPr>
          <p:cNvSpPr txBox="1">
            <a:spLocks/>
          </p:cNvSpPr>
          <p:nvPr/>
        </p:nvSpPr>
        <p:spPr>
          <a:xfrm>
            <a:off x="1054101" y="5419334"/>
            <a:ext cx="220523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Racks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114C6AD-3386-7A40-9539-10C60D73F02C}"/>
              </a:ext>
            </a:extLst>
          </p:cNvPr>
          <p:cNvSpPr txBox="1">
            <a:spLocks/>
          </p:cNvSpPr>
          <p:nvPr/>
        </p:nvSpPr>
        <p:spPr>
          <a:xfrm>
            <a:off x="1054101" y="2550561"/>
            <a:ext cx="220523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Single HDD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2013E-239C-DC4E-9C6A-28008422328C}"/>
              </a:ext>
            </a:extLst>
          </p:cNvPr>
          <p:cNvSpPr txBox="1">
            <a:spLocks/>
          </p:cNvSpPr>
          <p:nvPr/>
        </p:nvSpPr>
        <p:spPr>
          <a:xfrm>
            <a:off x="8278213" y="2550561"/>
            <a:ext cx="220523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£40 - £150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8006CF9-79DA-CA49-B89E-00441B9E1AF5}"/>
              </a:ext>
            </a:extLst>
          </p:cNvPr>
          <p:cNvSpPr txBox="1">
            <a:spLocks/>
          </p:cNvSpPr>
          <p:nvPr/>
        </p:nvSpPr>
        <p:spPr>
          <a:xfrm>
            <a:off x="8278213" y="3429000"/>
            <a:ext cx="220523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£200 - £1500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CA4FBB9-3A28-1F4C-95BA-0BA5D3AC9032}"/>
              </a:ext>
            </a:extLst>
          </p:cNvPr>
          <p:cNvSpPr txBox="1">
            <a:spLocks/>
          </p:cNvSpPr>
          <p:nvPr/>
        </p:nvSpPr>
        <p:spPr>
          <a:xfrm>
            <a:off x="8240516" y="4482570"/>
            <a:ext cx="220523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£1000 - £15000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5990686-AC85-7243-8C11-DF3DBA0880F5}"/>
              </a:ext>
            </a:extLst>
          </p:cNvPr>
          <p:cNvSpPr txBox="1">
            <a:spLocks/>
          </p:cNvSpPr>
          <p:nvPr/>
        </p:nvSpPr>
        <p:spPr>
          <a:xfrm>
            <a:off x="8208087" y="5419332"/>
            <a:ext cx="220523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£10000 - £££</a:t>
            </a:r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E2091152-C5B9-4F47-8AAE-8AFE1E349185}"/>
              </a:ext>
            </a:extLst>
          </p:cNvPr>
          <p:cNvSpPr/>
          <p:nvPr/>
        </p:nvSpPr>
        <p:spPr>
          <a:xfrm>
            <a:off x="3225225" y="1627734"/>
            <a:ext cx="377687" cy="4022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76F45816-B033-1D40-951B-B4A40B65FF0B}"/>
              </a:ext>
            </a:extLst>
          </p:cNvPr>
          <p:cNvSpPr/>
          <p:nvPr/>
        </p:nvSpPr>
        <p:spPr>
          <a:xfrm>
            <a:off x="7863843" y="1667475"/>
            <a:ext cx="377687" cy="4022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0E296D5-DC98-3242-B70E-F6B31F5B04BA}"/>
              </a:ext>
            </a:extLst>
          </p:cNvPr>
          <p:cNvSpPr txBox="1">
            <a:spLocks/>
          </p:cNvSpPr>
          <p:nvPr/>
        </p:nvSpPr>
        <p:spPr>
          <a:xfrm>
            <a:off x="3806352" y="1667475"/>
            <a:ext cx="1429493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Risk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9BE872C-CD18-8D47-9F92-5DB2BBAF3880}"/>
              </a:ext>
            </a:extLst>
          </p:cNvPr>
          <p:cNvSpPr txBox="1">
            <a:spLocks/>
          </p:cNvSpPr>
          <p:nvPr/>
        </p:nvSpPr>
        <p:spPr>
          <a:xfrm>
            <a:off x="3778211" y="2550560"/>
            <a:ext cx="148577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High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50B009B-44E8-FF47-BE3C-80647949A40A}"/>
              </a:ext>
            </a:extLst>
          </p:cNvPr>
          <p:cNvSpPr txBox="1">
            <a:spLocks/>
          </p:cNvSpPr>
          <p:nvPr/>
        </p:nvSpPr>
        <p:spPr>
          <a:xfrm>
            <a:off x="3754340" y="5413873"/>
            <a:ext cx="1532686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Low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D6885D9-7569-394B-BBD9-3018922C0ED6}"/>
              </a:ext>
            </a:extLst>
          </p:cNvPr>
          <p:cNvSpPr txBox="1">
            <a:spLocks/>
          </p:cNvSpPr>
          <p:nvPr/>
        </p:nvSpPr>
        <p:spPr>
          <a:xfrm>
            <a:off x="6200894" y="1667475"/>
            <a:ext cx="1429493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Capacity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BCE5991-FA02-944A-B57E-ECE35B1D5596}"/>
              </a:ext>
            </a:extLst>
          </p:cNvPr>
          <p:cNvSpPr txBox="1">
            <a:spLocks/>
          </p:cNvSpPr>
          <p:nvPr/>
        </p:nvSpPr>
        <p:spPr>
          <a:xfrm>
            <a:off x="6149297" y="2550560"/>
            <a:ext cx="1532686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1TB – 12TB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1EE95BE-FF0C-594C-9CAA-2F134B52DA97}"/>
              </a:ext>
            </a:extLst>
          </p:cNvPr>
          <p:cNvSpPr txBox="1">
            <a:spLocks/>
          </p:cNvSpPr>
          <p:nvPr/>
        </p:nvSpPr>
        <p:spPr>
          <a:xfrm>
            <a:off x="6149297" y="5413872"/>
            <a:ext cx="1532686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Peta Bytes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10FD67B-8D3B-284F-B803-6058C6B110AE}"/>
              </a:ext>
            </a:extLst>
          </p:cNvPr>
          <p:cNvSpPr txBox="1">
            <a:spLocks/>
          </p:cNvSpPr>
          <p:nvPr/>
        </p:nvSpPr>
        <p:spPr>
          <a:xfrm>
            <a:off x="6149297" y="3428999"/>
            <a:ext cx="1532686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2TB – 24TB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4634D9C-717F-1947-809A-43875F0BF226}"/>
              </a:ext>
            </a:extLst>
          </p:cNvPr>
          <p:cNvSpPr txBox="1">
            <a:spLocks/>
          </p:cNvSpPr>
          <p:nvPr/>
        </p:nvSpPr>
        <p:spPr>
          <a:xfrm>
            <a:off x="6066638" y="4482570"/>
            <a:ext cx="1698004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12TB – 96TB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CB7BB569-B151-014E-977A-F0C9B6A671C4}"/>
              </a:ext>
            </a:extLst>
          </p:cNvPr>
          <p:cNvSpPr/>
          <p:nvPr/>
        </p:nvSpPr>
        <p:spPr>
          <a:xfrm>
            <a:off x="5544534" y="1627734"/>
            <a:ext cx="377687" cy="4022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F78F954-4D8B-DE49-962E-42C7AB04DD2E}"/>
              </a:ext>
            </a:extLst>
          </p:cNvPr>
          <p:cNvSpPr txBox="1">
            <a:spLocks/>
          </p:cNvSpPr>
          <p:nvPr/>
        </p:nvSpPr>
        <p:spPr>
          <a:xfrm>
            <a:off x="1439307" y="1667475"/>
            <a:ext cx="1429493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Solution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873FB8-751A-A34A-8A49-A9447DB59D36}"/>
              </a:ext>
            </a:extLst>
          </p:cNvPr>
          <p:cNvSpPr txBox="1"/>
          <p:nvPr/>
        </p:nvSpPr>
        <p:spPr>
          <a:xfrm>
            <a:off x="5059017" y="4035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539A59D-A624-984D-BDBC-DD1CD62F7D29}"/>
              </a:ext>
            </a:extLst>
          </p:cNvPr>
          <p:cNvSpPr txBox="1">
            <a:spLocks/>
          </p:cNvSpPr>
          <p:nvPr/>
        </p:nvSpPr>
        <p:spPr>
          <a:xfrm>
            <a:off x="8595437" y="1667475"/>
            <a:ext cx="1429493" cy="4734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427553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2850" y="3899500"/>
            <a:ext cx="2882900" cy="16129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4856" y="1672281"/>
            <a:ext cx="2338888" cy="150430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Data safety is very high. </a:t>
            </a:r>
            <a:r>
              <a:rPr lang="en-GB" dirty="0"/>
              <a:t>HW failure is resolved as part of the service. No inhouse staff required.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Backups are still an important task.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Increase of capacity is instant.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Maintaining user accounts.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Access policies.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Speed to your data depends on your ISP.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Easy sharing globally.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Cloud Storage – 99.9999999999% reliability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Typical Office Desktop computer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562850" y="5644022"/>
            <a:ext cx="2882900" cy="353123"/>
          </a:xfrm>
        </p:spPr>
        <p:txBody>
          <a:bodyPr/>
          <a:lstStyle/>
          <a:p>
            <a:r>
              <a:rPr lang="en-GB" dirty="0"/>
              <a:t>Inhouse Computers</a:t>
            </a:r>
          </a:p>
        </p:txBody>
      </p:sp>
    </p:spTree>
    <p:extLst>
      <p:ext uri="{BB962C8B-B14F-4D97-AF65-F5344CB8AC3E}">
        <p14:creationId xmlns:p14="http://schemas.microsoft.com/office/powerpoint/2010/main" val="84997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Costs of Cloud Storage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54099" y="1665288"/>
            <a:ext cx="9342438" cy="45174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Costs are usually linear and tiered.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You pay for what you use.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Be careful! You might pay extra for transfer of data and additional services.</a:t>
            </a:r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F9CAB347-594A-C246-9316-FAC5EC3EE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brightnessContrast bright="-31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5730" y="2811098"/>
            <a:ext cx="5860539" cy="33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80965" y="1672281"/>
            <a:ext cx="1502943" cy="385119"/>
          </a:xfrm>
        </p:spPr>
        <p:txBody>
          <a:bodyPr/>
          <a:lstStyle/>
          <a:p>
            <a:pPr algn="ctr"/>
            <a:r>
              <a:rPr lang="en-GB" dirty="0"/>
              <a:t>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can we store in the Cloud?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4CDCA5-A72F-C14C-9B24-5613C345C720}"/>
              </a:ext>
            </a:extLst>
          </p:cNvPr>
          <p:cNvSpPr txBox="1">
            <a:spLocks/>
          </p:cNvSpPr>
          <p:nvPr/>
        </p:nvSpPr>
        <p:spPr>
          <a:xfrm>
            <a:off x="5008917" y="1672281"/>
            <a:ext cx="1380287" cy="3851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Objects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9E7B6C6-2B96-704D-BEEA-58B22B196371}"/>
              </a:ext>
            </a:extLst>
          </p:cNvPr>
          <p:cNvSpPr txBox="1">
            <a:spLocks/>
          </p:cNvSpPr>
          <p:nvPr/>
        </p:nvSpPr>
        <p:spPr>
          <a:xfrm>
            <a:off x="8336869" y="1672281"/>
            <a:ext cx="1380287" cy="3851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Files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AAAC323-F7E9-2249-94A6-0CF51E44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08" y="2822146"/>
            <a:ext cx="1625600" cy="162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5C7641-57DE-A04D-B4B5-D075C40E9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212" y="2822146"/>
            <a:ext cx="1625600" cy="16256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22F2005-D8A4-9F42-AD65-E30499161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60" y="2822146"/>
            <a:ext cx="1625600" cy="1625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B5DF69-E915-C54F-A6F4-480C9428BE05}"/>
              </a:ext>
            </a:extLst>
          </p:cNvPr>
          <p:cNvSpPr txBox="1"/>
          <p:nvPr/>
        </p:nvSpPr>
        <p:spPr>
          <a:xfrm>
            <a:off x="1787454" y="4816387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AWS RDS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486A0-B110-C149-9986-8453EC87AB48}"/>
              </a:ext>
            </a:extLst>
          </p:cNvPr>
          <p:cNvSpPr txBox="1"/>
          <p:nvPr/>
        </p:nvSpPr>
        <p:spPr>
          <a:xfrm>
            <a:off x="5205174" y="4812268"/>
            <a:ext cx="987771" cy="369332"/>
          </a:xfrm>
          <a:custGeom>
            <a:avLst/>
            <a:gdLst>
              <a:gd name="connsiteX0" fmla="*/ 0 w 987771"/>
              <a:gd name="connsiteY0" fmla="*/ 0 h 369332"/>
              <a:gd name="connsiteX1" fmla="*/ 987771 w 987771"/>
              <a:gd name="connsiteY1" fmla="*/ 0 h 369332"/>
              <a:gd name="connsiteX2" fmla="*/ 987771 w 987771"/>
              <a:gd name="connsiteY2" fmla="*/ 369332 h 369332"/>
              <a:gd name="connsiteX3" fmla="*/ 0 w 987771"/>
              <a:gd name="connsiteY3" fmla="*/ 369332 h 369332"/>
              <a:gd name="connsiteX4" fmla="*/ 0 w 987771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771" h="369332" extrusionOk="0">
                <a:moveTo>
                  <a:pt x="0" y="0"/>
                </a:moveTo>
                <a:cubicBezTo>
                  <a:pt x="490735" y="45706"/>
                  <a:pt x="863698" y="-67383"/>
                  <a:pt x="987771" y="0"/>
                </a:cubicBezTo>
                <a:cubicBezTo>
                  <a:pt x="964967" y="167616"/>
                  <a:pt x="985711" y="247698"/>
                  <a:pt x="987771" y="369332"/>
                </a:cubicBezTo>
                <a:cubicBezTo>
                  <a:pt x="857301" y="412528"/>
                  <a:pt x="313429" y="421435"/>
                  <a:pt x="0" y="369332"/>
                </a:cubicBezTo>
                <a:cubicBezTo>
                  <a:pt x="19812" y="326466"/>
                  <a:pt x="15727" y="93631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AWS S3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E8A41-0322-8D4F-8065-DD9EC3A1F38E}"/>
              </a:ext>
            </a:extLst>
          </p:cNvPr>
          <p:cNvSpPr txBox="1"/>
          <p:nvPr/>
        </p:nvSpPr>
        <p:spPr>
          <a:xfrm>
            <a:off x="8443358" y="48122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AWS EBS</a:t>
            </a:r>
          </a:p>
        </p:txBody>
      </p:sp>
    </p:spTree>
    <p:extLst>
      <p:ext uri="{BB962C8B-B14F-4D97-AF65-F5344CB8AC3E}">
        <p14:creationId xmlns:p14="http://schemas.microsoft.com/office/powerpoint/2010/main" val="11399991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v1.potx" id="{556F4431-1E2B-42AC-B219-CEAD77DA4499}" vid="{92EF8CFD-18FF-41B9-B116-33CFA4F64963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NA font">
      <a:majorFont>
        <a:latin typeface="Roboto Mon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v1.potx" id="{556F4431-1E2B-42AC-B219-CEAD77DA4499}" vid="{B6A91C93-D596-47F9-A623-001EC812FA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0DC9A9DEE18A4CB9E92ABAA7A5D8D2" ma:contentTypeVersion="112" ma:contentTypeDescription="Create a new document." ma:contentTypeScope="" ma:versionID="a2bee7cb81864f8375206f88b5702249">
  <xsd:schema xmlns:xsd="http://www.w3.org/2001/XMLSchema" xmlns:xs="http://www.w3.org/2001/XMLSchema" xmlns:p="http://schemas.microsoft.com/office/2006/metadata/properties" xmlns:ns2="a67c0736-5c7f-4174-8dcd-78baf74714be" xmlns:ns3="7fd974d9-64c5-42b6-abcc-0a2ffc3c691d" targetNamespace="http://schemas.microsoft.com/office/2006/metadata/properties" ma:root="true" ma:fieldsID="abc6ba80d6591c59af78ee3c1b733b4a" ns2:_="" ns3:_="">
    <xsd:import namespace="a67c0736-5c7f-4174-8dcd-78baf74714be"/>
    <xsd:import namespace="7fd974d9-64c5-42b6-abcc-0a2ffc3c69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0736-5c7f-4174-8dcd-78baf74714b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974d9-64c5-42b6-abcc-0a2ffc3c6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D7A6B6-F465-4017-AEA8-2CB9F6A21DB8}"/>
</file>

<file path=customXml/itemProps2.xml><?xml version="1.0" encoding="utf-8"?>
<ds:datastoreItem xmlns:ds="http://schemas.openxmlformats.org/officeDocument/2006/customXml" ds:itemID="{E19E3865-6433-4BC9-ADD9-BFE4AF21DF7E}"/>
</file>

<file path=customXml/itemProps3.xml><?xml version="1.0" encoding="utf-8"?>
<ds:datastoreItem xmlns:ds="http://schemas.openxmlformats.org/officeDocument/2006/customXml" ds:itemID="{2396C148-3B06-4772-A9EB-099EDB1820DB}"/>
</file>

<file path=customXml/itemProps4.xml><?xml version="1.0" encoding="utf-8"?>
<ds:datastoreItem xmlns:ds="http://schemas.openxmlformats.org/officeDocument/2006/customXml" ds:itemID="{15D5EA26-BBEB-44A0-888E-76ABA3E60939}"/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731</TotalTime>
  <Words>907</Words>
  <Application>Microsoft Macintosh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Roboto Mono</vt:lpstr>
      <vt:lpstr>Calibri</vt:lpstr>
      <vt:lpstr>Open Sans</vt:lpstr>
      <vt:lpstr>Arial</vt:lpstr>
      <vt:lpstr>Wingdings</vt:lpstr>
      <vt:lpstr>Title slide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Kern</dc:creator>
  <cp:lastModifiedBy>Karl Kern</cp:lastModifiedBy>
  <cp:revision>63</cp:revision>
  <dcterms:created xsi:type="dcterms:W3CDTF">2020-02-09T11:11:00Z</dcterms:created>
  <dcterms:modified xsi:type="dcterms:W3CDTF">2020-02-09T23:33:10Z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0x010100950DC9A9DEE18A4CB9E92ABAA7A5D8D2</vt:lpwstr>
  </property>
</Properties>
</file>