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6" r:id="rId2"/>
    <p:sldId id="26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504D"/>
    <a:srgbClr val="8064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56" d="100"/>
          <a:sy n="56" d="100"/>
        </p:scale>
        <p:origin x="39" y="78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93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5745BE-51EB-4793-8CFE-1D30A7850F70}" type="doc">
      <dgm:prSet loTypeId="urn:microsoft.com/office/officeart/2005/8/layout/hProcess9" loCatId="process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86E8062A-0F6B-43CD-932E-8E364742AEAC}">
      <dgm:prSet phldrT="[Text]" custT="1"/>
      <dgm:spPr/>
      <dgm:t>
        <a:bodyPr/>
        <a:lstStyle/>
        <a:p>
          <a:pPr>
            <a:buNone/>
          </a:pPr>
          <a:r>
            <a:rPr lang="en-GB" sz="1200" b="1" dirty="0">
              <a:latin typeface="Foundry Form Sans" panose="02000503050000020004" pitchFamily="2" charset="0"/>
            </a:rPr>
            <a:t>Inputs</a:t>
          </a:r>
        </a:p>
        <a:p>
          <a:pPr>
            <a:buNone/>
          </a:pPr>
          <a:r>
            <a:rPr lang="en-GB" sz="1200" dirty="0">
              <a:latin typeface="Foundry Form Sans" panose="02000503050000020004" pitchFamily="2" charset="0"/>
            </a:rPr>
            <a:t>What you will invest (resources dedicated to the service or intervention)</a:t>
          </a:r>
          <a:endParaRPr lang="en-GB" sz="1200" b="1" dirty="0">
            <a:latin typeface="Foundry Form Sans" panose="02000503050000020004" pitchFamily="2" charset="0"/>
          </a:endParaRPr>
        </a:p>
      </dgm:t>
    </dgm:pt>
    <dgm:pt modelId="{4EE10B4C-CFBC-4152-A85F-79E51A1B484D}" type="parTrans" cxnId="{19424C04-6AB0-4B18-BFAE-24B0E202ECFF}">
      <dgm:prSet/>
      <dgm:spPr/>
      <dgm:t>
        <a:bodyPr/>
        <a:lstStyle/>
        <a:p>
          <a:endParaRPr lang="en-GB"/>
        </a:p>
      </dgm:t>
    </dgm:pt>
    <dgm:pt modelId="{2BCABFE0-E4EC-4A97-A3D2-9BBF748A444B}" type="sibTrans" cxnId="{19424C04-6AB0-4B18-BFAE-24B0E202ECFF}">
      <dgm:prSet/>
      <dgm:spPr/>
      <dgm:t>
        <a:bodyPr/>
        <a:lstStyle/>
        <a:p>
          <a:endParaRPr lang="en-GB"/>
        </a:p>
      </dgm:t>
    </dgm:pt>
    <dgm:pt modelId="{B01D923A-8CF5-4307-9129-981201C81EF2}">
      <dgm:prSet phldrT="[Text]" custT="1"/>
      <dgm:spPr/>
      <dgm:t>
        <a:bodyPr/>
        <a:lstStyle/>
        <a:p>
          <a:pPr>
            <a:buNone/>
          </a:pPr>
          <a:r>
            <a:rPr lang="en-GB" sz="1200" b="1" dirty="0">
              <a:latin typeface="Foundry Form Sans" panose="02000503050000020004" pitchFamily="2" charset="0"/>
            </a:rPr>
            <a:t>Outputs</a:t>
          </a:r>
        </a:p>
        <a:p>
          <a:pPr>
            <a:buNone/>
          </a:pPr>
          <a:r>
            <a:rPr lang="en-GB" sz="1200" dirty="0">
              <a:latin typeface="Foundry Form Sans" panose="02000503050000020004" pitchFamily="2" charset="0"/>
            </a:rPr>
            <a:t>What the service or intervention has accomplished (i.e. things that can be defined or measured in volume terms):</a:t>
          </a:r>
          <a:endParaRPr lang="en-GB" sz="1200" b="1" dirty="0">
            <a:latin typeface="Foundry Form Sans" panose="02000503050000020004" pitchFamily="2" charset="0"/>
          </a:endParaRPr>
        </a:p>
      </dgm:t>
    </dgm:pt>
    <dgm:pt modelId="{47895306-2264-4DA1-A27C-49A77FC3FB39}" type="parTrans" cxnId="{D9908E33-87F8-4D2A-BB5B-96A4E2861737}">
      <dgm:prSet/>
      <dgm:spPr/>
      <dgm:t>
        <a:bodyPr/>
        <a:lstStyle/>
        <a:p>
          <a:endParaRPr lang="en-GB"/>
        </a:p>
      </dgm:t>
    </dgm:pt>
    <dgm:pt modelId="{3EAE3E83-0DB6-422B-A1A8-035E352F9F04}" type="sibTrans" cxnId="{D9908E33-87F8-4D2A-BB5B-96A4E2861737}">
      <dgm:prSet/>
      <dgm:spPr/>
      <dgm:t>
        <a:bodyPr/>
        <a:lstStyle/>
        <a:p>
          <a:endParaRPr lang="en-GB"/>
        </a:p>
      </dgm:t>
    </dgm:pt>
    <dgm:pt modelId="{EF0776D5-2BF5-45AA-BA88-9541443E49C6}">
      <dgm:prSet phldrT="[Text]" custT="1"/>
      <dgm:spPr/>
      <dgm:t>
        <a:bodyPr/>
        <a:lstStyle/>
        <a:p>
          <a:pPr>
            <a:buNone/>
          </a:pPr>
          <a:r>
            <a:rPr lang="en-GB" sz="1200" b="1" dirty="0">
              <a:latin typeface="Foundry Form Sans" panose="02000503050000020004" pitchFamily="2" charset="0"/>
            </a:rPr>
            <a:t>Activities</a:t>
          </a:r>
        </a:p>
        <a:p>
          <a:pPr>
            <a:buNone/>
          </a:pPr>
          <a:r>
            <a:rPr lang="en-GB" sz="1200" dirty="0">
              <a:latin typeface="Foundry Form Sans" panose="02000503050000020004" pitchFamily="2" charset="0"/>
            </a:rPr>
            <a:t>What you will do (what the service or intervention does with the inputs to help reach its goals):</a:t>
          </a:r>
          <a:endParaRPr lang="en-GB" sz="1200" b="1" dirty="0">
            <a:latin typeface="Foundry Form Sans" panose="02000503050000020004" pitchFamily="2" charset="0"/>
          </a:endParaRPr>
        </a:p>
      </dgm:t>
    </dgm:pt>
    <dgm:pt modelId="{74307961-9052-4E56-A819-7DCAAB0E5782}" type="sibTrans" cxnId="{09C12B04-2ACF-4732-9980-F875FC8EEBDE}">
      <dgm:prSet/>
      <dgm:spPr/>
      <dgm:t>
        <a:bodyPr/>
        <a:lstStyle/>
        <a:p>
          <a:endParaRPr lang="en-GB"/>
        </a:p>
      </dgm:t>
    </dgm:pt>
    <dgm:pt modelId="{88CA642A-D2C3-4C11-A599-AA0D3852749B}" type="parTrans" cxnId="{09C12B04-2ACF-4732-9980-F875FC8EEBDE}">
      <dgm:prSet/>
      <dgm:spPr/>
      <dgm:t>
        <a:bodyPr/>
        <a:lstStyle/>
        <a:p>
          <a:endParaRPr lang="en-GB"/>
        </a:p>
      </dgm:t>
    </dgm:pt>
    <dgm:pt modelId="{1C25661C-E5E1-479F-B8D3-96EC530BD4D7}">
      <dgm:prSet custT="1"/>
      <dgm:spPr/>
      <dgm:t>
        <a:bodyPr/>
        <a:lstStyle/>
        <a:p>
          <a:pPr>
            <a:buFont typeface="Symbol" panose="05050102010706020507" pitchFamily="18" charset="2"/>
            <a:buNone/>
          </a:pPr>
          <a:r>
            <a:rPr lang="en-GB" sz="1200" dirty="0">
              <a:latin typeface="Foundry Form Sans" panose="02000503050000020004" pitchFamily="2" charset="0"/>
            </a:rPr>
            <a:t>E.g. Staff, Time, Money, Equipment, Technology, Partners</a:t>
          </a:r>
        </a:p>
      </dgm:t>
    </dgm:pt>
    <dgm:pt modelId="{C4EE4C91-BBA7-4785-889E-120AE7E61513}" type="parTrans" cxnId="{D3F87035-3A08-4291-BBEF-842660D76E91}">
      <dgm:prSet/>
      <dgm:spPr/>
      <dgm:t>
        <a:bodyPr/>
        <a:lstStyle/>
        <a:p>
          <a:endParaRPr lang="en-GB"/>
        </a:p>
      </dgm:t>
    </dgm:pt>
    <dgm:pt modelId="{6D803DA1-7BA3-4E66-8D52-7B8F8E617DFF}" type="sibTrans" cxnId="{D3F87035-3A08-4291-BBEF-842660D76E91}">
      <dgm:prSet/>
      <dgm:spPr/>
      <dgm:t>
        <a:bodyPr/>
        <a:lstStyle/>
        <a:p>
          <a:endParaRPr lang="en-GB"/>
        </a:p>
      </dgm:t>
    </dgm:pt>
    <dgm:pt modelId="{9ECA4A3F-E706-4415-8FBC-34F5B70DA074}">
      <dgm:prSet custT="1"/>
      <dgm:spPr/>
      <dgm:t>
        <a:bodyPr/>
        <a:lstStyle/>
        <a:p>
          <a:pPr>
            <a:buFont typeface="Symbol" panose="05050102010706020507" pitchFamily="18" charset="2"/>
            <a:buNone/>
          </a:pPr>
          <a:r>
            <a:rPr lang="en-GB" sz="1200" dirty="0">
              <a:latin typeface="Foundry Form Sans" panose="02000503050000020004" pitchFamily="2" charset="0"/>
            </a:rPr>
            <a:t>E.g. Deliver services, conduct meetings, Training</a:t>
          </a:r>
        </a:p>
      </dgm:t>
    </dgm:pt>
    <dgm:pt modelId="{3F4F5F5A-FA2B-4EA1-A812-6F10CE9B79FF}" type="parTrans" cxnId="{C04D1308-E4A1-4066-9D12-947A858077AA}">
      <dgm:prSet/>
      <dgm:spPr/>
      <dgm:t>
        <a:bodyPr/>
        <a:lstStyle/>
        <a:p>
          <a:endParaRPr lang="en-GB"/>
        </a:p>
      </dgm:t>
    </dgm:pt>
    <dgm:pt modelId="{9DE31970-5E0C-4F79-B2D7-C0E91EF41268}" type="sibTrans" cxnId="{C04D1308-E4A1-4066-9D12-947A858077AA}">
      <dgm:prSet/>
      <dgm:spPr/>
      <dgm:t>
        <a:bodyPr/>
        <a:lstStyle/>
        <a:p>
          <a:endParaRPr lang="en-GB"/>
        </a:p>
      </dgm:t>
    </dgm:pt>
    <dgm:pt modelId="{47DD33B4-3E9C-45F5-AB3D-FB11E3C4EFE0}">
      <dgm:prSet custT="1"/>
      <dgm:spPr/>
      <dgm:t>
        <a:bodyPr/>
        <a:lstStyle/>
        <a:p>
          <a:pPr>
            <a:buFont typeface="Symbol" panose="05050102010706020507" pitchFamily="18" charset="2"/>
            <a:buNone/>
          </a:pPr>
          <a:r>
            <a:rPr lang="en-GB" sz="1200" dirty="0">
              <a:latin typeface="Foundry Form Sans" panose="02000503050000020004" pitchFamily="2" charset="0"/>
            </a:rPr>
            <a:t>E.g. Types of services, Numbers of participants receiving support/training</a:t>
          </a:r>
        </a:p>
      </dgm:t>
    </dgm:pt>
    <dgm:pt modelId="{97FB5E93-21A2-4BC3-BF06-BEC3DB6BC25B}" type="parTrans" cxnId="{B9E5E9F5-D3EE-4339-9113-DC1CB2D7CFA9}">
      <dgm:prSet/>
      <dgm:spPr/>
      <dgm:t>
        <a:bodyPr/>
        <a:lstStyle/>
        <a:p>
          <a:endParaRPr lang="en-GB"/>
        </a:p>
      </dgm:t>
    </dgm:pt>
    <dgm:pt modelId="{60F551CC-A5EB-4529-AE5A-0A080202C19B}" type="sibTrans" cxnId="{B9E5E9F5-D3EE-4339-9113-DC1CB2D7CFA9}">
      <dgm:prSet/>
      <dgm:spPr/>
      <dgm:t>
        <a:bodyPr/>
        <a:lstStyle/>
        <a:p>
          <a:endParaRPr lang="en-GB"/>
        </a:p>
      </dgm:t>
    </dgm:pt>
    <dgm:pt modelId="{8ADFA828-7B1F-4CE9-B0B5-4C255FE18467}">
      <dgm:prSet phldrT="[Text]" custT="1"/>
      <dgm:spPr/>
      <dgm:t>
        <a:bodyPr/>
        <a:lstStyle/>
        <a:p>
          <a:pPr algn="ctr"/>
          <a:r>
            <a:rPr lang="en-GB" sz="1200" b="1" dirty="0">
              <a:latin typeface="Foundry Form Sans" panose="02000503050000020004" pitchFamily="2" charset="0"/>
            </a:rPr>
            <a:t>Outcomes</a:t>
          </a:r>
        </a:p>
        <a:p>
          <a:pPr algn="l"/>
          <a:r>
            <a:rPr lang="en-GB" sz="1200" dirty="0">
              <a:latin typeface="Foundry Form Sans" panose="02000503050000020004" pitchFamily="2" charset="0"/>
            </a:rPr>
            <a:t>What you will achieve (benefits or changes for participants during or after activities):</a:t>
          </a:r>
        </a:p>
        <a:p>
          <a:pPr algn="l">
            <a:buFont typeface="Symbol" panose="05050102010706020507" pitchFamily="18" charset="2"/>
            <a:buChar char=""/>
          </a:pPr>
          <a:r>
            <a:rPr lang="en-GB" sz="1200" dirty="0">
              <a:latin typeface="Foundry Form Sans" panose="02000503050000020004" pitchFamily="2" charset="0"/>
            </a:rPr>
            <a:t>E.g.</a:t>
          </a:r>
        </a:p>
        <a:p>
          <a:pPr algn="l">
            <a:buFont typeface="Symbol" panose="05050102010706020507" pitchFamily="18" charset="2"/>
            <a:buChar char=""/>
          </a:pPr>
          <a:r>
            <a:rPr lang="en-GB" sz="1200" dirty="0">
              <a:latin typeface="Foundry Form Sans" panose="02000503050000020004" pitchFamily="2" charset="0"/>
            </a:rPr>
            <a:t>Increased awareness</a:t>
          </a:r>
        </a:p>
        <a:p>
          <a:pPr algn="l">
            <a:buFont typeface="Symbol" panose="05050102010706020507" pitchFamily="18" charset="2"/>
            <a:buChar char=""/>
          </a:pPr>
          <a:r>
            <a:rPr lang="en-GB" sz="1200" dirty="0">
              <a:latin typeface="Foundry Form Sans" panose="02000503050000020004" pitchFamily="2" charset="0"/>
            </a:rPr>
            <a:t>Improved access to services or support</a:t>
          </a:r>
        </a:p>
        <a:p>
          <a:pPr algn="l">
            <a:buFont typeface="Symbol" panose="05050102010706020507" pitchFamily="18" charset="2"/>
            <a:buChar char=""/>
          </a:pPr>
          <a:r>
            <a:rPr lang="en-GB" sz="1200" dirty="0">
              <a:latin typeface="Foundry Form Sans" panose="02000503050000020004" pitchFamily="2" charset="0"/>
            </a:rPr>
            <a:t>Enhanced skills</a:t>
          </a:r>
        </a:p>
      </dgm:t>
    </dgm:pt>
    <dgm:pt modelId="{41FB4947-A718-4D03-94F2-FBF4B0D66D67}" type="sibTrans" cxnId="{553F5E22-2A8C-466B-99CF-BE76B989856E}">
      <dgm:prSet/>
      <dgm:spPr/>
      <dgm:t>
        <a:bodyPr/>
        <a:lstStyle/>
        <a:p>
          <a:endParaRPr lang="en-GB"/>
        </a:p>
      </dgm:t>
    </dgm:pt>
    <dgm:pt modelId="{DA2B1DC1-6C46-49D9-A4D4-5A3C7F132768}" type="parTrans" cxnId="{553F5E22-2A8C-466B-99CF-BE76B989856E}">
      <dgm:prSet/>
      <dgm:spPr/>
      <dgm:t>
        <a:bodyPr/>
        <a:lstStyle/>
        <a:p>
          <a:endParaRPr lang="en-GB"/>
        </a:p>
      </dgm:t>
    </dgm:pt>
    <dgm:pt modelId="{CB305A35-96BB-4F56-9B2D-745BA1C2BD4F}">
      <dgm:prSet phldrT="[Text]" custT="1"/>
      <dgm:spPr/>
      <dgm:t>
        <a:bodyPr anchor="t"/>
        <a:lstStyle/>
        <a:p>
          <a:pPr algn="l"/>
          <a:r>
            <a:rPr lang="en-GB" sz="1200" b="1" dirty="0">
              <a:latin typeface="Foundry Form Sans" panose="02000503050000020004" pitchFamily="2" charset="0"/>
            </a:rPr>
            <a:t>Impact</a:t>
          </a:r>
        </a:p>
        <a:p>
          <a:pPr algn="l"/>
          <a:r>
            <a:rPr lang="en-GB" sz="1200" dirty="0">
              <a:latin typeface="Foundry Form Sans" panose="02000503050000020004" pitchFamily="2" charset="0"/>
            </a:rPr>
            <a:t>The longer-term consequences or results of the service or intervention. </a:t>
          </a:r>
        </a:p>
        <a:p>
          <a:pPr algn="l"/>
          <a:r>
            <a:rPr lang="en-GB" sz="1200" dirty="0">
              <a:latin typeface="Foundry Form Sans" panose="02000503050000020004" pitchFamily="2" charset="0"/>
            </a:rPr>
            <a:t>E.g. Better integrated support services for VAWG victims</a:t>
          </a:r>
        </a:p>
      </dgm:t>
    </dgm:pt>
    <dgm:pt modelId="{B2C8E277-AD4D-468F-A760-839685E77C7C}" type="sibTrans" cxnId="{2C439719-06EA-4028-B569-026B83953B3D}">
      <dgm:prSet/>
      <dgm:spPr/>
      <dgm:t>
        <a:bodyPr/>
        <a:lstStyle/>
        <a:p>
          <a:endParaRPr lang="en-GB"/>
        </a:p>
      </dgm:t>
    </dgm:pt>
    <dgm:pt modelId="{4C42E600-7AF2-4D83-B2F2-A46D1FE3D12B}" type="parTrans" cxnId="{2C439719-06EA-4028-B569-026B83953B3D}">
      <dgm:prSet/>
      <dgm:spPr/>
      <dgm:t>
        <a:bodyPr/>
        <a:lstStyle/>
        <a:p>
          <a:endParaRPr lang="en-GB"/>
        </a:p>
      </dgm:t>
    </dgm:pt>
    <dgm:pt modelId="{E9B89F56-F849-4273-A0FD-8A230A10F295}" type="pres">
      <dgm:prSet presAssocID="{0E5745BE-51EB-4793-8CFE-1D30A7850F70}" presName="CompostProcess" presStyleCnt="0">
        <dgm:presLayoutVars>
          <dgm:dir/>
          <dgm:resizeHandles val="exact"/>
        </dgm:presLayoutVars>
      </dgm:prSet>
      <dgm:spPr/>
    </dgm:pt>
    <dgm:pt modelId="{2F67523A-B734-4463-B298-ACCF51554EB3}" type="pres">
      <dgm:prSet presAssocID="{0E5745BE-51EB-4793-8CFE-1D30A7850F70}" presName="arrow" presStyleLbl="bgShp" presStyleIdx="0" presStyleCnt="1" custScaleX="117647"/>
      <dgm:spPr/>
    </dgm:pt>
    <dgm:pt modelId="{9E0D68F6-FCB9-49C0-96C8-56B247CE140E}" type="pres">
      <dgm:prSet presAssocID="{0E5745BE-51EB-4793-8CFE-1D30A7850F70}" presName="linearProcess" presStyleCnt="0"/>
      <dgm:spPr/>
    </dgm:pt>
    <dgm:pt modelId="{32FEE2ED-CC44-4572-A1FF-73A4D96F118F}" type="pres">
      <dgm:prSet presAssocID="{86E8062A-0F6B-43CD-932E-8E364742AEAC}" presName="textNode" presStyleLbl="node1" presStyleIdx="0" presStyleCnt="5">
        <dgm:presLayoutVars>
          <dgm:bulletEnabled val="1"/>
        </dgm:presLayoutVars>
      </dgm:prSet>
      <dgm:spPr/>
    </dgm:pt>
    <dgm:pt modelId="{005F8361-DB3A-4997-AD26-37B58B4D575D}" type="pres">
      <dgm:prSet presAssocID="{2BCABFE0-E4EC-4A97-A3D2-9BBF748A444B}" presName="sibTrans" presStyleCnt="0"/>
      <dgm:spPr/>
    </dgm:pt>
    <dgm:pt modelId="{A2FE917A-4B48-44F7-9A51-8D331CB71841}" type="pres">
      <dgm:prSet presAssocID="{EF0776D5-2BF5-45AA-BA88-9541443E49C6}" presName="textNode" presStyleLbl="node1" presStyleIdx="1" presStyleCnt="5">
        <dgm:presLayoutVars>
          <dgm:bulletEnabled val="1"/>
        </dgm:presLayoutVars>
      </dgm:prSet>
      <dgm:spPr/>
    </dgm:pt>
    <dgm:pt modelId="{31C6617D-D8EF-49D7-84F1-CF77B68F1E7D}" type="pres">
      <dgm:prSet presAssocID="{74307961-9052-4E56-A819-7DCAAB0E5782}" presName="sibTrans" presStyleCnt="0"/>
      <dgm:spPr/>
    </dgm:pt>
    <dgm:pt modelId="{07C04F7C-6F7C-4350-BB9C-0A9EE6BF5AF0}" type="pres">
      <dgm:prSet presAssocID="{B01D923A-8CF5-4307-9129-981201C81EF2}" presName="textNode" presStyleLbl="node1" presStyleIdx="2" presStyleCnt="5">
        <dgm:presLayoutVars>
          <dgm:bulletEnabled val="1"/>
        </dgm:presLayoutVars>
      </dgm:prSet>
      <dgm:spPr/>
    </dgm:pt>
    <dgm:pt modelId="{450312C4-0B65-4F36-B66B-F159EC219C3C}" type="pres">
      <dgm:prSet presAssocID="{3EAE3E83-0DB6-422B-A1A8-035E352F9F04}" presName="sibTrans" presStyleCnt="0"/>
      <dgm:spPr/>
    </dgm:pt>
    <dgm:pt modelId="{C257DD82-7929-42C6-9C23-A9798652093C}" type="pres">
      <dgm:prSet presAssocID="{8ADFA828-7B1F-4CE9-B0B5-4C255FE18467}" presName="textNode" presStyleLbl="node1" presStyleIdx="3" presStyleCnt="5">
        <dgm:presLayoutVars>
          <dgm:bulletEnabled val="1"/>
        </dgm:presLayoutVars>
      </dgm:prSet>
      <dgm:spPr/>
    </dgm:pt>
    <dgm:pt modelId="{498C6A6E-9E99-4426-B538-B5A526658223}" type="pres">
      <dgm:prSet presAssocID="{41FB4947-A718-4D03-94F2-FBF4B0D66D67}" presName="sibTrans" presStyleCnt="0"/>
      <dgm:spPr/>
    </dgm:pt>
    <dgm:pt modelId="{413327F4-1B9A-40CB-AD5C-9253AA46D97D}" type="pres">
      <dgm:prSet presAssocID="{CB305A35-96BB-4F56-9B2D-745BA1C2BD4F}" presName="textNode" presStyleLbl="node1" presStyleIdx="4" presStyleCnt="5">
        <dgm:presLayoutVars>
          <dgm:bulletEnabled val="1"/>
        </dgm:presLayoutVars>
      </dgm:prSet>
      <dgm:spPr/>
    </dgm:pt>
  </dgm:ptLst>
  <dgm:cxnLst>
    <dgm:cxn modelId="{09C12B04-2ACF-4732-9980-F875FC8EEBDE}" srcId="{0E5745BE-51EB-4793-8CFE-1D30A7850F70}" destId="{EF0776D5-2BF5-45AA-BA88-9541443E49C6}" srcOrd="1" destOrd="0" parTransId="{88CA642A-D2C3-4C11-A599-AA0D3852749B}" sibTransId="{74307961-9052-4E56-A819-7DCAAB0E5782}"/>
    <dgm:cxn modelId="{19424C04-6AB0-4B18-BFAE-24B0E202ECFF}" srcId="{0E5745BE-51EB-4793-8CFE-1D30A7850F70}" destId="{86E8062A-0F6B-43CD-932E-8E364742AEAC}" srcOrd="0" destOrd="0" parTransId="{4EE10B4C-CFBC-4152-A85F-79E51A1B484D}" sibTransId="{2BCABFE0-E4EC-4A97-A3D2-9BBF748A444B}"/>
    <dgm:cxn modelId="{C04D1308-E4A1-4066-9D12-947A858077AA}" srcId="{EF0776D5-2BF5-45AA-BA88-9541443E49C6}" destId="{9ECA4A3F-E706-4415-8FBC-34F5B70DA074}" srcOrd="0" destOrd="0" parTransId="{3F4F5F5A-FA2B-4EA1-A812-6F10CE9B79FF}" sibTransId="{9DE31970-5E0C-4F79-B2D7-C0E91EF41268}"/>
    <dgm:cxn modelId="{2C439719-06EA-4028-B569-026B83953B3D}" srcId="{0E5745BE-51EB-4793-8CFE-1D30A7850F70}" destId="{CB305A35-96BB-4F56-9B2D-745BA1C2BD4F}" srcOrd="4" destOrd="0" parTransId="{4C42E600-7AF2-4D83-B2F2-A46D1FE3D12B}" sibTransId="{B2C8E277-AD4D-468F-A760-839685E77C7C}"/>
    <dgm:cxn modelId="{553F5E22-2A8C-466B-99CF-BE76B989856E}" srcId="{0E5745BE-51EB-4793-8CFE-1D30A7850F70}" destId="{8ADFA828-7B1F-4CE9-B0B5-4C255FE18467}" srcOrd="3" destOrd="0" parTransId="{DA2B1DC1-6C46-49D9-A4D4-5A3C7F132768}" sibTransId="{41FB4947-A718-4D03-94F2-FBF4B0D66D67}"/>
    <dgm:cxn modelId="{D9908E33-87F8-4D2A-BB5B-96A4E2861737}" srcId="{0E5745BE-51EB-4793-8CFE-1D30A7850F70}" destId="{B01D923A-8CF5-4307-9129-981201C81EF2}" srcOrd="2" destOrd="0" parTransId="{47895306-2264-4DA1-A27C-49A77FC3FB39}" sibTransId="{3EAE3E83-0DB6-422B-A1A8-035E352F9F04}"/>
    <dgm:cxn modelId="{D3F87035-3A08-4291-BBEF-842660D76E91}" srcId="{86E8062A-0F6B-43CD-932E-8E364742AEAC}" destId="{1C25661C-E5E1-479F-B8D3-96EC530BD4D7}" srcOrd="0" destOrd="0" parTransId="{C4EE4C91-BBA7-4785-889E-120AE7E61513}" sibTransId="{6D803DA1-7BA3-4E66-8D52-7B8F8E617DFF}"/>
    <dgm:cxn modelId="{7FDDC865-8BE0-481B-9806-0FDA56DD5AFC}" type="presOf" srcId="{47DD33B4-3E9C-45F5-AB3D-FB11E3C4EFE0}" destId="{07C04F7C-6F7C-4350-BB9C-0A9EE6BF5AF0}" srcOrd="0" destOrd="1" presId="urn:microsoft.com/office/officeart/2005/8/layout/hProcess9"/>
    <dgm:cxn modelId="{8CAD8568-D89C-4AB1-9F2E-46C2FCA22C24}" type="presOf" srcId="{EF0776D5-2BF5-45AA-BA88-9541443E49C6}" destId="{A2FE917A-4B48-44F7-9A51-8D331CB71841}" srcOrd="0" destOrd="0" presId="urn:microsoft.com/office/officeart/2005/8/layout/hProcess9"/>
    <dgm:cxn modelId="{3CADC548-AE9A-4BCD-B5E9-9E472B9789C2}" type="presOf" srcId="{8ADFA828-7B1F-4CE9-B0B5-4C255FE18467}" destId="{C257DD82-7929-42C6-9C23-A9798652093C}" srcOrd="0" destOrd="0" presId="urn:microsoft.com/office/officeart/2005/8/layout/hProcess9"/>
    <dgm:cxn modelId="{C430F491-D181-423C-8C06-E67ADE723C87}" type="presOf" srcId="{1C25661C-E5E1-479F-B8D3-96EC530BD4D7}" destId="{32FEE2ED-CC44-4572-A1FF-73A4D96F118F}" srcOrd="0" destOrd="1" presId="urn:microsoft.com/office/officeart/2005/8/layout/hProcess9"/>
    <dgm:cxn modelId="{02080094-1F8B-4A38-972E-69C6B2C4D4F9}" type="presOf" srcId="{CB305A35-96BB-4F56-9B2D-745BA1C2BD4F}" destId="{413327F4-1B9A-40CB-AD5C-9253AA46D97D}" srcOrd="0" destOrd="0" presId="urn:microsoft.com/office/officeart/2005/8/layout/hProcess9"/>
    <dgm:cxn modelId="{B6034094-ACD2-4970-ACFE-87CD4A23EF6C}" type="presOf" srcId="{9ECA4A3F-E706-4415-8FBC-34F5B70DA074}" destId="{A2FE917A-4B48-44F7-9A51-8D331CB71841}" srcOrd="0" destOrd="1" presId="urn:microsoft.com/office/officeart/2005/8/layout/hProcess9"/>
    <dgm:cxn modelId="{8C25A29B-72D4-4548-A5E8-3D030C10F3E0}" type="presOf" srcId="{86E8062A-0F6B-43CD-932E-8E364742AEAC}" destId="{32FEE2ED-CC44-4572-A1FF-73A4D96F118F}" srcOrd="0" destOrd="0" presId="urn:microsoft.com/office/officeart/2005/8/layout/hProcess9"/>
    <dgm:cxn modelId="{F5DF03EF-5B5E-43AE-A15C-1549FC068D2E}" type="presOf" srcId="{0E5745BE-51EB-4793-8CFE-1D30A7850F70}" destId="{E9B89F56-F849-4273-A0FD-8A230A10F295}" srcOrd="0" destOrd="0" presId="urn:microsoft.com/office/officeart/2005/8/layout/hProcess9"/>
    <dgm:cxn modelId="{B9E5E9F5-D3EE-4339-9113-DC1CB2D7CFA9}" srcId="{B01D923A-8CF5-4307-9129-981201C81EF2}" destId="{47DD33B4-3E9C-45F5-AB3D-FB11E3C4EFE0}" srcOrd="0" destOrd="0" parTransId="{97FB5E93-21A2-4BC3-BF06-BEC3DB6BC25B}" sibTransId="{60F551CC-A5EB-4529-AE5A-0A080202C19B}"/>
    <dgm:cxn modelId="{E39C38F8-544A-4B71-BDB5-4131F1E1D4EC}" type="presOf" srcId="{B01D923A-8CF5-4307-9129-981201C81EF2}" destId="{07C04F7C-6F7C-4350-BB9C-0A9EE6BF5AF0}" srcOrd="0" destOrd="0" presId="urn:microsoft.com/office/officeart/2005/8/layout/hProcess9"/>
    <dgm:cxn modelId="{5FB46CF0-8307-4DF5-8FAF-FDE0D3FC3053}" type="presParOf" srcId="{E9B89F56-F849-4273-A0FD-8A230A10F295}" destId="{2F67523A-B734-4463-B298-ACCF51554EB3}" srcOrd="0" destOrd="0" presId="urn:microsoft.com/office/officeart/2005/8/layout/hProcess9"/>
    <dgm:cxn modelId="{FEB823D7-9D85-445D-AEE5-823BCFA537C5}" type="presParOf" srcId="{E9B89F56-F849-4273-A0FD-8A230A10F295}" destId="{9E0D68F6-FCB9-49C0-96C8-56B247CE140E}" srcOrd="1" destOrd="0" presId="urn:microsoft.com/office/officeart/2005/8/layout/hProcess9"/>
    <dgm:cxn modelId="{051FC190-85D1-4E76-B4E8-2C2B1C3DE3F1}" type="presParOf" srcId="{9E0D68F6-FCB9-49C0-96C8-56B247CE140E}" destId="{32FEE2ED-CC44-4572-A1FF-73A4D96F118F}" srcOrd="0" destOrd="0" presId="urn:microsoft.com/office/officeart/2005/8/layout/hProcess9"/>
    <dgm:cxn modelId="{5AD5367C-4822-485D-B59F-7646EDFAAECC}" type="presParOf" srcId="{9E0D68F6-FCB9-49C0-96C8-56B247CE140E}" destId="{005F8361-DB3A-4997-AD26-37B58B4D575D}" srcOrd="1" destOrd="0" presId="urn:microsoft.com/office/officeart/2005/8/layout/hProcess9"/>
    <dgm:cxn modelId="{FF3CDFE8-930F-4032-B6B1-5D9D152AA666}" type="presParOf" srcId="{9E0D68F6-FCB9-49C0-96C8-56B247CE140E}" destId="{A2FE917A-4B48-44F7-9A51-8D331CB71841}" srcOrd="2" destOrd="0" presId="urn:microsoft.com/office/officeart/2005/8/layout/hProcess9"/>
    <dgm:cxn modelId="{34728197-4D79-4262-B97B-021C5EE73643}" type="presParOf" srcId="{9E0D68F6-FCB9-49C0-96C8-56B247CE140E}" destId="{31C6617D-D8EF-49D7-84F1-CF77B68F1E7D}" srcOrd="3" destOrd="0" presId="urn:microsoft.com/office/officeart/2005/8/layout/hProcess9"/>
    <dgm:cxn modelId="{B807DB92-5556-4758-93FE-E9F623323176}" type="presParOf" srcId="{9E0D68F6-FCB9-49C0-96C8-56B247CE140E}" destId="{07C04F7C-6F7C-4350-BB9C-0A9EE6BF5AF0}" srcOrd="4" destOrd="0" presId="urn:microsoft.com/office/officeart/2005/8/layout/hProcess9"/>
    <dgm:cxn modelId="{0A3147A8-2EE6-4616-8519-B3602EC2A828}" type="presParOf" srcId="{9E0D68F6-FCB9-49C0-96C8-56B247CE140E}" destId="{450312C4-0B65-4F36-B66B-F159EC219C3C}" srcOrd="5" destOrd="0" presId="urn:microsoft.com/office/officeart/2005/8/layout/hProcess9"/>
    <dgm:cxn modelId="{6C3C9B3C-A667-4859-A081-ED044A26EAF4}" type="presParOf" srcId="{9E0D68F6-FCB9-49C0-96C8-56B247CE140E}" destId="{C257DD82-7929-42C6-9C23-A9798652093C}" srcOrd="6" destOrd="0" presId="urn:microsoft.com/office/officeart/2005/8/layout/hProcess9"/>
    <dgm:cxn modelId="{5CD33524-2E1C-40FA-804B-82122961BDD0}" type="presParOf" srcId="{9E0D68F6-FCB9-49C0-96C8-56B247CE140E}" destId="{498C6A6E-9E99-4426-B538-B5A526658223}" srcOrd="7" destOrd="0" presId="urn:microsoft.com/office/officeart/2005/8/layout/hProcess9"/>
    <dgm:cxn modelId="{36A3DE2A-4460-41B0-96F6-F1775CCBA3D3}" type="presParOf" srcId="{9E0D68F6-FCB9-49C0-96C8-56B247CE140E}" destId="{413327F4-1B9A-40CB-AD5C-9253AA46D97D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67523A-B734-4463-B298-ACCF51554EB3}">
      <dsp:nvSpPr>
        <dsp:cNvPr id="0" name=""/>
        <dsp:cNvSpPr/>
      </dsp:nvSpPr>
      <dsp:spPr>
        <a:xfrm>
          <a:off x="2" y="0"/>
          <a:ext cx="8558207" cy="5556738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FEE2ED-CC44-4572-A1FF-73A4D96F118F}">
      <dsp:nvSpPr>
        <dsp:cNvPr id="0" name=""/>
        <dsp:cNvSpPr/>
      </dsp:nvSpPr>
      <dsp:spPr>
        <a:xfrm>
          <a:off x="2507" y="1667021"/>
          <a:ext cx="1509387" cy="222269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Foundry Form Sans" panose="02000503050000020004" pitchFamily="2" charset="0"/>
            </a:rPr>
            <a:t>Inputs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latin typeface="Foundry Form Sans" panose="02000503050000020004" pitchFamily="2" charset="0"/>
            </a:rPr>
            <a:t>What you will invest (resources dedicated to the service or intervention)</a:t>
          </a:r>
          <a:endParaRPr lang="en-GB" sz="1200" b="1" kern="1200" dirty="0">
            <a:latin typeface="Foundry Form Sans" panose="02000503050000020004" pitchFamily="2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None/>
          </a:pPr>
          <a:r>
            <a:rPr lang="en-GB" sz="1200" kern="1200" dirty="0">
              <a:latin typeface="Foundry Form Sans" panose="02000503050000020004" pitchFamily="2" charset="0"/>
            </a:rPr>
            <a:t>E.g. Staff, Time, Money, Equipment, Technology, Partners</a:t>
          </a:r>
        </a:p>
      </dsp:txBody>
      <dsp:txXfrm>
        <a:off x="76189" y="1740703"/>
        <a:ext cx="1362023" cy="2075331"/>
      </dsp:txXfrm>
    </dsp:sp>
    <dsp:sp modelId="{A2FE917A-4B48-44F7-9A51-8D331CB71841}">
      <dsp:nvSpPr>
        <dsp:cNvPr id="0" name=""/>
        <dsp:cNvSpPr/>
      </dsp:nvSpPr>
      <dsp:spPr>
        <a:xfrm>
          <a:off x="1763459" y="1667021"/>
          <a:ext cx="1509387" cy="222269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Foundry Form Sans" panose="02000503050000020004" pitchFamily="2" charset="0"/>
            </a:rPr>
            <a:t>Activities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latin typeface="Foundry Form Sans" panose="02000503050000020004" pitchFamily="2" charset="0"/>
            </a:rPr>
            <a:t>What you will do (what the service or intervention does with the inputs to help reach its goals):</a:t>
          </a:r>
          <a:endParaRPr lang="en-GB" sz="1200" b="1" kern="1200" dirty="0">
            <a:latin typeface="Foundry Form Sans" panose="02000503050000020004" pitchFamily="2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None/>
          </a:pPr>
          <a:r>
            <a:rPr lang="en-GB" sz="1200" kern="1200" dirty="0">
              <a:latin typeface="Foundry Form Sans" panose="02000503050000020004" pitchFamily="2" charset="0"/>
            </a:rPr>
            <a:t>E.g. Deliver services, conduct meetings, Training</a:t>
          </a:r>
        </a:p>
      </dsp:txBody>
      <dsp:txXfrm>
        <a:off x="1837141" y="1740703"/>
        <a:ext cx="1362023" cy="2075331"/>
      </dsp:txXfrm>
    </dsp:sp>
    <dsp:sp modelId="{07C04F7C-6F7C-4350-BB9C-0A9EE6BF5AF0}">
      <dsp:nvSpPr>
        <dsp:cNvPr id="0" name=""/>
        <dsp:cNvSpPr/>
      </dsp:nvSpPr>
      <dsp:spPr>
        <a:xfrm>
          <a:off x="3524412" y="1667021"/>
          <a:ext cx="1509387" cy="222269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Foundry Form Sans" panose="02000503050000020004" pitchFamily="2" charset="0"/>
            </a:rPr>
            <a:t>Outputs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latin typeface="Foundry Form Sans" panose="02000503050000020004" pitchFamily="2" charset="0"/>
            </a:rPr>
            <a:t>What the service or intervention has accomplished (i.e. things that can be defined or measured in volume terms):</a:t>
          </a:r>
          <a:endParaRPr lang="en-GB" sz="1200" b="1" kern="1200" dirty="0">
            <a:latin typeface="Foundry Form Sans" panose="02000503050000020004" pitchFamily="2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None/>
          </a:pPr>
          <a:r>
            <a:rPr lang="en-GB" sz="1200" kern="1200" dirty="0">
              <a:latin typeface="Foundry Form Sans" panose="02000503050000020004" pitchFamily="2" charset="0"/>
            </a:rPr>
            <a:t>E.g. Types of services, Numbers of participants receiving support/training</a:t>
          </a:r>
        </a:p>
      </dsp:txBody>
      <dsp:txXfrm>
        <a:off x="3598094" y="1740703"/>
        <a:ext cx="1362023" cy="2075331"/>
      </dsp:txXfrm>
    </dsp:sp>
    <dsp:sp modelId="{C257DD82-7929-42C6-9C23-A9798652093C}">
      <dsp:nvSpPr>
        <dsp:cNvPr id="0" name=""/>
        <dsp:cNvSpPr/>
      </dsp:nvSpPr>
      <dsp:spPr>
        <a:xfrm>
          <a:off x="5285364" y="1667021"/>
          <a:ext cx="1509387" cy="222269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Foundry Form Sans" panose="02000503050000020004" pitchFamily="2" charset="0"/>
            </a:rPr>
            <a:t>Outcomes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latin typeface="Foundry Form Sans" panose="02000503050000020004" pitchFamily="2" charset="0"/>
            </a:rPr>
            <a:t>What you will achieve (benefits or changes for participants during or after activities):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en-GB" sz="1200" kern="1200" dirty="0">
              <a:latin typeface="Foundry Form Sans" panose="02000503050000020004" pitchFamily="2" charset="0"/>
            </a:rPr>
            <a:t>E.g.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en-GB" sz="1200" kern="1200" dirty="0">
              <a:latin typeface="Foundry Form Sans" panose="02000503050000020004" pitchFamily="2" charset="0"/>
            </a:rPr>
            <a:t>Increased awareness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en-GB" sz="1200" kern="1200" dirty="0">
              <a:latin typeface="Foundry Form Sans" panose="02000503050000020004" pitchFamily="2" charset="0"/>
            </a:rPr>
            <a:t>Improved access to services or support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en-GB" sz="1200" kern="1200" dirty="0">
              <a:latin typeface="Foundry Form Sans" panose="02000503050000020004" pitchFamily="2" charset="0"/>
            </a:rPr>
            <a:t>Enhanced skills</a:t>
          </a:r>
        </a:p>
      </dsp:txBody>
      <dsp:txXfrm>
        <a:off x="5359046" y="1740703"/>
        <a:ext cx="1362023" cy="2075331"/>
      </dsp:txXfrm>
    </dsp:sp>
    <dsp:sp modelId="{413327F4-1B9A-40CB-AD5C-9253AA46D97D}">
      <dsp:nvSpPr>
        <dsp:cNvPr id="0" name=""/>
        <dsp:cNvSpPr/>
      </dsp:nvSpPr>
      <dsp:spPr>
        <a:xfrm>
          <a:off x="7046316" y="1667021"/>
          <a:ext cx="1509387" cy="2222695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Foundry Form Sans" panose="02000503050000020004" pitchFamily="2" charset="0"/>
            </a:rPr>
            <a:t>Impact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latin typeface="Foundry Form Sans" panose="02000503050000020004" pitchFamily="2" charset="0"/>
            </a:rPr>
            <a:t>The longer-term consequences or results of the service or intervention. 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latin typeface="Foundry Form Sans" panose="02000503050000020004" pitchFamily="2" charset="0"/>
            </a:rPr>
            <a:t>E.g. Better integrated support services for VAWG victims</a:t>
          </a:r>
        </a:p>
      </dsp:txBody>
      <dsp:txXfrm>
        <a:off x="7119998" y="1740703"/>
        <a:ext cx="1362023" cy="20753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E5769D6-4DD8-4D1E-BE15-332C4871230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2806FD-6C1B-44CB-A019-DA1ACA55646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F74E49-1400-46AD-B04D-3048C20F7A82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05D2FD-DBDB-4F63-9C01-700E433C654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CF41DD-6FE0-40AB-A63C-DAF4A2BC067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6052A9-019B-422C-9D7D-61EDE8E1FF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45730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F6DB8B-D848-453A-A62A-26E6D520A141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9B5F06-31CF-40BA-A78F-B488B108C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611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55CB2A-DD1D-43C4-8EB8-7C9E2BEE129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7455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4940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335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9033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8885-3244-4818-BE17-058BA4594657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CC89-81D8-40AE-8378-FD141702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33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5222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91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44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909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589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0584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717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569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EE7E1-CC9A-4C78-836D-D5C0718E6BD5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881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llout: Right Arrow 1">
            <a:extLst>
              <a:ext uri="{FF2B5EF4-FFF2-40B4-BE49-F238E27FC236}">
                <a16:creationId xmlns:a16="http://schemas.microsoft.com/office/drawing/2014/main" id="{B95BD0F7-F87F-44B7-AC2F-DE8DC6CF1489}"/>
              </a:ext>
            </a:extLst>
          </p:cNvPr>
          <p:cNvSpPr/>
          <p:nvPr/>
        </p:nvSpPr>
        <p:spPr>
          <a:xfrm>
            <a:off x="175841" y="133349"/>
            <a:ext cx="1661745" cy="562707"/>
          </a:xfrm>
          <a:prstGeom prst="rightArrowCallout">
            <a:avLst>
              <a:gd name="adj1" fmla="val 25000"/>
              <a:gd name="adj2" fmla="val 25000"/>
              <a:gd name="adj3" fmla="val 30435"/>
              <a:gd name="adj4" fmla="val 829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INPUTS</a:t>
            </a:r>
          </a:p>
        </p:txBody>
      </p:sp>
      <p:sp>
        <p:nvSpPr>
          <p:cNvPr id="3" name="Callout: Right Arrow 2">
            <a:extLst>
              <a:ext uri="{FF2B5EF4-FFF2-40B4-BE49-F238E27FC236}">
                <a16:creationId xmlns:a16="http://schemas.microsoft.com/office/drawing/2014/main" id="{88DC2637-0C83-4EE3-B368-9B732CEE12D3}"/>
              </a:ext>
            </a:extLst>
          </p:cNvPr>
          <p:cNvSpPr/>
          <p:nvPr/>
        </p:nvSpPr>
        <p:spPr>
          <a:xfrm>
            <a:off x="1883013" y="133346"/>
            <a:ext cx="1661745" cy="562707"/>
          </a:xfrm>
          <a:prstGeom prst="rightArrowCallout">
            <a:avLst>
              <a:gd name="adj1" fmla="val 25000"/>
              <a:gd name="adj2" fmla="val 25000"/>
              <a:gd name="adj3" fmla="val 30435"/>
              <a:gd name="adj4" fmla="val 829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ACTIVITIES</a:t>
            </a:r>
          </a:p>
        </p:txBody>
      </p:sp>
      <p:sp>
        <p:nvSpPr>
          <p:cNvPr id="4" name="Callout: Right Arrow 3">
            <a:extLst>
              <a:ext uri="{FF2B5EF4-FFF2-40B4-BE49-F238E27FC236}">
                <a16:creationId xmlns:a16="http://schemas.microsoft.com/office/drawing/2014/main" id="{D9E0EE4E-FD5D-4B4D-B4AA-488154EBA09D}"/>
              </a:ext>
            </a:extLst>
          </p:cNvPr>
          <p:cNvSpPr/>
          <p:nvPr/>
        </p:nvSpPr>
        <p:spPr>
          <a:xfrm>
            <a:off x="3590186" y="133347"/>
            <a:ext cx="1661745" cy="562707"/>
          </a:xfrm>
          <a:prstGeom prst="rightArrowCallout">
            <a:avLst>
              <a:gd name="adj1" fmla="val 25000"/>
              <a:gd name="adj2" fmla="val 25000"/>
              <a:gd name="adj3" fmla="val 30435"/>
              <a:gd name="adj4" fmla="val 829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OUTPUTS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2E54BC7-258B-4C76-976C-8CCD029B2345}"/>
              </a:ext>
            </a:extLst>
          </p:cNvPr>
          <p:cNvSpPr/>
          <p:nvPr/>
        </p:nvSpPr>
        <p:spPr>
          <a:xfrm>
            <a:off x="7580440" y="133346"/>
            <a:ext cx="1194283" cy="5627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IMPACT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7F9C919-150C-43BE-8E41-9CE954018183}"/>
              </a:ext>
            </a:extLst>
          </p:cNvPr>
          <p:cNvSpPr/>
          <p:nvPr/>
        </p:nvSpPr>
        <p:spPr>
          <a:xfrm>
            <a:off x="175841" y="792772"/>
            <a:ext cx="1345221" cy="33318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000" dirty="0">
                <a:latin typeface="Foundry Form Sans" panose="02000503050000020004" pitchFamily="2" charset="0"/>
              </a:rPr>
              <a:t>Staffing (exact roles and numbers tbc)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Foundry Form Sans" panose="02000503050000020004" pitchFamily="2" charset="0"/>
              </a:rPr>
              <a:t>Specialist mental health provision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Foundry Form Sans" panose="02000503050000020004" pitchFamily="2" charset="0"/>
              </a:rPr>
              <a:t>Speech and Language Therapist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Foundry Form Sans" panose="02000503050000020004" pitchFamily="2" charset="0"/>
              </a:rPr>
              <a:t>Mentoring and peer support x8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Foundry Form Sans" panose="02000503050000020004" pitchFamily="2" charset="0"/>
              </a:rPr>
              <a:t>Accommodation Support Worker x 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Foundry Form Sans" panose="02000503050000020004" pitchFamily="2" charset="0"/>
              </a:rPr>
              <a:t>ETE worker x1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Foundry Form Sans" panose="02000503050000020004" pitchFamily="2" charset="0"/>
              </a:rPr>
              <a:t>Substance misuse x0.6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Foundry Form Sans" panose="02000503050000020004" pitchFamily="2" charset="0"/>
              </a:rPr>
              <a:t>Restorative approach x0.6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Foundry Form Sans" panose="02000503050000020004" pitchFamily="2" charset="0"/>
              </a:rPr>
              <a:t>Service </a:t>
            </a:r>
            <a:r>
              <a:rPr lang="en-GB" sz="1000">
                <a:latin typeface="Foundry Form Sans" panose="02000503050000020004" pitchFamily="2" charset="0"/>
              </a:rPr>
              <a:t>user engagement</a:t>
            </a:r>
            <a:endParaRPr lang="en-GB" sz="1000" dirty="0">
              <a:latin typeface="Foundry Form Sans" panose="02000503050000020004" pitchFamily="2" charset="0"/>
            </a:endParaRPr>
          </a:p>
          <a:p>
            <a:pPr algn="ctr"/>
            <a:endParaRPr lang="en-GB" sz="10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A794742-1680-452A-B5C5-DC61EB9BAB47}"/>
              </a:ext>
            </a:extLst>
          </p:cNvPr>
          <p:cNvSpPr/>
          <p:nvPr/>
        </p:nvSpPr>
        <p:spPr>
          <a:xfrm>
            <a:off x="192693" y="4203034"/>
            <a:ext cx="1345221" cy="466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Building refurbishment costs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DC6E785-0583-4429-8BD8-A586A12EFB8E}"/>
              </a:ext>
            </a:extLst>
          </p:cNvPr>
          <p:cNvSpPr/>
          <p:nvPr/>
        </p:nvSpPr>
        <p:spPr>
          <a:xfrm>
            <a:off x="1882642" y="765001"/>
            <a:ext cx="1358416" cy="3892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>
                <a:latin typeface="Foundry Form Sans" panose="02000503050000020004" pitchFamily="2" charset="0"/>
              </a:rPr>
              <a:t>Specialist staff training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9201143-01EA-4F71-9AFA-C48B8003F695}"/>
              </a:ext>
            </a:extLst>
          </p:cNvPr>
          <p:cNvSpPr/>
          <p:nvPr/>
        </p:nvSpPr>
        <p:spPr>
          <a:xfrm>
            <a:off x="130409" y="80969"/>
            <a:ext cx="1469791" cy="466159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EAB4D86-6797-4A90-8B41-7DADA42505B5}"/>
              </a:ext>
            </a:extLst>
          </p:cNvPr>
          <p:cNvSpPr/>
          <p:nvPr/>
        </p:nvSpPr>
        <p:spPr>
          <a:xfrm>
            <a:off x="1870529" y="1215533"/>
            <a:ext cx="1345221" cy="6242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Identify needs of each young person (by either OASys or ASSET assessment)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37CB842-2932-4936-817F-130D22201366}"/>
              </a:ext>
            </a:extLst>
          </p:cNvPr>
          <p:cNvSpPr/>
          <p:nvPr/>
        </p:nvSpPr>
        <p:spPr>
          <a:xfrm>
            <a:off x="1870529" y="1900134"/>
            <a:ext cx="1345221" cy="8937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Multi-agency panel meetings: identify young adults’ needs, agree services and develop and monitor sentence plan 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E38FBA0-F531-416B-B55B-F1E414F1F0E6}"/>
              </a:ext>
            </a:extLst>
          </p:cNvPr>
          <p:cNvSpPr/>
          <p:nvPr/>
        </p:nvSpPr>
        <p:spPr>
          <a:xfrm>
            <a:off x="1883010" y="2883652"/>
            <a:ext cx="1345221" cy="4848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Conduct Maturity Assessments to inform service delivery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1175997-64B7-45B4-8227-88641FF6C16D}"/>
              </a:ext>
            </a:extLst>
          </p:cNvPr>
          <p:cNvSpPr/>
          <p:nvPr/>
        </p:nvSpPr>
        <p:spPr>
          <a:xfrm>
            <a:off x="1870529" y="3452946"/>
            <a:ext cx="1345221" cy="859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Develop housing pathways for young adults by building connections with local housing providers 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24437A7-718F-4D61-A10B-E7DF5A27F39A}"/>
              </a:ext>
            </a:extLst>
          </p:cNvPr>
          <p:cNvSpPr/>
          <p:nvPr/>
        </p:nvSpPr>
        <p:spPr>
          <a:xfrm>
            <a:off x="1882642" y="4998085"/>
            <a:ext cx="1345221" cy="6903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>
                <a:latin typeface="Foundry Form Sans" panose="02000503050000020004" pitchFamily="2" charset="0"/>
              </a:rPr>
              <a:t>Family support worker: liaison with family in developing sentence plan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36D81E3-0FB0-4C3A-BF25-E972CD31FD8E}"/>
              </a:ext>
            </a:extLst>
          </p:cNvPr>
          <p:cNvSpPr/>
          <p:nvPr/>
        </p:nvSpPr>
        <p:spPr>
          <a:xfrm>
            <a:off x="3590185" y="764191"/>
            <a:ext cx="1345221" cy="5422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Throughput (numbers referred, completed)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BAA3F5A-3E79-4E67-B5C4-3FF7EEC807FB}"/>
              </a:ext>
            </a:extLst>
          </p:cNvPr>
          <p:cNvSpPr/>
          <p:nvPr/>
        </p:nvSpPr>
        <p:spPr>
          <a:xfrm>
            <a:off x="3596744" y="4000499"/>
            <a:ext cx="1345221" cy="6052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Increased frequency of contact between the team and young adults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B7466F8-A398-4DCE-BA0B-3B1AE675B036}"/>
              </a:ext>
            </a:extLst>
          </p:cNvPr>
          <p:cNvSpPr/>
          <p:nvPr/>
        </p:nvSpPr>
        <p:spPr>
          <a:xfrm>
            <a:off x="7580440" y="794765"/>
            <a:ext cx="1194283" cy="6242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  <a:ea typeface="Calibri" panose="020F0502020204030204" pitchFamily="34" charset="0"/>
              </a:rPr>
              <a:t>Reducing offending of young adults in the CJS</a:t>
            </a:r>
            <a:endParaRPr lang="en-GB" sz="1000" dirty="0">
              <a:latin typeface="Foundry Form Sans" panose="02000503050000020004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4F72804-6EA6-4884-9D6B-C4390A607D37}"/>
              </a:ext>
            </a:extLst>
          </p:cNvPr>
          <p:cNvSpPr/>
          <p:nvPr/>
        </p:nvSpPr>
        <p:spPr>
          <a:xfrm>
            <a:off x="3596747" y="5524676"/>
            <a:ext cx="1345221" cy="710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Increased user satisfaction/quality of contact (measured by user surveys)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A9ED628-F1A6-4762-9D95-F0FE1351966C}"/>
              </a:ext>
            </a:extLst>
          </p:cNvPr>
          <p:cNvSpPr/>
          <p:nvPr/>
        </p:nvSpPr>
        <p:spPr>
          <a:xfrm>
            <a:off x="3587959" y="1392095"/>
            <a:ext cx="1345221" cy="596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Delivery of tailored interventions and services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B8A2CA4-479B-4788-8423-A22D32BBD6D0}"/>
              </a:ext>
            </a:extLst>
          </p:cNvPr>
          <p:cNvSpPr/>
          <p:nvPr/>
        </p:nvSpPr>
        <p:spPr>
          <a:xfrm>
            <a:off x="3587958" y="2044848"/>
            <a:ext cx="1345221" cy="4894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Appointments attended by service users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82C68CA-6913-4EAD-995E-BEA02BFE9597}"/>
              </a:ext>
            </a:extLst>
          </p:cNvPr>
          <p:cNvSpPr/>
          <p:nvPr/>
        </p:nvSpPr>
        <p:spPr>
          <a:xfrm>
            <a:off x="3596745" y="3255325"/>
            <a:ext cx="1345221" cy="6932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Increase in young adults’ engagement with probation and services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68DB50F-885B-4FE6-9BEF-FC86D7EC96A4}"/>
              </a:ext>
            </a:extLst>
          </p:cNvPr>
          <p:cNvSpPr/>
          <p:nvPr/>
        </p:nvSpPr>
        <p:spPr>
          <a:xfrm>
            <a:off x="3596749" y="4657240"/>
            <a:ext cx="1345221" cy="8048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Increased partnership working and collaboration (measured by staff surveys)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AFC4711-9BAA-4F52-96F5-0CC3B19A79BD}"/>
              </a:ext>
            </a:extLst>
          </p:cNvPr>
          <p:cNvSpPr/>
          <p:nvPr/>
        </p:nvSpPr>
        <p:spPr>
          <a:xfrm>
            <a:off x="5293693" y="765656"/>
            <a:ext cx="1836496" cy="45134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>
                <a:latin typeface="Foundry Form Sans" panose="02000503050000020004" pitchFamily="2" charset="0"/>
              </a:rPr>
              <a:t>Reduced reoffending (frequency and severity)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D75D3AC-4F66-4EED-B165-513D53898CC0}"/>
              </a:ext>
            </a:extLst>
          </p:cNvPr>
          <p:cNvSpPr/>
          <p:nvPr/>
        </p:nvSpPr>
        <p:spPr>
          <a:xfrm>
            <a:off x="5311649" y="1280836"/>
            <a:ext cx="1829166" cy="45134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>
                <a:latin typeface="Foundry Form Sans" panose="02000503050000020004" pitchFamily="2" charset="0"/>
              </a:rPr>
              <a:t>Increased compliance with probation and fewer breaches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01A75C8-9930-4876-8439-2CB1B0AED715}"/>
              </a:ext>
            </a:extLst>
          </p:cNvPr>
          <p:cNvSpPr/>
          <p:nvPr/>
        </p:nvSpPr>
        <p:spPr>
          <a:xfrm>
            <a:off x="5311649" y="1821141"/>
            <a:ext cx="1829166" cy="77811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>
                <a:latin typeface="Foundry Form Sans" panose="02000503050000020004" pitchFamily="2" charset="0"/>
              </a:rPr>
              <a:t>Reduction in homelessness, rough sleeping and subsequent use of temporary accommodation by local authorities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C5D847E6-E7D1-4ECF-AFD1-9031845F4752}"/>
              </a:ext>
            </a:extLst>
          </p:cNvPr>
          <p:cNvSpPr/>
          <p:nvPr/>
        </p:nvSpPr>
        <p:spPr>
          <a:xfrm>
            <a:off x="5299191" y="2694749"/>
            <a:ext cx="1836495" cy="82165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latin typeface="Foundry Form Sans" panose="02000503050000020004" pitchFamily="2" charset="0"/>
              </a:rPr>
              <a:t>Improved mental health and resilience [Improved mental health, thinking styles and attitudes measured by User and Staff Surveys]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5C91861-261F-4220-A9BF-96ECCB9B9A89}"/>
              </a:ext>
            </a:extLst>
          </p:cNvPr>
          <p:cNvSpPr/>
          <p:nvPr/>
        </p:nvSpPr>
        <p:spPr>
          <a:xfrm>
            <a:off x="5299191" y="3587434"/>
            <a:ext cx="1854081" cy="47478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latin typeface="Foundry Form Sans" panose="02000503050000020004" pitchFamily="2" charset="0"/>
              </a:rPr>
              <a:t>Health improvements including substance misuse desistance</a:t>
            </a:r>
            <a:endParaRPr lang="en-GB" sz="1000" i="1" dirty="0">
              <a:latin typeface="Foundry Form Sans" panose="02000503050000020004" pitchFamily="2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23DC5F66-2CA9-473F-B2E2-F02B18D0E8E4}"/>
              </a:ext>
            </a:extLst>
          </p:cNvPr>
          <p:cNvSpPr/>
          <p:nvPr/>
        </p:nvSpPr>
        <p:spPr>
          <a:xfrm>
            <a:off x="5293693" y="4144668"/>
            <a:ext cx="1848234" cy="61872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latin typeface="Foundry Form Sans" panose="02000503050000020004" pitchFamily="2" charset="0"/>
              </a:rPr>
              <a:t>Improved support networks and improved positive personal relationships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E644C67-A908-4949-B416-7DE5D101F05A}"/>
              </a:ext>
            </a:extLst>
          </p:cNvPr>
          <p:cNvSpPr/>
          <p:nvPr/>
        </p:nvSpPr>
        <p:spPr>
          <a:xfrm>
            <a:off x="5293693" y="4856651"/>
            <a:ext cx="1851749" cy="57426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latin typeface="Foundry Form Sans" panose="02000503050000020004" pitchFamily="2" charset="0"/>
              </a:rPr>
              <a:t>Increased employment rate, education attainment or employment related skills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9C2942D-6D75-4B9E-90F6-1193C688B188}"/>
              </a:ext>
            </a:extLst>
          </p:cNvPr>
          <p:cNvSpPr/>
          <p:nvPr/>
        </p:nvSpPr>
        <p:spPr>
          <a:xfrm>
            <a:off x="5293693" y="5529885"/>
            <a:ext cx="1829166" cy="6087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latin typeface="Foundry Form Sans" panose="02000503050000020004" pitchFamily="2" charset="0"/>
              </a:rPr>
              <a:t>Improved partnership working and information sharing between agencies 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59C8863-CCDB-4286-9367-792DDF93334F}"/>
              </a:ext>
            </a:extLst>
          </p:cNvPr>
          <p:cNvSpPr/>
          <p:nvPr/>
        </p:nvSpPr>
        <p:spPr>
          <a:xfrm>
            <a:off x="5293693" y="6222699"/>
            <a:ext cx="1848234" cy="47478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latin typeface="Foundry Form Sans" panose="02000503050000020004" pitchFamily="2" charset="0"/>
              </a:rPr>
              <a:t>Improved thinking and behaviour skills, taking account of maturity 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F264C95F-5BB4-424D-A480-1D7464442FB1}"/>
              </a:ext>
            </a:extLst>
          </p:cNvPr>
          <p:cNvSpPr/>
          <p:nvPr/>
        </p:nvSpPr>
        <p:spPr>
          <a:xfrm>
            <a:off x="7580440" y="1503900"/>
            <a:ext cx="1194283" cy="6242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Safer communities </a:t>
            </a:r>
          </a:p>
        </p:txBody>
      </p:sp>
      <p:sp>
        <p:nvSpPr>
          <p:cNvPr id="50" name="Callout: Right Arrow 49">
            <a:extLst>
              <a:ext uri="{FF2B5EF4-FFF2-40B4-BE49-F238E27FC236}">
                <a16:creationId xmlns:a16="http://schemas.microsoft.com/office/drawing/2014/main" id="{69EE0A64-3195-4948-B79A-1FB65B2636EF}"/>
              </a:ext>
            </a:extLst>
          </p:cNvPr>
          <p:cNvSpPr/>
          <p:nvPr/>
        </p:nvSpPr>
        <p:spPr>
          <a:xfrm>
            <a:off x="5311649" y="132820"/>
            <a:ext cx="2196982" cy="562707"/>
          </a:xfrm>
          <a:prstGeom prst="rightArrowCallout">
            <a:avLst>
              <a:gd name="adj1" fmla="val 15625"/>
              <a:gd name="adj2" fmla="val 21875"/>
              <a:gd name="adj3" fmla="val 49185"/>
              <a:gd name="adj4" fmla="val 83746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OUTCOMES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7CC493BD-D3F5-48F4-BBE2-8676A42F1034}"/>
              </a:ext>
            </a:extLst>
          </p:cNvPr>
          <p:cNvSpPr/>
          <p:nvPr/>
        </p:nvSpPr>
        <p:spPr>
          <a:xfrm>
            <a:off x="1831351" y="74689"/>
            <a:ext cx="1469791" cy="6422826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F2D990AB-0A58-4E1D-AEFA-E0F19D39CA0D}"/>
              </a:ext>
            </a:extLst>
          </p:cNvPr>
          <p:cNvSpPr/>
          <p:nvPr/>
        </p:nvSpPr>
        <p:spPr>
          <a:xfrm>
            <a:off x="3539989" y="77621"/>
            <a:ext cx="1469791" cy="670711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3D605A8-8AE8-4DB5-BE3F-E38394D98692}"/>
              </a:ext>
            </a:extLst>
          </p:cNvPr>
          <p:cNvSpPr/>
          <p:nvPr/>
        </p:nvSpPr>
        <p:spPr>
          <a:xfrm>
            <a:off x="5257420" y="89345"/>
            <a:ext cx="1943480" cy="670711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EC8AF2C-AFA0-4B55-BDD2-2ECC3735534B}"/>
              </a:ext>
            </a:extLst>
          </p:cNvPr>
          <p:cNvSpPr/>
          <p:nvPr/>
        </p:nvSpPr>
        <p:spPr>
          <a:xfrm>
            <a:off x="7525139" y="89344"/>
            <a:ext cx="1293545" cy="465321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470F4E24-D1E0-472E-8E80-D903B492429E}"/>
              </a:ext>
            </a:extLst>
          </p:cNvPr>
          <p:cNvSpPr/>
          <p:nvPr/>
        </p:nvSpPr>
        <p:spPr>
          <a:xfrm>
            <a:off x="1886463" y="4375687"/>
            <a:ext cx="1345221" cy="5301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Delivery of supervision, interventions and services </a:t>
            </a:r>
          </a:p>
        </p:txBody>
      </p:sp>
      <p:sp>
        <p:nvSpPr>
          <p:cNvPr id="58" name="Title 1">
            <a:extLst>
              <a:ext uri="{FF2B5EF4-FFF2-40B4-BE49-F238E27FC236}">
                <a16:creationId xmlns:a16="http://schemas.microsoft.com/office/drawing/2014/main" id="{07F891E4-7054-4D62-919B-A4DD265E6207}"/>
              </a:ext>
            </a:extLst>
          </p:cNvPr>
          <p:cNvSpPr txBox="1">
            <a:spLocks/>
          </p:cNvSpPr>
          <p:nvPr/>
        </p:nvSpPr>
        <p:spPr>
          <a:xfrm>
            <a:off x="7418893" y="5504637"/>
            <a:ext cx="1506035" cy="1214067"/>
          </a:xfrm>
          <a:prstGeom prst="rect">
            <a:avLst/>
          </a:prstGeom>
          <a:gradFill flip="none" rotWithShape="1">
            <a:gsLst>
              <a:gs pos="16500">
                <a:srgbClr val="E7E6E6"/>
              </a:gs>
              <a:gs pos="11000">
                <a:srgbClr val="E7E6E6"/>
              </a:gs>
              <a:gs pos="0">
                <a:srgbClr val="E7E6E6"/>
              </a:gs>
              <a:gs pos="22000">
                <a:srgbClr val="E7E6E6"/>
              </a:gs>
              <a:gs pos="40000">
                <a:sysClr val="window" lastClr="FFFFFF"/>
              </a:gs>
            </a:gsLst>
            <a:lin ang="0" scaled="1"/>
            <a:tileRect/>
          </a:gradFill>
          <a:ln w="9525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</a:ln>
          <a:effectLst/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363E42"/>
                </a:solidFill>
                <a:effectLst/>
                <a:uLnTx/>
                <a:uFillTx/>
                <a:latin typeface="Foundry Form Sans"/>
                <a:ea typeface="+mn-ea"/>
                <a:cs typeface="+mn-cs"/>
              </a:rPr>
              <a:t>Transition to adulthood hub: logic model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6C7BB505-BBC7-4B1C-9D3B-23020E9DC305}"/>
              </a:ext>
            </a:extLst>
          </p:cNvPr>
          <p:cNvSpPr/>
          <p:nvPr/>
        </p:nvSpPr>
        <p:spPr>
          <a:xfrm>
            <a:off x="3596747" y="6274364"/>
            <a:ext cx="1345221" cy="4593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More families feel engaged in services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1D1B5349-F5E7-4363-9B67-1CED7E6790C2}"/>
              </a:ext>
            </a:extLst>
          </p:cNvPr>
          <p:cNvSpPr/>
          <p:nvPr/>
        </p:nvSpPr>
        <p:spPr>
          <a:xfrm>
            <a:off x="7570177" y="2207786"/>
            <a:ext cx="1185300" cy="825561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bg1"/>
                </a:solidFill>
                <a:latin typeface="Foundry Form Sans" panose="02000503050000020004" pitchFamily="2" charset="0"/>
              </a:rPr>
              <a:t>Better integrated and embedded support services for young adult offenders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2B6F0240-EDF4-4902-9087-EB2158642A9C}"/>
              </a:ext>
            </a:extLst>
          </p:cNvPr>
          <p:cNvSpPr/>
          <p:nvPr/>
        </p:nvSpPr>
        <p:spPr>
          <a:xfrm>
            <a:off x="3597834" y="2603745"/>
            <a:ext cx="1345221" cy="596141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bg1"/>
                </a:solidFill>
                <a:latin typeface="Foundry Form Sans" panose="02000503050000020004" pitchFamily="2" charset="0"/>
              </a:rPr>
              <a:t>Reduction in assessed risk / risk severity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373B285C-0B0F-4001-B732-F8DDDA530E06}"/>
              </a:ext>
            </a:extLst>
          </p:cNvPr>
          <p:cNvSpPr/>
          <p:nvPr/>
        </p:nvSpPr>
        <p:spPr>
          <a:xfrm>
            <a:off x="1895837" y="5794928"/>
            <a:ext cx="1345221" cy="596141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Utilise and integrate community resources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0C3E908-80F1-43F6-AD9B-02145E93AC10}"/>
              </a:ext>
            </a:extLst>
          </p:cNvPr>
          <p:cNvSpPr/>
          <p:nvPr/>
        </p:nvSpPr>
        <p:spPr>
          <a:xfrm>
            <a:off x="7579260" y="3124680"/>
            <a:ext cx="1185300" cy="135060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schemeClr val="bg1"/>
                </a:solidFill>
                <a:latin typeface="Foundry Form Sans" panose="02000503050000020004" pitchFamily="2" charset="0"/>
              </a:rPr>
              <a:t>Transitional safeguarding and a safer/ more effective transition</a:t>
            </a:r>
          </a:p>
        </p:txBody>
      </p:sp>
    </p:spTree>
    <p:extLst>
      <p:ext uri="{BB962C8B-B14F-4D97-AF65-F5344CB8AC3E}">
        <p14:creationId xmlns:p14="http://schemas.microsoft.com/office/powerpoint/2010/main" val="2464152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920686121"/>
              </p:ext>
            </p:extLst>
          </p:nvPr>
        </p:nvGraphicFramePr>
        <p:xfrm>
          <a:off x="387961" y="430824"/>
          <a:ext cx="8558212" cy="5556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84C90341-3DB1-4AEA-A9C8-E10CE04CBA4A}"/>
              </a:ext>
            </a:extLst>
          </p:cNvPr>
          <p:cNvSpPr txBox="1">
            <a:spLocks/>
          </p:cNvSpPr>
          <p:nvPr/>
        </p:nvSpPr>
        <p:spPr>
          <a:xfrm>
            <a:off x="197827" y="123495"/>
            <a:ext cx="7596746" cy="553513"/>
          </a:xfrm>
          <a:prstGeom prst="rect">
            <a:avLst/>
          </a:prstGeom>
          <a:gradFill flip="none" rotWithShape="1">
            <a:gsLst>
              <a:gs pos="16500">
                <a:srgbClr val="E7E6E6"/>
              </a:gs>
              <a:gs pos="11000">
                <a:srgbClr val="E7E6E6"/>
              </a:gs>
              <a:gs pos="0">
                <a:srgbClr val="E7E6E6"/>
              </a:gs>
              <a:gs pos="22000">
                <a:srgbClr val="E7E6E6"/>
              </a:gs>
              <a:gs pos="40000">
                <a:sysClr val="window" lastClr="FFFFFF"/>
              </a:gs>
            </a:gsLst>
            <a:lin ang="0" scaled="1"/>
            <a:tileRect/>
          </a:gradFill>
          <a:ln w="9525" cap="flat" cmpd="sng" algn="ctr">
            <a:noFill/>
            <a:prstDash val="solid"/>
            <a:miter lim="800000"/>
          </a:ln>
          <a:effectLst/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GB" sz="2800" dirty="0">
                <a:solidFill>
                  <a:srgbClr val="363E42"/>
                </a:solidFill>
                <a:latin typeface="Foundry Form Sans"/>
              </a:rPr>
              <a:t>Logic Model Template</a:t>
            </a:r>
          </a:p>
        </p:txBody>
      </p:sp>
    </p:spTree>
    <p:extLst>
      <p:ext uri="{BB962C8B-B14F-4D97-AF65-F5344CB8AC3E}">
        <p14:creationId xmlns:p14="http://schemas.microsoft.com/office/powerpoint/2010/main" val="171540068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805</TotalTime>
  <Words>484</Words>
  <Application>Microsoft Office PowerPoint</Application>
  <PresentationFormat>On-screen Show (4:3)</PresentationFormat>
  <Paragraphs>66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Foundry Form Sans</vt:lpstr>
      <vt:lpstr>Symbol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Chloe Iliesa (nee Hughes)</dc:creator>
  <cp:lastModifiedBy>Roisin Briody</cp:lastModifiedBy>
  <cp:revision>57</cp:revision>
  <dcterms:created xsi:type="dcterms:W3CDTF">2020-10-08T09:18:51Z</dcterms:created>
  <dcterms:modified xsi:type="dcterms:W3CDTF">2021-03-19T13:07:39Z</dcterms:modified>
</cp:coreProperties>
</file>