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84" r:id="rId1"/>
    <p:sldMasterId id="2147483702" r:id="rId2"/>
    <p:sldMasterId id="2147483720" r:id="rId3"/>
    <p:sldMasterId id="2147483738" r:id="rId4"/>
    <p:sldMasterId id="2147483774" r:id="rId5"/>
    <p:sldMasterId id="2147483792" r:id="rId6"/>
    <p:sldMasterId id="2147483864" r:id="rId7"/>
    <p:sldMasterId id="2147483965" r:id="rId8"/>
    <p:sldMasterId id="2147483985" r:id="rId9"/>
    <p:sldMasterId id="2147484004" r:id="rId10"/>
  </p:sldMasterIdLst>
  <p:notesMasterIdLst>
    <p:notesMasterId r:id="rId38"/>
  </p:notesMasterIdLst>
  <p:handoutMasterIdLst>
    <p:handoutMasterId r:id="rId39"/>
  </p:handoutMasterIdLst>
  <p:sldIdLst>
    <p:sldId id="546" r:id="rId11"/>
    <p:sldId id="555" r:id="rId12"/>
    <p:sldId id="565" r:id="rId13"/>
    <p:sldId id="568" r:id="rId14"/>
    <p:sldId id="571" r:id="rId15"/>
    <p:sldId id="514" r:id="rId16"/>
    <p:sldId id="517" r:id="rId17"/>
    <p:sldId id="518" r:id="rId18"/>
    <p:sldId id="522" r:id="rId19"/>
    <p:sldId id="525" r:id="rId20"/>
    <p:sldId id="559" r:id="rId21"/>
    <p:sldId id="529" r:id="rId22"/>
    <p:sldId id="530" r:id="rId23"/>
    <p:sldId id="562" r:id="rId24"/>
    <p:sldId id="556" r:id="rId25"/>
    <p:sldId id="566" r:id="rId26"/>
    <p:sldId id="569" r:id="rId27"/>
    <p:sldId id="572" r:id="rId28"/>
    <p:sldId id="515" r:id="rId29"/>
    <p:sldId id="519" r:id="rId30"/>
    <p:sldId id="520" r:id="rId31"/>
    <p:sldId id="523" r:id="rId32"/>
    <p:sldId id="526" r:id="rId33"/>
    <p:sldId id="560" r:id="rId34"/>
    <p:sldId id="531" r:id="rId35"/>
    <p:sldId id="532" r:id="rId36"/>
    <p:sldId id="563" r:id="rId37"/>
  </p:sldIdLst>
  <p:sldSz cx="9144000" cy="6858000" type="screen4x3"/>
  <p:notesSz cx="6797675" cy="9926638"/>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Provider Analysis" id="{EB2F1B99-2524-498C-ACDA-42525F9EC90E}">
          <p14:sldIdLst>
            <p14:sldId id="546"/>
            <p14:sldId id="555"/>
            <p14:sldId id="565"/>
            <p14:sldId id="568"/>
            <p14:sldId id="571"/>
            <p14:sldId id="514"/>
            <p14:sldId id="517"/>
            <p14:sldId id="518"/>
            <p14:sldId id="522"/>
            <p14:sldId id="525"/>
            <p14:sldId id="559"/>
            <p14:sldId id="529"/>
            <p14:sldId id="530"/>
            <p14:sldId id="562"/>
            <p14:sldId id="556"/>
            <p14:sldId id="566"/>
            <p14:sldId id="569"/>
            <p14:sldId id="572"/>
            <p14:sldId id="515"/>
            <p14:sldId id="519"/>
            <p14:sldId id="520"/>
            <p14:sldId id="523"/>
            <p14:sldId id="526"/>
            <p14:sldId id="560"/>
            <p14:sldId id="531"/>
            <p14:sldId id="532"/>
            <p14:sldId id="56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D2D6E5"/>
    <a:srgbClr val="7185BB"/>
    <a:srgbClr val="EAECF2"/>
    <a:srgbClr val="0000FF"/>
    <a:srgbClr val="FF99FF"/>
    <a:srgbClr val="A4048D"/>
    <a:srgbClr val="CCCCFF"/>
    <a:srgbClr val="33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95590" autoAdjust="0"/>
  </p:normalViewPr>
  <p:slideViewPr>
    <p:cSldViewPr snapToGrid="0">
      <p:cViewPr varScale="1">
        <p:scale>
          <a:sx n="84" d="100"/>
          <a:sy n="84" d="100"/>
        </p:scale>
        <p:origin x="-576" y="-78"/>
      </p:cViewPr>
      <p:guideLst>
        <p:guide orient="horz" pos="2160"/>
        <p:guide pos="2880"/>
      </p:guideLst>
    </p:cSldViewPr>
  </p:slideViewPr>
  <p:outlineViewPr>
    <p:cViewPr>
      <p:scale>
        <a:sx n="33" d="100"/>
        <a:sy n="33" d="100"/>
      </p:scale>
      <p:origin x="0" y="-44400"/>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78" d="100"/>
          <a:sy n="78" d="100"/>
        </p:scale>
        <p:origin x="-336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Local Authorities</c:v>
                </c:pt>
              </c:strCache>
            </c:strRef>
          </c:tx>
          <c:marker>
            <c:symbol val="square"/>
            <c:size val="7"/>
          </c:marker>
          <c:cat>
            <c:strRef>
              <c:f>Sheet1!$A$2:$A$4</c:f>
              <c:strCache>
                <c:ptCount val="3"/>
                <c:pt idx="0">
                  <c:v>2012/13</c:v>
                </c:pt>
                <c:pt idx="1">
                  <c:v>2013/14</c:v>
                </c:pt>
                <c:pt idx="2">
                  <c:v>2014/15</c:v>
                </c:pt>
              </c:strCache>
            </c:strRef>
          </c:cat>
          <c:val>
            <c:numRef>
              <c:f>Sheet1!$B$2:$B$4</c:f>
              <c:numCache>
                <c:formatCode>#,##0</c:formatCode>
                <c:ptCount val="3"/>
                <c:pt idx="0">
                  <c:v>40850</c:v>
                </c:pt>
                <c:pt idx="1">
                  <c:v>45410</c:v>
                </c:pt>
                <c:pt idx="2">
                  <c:v>40230</c:v>
                </c:pt>
              </c:numCache>
            </c:numRef>
          </c:val>
          <c:smooth val="0"/>
          <c:extLst xmlns:c16r2="http://schemas.microsoft.com/office/drawing/2015/06/chart">
            <c:ext xmlns:c16="http://schemas.microsoft.com/office/drawing/2014/chart" uri="{C3380CC4-5D6E-409C-BE32-E72D297353CC}">
              <c16:uniqueId val="{00000000-9EC1-4E4D-9430-7A04A74EF372}"/>
            </c:ext>
          </c:extLst>
        </c:ser>
        <c:ser>
          <c:idx val="1"/>
          <c:order val="1"/>
          <c:tx>
            <c:strRef>
              <c:f>Sheet1!$C$1</c:f>
              <c:strCache>
                <c:ptCount val="1"/>
                <c:pt idx="0">
                  <c:v>SDIs</c:v>
                </c:pt>
              </c:strCache>
            </c:strRef>
          </c:tx>
          <c:marker>
            <c:symbol val="square"/>
            <c:size val="7"/>
          </c:marker>
          <c:cat>
            <c:strRef>
              <c:f>Sheet1!$A$2:$A$4</c:f>
              <c:strCache>
                <c:ptCount val="3"/>
                <c:pt idx="0">
                  <c:v>2012/13</c:v>
                </c:pt>
                <c:pt idx="1">
                  <c:v>2013/14</c:v>
                </c:pt>
                <c:pt idx="2">
                  <c:v>2014/15</c:v>
                </c:pt>
              </c:strCache>
            </c:strRef>
          </c:cat>
          <c:val>
            <c:numRef>
              <c:f>Sheet1!$C$2:$C$4</c:f>
              <c:numCache>
                <c:formatCode>#,##0</c:formatCode>
                <c:ptCount val="3"/>
                <c:pt idx="0">
                  <c:v>43390</c:v>
                </c:pt>
                <c:pt idx="1">
                  <c:v>43690</c:v>
                </c:pt>
                <c:pt idx="2">
                  <c:v>41190</c:v>
                </c:pt>
              </c:numCache>
            </c:numRef>
          </c:val>
          <c:smooth val="0"/>
          <c:extLst xmlns:c16r2="http://schemas.microsoft.com/office/drawing/2015/06/chart">
            <c:ext xmlns:c16="http://schemas.microsoft.com/office/drawing/2014/chart" uri="{C3380CC4-5D6E-409C-BE32-E72D297353CC}">
              <c16:uniqueId val="{00000001-9EC1-4E4D-9430-7A04A74EF372}"/>
            </c:ext>
          </c:extLst>
        </c:ser>
        <c:ser>
          <c:idx val="2"/>
          <c:order val="2"/>
          <c:tx>
            <c:strRef>
              <c:f>Sheet1!$D$1</c:f>
              <c:strCache>
                <c:ptCount val="1"/>
                <c:pt idx="0">
                  <c:v>Other London ACL Providers</c:v>
                </c:pt>
              </c:strCache>
            </c:strRef>
          </c:tx>
          <c:marker>
            <c:symbol val="square"/>
            <c:size val="7"/>
          </c:marker>
          <c:cat>
            <c:strRef>
              <c:f>Sheet1!$A$2:$A$4</c:f>
              <c:strCache>
                <c:ptCount val="3"/>
                <c:pt idx="0">
                  <c:v>2012/13</c:v>
                </c:pt>
                <c:pt idx="1">
                  <c:v>2013/14</c:v>
                </c:pt>
                <c:pt idx="2">
                  <c:v>2014/15</c:v>
                </c:pt>
              </c:strCache>
            </c:strRef>
          </c:cat>
          <c:val>
            <c:numRef>
              <c:f>Sheet1!$D$2:$D$4</c:f>
              <c:numCache>
                <c:formatCode>#,##0</c:formatCode>
                <c:ptCount val="3"/>
                <c:pt idx="0">
                  <c:v>20340</c:v>
                </c:pt>
                <c:pt idx="1">
                  <c:v>18000</c:v>
                </c:pt>
                <c:pt idx="2">
                  <c:v>13750</c:v>
                </c:pt>
              </c:numCache>
            </c:numRef>
          </c:val>
          <c:smooth val="0"/>
          <c:extLst xmlns:c16r2="http://schemas.microsoft.com/office/drawing/2015/06/chart">
            <c:ext xmlns:c16="http://schemas.microsoft.com/office/drawing/2014/chart" uri="{C3380CC4-5D6E-409C-BE32-E72D297353CC}">
              <c16:uniqueId val="{00000002-9EC1-4E4D-9430-7A04A74EF372}"/>
            </c:ext>
          </c:extLst>
        </c:ser>
        <c:dLbls>
          <c:showLegendKey val="0"/>
          <c:showVal val="0"/>
          <c:showCatName val="0"/>
          <c:showSerName val="0"/>
          <c:showPercent val="0"/>
          <c:showBubbleSize val="0"/>
        </c:dLbls>
        <c:marker val="1"/>
        <c:smooth val="0"/>
        <c:axId val="120018432"/>
        <c:axId val="120019968"/>
      </c:lineChart>
      <c:catAx>
        <c:axId val="120018432"/>
        <c:scaling>
          <c:orientation val="minMax"/>
        </c:scaling>
        <c:delete val="0"/>
        <c:axPos val="b"/>
        <c:numFmt formatCode="General" sourceLinked="1"/>
        <c:majorTickMark val="out"/>
        <c:minorTickMark val="none"/>
        <c:tickLblPos val="nextTo"/>
        <c:txPr>
          <a:bodyPr/>
          <a:lstStyle/>
          <a:p>
            <a:pPr>
              <a:defRPr sz="1400"/>
            </a:pPr>
            <a:endParaRPr lang="en-US"/>
          </a:p>
        </c:txPr>
        <c:crossAx val="120019968"/>
        <c:crosses val="autoZero"/>
        <c:auto val="1"/>
        <c:lblAlgn val="ctr"/>
        <c:lblOffset val="100"/>
        <c:noMultiLvlLbl val="0"/>
      </c:catAx>
      <c:valAx>
        <c:axId val="120019968"/>
        <c:scaling>
          <c:orientation val="minMax"/>
          <c:min val="0"/>
        </c:scaling>
        <c:delete val="0"/>
        <c:axPos val="l"/>
        <c:majorGridlines/>
        <c:numFmt formatCode="#,##0" sourceLinked="0"/>
        <c:majorTickMark val="out"/>
        <c:minorTickMark val="none"/>
        <c:tickLblPos val="nextTo"/>
        <c:txPr>
          <a:bodyPr/>
          <a:lstStyle/>
          <a:p>
            <a:pPr>
              <a:defRPr sz="1400"/>
            </a:pPr>
            <a:endParaRPr lang="en-US"/>
          </a:p>
        </c:txPr>
        <c:crossAx val="120018432"/>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Learners</c:v>
                </c:pt>
              </c:strCache>
            </c:strRef>
          </c:tx>
          <c:spPr>
            <a:solidFill>
              <a:schemeClr val="accent1"/>
            </a:solidFill>
            <a:ln>
              <a:noFill/>
            </a:ln>
            <a:effectLst/>
          </c:spPr>
          <c:invertIfNegative val="0"/>
          <c:cat>
            <c:strRef>
              <c:f>Sheet1!$A$2:$A$11</c:f>
              <c:strCache>
                <c:ptCount val="10"/>
                <c:pt idx="0">
                  <c:v>Band 1 - Most Deprived</c:v>
                </c:pt>
                <c:pt idx="1">
                  <c:v>Band 2</c:v>
                </c:pt>
                <c:pt idx="2">
                  <c:v>Band 3</c:v>
                </c:pt>
                <c:pt idx="3">
                  <c:v>Band 4</c:v>
                </c:pt>
                <c:pt idx="4">
                  <c:v>Band 5</c:v>
                </c:pt>
                <c:pt idx="5">
                  <c:v>Band 6</c:v>
                </c:pt>
                <c:pt idx="6">
                  <c:v>Band 7</c:v>
                </c:pt>
                <c:pt idx="7">
                  <c:v>Band 8</c:v>
                </c:pt>
                <c:pt idx="8">
                  <c:v>Band 9</c:v>
                </c:pt>
                <c:pt idx="9">
                  <c:v>Band 10 - Least Deprived</c:v>
                </c:pt>
              </c:strCache>
            </c:strRef>
          </c:cat>
          <c:val>
            <c:numRef>
              <c:f>Sheet1!$B$2:$B$11</c:f>
              <c:numCache>
                <c:formatCode>#,##0</c:formatCode>
                <c:ptCount val="10"/>
                <c:pt idx="0">
                  <c:v>430</c:v>
                </c:pt>
                <c:pt idx="1">
                  <c:v>360</c:v>
                </c:pt>
                <c:pt idx="2">
                  <c:v>290</c:v>
                </c:pt>
                <c:pt idx="3">
                  <c:v>260</c:v>
                </c:pt>
                <c:pt idx="4">
                  <c:v>240</c:v>
                </c:pt>
                <c:pt idx="5">
                  <c:v>200</c:v>
                </c:pt>
                <c:pt idx="6">
                  <c:v>160</c:v>
                </c:pt>
                <c:pt idx="7">
                  <c:v>150</c:v>
                </c:pt>
                <c:pt idx="8">
                  <c:v>180</c:v>
                </c:pt>
                <c:pt idx="9">
                  <c:v>130</c:v>
                </c:pt>
              </c:numCache>
            </c:numRef>
          </c:val>
          <c:extLst xmlns:c16r2="http://schemas.microsoft.com/office/drawing/2015/06/chart">
            <c:ext xmlns:c16="http://schemas.microsoft.com/office/drawing/2014/chart" uri="{C3380CC4-5D6E-409C-BE32-E72D297353CC}">
              <c16:uniqueId val="{00000000-AA6D-4FA8-A729-E9B43A8587D6}"/>
            </c:ext>
          </c:extLst>
        </c:ser>
        <c:dLbls>
          <c:showLegendKey val="0"/>
          <c:showVal val="0"/>
          <c:showCatName val="0"/>
          <c:showSerName val="0"/>
          <c:showPercent val="0"/>
          <c:showBubbleSize val="0"/>
        </c:dLbls>
        <c:gapWidth val="60"/>
        <c:axId val="127109760"/>
        <c:axId val="127234432"/>
      </c:barChart>
      <c:catAx>
        <c:axId val="127109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234432"/>
        <c:crosses val="autoZero"/>
        <c:auto val="1"/>
        <c:lblAlgn val="ctr"/>
        <c:lblOffset val="100"/>
        <c:noMultiLvlLbl val="0"/>
      </c:catAx>
      <c:valAx>
        <c:axId val="1272344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10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Learners</c:v>
                </c:pt>
              </c:strCache>
            </c:strRef>
          </c:tx>
          <c:spPr>
            <a:solidFill>
              <a:schemeClr val="accent1"/>
            </a:solidFill>
            <a:ln>
              <a:noFill/>
            </a:ln>
            <a:effectLst/>
          </c:spPr>
          <c:invertIfNegative val="0"/>
          <c:cat>
            <c:strRef>
              <c:f>Sheet1!$A$2:$A$17</c:f>
              <c:strCache>
                <c:ptCount val="16"/>
                <c:pt idx="0">
                  <c:v>Health, Public Services and Care</c:v>
                </c:pt>
                <c:pt idx="1">
                  <c:v>Science and Mathematics</c:v>
                </c:pt>
                <c:pt idx="2">
                  <c:v>Agriculture, Horticulture and Animal Care</c:v>
                </c:pt>
                <c:pt idx="3">
                  <c:v>Engineering and Manufacturing Technologies</c:v>
                </c:pt>
                <c:pt idx="4">
                  <c:v>Construction, Planning and the Built Environment</c:v>
                </c:pt>
                <c:pt idx="5">
                  <c:v>Information and Communication Technology</c:v>
                </c:pt>
                <c:pt idx="6">
                  <c:v>Retail and Commercial Enterprise</c:v>
                </c:pt>
                <c:pt idx="7">
                  <c:v>Leisure, Travel and Tourism</c:v>
                </c:pt>
                <c:pt idx="8">
                  <c:v>Arts, Media and Publishing</c:v>
                </c:pt>
                <c:pt idx="9">
                  <c:v>History, Philosophy and Theology</c:v>
                </c:pt>
                <c:pt idx="10">
                  <c:v>Social Sciences</c:v>
                </c:pt>
                <c:pt idx="11">
                  <c:v>Languages, Literature and Culture</c:v>
                </c:pt>
                <c:pt idx="12">
                  <c:v>Education and Training</c:v>
                </c:pt>
                <c:pt idx="13">
                  <c:v>Preparation for Life and Work</c:v>
                </c:pt>
                <c:pt idx="14">
                  <c:v>Business, Administration and Law</c:v>
                </c:pt>
                <c:pt idx="15">
                  <c:v>Not Applicable</c:v>
                </c:pt>
              </c:strCache>
            </c:strRef>
          </c:cat>
          <c:val>
            <c:numRef>
              <c:f>Sheet1!$B$2:$B$17</c:f>
              <c:numCache>
                <c:formatCode>#,##0</c:formatCode>
                <c:ptCount val="16"/>
                <c:pt idx="0">
                  <c:v>5980</c:v>
                </c:pt>
                <c:pt idx="1">
                  <c:v>2180</c:v>
                </c:pt>
                <c:pt idx="2">
                  <c:v>350</c:v>
                </c:pt>
                <c:pt idx="3">
                  <c:v>970</c:v>
                </c:pt>
                <c:pt idx="4">
                  <c:v>520</c:v>
                </c:pt>
                <c:pt idx="5">
                  <c:v>6720</c:v>
                </c:pt>
                <c:pt idx="6">
                  <c:v>2370</c:v>
                </c:pt>
                <c:pt idx="7">
                  <c:v>1710</c:v>
                </c:pt>
                <c:pt idx="8">
                  <c:v>21890</c:v>
                </c:pt>
                <c:pt idx="9">
                  <c:v>1980</c:v>
                </c:pt>
                <c:pt idx="10">
                  <c:v>540</c:v>
                </c:pt>
                <c:pt idx="11">
                  <c:v>11270</c:v>
                </c:pt>
                <c:pt idx="12">
                  <c:v>1250</c:v>
                </c:pt>
                <c:pt idx="13">
                  <c:v>45380</c:v>
                </c:pt>
                <c:pt idx="14">
                  <c:v>3430</c:v>
                </c:pt>
                <c:pt idx="15">
                  <c:v>170</c:v>
                </c:pt>
              </c:numCache>
            </c:numRef>
          </c:val>
          <c:extLst xmlns:c16r2="http://schemas.microsoft.com/office/drawing/2015/06/chart">
            <c:ext xmlns:c16="http://schemas.microsoft.com/office/drawing/2014/chart" uri="{C3380CC4-5D6E-409C-BE32-E72D297353CC}">
              <c16:uniqueId val="{00000000-5C95-4F5A-A175-F51B8D2A847F}"/>
            </c:ext>
          </c:extLst>
        </c:ser>
        <c:dLbls>
          <c:showLegendKey val="0"/>
          <c:showVal val="0"/>
          <c:showCatName val="0"/>
          <c:showSerName val="0"/>
          <c:showPercent val="0"/>
          <c:showBubbleSize val="0"/>
        </c:dLbls>
        <c:gapWidth val="60"/>
        <c:axId val="121442304"/>
        <c:axId val="121443840"/>
      </c:barChart>
      <c:catAx>
        <c:axId val="121442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443840"/>
        <c:crosses val="autoZero"/>
        <c:auto val="1"/>
        <c:lblAlgn val="ctr"/>
        <c:lblOffset val="100"/>
        <c:noMultiLvlLbl val="0"/>
      </c:catAx>
      <c:valAx>
        <c:axId val="1214438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44230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strRef>
              <c:f>Sheet1!$A$2:$A$7</c:f>
              <c:strCache>
                <c:ptCount val="6"/>
                <c:pt idx="0">
                  <c:v>Entry Level</c:v>
                </c:pt>
                <c:pt idx="1">
                  <c:v>Level 1</c:v>
                </c:pt>
                <c:pt idx="2">
                  <c:v>Level 2</c:v>
                </c:pt>
                <c:pt idx="3">
                  <c:v>Level 3</c:v>
                </c:pt>
                <c:pt idx="4">
                  <c:v>Level 4+</c:v>
                </c:pt>
                <c:pt idx="5">
                  <c:v>*Other</c:v>
                </c:pt>
              </c:strCache>
            </c:strRef>
          </c:cat>
          <c:val>
            <c:numRef>
              <c:f>Sheet1!$B$2:$B$7</c:f>
              <c:numCache>
                <c:formatCode>General</c:formatCode>
                <c:ptCount val="6"/>
                <c:pt idx="0">
                  <c:v>49130</c:v>
                </c:pt>
                <c:pt idx="1">
                  <c:v>27310</c:v>
                </c:pt>
                <c:pt idx="2">
                  <c:v>17350</c:v>
                </c:pt>
                <c:pt idx="3">
                  <c:v>1330</c:v>
                </c:pt>
                <c:pt idx="4">
                  <c:v>40</c:v>
                </c:pt>
                <c:pt idx="5">
                  <c:v>0</c:v>
                </c:pt>
              </c:numCache>
            </c:numRef>
          </c:val>
          <c:extLst xmlns:c16r2="http://schemas.microsoft.com/office/drawing/2015/06/chart">
            <c:ext xmlns:c16="http://schemas.microsoft.com/office/drawing/2014/chart" uri="{C3380CC4-5D6E-409C-BE32-E72D297353CC}">
              <c16:uniqueId val="{00000000-D951-45B6-AF3F-CF62A878904A}"/>
            </c:ext>
          </c:extLst>
        </c:ser>
        <c:dLbls>
          <c:showLegendKey val="0"/>
          <c:showVal val="0"/>
          <c:showCatName val="0"/>
          <c:showSerName val="0"/>
          <c:showPercent val="0"/>
          <c:showBubbleSize val="0"/>
        </c:dLbls>
        <c:gapWidth val="50"/>
        <c:axId val="121200000"/>
        <c:axId val="121222272"/>
      </c:barChart>
      <c:catAx>
        <c:axId val="121200000"/>
        <c:scaling>
          <c:orientation val="maxMin"/>
        </c:scaling>
        <c:delete val="0"/>
        <c:axPos val="l"/>
        <c:numFmt formatCode="General" sourceLinked="1"/>
        <c:majorTickMark val="out"/>
        <c:minorTickMark val="none"/>
        <c:tickLblPos val="nextTo"/>
        <c:txPr>
          <a:bodyPr/>
          <a:lstStyle/>
          <a:p>
            <a:pPr>
              <a:defRPr sz="1400"/>
            </a:pPr>
            <a:endParaRPr lang="en-US"/>
          </a:p>
        </c:txPr>
        <c:crossAx val="121222272"/>
        <c:crosses val="autoZero"/>
        <c:auto val="1"/>
        <c:lblAlgn val="ctr"/>
        <c:lblOffset val="100"/>
        <c:noMultiLvlLbl val="0"/>
      </c:catAx>
      <c:valAx>
        <c:axId val="121222272"/>
        <c:scaling>
          <c:orientation val="minMax"/>
          <c:min val="0"/>
        </c:scaling>
        <c:delete val="0"/>
        <c:axPos val="b"/>
        <c:majorGridlines/>
        <c:numFmt formatCode="#,##0" sourceLinked="0"/>
        <c:majorTickMark val="out"/>
        <c:minorTickMark val="none"/>
        <c:tickLblPos val="nextTo"/>
        <c:txPr>
          <a:bodyPr/>
          <a:lstStyle/>
          <a:p>
            <a:pPr>
              <a:defRPr sz="1400"/>
            </a:pPr>
            <a:endParaRPr lang="en-US"/>
          </a:p>
        </c:txPr>
        <c:crossAx val="121200000"/>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Learners</c:v>
                </c:pt>
              </c:strCache>
            </c:strRef>
          </c:tx>
          <c:invertIfNegative val="0"/>
          <c:cat>
            <c:strRef>
              <c:f>Sheet1!$A$2:$A$9</c:f>
              <c:strCache>
                <c:ptCount val="8"/>
                <c:pt idx="0">
                  <c:v>Under 20</c:v>
                </c:pt>
                <c:pt idx="1">
                  <c:v>20 - 24</c:v>
                </c:pt>
                <c:pt idx="2">
                  <c:v>25 - 29</c:v>
                </c:pt>
                <c:pt idx="3">
                  <c:v>30 - 39</c:v>
                </c:pt>
                <c:pt idx="4">
                  <c:v>40 - 49</c:v>
                </c:pt>
                <c:pt idx="5">
                  <c:v>50 - 59</c:v>
                </c:pt>
                <c:pt idx="6">
                  <c:v>60 - 69</c:v>
                </c:pt>
                <c:pt idx="7">
                  <c:v>70+</c:v>
                </c:pt>
              </c:strCache>
            </c:strRef>
          </c:cat>
          <c:val>
            <c:numRef>
              <c:f>Sheet1!$B$2:$B$9</c:f>
              <c:numCache>
                <c:formatCode>General</c:formatCode>
                <c:ptCount val="8"/>
                <c:pt idx="0" formatCode="#,##0">
                  <c:v>1320</c:v>
                </c:pt>
                <c:pt idx="1">
                  <c:v>7190</c:v>
                </c:pt>
                <c:pt idx="2">
                  <c:v>11910</c:v>
                </c:pt>
                <c:pt idx="3">
                  <c:v>26240</c:v>
                </c:pt>
                <c:pt idx="4">
                  <c:v>21220</c:v>
                </c:pt>
                <c:pt idx="5">
                  <c:v>14350</c:v>
                </c:pt>
                <c:pt idx="6">
                  <c:v>8820</c:v>
                </c:pt>
                <c:pt idx="7">
                  <c:v>4100</c:v>
                </c:pt>
              </c:numCache>
            </c:numRef>
          </c:val>
          <c:extLst xmlns:c16r2="http://schemas.microsoft.com/office/drawing/2015/06/chart">
            <c:ext xmlns:c16="http://schemas.microsoft.com/office/drawing/2014/chart" uri="{C3380CC4-5D6E-409C-BE32-E72D297353CC}">
              <c16:uniqueId val="{00000000-D951-45B6-AF3F-CF62A878904A}"/>
            </c:ext>
          </c:extLst>
        </c:ser>
        <c:dLbls>
          <c:showLegendKey val="0"/>
          <c:showVal val="0"/>
          <c:showCatName val="0"/>
          <c:showSerName val="0"/>
          <c:showPercent val="0"/>
          <c:showBubbleSize val="0"/>
        </c:dLbls>
        <c:gapWidth val="50"/>
        <c:axId val="120880128"/>
        <c:axId val="120882304"/>
      </c:barChart>
      <c:lineChart>
        <c:grouping val="standard"/>
        <c:varyColors val="0"/>
        <c:ser>
          <c:idx val="1"/>
          <c:order val="1"/>
          <c:tx>
            <c:strRef>
              <c:f>Sheet1!$C$1</c:f>
              <c:strCache>
                <c:ptCount val="1"/>
                <c:pt idx="0">
                  <c:v>Population Profile</c:v>
                </c:pt>
              </c:strCache>
            </c:strRef>
          </c:tx>
          <c:marker>
            <c:symbol val="square"/>
            <c:size val="7"/>
            <c:spPr>
              <a:solidFill>
                <a:schemeClr val="accent2"/>
              </a:solidFill>
            </c:spPr>
          </c:marker>
          <c:cat>
            <c:strRef>
              <c:f>Sheet1!$A$2:$A$9</c:f>
              <c:strCache>
                <c:ptCount val="8"/>
                <c:pt idx="0">
                  <c:v>Under 20</c:v>
                </c:pt>
                <c:pt idx="1">
                  <c:v>20 - 24</c:v>
                </c:pt>
                <c:pt idx="2">
                  <c:v>25 - 29</c:v>
                </c:pt>
                <c:pt idx="3">
                  <c:v>30 - 39</c:v>
                </c:pt>
                <c:pt idx="4">
                  <c:v>40 - 49</c:v>
                </c:pt>
                <c:pt idx="5">
                  <c:v>50 - 59</c:v>
                </c:pt>
                <c:pt idx="6">
                  <c:v>60 - 69</c:v>
                </c:pt>
                <c:pt idx="7">
                  <c:v>70+</c:v>
                </c:pt>
              </c:strCache>
            </c:strRef>
          </c:cat>
          <c:val>
            <c:numRef>
              <c:f>Sheet1!$C$2:$C$9</c:f>
              <c:numCache>
                <c:formatCode>0.00%</c:formatCode>
                <c:ptCount val="8"/>
                <c:pt idx="0">
                  <c:v>5.5E-2</c:v>
                </c:pt>
                <c:pt idx="1">
                  <c:v>8.5000000000000006E-2</c:v>
                </c:pt>
                <c:pt idx="2">
                  <c:v>0.123</c:v>
                </c:pt>
                <c:pt idx="3">
                  <c:v>0.23</c:v>
                </c:pt>
                <c:pt idx="4">
                  <c:v>0.17699999999999999</c:v>
                </c:pt>
                <c:pt idx="5">
                  <c:v>0.13700000000000001</c:v>
                </c:pt>
                <c:pt idx="6">
                  <c:v>9.4E-2</c:v>
                </c:pt>
                <c:pt idx="7">
                  <c:v>0.1</c:v>
                </c:pt>
              </c:numCache>
            </c:numRef>
          </c:val>
          <c:smooth val="0"/>
          <c:extLst xmlns:c16r2="http://schemas.microsoft.com/office/drawing/2015/06/chart">
            <c:ext xmlns:c16="http://schemas.microsoft.com/office/drawing/2014/chart" uri="{C3380CC4-5D6E-409C-BE32-E72D297353CC}">
              <c16:uniqueId val="{00000000-950E-4DEF-81FD-89B6580E331A}"/>
            </c:ext>
          </c:extLst>
        </c:ser>
        <c:dLbls>
          <c:showLegendKey val="0"/>
          <c:showVal val="0"/>
          <c:showCatName val="0"/>
          <c:showSerName val="0"/>
          <c:showPercent val="0"/>
          <c:showBubbleSize val="0"/>
        </c:dLbls>
        <c:marker val="1"/>
        <c:smooth val="0"/>
        <c:axId val="120893824"/>
        <c:axId val="120883840"/>
      </c:lineChart>
      <c:catAx>
        <c:axId val="120880128"/>
        <c:scaling>
          <c:orientation val="minMax"/>
        </c:scaling>
        <c:delete val="0"/>
        <c:axPos val="b"/>
        <c:numFmt formatCode="General" sourceLinked="1"/>
        <c:majorTickMark val="out"/>
        <c:minorTickMark val="none"/>
        <c:tickLblPos val="nextTo"/>
        <c:txPr>
          <a:bodyPr/>
          <a:lstStyle/>
          <a:p>
            <a:pPr>
              <a:defRPr sz="1400"/>
            </a:pPr>
            <a:endParaRPr lang="en-US"/>
          </a:p>
        </c:txPr>
        <c:crossAx val="120882304"/>
        <c:crosses val="autoZero"/>
        <c:auto val="1"/>
        <c:lblAlgn val="ctr"/>
        <c:lblOffset val="100"/>
        <c:noMultiLvlLbl val="0"/>
      </c:catAx>
      <c:valAx>
        <c:axId val="120882304"/>
        <c:scaling>
          <c:orientation val="minMax"/>
          <c:min val="0"/>
        </c:scaling>
        <c:delete val="0"/>
        <c:axPos val="l"/>
        <c:majorGridlines/>
        <c:numFmt formatCode="#,##0" sourceLinked="0"/>
        <c:majorTickMark val="out"/>
        <c:minorTickMark val="none"/>
        <c:tickLblPos val="nextTo"/>
        <c:txPr>
          <a:bodyPr/>
          <a:lstStyle/>
          <a:p>
            <a:pPr>
              <a:defRPr sz="1400"/>
            </a:pPr>
            <a:endParaRPr lang="en-US"/>
          </a:p>
        </c:txPr>
        <c:crossAx val="120880128"/>
        <c:crosses val="autoZero"/>
        <c:crossBetween val="between"/>
      </c:valAx>
      <c:valAx>
        <c:axId val="120883840"/>
        <c:scaling>
          <c:orientation val="minMax"/>
        </c:scaling>
        <c:delete val="0"/>
        <c:axPos val="r"/>
        <c:numFmt formatCode="0%" sourceLinked="0"/>
        <c:majorTickMark val="out"/>
        <c:minorTickMark val="none"/>
        <c:tickLblPos val="nextTo"/>
        <c:txPr>
          <a:bodyPr/>
          <a:lstStyle/>
          <a:p>
            <a:pPr algn="ctr">
              <a:defRPr lang="en-GB" sz="1400" b="0" i="0" u="none" strike="noStrike" kern="1200" baseline="0">
                <a:solidFill>
                  <a:schemeClr val="tx1"/>
                </a:solidFill>
                <a:latin typeface="+mn-lt"/>
                <a:ea typeface="+mn-ea"/>
                <a:cs typeface="+mn-cs"/>
              </a:defRPr>
            </a:pPr>
            <a:endParaRPr lang="en-US"/>
          </a:p>
        </c:txPr>
        <c:crossAx val="120893824"/>
        <c:crosses val="max"/>
        <c:crossBetween val="between"/>
      </c:valAx>
      <c:catAx>
        <c:axId val="120893824"/>
        <c:scaling>
          <c:orientation val="minMax"/>
        </c:scaling>
        <c:delete val="1"/>
        <c:axPos val="b"/>
        <c:numFmt formatCode="General" sourceLinked="1"/>
        <c:majorTickMark val="out"/>
        <c:minorTickMark val="none"/>
        <c:tickLblPos val="nextTo"/>
        <c:crossAx val="120883840"/>
        <c:crosses val="autoZero"/>
        <c:auto val="1"/>
        <c:lblAlgn val="ctr"/>
        <c:lblOffset val="100"/>
        <c:noMultiLvlLbl val="0"/>
      </c:catAx>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Learners</c:v>
                </c:pt>
              </c:strCache>
            </c:strRef>
          </c:tx>
          <c:spPr>
            <a:solidFill>
              <a:schemeClr val="accent1"/>
            </a:solidFill>
            <a:ln>
              <a:noFill/>
            </a:ln>
            <a:effectLst/>
          </c:spPr>
          <c:invertIfNegative val="0"/>
          <c:cat>
            <c:strRef>
              <c:f>Sheet1!$A$2:$A$11</c:f>
              <c:strCache>
                <c:ptCount val="10"/>
                <c:pt idx="0">
                  <c:v>Band 1 - Most Deprived</c:v>
                </c:pt>
                <c:pt idx="1">
                  <c:v>Band 2</c:v>
                </c:pt>
                <c:pt idx="2">
                  <c:v>Band 3</c:v>
                </c:pt>
                <c:pt idx="3">
                  <c:v>Band 4</c:v>
                </c:pt>
                <c:pt idx="4">
                  <c:v>Band 5</c:v>
                </c:pt>
                <c:pt idx="5">
                  <c:v>Band 6</c:v>
                </c:pt>
                <c:pt idx="6">
                  <c:v>Band 7</c:v>
                </c:pt>
                <c:pt idx="7">
                  <c:v>Band 8</c:v>
                </c:pt>
                <c:pt idx="8">
                  <c:v>Band 9</c:v>
                </c:pt>
                <c:pt idx="9">
                  <c:v>Band 10 - Least Deprived</c:v>
                </c:pt>
              </c:strCache>
            </c:strRef>
          </c:cat>
          <c:val>
            <c:numRef>
              <c:f>Sheet1!$B$2:$B$11</c:f>
              <c:numCache>
                <c:formatCode>#,##0</c:formatCode>
                <c:ptCount val="10"/>
                <c:pt idx="0">
                  <c:v>13190</c:v>
                </c:pt>
                <c:pt idx="1">
                  <c:v>12260</c:v>
                </c:pt>
                <c:pt idx="2">
                  <c:v>12200</c:v>
                </c:pt>
                <c:pt idx="3">
                  <c:v>11260</c:v>
                </c:pt>
                <c:pt idx="4">
                  <c:v>10010</c:v>
                </c:pt>
                <c:pt idx="5">
                  <c:v>9410</c:v>
                </c:pt>
                <c:pt idx="6">
                  <c:v>8300</c:v>
                </c:pt>
                <c:pt idx="7">
                  <c:v>7170</c:v>
                </c:pt>
                <c:pt idx="8">
                  <c:v>6230</c:v>
                </c:pt>
                <c:pt idx="9">
                  <c:v>5130</c:v>
                </c:pt>
              </c:numCache>
            </c:numRef>
          </c:val>
          <c:extLst xmlns:c16r2="http://schemas.microsoft.com/office/drawing/2015/06/chart">
            <c:ext xmlns:c16="http://schemas.microsoft.com/office/drawing/2014/chart" uri="{C3380CC4-5D6E-409C-BE32-E72D297353CC}">
              <c16:uniqueId val="{00000000-B877-4CCC-B2E1-AC820F347C08}"/>
            </c:ext>
          </c:extLst>
        </c:ser>
        <c:dLbls>
          <c:showLegendKey val="0"/>
          <c:showVal val="0"/>
          <c:showCatName val="0"/>
          <c:showSerName val="0"/>
          <c:showPercent val="0"/>
          <c:showBubbleSize val="0"/>
        </c:dLbls>
        <c:gapWidth val="60"/>
        <c:axId val="121049472"/>
        <c:axId val="121051008"/>
      </c:barChart>
      <c:catAx>
        <c:axId val="121049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051008"/>
        <c:crosses val="autoZero"/>
        <c:auto val="1"/>
        <c:lblAlgn val="ctr"/>
        <c:lblOffset val="100"/>
        <c:noMultiLvlLbl val="0"/>
      </c:catAx>
      <c:valAx>
        <c:axId val="1210510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049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Local Authorities</c:v>
                </c:pt>
              </c:strCache>
            </c:strRef>
          </c:tx>
          <c:marker>
            <c:symbol val="square"/>
            <c:size val="7"/>
          </c:marker>
          <c:cat>
            <c:strRef>
              <c:f>Sheet1!$A$2:$A$4</c:f>
              <c:strCache>
                <c:ptCount val="3"/>
                <c:pt idx="0">
                  <c:v>2012/13</c:v>
                </c:pt>
                <c:pt idx="1">
                  <c:v>2013/14</c:v>
                </c:pt>
                <c:pt idx="2">
                  <c:v>2014/15</c:v>
                </c:pt>
              </c:strCache>
            </c:strRef>
          </c:cat>
          <c:val>
            <c:numRef>
              <c:f>Sheet1!$B$2:$B$4</c:f>
              <c:numCache>
                <c:formatCode>#,##0</c:formatCode>
                <c:ptCount val="3"/>
                <c:pt idx="0">
                  <c:v>1250</c:v>
                </c:pt>
                <c:pt idx="1">
                  <c:v>1460</c:v>
                </c:pt>
                <c:pt idx="2">
                  <c:v>1470</c:v>
                </c:pt>
              </c:numCache>
            </c:numRef>
          </c:val>
          <c:smooth val="0"/>
          <c:extLst xmlns:c16r2="http://schemas.microsoft.com/office/drawing/2015/06/chart">
            <c:ext xmlns:c16="http://schemas.microsoft.com/office/drawing/2014/chart" uri="{C3380CC4-5D6E-409C-BE32-E72D297353CC}">
              <c16:uniqueId val="{00000000-9EC1-4E4D-9430-7A04A74EF372}"/>
            </c:ext>
          </c:extLst>
        </c:ser>
        <c:ser>
          <c:idx val="1"/>
          <c:order val="1"/>
          <c:tx>
            <c:strRef>
              <c:f>Sheet1!$C$1</c:f>
              <c:strCache>
                <c:ptCount val="1"/>
                <c:pt idx="0">
                  <c:v>SDIs</c:v>
                </c:pt>
              </c:strCache>
            </c:strRef>
          </c:tx>
          <c:marker>
            <c:symbol val="square"/>
            <c:size val="7"/>
          </c:marker>
          <c:cat>
            <c:strRef>
              <c:f>Sheet1!$A$2:$A$4</c:f>
              <c:strCache>
                <c:ptCount val="3"/>
                <c:pt idx="0">
                  <c:v>2012/13</c:v>
                </c:pt>
                <c:pt idx="1">
                  <c:v>2013/14</c:v>
                </c:pt>
                <c:pt idx="2">
                  <c:v>2014/15</c:v>
                </c:pt>
              </c:strCache>
            </c:strRef>
          </c:cat>
          <c:val>
            <c:numRef>
              <c:f>Sheet1!$C$2:$C$4</c:f>
              <c:numCache>
                <c:formatCode>#,##0</c:formatCode>
                <c:ptCount val="3"/>
                <c:pt idx="0">
                  <c:v>30</c:v>
                </c:pt>
                <c:pt idx="1">
                  <c:v>20</c:v>
                </c:pt>
                <c:pt idx="2">
                  <c:v>20</c:v>
                </c:pt>
              </c:numCache>
            </c:numRef>
          </c:val>
          <c:smooth val="0"/>
          <c:extLst xmlns:c16r2="http://schemas.microsoft.com/office/drawing/2015/06/chart">
            <c:ext xmlns:c16="http://schemas.microsoft.com/office/drawing/2014/chart" uri="{C3380CC4-5D6E-409C-BE32-E72D297353CC}">
              <c16:uniqueId val="{00000001-9EC1-4E4D-9430-7A04A74EF372}"/>
            </c:ext>
          </c:extLst>
        </c:ser>
        <c:ser>
          <c:idx val="2"/>
          <c:order val="2"/>
          <c:tx>
            <c:strRef>
              <c:f>Sheet1!$D$1</c:f>
              <c:strCache>
                <c:ptCount val="1"/>
                <c:pt idx="0">
                  <c:v>Other London ACL Providers</c:v>
                </c:pt>
              </c:strCache>
            </c:strRef>
          </c:tx>
          <c:marker>
            <c:symbol val="square"/>
            <c:size val="7"/>
          </c:marker>
          <c:cat>
            <c:strRef>
              <c:f>Sheet1!$A$2:$A$4</c:f>
              <c:strCache>
                <c:ptCount val="3"/>
                <c:pt idx="0">
                  <c:v>2012/13</c:v>
                </c:pt>
                <c:pt idx="1">
                  <c:v>2013/14</c:v>
                </c:pt>
                <c:pt idx="2">
                  <c:v>2014/15</c:v>
                </c:pt>
              </c:strCache>
            </c:strRef>
          </c:cat>
          <c:val>
            <c:numRef>
              <c:f>Sheet1!$D$2:$D$4</c:f>
              <c:numCache>
                <c:formatCode>#,##0</c:formatCode>
                <c:ptCount val="3"/>
                <c:pt idx="0">
                  <c:v>690</c:v>
                </c:pt>
                <c:pt idx="1">
                  <c:v>650</c:v>
                </c:pt>
                <c:pt idx="2">
                  <c:v>900</c:v>
                </c:pt>
              </c:numCache>
            </c:numRef>
          </c:val>
          <c:smooth val="0"/>
          <c:extLst xmlns:c16r2="http://schemas.microsoft.com/office/drawing/2015/06/chart">
            <c:ext xmlns:c16="http://schemas.microsoft.com/office/drawing/2014/chart" uri="{C3380CC4-5D6E-409C-BE32-E72D297353CC}">
              <c16:uniqueId val="{00000002-9EC1-4E4D-9430-7A04A74EF372}"/>
            </c:ext>
          </c:extLst>
        </c:ser>
        <c:dLbls>
          <c:showLegendKey val="0"/>
          <c:showVal val="0"/>
          <c:showCatName val="0"/>
          <c:showSerName val="0"/>
          <c:showPercent val="0"/>
          <c:showBubbleSize val="0"/>
        </c:dLbls>
        <c:marker val="1"/>
        <c:smooth val="0"/>
        <c:axId val="121630720"/>
        <c:axId val="121632256"/>
      </c:lineChart>
      <c:catAx>
        <c:axId val="121630720"/>
        <c:scaling>
          <c:orientation val="minMax"/>
        </c:scaling>
        <c:delete val="0"/>
        <c:axPos val="b"/>
        <c:numFmt formatCode="General" sourceLinked="1"/>
        <c:majorTickMark val="out"/>
        <c:minorTickMark val="none"/>
        <c:tickLblPos val="nextTo"/>
        <c:txPr>
          <a:bodyPr/>
          <a:lstStyle/>
          <a:p>
            <a:pPr>
              <a:defRPr sz="1400"/>
            </a:pPr>
            <a:endParaRPr lang="en-US"/>
          </a:p>
        </c:txPr>
        <c:crossAx val="121632256"/>
        <c:crosses val="autoZero"/>
        <c:auto val="1"/>
        <c:lblAlgn val="ctr"/>
        <c:lblOffset val="100"/>
        <c:noMultiLvlLbl val="0"/>
      </c:catAx>
      <c:valAx>
        <c:axId val="121632256"/>
        <c:scaling>
          <c:orientation val="minMax"/>
          <c:min val="0"/>
        </c:scaling>
        <c:delete val="0"/>
        <c:axPos val="l"/>
        <c:majorGridlines/>
        <c:numFmt formatCode="#,##0" sourceLinked="0"/>
        <c:majorTickMark val="out"/>
        <c:minorTickMark val="none"/>
        <c:tickLblPos val="nextTo"/>
        <c:txPr>
          <a:bodyPr/>
          <a:lstStyle/>
          <a:p>
            <a:pPr>
              <a:defRPr sz="1400"/>
            </a:pPr>
            <a:endParaRPr lang="en-US"/>
          </a:p>
        </c:txPr>
        <c:crossAx val="121630720"/>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Learners</c:v>
                </c:pt>
              </c:strCache>
            </c:strRef>
          </c:tx>
          <c:spPr>
            <a:solidFill>
              <a:schemeClr val="accent1"/>
            </a:solidFill>
            <a:ln>
              <a:noFill/>
            </a:ln>
            <a:effectLst/>
          </c:spPr>
          <c:invertIfNegative val="0"/>
          <c:cat>
            <c:strRef>
              <c:f>Sheet1!$A$2:$A$17</c:f>
              <c:strCache>
                <c:ptCount val="16"/>
                <c:pt idx="0">
                  <c:v>Health, Public Services and Care</c:v>
                </c:pt>
                <c:pt idx="1">
                  <c:v>Science and Mathematics</c:v>
                </c:pt>
                <c:pt idx="2">
                  <c:v>*Agriculture, Horticulture and Animal Care</c:v>
                </c:pt>
                <c:pt idx="3">
                  <c:v>Engineering and Manufacturing Technologies</c:v>
                </c:pt>
                <c:pt idx="4">
                  <c:v>*Construction, Planning and the Built Environment</c:v>
                </c:pt>
                <c:pt idx="5">
                  <c:v>Information and Communication Technology</c:v>
                </c:pt>
                <c:pt idx="6">
                  <c:v>Retail and Commercial Enterprise</c:v>
                </c:pt>
                <c:pt idx="7">
                  <c:v>Leisure, Travel and Tourism</c:v>
                </c:pt>
                <c:pt idx="8">
                  <c:v>Arts, Media and Publishing</c:v>
                </c:pt>
                <c:pt idx="9">
                  <c:v>History, Philosophy and Theology</c:v>
                </c:pt>
                <c:pt idx="10">
                  <c:v>Social Sciences</c:v>
                </c:pt>
                <c:pt idx="11">
                  <c:v>Languages, Literature and Culture</c:v>
                </c:pt>
                <c:pt idx="12">
                  <c:v>Education and Training</c:v>
                </c:pt>
                <c:pt idx="13">
                  <c:v>Preparation for Life and Work</c:v>
                </c:pt>
                <c:pt idx="14">
                  <c:v>Business, Administration and Law</c:v>
                </c:pt>
                <c:pt idx="15">
                  <c:v>Not Applicable</c:v>
                </c:pt>
              </c:strCache>
            </c:strRef>
          </c:cat>
          <c:val>
            <c:numRef>
              <c:f>Sheet1!$B$2:$B$17</c:f>
              <c:numCache>
                <c:formatCode>#,##0</c:formatCode>
                <c:ptCount val="16"/>
                <c:pt idx="0">
                  <c:v>1020</c:v>
                </c:pt>
                <c:pt idx="1">
                  <c:v>0</c:v>
                </c:pt>
                <c:pt idx="2">
                  <c:v>0</c:v>
                </c:pt>
                <c:pt idx="3">
                  <c:v>30</c:v>
                </c:pt>
                <c:pt idx="4">
                  <c:v>0</c:v>
                </c:pt>
                <c:pt idx="5">
                  <c:v>50</c:v>
                </c:pt>
                <c:pt idx="6">
                  <c:v>140</c:v>
                </c:pt>
                <c:pt idx="7">
                  <c:v>20</c:v>
                </c:pt>
                <c:pt idx="8">
                  <c:v>80</c:v>
                </c:pt>
                <c:pt idx="9">
                  <c:v>0</c:v>
                </c:pt>
                <c:pt idx="10">
                  <c:v>0</c:v>
                </c:pt>
                <c:pt idx="11">
                  <c:v>0</c:v>
                </c:pt>
                <c:pt idx="12">
                  <c:v>130</c:v>
                </c:pt>
                <c:pt idx="13">
                  <c:v>0</c:v>
                </c:pt>
                <c:pt idx="14">
                  <c:v>930</c:v>
                </c:pt>
                <c:pt idx="15">
                  <c:v>0</c:v>
                </c:pt>
              </c:numCache>
            </c:numRef>
          </c:val>
          <c:extLst xmlns:c16r2="http://schemas.microsoft.com/office/drawing/2015/06/chart">
            <c:ext xmlns:c16="http://schemas.microsoft.com/office/drawing/2014/chart" uri="{C3380CC4-5D6E-409C-BE32-E72D297353CC}">
              <c16:uniqueId val="{00000000-4F56-41D3-9541-40F842ADE21F}"/>
            </c:ext>
          </c:extLst>
        </c:ser>
        <c:dLbls>
          <c:showLegendKey val="0"/>
          <c:showVal val="0"/>
          <c:showCatName val="0"/>
          <c:showSerName val="0"/>
          <c:showPercent val="0"/>
          <c:showBubbleSize val="0"/>
        </c:dLbls>
        <c:gapWidth val="60"/>
        <c:axId val="126957824"/>
        <c:axId val="126959616"/>
      </c:barChart>
      <c:catAx>
        <c:axId val="1269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959616"/>
        <c:crosses val="autoZero"/>
        <c:auto val="1"/>
        <c:lblAlgn val="ctr"/>
        <c:lblOffset val="100"/>
        <c:noMultiLvlLbl val="0"/>
      </c:catAx>
      <c:valAx>
        <c:axId val="1269596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95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strRef>
              <c:f>Sheet1!$A$2:$A$4</c:f>
              <c:strCache>
                <c:ptCount val="3"/>
                <c:pt idx="0">
                  <c:v>Intermediate</c:v>
                </c:pt>
                <c:pt idx="1">
                  <c:v>Advanced</c:v>
                </c:pt>
                <c:pt idx="2">
                  <c:v>Higher</c:v>
                </c:pt>
              </c:strCache>
            </c:strRef>
          </c:cat>
          <c:val>
            <c:numRef>
              <c:f>Sheet1!$B$2:$B$4</c:f>
              <c:numCache>
                <c:formatCode>General</c:formatCode>
                <c:ptCount val="3"/>
                <c:pt idx="0">
                  <c:v>1490</c:v>
                </c:pt>
                <c:pt idx="1">
                  <c:v>890</c:v>
                </c:pt>
                <c:pt idx="2">
                  <c:v>10</c:v>
                </c:pt>
              </c:numCache>
            </c:numRef>
          </c:val>
          <c:extLst xmlns:c16r2="http://schemas.microsoft.com/office/drawing/2015/06/chart">
            <c:ext xmlns:c16="http://schemas.microsoft.com/office/drawing/2014/chart" uri="{C3380CC4-5D6E-409C-BE32-E72D297353CC}">
              <c16:uniqueId val="{00000000-D951-45B6-AF3F-CF62A878904A}"/>
            </c:ext>
          </c:extLst>
        </c:ser>
        <c:dLbls>
          <c:showLegendKey val="0"/>
          <c:showVal val="0"/>
          <c:showCatName val="0"/>
          <c:showSerName val="0"/>
          <c:showPercent val="0"/>
          <c:showBubbleSize val="0"/>
        </c:dLbls>
        <c:gapWidth val="50"/>
        <c:axId val="126691200"/>
        <c:axId val="126692736"/>
      </c:barChart>
      <c:catAx>
        <c:axId val="126691200"/>
        <c:scaling>
          <c:orientation val="maxMin"/>
        </c:scaling>
        <c:delete val="0"/>
        <c:axPos val="l"/>
        <c:numFmt formatCode="General" sourceLinked="1"/>
        <c:majorTickMark val="out"/>
        <c:minorTickMark val="none"/>
        <c:tickLblPos val="nextTo"/>
        <c:txPr>
          <a:bodyPr/>
          <a:lstStyle/>
          <a:p>
            <a:pPr>
              <a:defRPr sz="1400"/>
            </a:pPr>
            <a:endParaRPr lang="en-US"/>
          </a:p>
        </c:txPr>
        <c:crossAx val="126692736"/>
        <c:crosses val="autoZero"/>
        <c:auto val="1"/>
        <c:lblAlgn val="ctr"/>
        <c:lblOffset val="100"/>
        <c:noMultiLvlLbl val="0"/>
      </c:catAx>
      <c:valAx>
        <c:axId val="126692736"/>
        <c:scaling>
          <c:orientation val="minMax"/>
          <c:min val="0"/>
        </c:scaling>
        <c:delete val="0"/>
        <c:axPos val="b"/>
        <c:majorGridlines/>
        <c:numFmt formatCode="#,##0" sourceLinked="0"/>
        <c:majorTickMark val="out"/>
        <c:minorTickMark val="none"/>
        <c:tickLblPos val="nextTo"/>
        <c:txPr>
          <a:bodyPr/>
          <a:lstStyle/>
          <a:p>
            <a:pPr>
              <a:defRPr sz="1400"/>
            </a:pPr>
            <a:endParaRPr lang="en-US"/>
          </a:p>
        </c:txPr>
        <c:crossAx val="126691200"/>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Apprenticeships</c:v>
                </c:pt>
              </c:strCache>
            </c:strRef>
          </c:tx>
          <c:invertIfNegative val="0"/>
          <c:cat>
            <c:strRef>
              <c:f>Sheet1!$A$2:$A$9</c:f>
              <c:strCache>
                <c:ptCount val="8"/>
                <c:pt idx="0">
                  <c:v>Under 20</c:v>
                </c:pt>
                <c:pt idx="1">
                  <c:v>20 - 24</c:v>
                </c:pt>
                <c:pt idx="2">
                  <c:v>25 - 29</c:v>
                </c:pt>
                <c:pt idx="3">
                  <c:v>30 - 39</c:v>
                </c:pt>
                <c:pt idx="4">
                  <c:v>40 - 49</c:v>
                </c:pt>
                <c:pt idx="5">
                  <c:v>50 - 59</c:v>
                </c:pt>
                <c:pt idx="6">
                  <c:v>60 - 69</c:v>
                </c:pt>
                <c:pt idx="7">
                  <c:v>*70+</c:v>
                </c:pt>
              </c:strCache>
            </c:strRef>
          </c:cat>
          <c:val>
            <c:numRef>
              <c:f>Sheet1!$B$2:$B$9</c:f>
              <c:numCache>
                <c:formatCode>General</c:formatCode>
                <c:ptCount val="8"/>
                <c:pt idx="0" formatCode="#,##0">
                  <c:v>790</c:v>
                </c:pt>
                <c:pt idx="1">
                  <c:v>570</c:v>
                </c:pt>
                <c:pt idx="2">
                  <c:v>210</c:v>
                </c:pt>
                <c:pt idx="3">
                  <c:v>320</c:v>
                </c:pt>
                <c:pt idx="4">
                  <c:v>310</c:v>
                </c:pt>
                <c:pt idx="5">
                  <c:v>170</c:v>
                </c:pt>
                <c:pt idx="6">
                  <c:v>20</c:v>
                </c:pt>
                <c:pt idx="7">
                  <c:v>0</c:v>
                </c:pt>
              </c:numCache>
            </c:numRef>
          </c:val>
          <c:extLst xmlns:c16r2="http://schemas.microsoft.com/office/drawing/2015/06/chart">
            <c:ext xmlns:c16="http://schemas.microsoft.com/office/drawing/2014/chart" uri="{C3380CC4-5D6E-409C-BE32-E72D297353CC}">
              <c16:uniqueId val="{00000000-D951-45B6-AF3F-CF62A878904A}"/>
            </c:ext>
          </c:extLst>
        </c:ser>
        <c:dLbls>
          <c:showLegendKey val="0"/>
          <c:showVal val="0"/>
          <c:showCatName val="0"/>
          <c:showSerName val="0"/>
          <c:showPercent val="0"/>
          <c:showBubbleSize val="0"/>
        </c:dLbls>
        <c:gapWidth val="50"/>
        <c:axId val="127297024"/>
        <c:axId val="127298944"/>
      </c:barChart>
      <c:lineChart>
        <c:grouping val="standard"/>
        <c:varyColors val="0"/>
        <c:ser>
          <c:idx val="1"/>
          <c:order val="1"/>
          <c:tx>
            <c:strRef>
              <c:f>Sheet1!$C$1</c:f>
              <c:strCache>
                <c:ptCount val="1"/>
                <c:pt idx="0">
                  <c:v>Population Profile</c:v>
                </c:pt>
              </c:strCache>
            </c:strRef>
          </c:tx>
          <c:marker>
            <c:symbol val="square"/>
            <c:size val="7"/>
            <c:spPr>
              <a:solidFill>
                <a:schemeClr val="accent2"/>
              </a:solidFill>
            </c:spPr>
          </c:marker>
          <c:cat>
            <c:strRef>
              <c:f>Sheet1!$A$2:$A$9</c:f>
              <c:strCache>
                <c:ptCount val="8"/>
                <c:pt idx="0">
                  <c:v>Under 20</c:v>
                </c:pt>
                <c:pt idx="1">
                  <c:v>20 - 24</c:v>
                </c:pt>
                <c:pt idx="2">
                  <c:v>25 - 29</c:v>
                </c:pt>
                <c:pt idx="3">
                  <c:v>30 - 39</c:v>
                </c:pt>
                <c:pt idx="4">
                  <c:v>40 - 49</c:v>
                </c:pt>
                <c:pt idx="5">
                  <c:v>50 - 59</c:v>
                </c:pt>
                <c:pt idx="6">
                  <c:v>60 - 69</c:v>
                </c:pt>
                <c:pt idx="7">
                  <c:v>*70+</c:v>
                </c:pt>
              </c:strCache>
            </c:strRef>
          </c:cat>
          <c:val>
            <c:numRef>
              <c:f>Sheet1!$C$2:$C$9</c:f>
              <c:numCache>
                <c:formatCode>0.00%</c:formatCode>
                <c:ptCount val="8"/>
                <c:pt idx="0">
                  <c:v>5.5E-2</c:v>
                </c:pt>
                <c:pt idx="1">
                  <c:v>8.5000000000000006E-2</c:v>
                </c:pt>
                <c:pt idx="2">
                  <c:v>0.123</c:v>
                </c:pt>
                <c:pt idx="3">
                  <c:v>0.23</c:v>
                </c:pt>
                <c:pt idx="4">
                  <c:v>0.17699999999999999</c:v>
                </c:pt>
                <c:pt idx="5">
                  <c:v>0.13700000000000001</c:v>
                </c:pt>
                <c:pt idx="6">
                  <c:v>9.4E-2</c:v>
                </c:pt>
                <c:pt idx="7">
                  <c:v>0.1</c:v>
                </c:pt>
              </c:numCache>
            </c:numRef>
          </c:val>
          <c:smooth val="0"/>
          <c:extLst xmlns:c16r2="http://schemas.microsoft.com/office/drawing/2015/06/chart">
            <c:ext xmlns:c16="http://schemas.microsoft.com/office/drawing/2014/chart" uri="{C3380CC4-5D6E-409C-BE32-E72D297353CC}">
              <c16:uniqueId val="{00000000-C8EA-40D4-945F-C1B54492E011}"/>
            </c:ext>
          </c:extLst>
        </c:ser>
        <c:dLbls>
          <c:showLegendKey val="0"/>
          <c:showVal val="0"/>
          <c:showCatName val="0"/>
          <c:showSerName val="0"/>
          <c:showPercent val="0"/>
          <c:showBubbleSize val="0"/>
        </c:dLbls>
        <c:marker val="1"/>
        <c:smooth val="0"/>
        <c:axId val="127306368"/>
        <c:axId val="127304832"/>
      </c:lineChart>
      <c:catAx>
        <c:axId val="127297024"/>
        <c:scaling>
          <c:orientation val="minMax"/>
        </c:scaling>
        <c:delete val="0"/>
        <c:axPos val="b"/>
        <c:numFmt formatCode="General" sourceLinked="1"/>
        <c:majorTickMark val="out"/>
        <c:minorTickMark val="none"/>
        <c:tickLblPos val="nextTo"/>
        <c:txPr>
          <a:bodyPr/>
          <a:lstStyle/>
          <a:p>
            <a:pPr>
              <a:defRPr sz="1400"/>
            </a:pPr>
            <a:endParaRPr lang="en-US"/>
          </a:p>
        </c:txPr>
        <c:crossAx val="127298944"/>
        <c:crosses val="autoZero"/>
        <c:auto val="1"/>
        <c:lblAlgn val="ctr"/>
        <c:lblOffset val="100"/>
        <c:noMultiLvlLbl val="0"/>
      </c:catAx>
      <c:valAx>
        <c:axId val="127298944"/>
        <c:scaling>
          <c:orientation val="minMax"/>
          <c:min val="0"/>
        </c:scaling>
        <c:delete val="0"/>
        <c:axPos val="l"/>
        <c:majorGridlines/>
        <c:numFmt formatCode="#,##0" sourceLinked="0"/>
        <c:majorTickMark val="out"/>
        <c:minorTickMark val="none"/>
        <c:tickLblPos val="nextTo"/>
        <c:txPr>
          <a:bodyPr/>
          <a:lstStyle/>
          <a:p>
            <a:pPr>
              <a:defRPr sz="1400"/>
            </a:pPr>
            <a:endParaRPr lang="en-US"/>
          </a:p>
        </c:txPr>
        <c:crossAx val="127297024"/>
        <c:crosses val="autoZero"/>
        <c:crossBetween val="between"/>
      </c:valAx>
      <c:valAx>
        <c:axId val="127304832"/>
        <c:scaling>
          <c:orientation val="minMax"/>
        </c:scaling>
        <c:delete val="0"/>
        <c:axPos val="r"/>
        <c:numFmt formatCode="0%" sourceLinked="0"/>
        <c:majorTickMark val="out"/>
        <c:minorTickMark val="none"/>
        <c:tickLblPos val="nextTo"/>
        <c:txPr>
          <a:bodyPr/>
          <a:lstStyle/>
          <a:p>
            <a:pPr algn="ctr">
              <a:defRPr lang="en-GB" sz="1400" b="0" i="0" u="none" strike="noStrike" kern="1200" baseline="0">
                <a:solidFill>
                  <a:schemeClr val="tx1"/>
                </a:solidFill>
                <a:latin typeface="+mn-lt"/>
                <a:ea typeface="+mn-ea"/>
                <a:cs typeface="+mn-cs"/>
              </a:defRPr>
            </a:pPr>
            <a:endParaRPr lang="en-US"/>
          </a:p>
        </c:txPr>
        <c:crossAx val="127306368"/>
        <c:crosses val="max"/>
        <c:crossBetween val="between"/>
      </c:valAx>
      <c:catAx>
        <c:axId val="127306368"/>
        <c:scaling>
          <c:orientation val="minMax"/>
        </c:scaling>
        <c:delete val="1"/>
        <c:axPos val="b"/>
        <c:numFmt formatCode="General" sourceLinked="1"/>
        <c:majorTickMark val="out"/>
        <c:minorTickMark val="none"/>
        <c:tickLblPos val="nextTo"/>
        <c:crossAx val="127304832"/>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0"/>
            <a:ext cx="2945659" cy="496332"/>
          </a:xfrm>
          <a:prstGeom prst="rect">
            <a:avLst/>
          </a:prstGeom>
        </p:spPr>
        <p:txBody>
          <a:bodyPr vert="horz"/>
          <a:lstStyle/>
          <a:p>
            <a:endParaRPr lang="en-US" dirty="0"/>
          </a:p>
        </p:txBody>
      </p:sp>
      <p:sp>
        <p:nvSpPr>
          <p:cNvPr id="3" name="Rectangle 3"/>
          <p:cNvSpPr>
            <a:spLocks noGrp="1"/>
          </p:cNvSpPr>
          <p:nvPr>
            <p:ph type="dt" sz="quarter" idx="1"/>
          </p:nvPr>
        </p:nvSpPr>
        <p:spPr>
          <a:xfrm>
            <a:off x="3850445" y="0"/>
            <a:ext cx="2945659" cy="496332"/>
          </a:xfrm>
          <a:prstGeom prst="rect">
            <a:avLst/>
          </a:prstGeom>
        </p:spPr>
        <p:txBody>
          <a:bodyPr vert="horz"/>
          <a:lstStyle/>
          <a:p>
            <a:fld id="{31555DB1-8736-42A3-B48D-2B08FB93332A}" type="datetimeFigureOut">
              <a:rPr lang="en-US" smtClean="0"/>
              <a:pPr/>
              <a:t>5/25/2017</a:t>
            </a:fld>
            <a:endParaRPr lang="en-US" dirty="0"/>
          </a:p>
        </p:txBody>
      </p:sp>
      <p:sp>
        <p:nvSpPr>
          <p:cNvPr id="4" name="Rectangle 4"/>
          <p:cNvSpPr>
            <a:spLocks noGrp="1"/>
          </p:cNvSpPr>
          <p:nvPr>
            <p:ph type="ftr" sz="quarter" idx="2"/>
          </p:nvPr>
        </p:nvSpPr>
        <p:spPr>
          <a:xfrm>
            <a:off x="2" y="9428584"/>
            <a:ext cx="2945659" cy="496332"/>
          </a:xfrm>
          <a:prstGeom prst="rect">
            <a:avLst/>
          </a:prstGeom>
        </p:spPr>
        <p:txBody>
          <a:bodyPr vert="horz"/>
          <a:lstStyle/>
          <a:p>
            <a:endParaRPr lang="en-US" dirty="0"/>
          </a:p>
        </p:txBody>
      </p:sp>
      <p:sp>
        <p:nvSpPr>
          <p:cNvPr id="5" name="Rectangle 5"/>
          <p:cNvSpPr>
            <a:spLocks noGrp="1"/>
          </p:cNvSpPr>
          <p:nvPr>
            <p:ph type="sldNum" sz="quarter" idx="3"/>
          </p:nvPr>
        </p:nvSpPr>
        <p:spPr>
          <a:xfrm>
            <a:off x="3850445" y="9428584"/>
            <a:ext cx="2945659" cy="496332"/>
          </a:xfrm>
          <a:prstGeom prst="rect">
            <a:avLst/>
          </a:prstGeom>
        </p:spPr>
        <p:txBody>
          <a:bodyPr vert="horz"/>
          <a:lstStyle/>
          <a:p>
            <a:fld id="{5400D380-E0D7-4EB1-B91E-BFCC7DA7F29D}" type="slidenum">
              <a:rPr lang="en-US" smtClean="0"/>
              <a:pPr/>
              <a:t>‹#›</a:t>
            </a:fld>
            <a:endParaRPr lang="en-US" dirty="0"/>
          </a:p>
        </p:txBody>
      </p:sp>
    </p:spTree>
    <p:extLst>
      <p:ext uri="{BB962C8B-B14F-4D97-AF65-F5344CB8AC3E}">
        <p14:creationId xmlns:p14="http://schemas.microsoft.com/office/powerpoint/2010/main" val="207551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0"/>
            <a:ext cx="2945659" cy="496332"/>
          </a:xfrm>
          <a:prstGeom prst="rect">
            <a:avLst/>
          </a:prstGeom>
        </p:spPr>
        <p:txBody>
          <a:bodyPr vert="horz"/>
          <a:lstStyle/>
          <a:p>
            <a:endParaRPr lang="en-US" dirty="0"/>
          </a:p>
        </p:txBody>
      </p:sp>
      <p:sp>
        <p:nvSpPr>
          <p:cNvPr id="3" name="Rectangle 3"/>
          <p:cNvSpPr>
            <a:spLocks noGrp="1"/>
          </p:cNvSpPr>
          <p:nvPr>
            <p:ph type="dt" idx="1"/>
          </p:nvPr>
        </p:nvSpPr>
        <p:spPr>
          <a:xfrm>
            <a:off x="3850445" y="0"/>
            <a:ext cx="2945659" cy="496332"/>
          </a:xfrm>
          <a:prstGeom prst="rect">
            <a:avLst/>
          </a:prstGeom>
        </p:spPr>
        <p:txBody>
          <a:bodyPr vert="horz"/>
          <a:lstStyle/>
          <a:p>
            <a:fld id="{0BDB199F-A56C-4049-BA04-1447030960FF}" type="datetimeFigureOut">
              <a:rPr lang="en-US" smtClean="0"/>
              <a:pPr/>
              <a:t>5/25/2017</a:t>
            </a:fld>
            <a:endParaRPr lang="en-US" dirty="0"/>
          </a:p>
        </p:txBody>
      </p:sp>
      <p:sp>
        <p:nvSpPr>
          <p:cNvPr id="4" name="Rectangle 4"/>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79768" y="4715155"/>
            <a:ext cx="5438140" cy="4466987"/>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2" y="9428584"/>
            <a:ext cx="2945659" cy="496332"/>
          </a:xfrm>
          <a:prstGeom prst="rect">
            <a:avLst/>
          </a:prstGeom>
        </p:spPr>
        <p:txBody>
          <a:bodyPr vert="horz"/>
          <a:lstStyle/>
          <a:p>
            <a:endParaRPr lang="en-US" dirty="0"/>
          </a:p>
        </p:txBody>
      </p:sp>
      <p:sp>
        <p:nvSpPr>
          <p:cNvPr id="7" name="Rectangle 7"/>
          <p:cNvSpPr>
            <a:spLocks noGrp="1"/>
          </p:cNvSpPr>
          <p:nvPr>
            <p:ph type="sldNum" sz="quarter" idx="5"/>
          </p:nvPr>
        </p:nvSpPr>
        <p:spPr>
          <a:xfrm>
            <a:off x="3850445" y="9428584"/>
            <a:ext cx="2945659" cy="496332"/>
          </a:xfrm>
          <a:prstGeom prst="rect">
            <a:avLst/>
          </a:prstGeom>
        </p:spPr>
        <p:txBody>
          <a:bodyPr vert="horz"/>
          <a:lstStyle/>
          <a:p>
            <a:fld id="{B3A019F3-8596-4028-9847-CBD3A185B07A}" type="slidenum">
              <a:rPr lang="en-US" smtClean="0"/>
              <a:pPr/>
              <a:t>‹#›</a:t>
            </a:fld>
            <a:endParaRPr lang="en-US" dirty="0"/>
          </a:p>
        </p:txBody>
      </p:sp>
    </p:spTree>
    <p:extLst>
      <p:ext uri="{BB962C8B-B14F-4D97-AF65-F5344CB8AC3E}">
        <p14:creationId xmlns:p14="http://schemas.microsoft.com/office/powerpoint/2010/main" val="114255369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a:t>
            </a:fld>
            <a:endParaRPr lang="en-US" dirty="0"/>
          </a:p>
        </p:txBody>
      </p:sp>
    </p:spTree>
    <p:extLst>
      <p:ext uri="{BB962C8B-B14F-4D97-AF65-F5344CB8AC3E}">
        <p14:creationId xmlns:p14="http://schemas.microsoft.com/office/powerpoint/2010/main" val="34430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1" name="TextBox 10"/>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Tree>
    <p:extLst>
      <p:ext uri="{BB962C8B-B14F-4D97-AF65-F5344CB8AC3E}">
        <p14:creationId xmlns:p14="http://schemas.microsoft.com/office/powerpoint/2010/main" val="238563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9933FF"/>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0470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5206729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4459242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accent5">
              <a:lumMod val="40000"/>
              <a:lumOff val="60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ysClr val="windowText" lastClr="000000"/>
                </a:solidFill>
              </a:defRPr>
            </a:lvl1pPr>
            <a:extLst/>
          </a:lstStyle>
          <a:p>
            <a:r>
              <a:rPr lang="en-US" dirty="0"/>
              <a:t>Click to edit Master title style</a:t>
            </a:r>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txBox="1">
            <a:spLocks/>
          </p:cNvSpPr>
          <p:nvPr userDrawn="1"/>
        </p:nvSpPr>
        <p:spPr>
          <a:xfrm>
            <a:off x="107503" y="646674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Page </a:t>
            </a:r>
            <a:fld id="{EDF994BE-56D8-4090-807E-4F902DE14D88}" type="slidenum">
              <a:rPr lang="en-US" smtClean="0"/>
              <a:pPr/>
              <a:t>‹#›</a:t>
            </a:fld>
            <a:endParaRPr lang="en-US" dirty="0"/>
          </a:p>
          <a:p>
            <a:r>
              <a:rPr lang="en-US" dirty="0"/>
              <a:t>Produced</a:t>
            </a:r>
            <a:r>
              <a:rPr lang="en-US" baseline="0" dirty="0"/>
              <a:t> by: RCU Limited</a:t>
            </a:r>
            <a:endParaRPr lang="en-US" dirty="0"/>
          </a:p>
        </p:txBody>
      </p:sp>
    </p:spTree>
    <p:extLst>
      <p:ext uri="{BB962C8B-B14F-4D97-AF65-F5344CB8AC3E}">
        <p14:creationId xmlns:p14="http://schemas.microsoft.com/office/powerpoint/2010/main" val="42095951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841885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248978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6316935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646559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8076156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120708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47832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48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48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41405126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6031241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8709346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0961006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2254936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10010483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33633983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3-Up: 1 Top, 1 Middle,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599"/>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24048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2633472"/>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
        <p:nvSpPr>
          <p:cNvPr id="12" name="Rectangle 8"/>
          <p:cNvSpPr>
            <a:spLocks noGrp="1"/>
          </p:cNvSpPr>
          <p:nvPr>
            <p:ph type="body" sz="quarter" idx="25" hasCustomPrompt="1"/>
          </p:nvPr>
        </p:nvSpPr>
        <p:spPr>
          <a:xfrm>
            <a:off x="311277" y="4433697"/>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4" name="Rectangle 11"/>
          <p:cNvSpPr>
            <a:spLocks noGrp="1"/>
          </p:cNvSpPr>
          <p:nvPr>
            <p:ph sz="quarter" idx="26"/>
          </p:nvPr>
        </p:nvSpPr>
        <p:spPr>
          <a:xfrm>
            <a:off x="311277" y="4662297"/>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6604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4769016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330034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5" name="Rectangle 14"/>
          <p:cNvSpPr/>
          <p:nvPr userDrawn="1"/>
        </p:nvSpPr>
        <p:spPr>
          <a:xfrm>
            <a:off x="2138" y="549472"/>
            <a:ext cx="9144000" cy="609600"/>
          </a:xfrm>
          <a:prstGeom prst="rect">
            <a:avLst/>
          </a:prstGeom>
          <a:solidFill>
            <a:schemeClr val="accent5"/>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6"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8"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6"/>
          <p:cNvSpPr txBox="1">
            <a:spLocks/>
          </p:cNvSpPr>
          <p:nvPr userDrawn="1"/>
        </p:nvSpPr>
        <p:spPr>
          <a:xfrm>
            <a:off x="107503" y="646674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Page </a:t>
            </a:r>
            <a:fld id="{EDF994BE-56D8-4090-807E-4F902DE14D88}" type="slidenum">
              <a:rPr lang="en-US" smtClean="0"/>
              <a:pPr/>
              <a:t>‹#›</a:t>
            </a:fld>
            <a:endParaRPr lang="en-US" dirty="0"/>
          </a:p>
          <a:p>
            <a:r>
              <a:rPr lang="en-US" dirty="0"/>
              <a:t>Produced</a:t>
            </a:r>
            <a:r>
              <a:rPr lang="en-US" baseline="0" dirty="0"/>
              <a:t> by: RCU Limited</a:t>
            </a:r>
            <a:endParaRPr lang="en-US" dirty="0"/>
          </a:p>
        </p:txBody>
      </p:sp>
      <p:pic>
        <p:nvPicPr>
          <p:cNvPr id="9" name="Picture 3" descr="The Education and Training Founda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8236" y="6256888"/>
            <a:ext cx="1325667" cy="6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728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0015943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88238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2238986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690431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1191374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474104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22824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9063328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7619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575935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0101945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39509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36571705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48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48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9919718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6261718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6417171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CCCCFF"/>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tx1"/>
                </a:solidFill>
              </a:defRPr>
            </a:lvl1pPr>
            <a:extLst/>
          </a:lstStyle>
          <a:p>
            <a:r>
              <a:rPr lang="en-US" dirty="0"/>
              <a:t>Click to edit Master title style</a:t>
            </a:r>
          </a:p>
        </p:txBody>
      </p:sp>
      <p:sp>
        <p:nvSpPr>
          <p:cNvPr id="17" name="Rectangle 11"/>
          <p:cNvSpPr>
            <a:spLocks noGrp="1"/>
          </p:cNvSpPr>
          <p:nvPr>
            <p:ph sz="quarter" idx="15"/>
          </p:nvPr>
        </p:nvSpPr>
        <p:spPr>
          <a:xfrm>
            <a:off x="2138" y="2636912"/>
            <a:ext cx="914186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3" descr="The Education and Training Foundati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68236" y="6256888"/>
            <a:ext cx="1325667" cy="6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207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9034638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7656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7546361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4181774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4677218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9975912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6367869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8070887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7144615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3856202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950724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834144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
        <p:nvSpPr>
          <p:cNvPr id="46" name="TextBox 45"/>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tx1"/>
              </a:solidFill>
            </a:endParaRPr>
          </a:p>
        </p:txBody>
      </p:sp>
    </p:spTree>
    <p:extLst>
      <p:ext uri="{BB962C8B-B14F-4D97-AF65-F5344CB8AC3E}">
        <p14:creationId xmlns:p14="http://schemas.microsoft.com/office/powerpoint/2010/main" val="28836374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48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48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599827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
        <p:nvSpPr>
          <p:cNvPr id="35" name="TextBox 34"/>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Tree>
    <p:extLst>
      <p:ext uri="{BB962C8B-B14F-4D97-AF65-F5344CB8AC3E}">
        <p14:creationId xmlns:p14="http://schemas.microsoft.com/office/powerpoint/2010/main" val="2249772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tx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6"/>
          <p:cNvSpPr txBox="1">
            <a:spLocks/>
          </p:cNvSpPr>
          <p:nvPr userDrawn="1"/>
        </p:nvSpPr>
        <p:spPr>
          <a:xfrm>
            <a:off x="107503" y="646674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Page </a:t>
            </a:r>
            <a:fld id="{EDF994BE-56D8-4090-807E-4F902DE14D88}" type="slidenum">
              <a:rPr lang="en-US" smtClean="0"/>
              <a:pPr/>
              <a:t>‹#›</a:t>
            </a:fld>
            <a:endParaRPr lang="en-US" dirty="0"/>
          </a:p>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453032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Up: 1 Top, 1 Middle,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599"/>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24048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2633472"/>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
        <p:nvSpPr>
          <p:cNvPr id="12" name="Rectangle 8"/>
          <p:cNvSpPr>
            <a:spLocks noGrp="1"/>
          </p:cNvSpPr>
          <p:nvPr>
            <p:ph type="body" sz="quarter" idx="25" hasCustomPrompt="1"/>
          </p:nvPr>
        </p:nvSpPr>
        <p:spPr>
          <a:xfrm>
            <a:off x="311277" y="4433697"/>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4" name="Rectangle 11"/>
          <p:cNvSpPr>
            <a:spLocks noGrp="1"/>
          </p:cNvSpPr>
          <p:nvPr>
            <p:ph sz="quarter" idx="26"/>
          </p:nvPr>
        </p:nvSpPr>
        <p:spPr>
          <a:xfrm>
            <a:off x="311277" y="4662297"/>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83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5" name="Rectangle 14"/>
          <p:cNvSpPr/>
          <p:nvPr userDrawn="1"/>
        </p:nvSpPr>
        <p:spPr>
          <a:xfrm>
            <a:off x="2138" y="549472"/>
            <a:ext cx="9144000" cy="609600"/>
          </a:xfrm>
          <a:prstGeom prst="rect">
            <a:avLst/>
          </a:prstGeom>
          <a:solidFill>
            <a:schemeClr val="accent2"/>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6"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8"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9"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3-Up: 1 Top, 1 Middle,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599"/>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24048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2633472"/>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
        <p:nvSpPr>
          <p:cNvPr id="12" name="Rectangle 8"/>
          <p:cNvSpPr>
            <a:spLocks noGrp="1"/>
          </p:cNvSpPr>
          <p:nvPr>
            <p:ph type="body" sz="quarter" idx="25" hasCustomPrompt="1"/>
          </p:nvPr>
        </p:nvSpPr>
        <p:spPr>
          <a:xfrm>
            <a:off x="311277" y="4433697"/>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4" name="Rectangle 11"/>
          <p:cNvSpPr>
            <a:spLocks noGrp="1"/>
          </p:cNvSpPr>
          <p:nvPr>
            <p:ph sz="quarter" idx="26"/>
          </p:nvPr>
        </p:nvSpPr>
        <p:spPr>
          <a:xfrm>
            <a:off x="311277" y="4662297"/>
            <a:ext cx="8078400" cy="16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928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FFFF00"/>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ysClr val="windowText" lastClr="000000"/>
                </a:solidFill>
              </a:defRPr>
            </a:lvl1pPr>
            <a:extLst/>
          </a:lstStyle>
          <a:p>
            <a:r>
              <a:rPr lang="en-US" dirty="0"/>
              <a:t>Click to edit Master title style</a:t>
            </a:r>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Up: 1 Top, 1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644211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chemeClr val="accent4"/>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535242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26024"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5/25/2017</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450317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5/25/2017</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3386706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5/25/2017</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4213386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5/25/2017</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24171376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12" name="Rectangle 11"/>
          <p:cNvSpPr/>
          <p:nvPr userDrawn="1"/>
        </p:nvSpPr>
        <p:spPr>
          <a:xfrm>
            <a:off x="0" y="4645880"/>
            <a:ext cx="9144000" cy="27432"/>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extLst>
      <p:ext uri="{BB962C8B-B14F-4D97-AF65-F5344CB8AC3E}">
        <p14:creationId xmlns:p14="http://schemas.microsoft.com/office/powerpoint/2010/main" val="2385632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5/25/2017</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extLst>
      <p:ext uri="{BB962C8B-B14F-4D97-AF65-F5344CB8AC3E}">
        <p14:creationId xmlns:p14="http://schemas.microsoft.com/office/powerpoint/2010/main" val="2249772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5/25/2017</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0" name="Rectangle 9"/>
          <p:cNvSpPr/>
          <p:nvPr userDrawn="1"/>
        </p:nvSpPr>
        <p:spPr>
          <a:xfrm>
            <a:off x="2138" y="549472"/>
            <a:ext cx="9144000" cy="609600"/>
          </a:xfrm>
          <a:prstGeom prst="rect">
            <a:avLst/>
          </a:prstGeom>
          <a:solidFill>
            <a:srgbClr val="A4048D"/>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5" name="Title 13"/>
          <p:cNvSpPr>
            <a:spLocks noGrp="1"/>
          </p:cNvSpPr>
          <p:nvPr>
            <p:ph type="ctrTitle"/>
          </p:nvPr>
        </p:nvSpPr>
        <p:spPr>
          <a:xfrm>
            <a:off x="230738" y="625672"/>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7" name="Rectangle 11"/>
          <p:cNvSpPr>
            <a:spLocks noGrp="1"/>
          </p:cNvSpPr>
          <p:nvPr>
            <p:ph sz="quarter" idx="15"/>
          </p:nvPr>
        </p:nvSpPr>
        <p:spPr>
          <a:xfrm>
            <a:off x="251520" y="2636912"/>
            <a:ext cx="864096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6"/>
          <p:cNvSpPr txBox="1">
            <a:spLocks/>
          </p:cNvSpPr>
          <p:nvPr userDrawn="1"/>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241125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5/25/2017</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881623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5/25/2017</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6512133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5/25/2017</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18807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5/25/2017</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2609868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5/25/2017</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63705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5/25/2017</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062857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5663421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8078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8078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9"/>
          <p:cNvSpPr>
            <a:spLocks noGrp="1"/>
          </p:cNvSpPr>
          <p:nvPr>
            <p:ph type="dt" sz="half" idx="22"/>
          </p:nvPr>
        </p:nvSpPr>
        <p:spPr/>
        <p:txBody>
          <a:bodyPr/>
          <a:lstStyle/>
          <a:p>
            <a:pPr algn="r"/>
            <a:fld id="{FEC9D3F2-7140-49B9-866C-D21246A5836E}" type="datetime1">
              <a:rPr lang="en-US" smtClean="0"/>
              <a:pPr algn="r"/>
              <a:t>5/25/2017</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681852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5/25/2017</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01797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5/25/2017</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9753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theme" Target="../theme/theme10.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theme" Target="../theme/theme9.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956" r:id="rId11"/>
    <p:sldLayoutId id="2147483695" r:id="rId12"/>
    <p:sldLayoutId id="2147483696" r:id="rId13"/>
    <p:sldLayoutId id="2147483697" r:id="rId14"/>
    <p:sldLayoutId id="2147483699" r:id="rId15"/>
    <p:sldLayoutId id="2147483700" r:id="rId16"/>
    <p:sldLayoutId id="2147483701"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CCCCFF"/>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390613556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9" r:id="rId14"/>
    <p:sldLayoutId id="2147484020" r:id="rId15"/>
    <p:sldLayoutId id="2147484021" r:id="rId16"/>
    <p:sldLayoutId id="2147484022" r:id="rId17"/>
  </p:sldLayoutIdLst>
  <p:hf sldNum="0" hdr="0" ftr="0" dt="0"/>
  <p:txStyles>
    <p:titleStyle>
      <a:lvl1pPr algn="l" rtl="0" eaLnBrk="1" latinLnBrk="0" hangingPunct="1">
        <a:spcBef>
          <a:spcPct val="0"/>
        </a:spcBef>
        <a:buNone/>
        <a:defRPr sz="2400" cap="small" spc="0" baseline="0">
          <a:solidFill>
            <a:schemeClr val="tx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6" name="Rectangle 6"/>
          <p:cNvSpPr txBox="1">
            <a:spLocks/>
          </p:cNvSpPr>
          <p:nvPr/>
        </p:nvSpPr>
        <p:spPr>
          <a:xfrm>
            <a:off x="107503" y="6552208"/>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962" r:id="rId11"/>
    <p:sldLayoutId id="2147483957" r:id="rId12"/>
    <p:sldLayoutId id="2147483713" r:id="rId13"/>
    <p:sldLayoutId id="2147483714" r:id="rId14"/>
    <p:sldLayoutId id="2147483715" r:id="rId15"/>
    <p:sldLayoutId id="2147483717" r:id="rId16"/>
    <p:sldLayoutId id="2147483718" r:id="rId17"/>
    <p:sldLayoutId id="2147483719" r:id="rId18"/>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6"/>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 id="2147483736" r:id="rId15"/>
    <p:sldLayoutId id="2147483737" r:id="rId16"/>
    <p:sldLayoutId id="2147483964"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FFFF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tx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960" r:id="rId11"/>
    <p:sldLayoutId id="2147483749" r:id="rId12"/>
    <p:sldLayoutId id="2147483750" r:id="rId13"/>
    <p:sldLayoutId id="2147483751" r:id="rId14"/>
    <p:sldLayoutId id="2147483753" r:id="rId15"/>
    <p:sldLayoutId id="2147483754" r:id="rId16"/>
    <p:sldLayoutId id="2147483755" r:id="rId17"/>
  </p:sldLayoutIdLst>
  <p:hf sldNum="0" hdr="0" ftr="0" dt="0"/>
  <p:txStyles>
    <p:titleStyle>
      <a:lvl1pPr algn="l" rtl="0" eaLnBrk="1" latinLnBrk="0" hangingPunct="1">
        <a:spcBef>
          <a:spcPct val="0"/>
        </a:spcBef>
        <a:buNone/>
        <a:defRPr sz="2400" cap="small" spc="0" baseline="0">
          <a:solidFill>
            <a:schemeClr val="tx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959" r:id="rId11"/>
    <p:sldLayoutId id="2147483785" r:id="rId12"/>
    <p:sldLayoutId id="2147483786" r:id="rId13"/>
    <p:sldLayoutId id="2147483787" r:id="rId14"/>
    <p:sldLayoutId id="2147483789" r:id="rId15"/>
    <p:sldLayoutId id="2147483790" r:id="rId16"/>
    <p:sldLayoutId id="2147483791"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A4048D"/>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958" r:id="rId11"/>
    <p:sldLayoutId id="2147483803" r:id="rId12"/>
    <p:sldLayoutId id="2147483804" r:id="rId13"/>
    <p:sldLayoutId id="2147483805" r:id="rId14"/>
    <p:sldLayoutId id="2147483807" r:id="rId15"/>
    <p:sldLayoutId id="2147483808" r:id="rId16"/>
    <p:sldLayoutId id="2147483809"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rgbClr val="9933FF"/>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TextBox 12"/>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Tree>
    <p:extLst>
      <p:ext uri="{BB962C8B-B14F-4D97-AF65-F5344CB8AC3E}">
        <p14:creationId xmlns:p14="http://schemas.microsoft.com/office/powerpoint/2010/main" val="161433622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9" r:id="rId14"/>
    <p:sldLayoutId id="2147483880" r:id="rId15"/>
    <p:sldLayoutId id="2147483881"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5">
              <a:lumMod val="40000"/>
              <a:lumOff val="6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6171948"/>
          </a:xfrm>
          <a:prstGeom prst="rect">
            <a:avLst/>
          </a:prstGeom>
        </p:spPr>
        <p:txBody>
          <a:bodyPr vert="vert" anchor="ctr">
            <a:normAutofit/>
          </a:bodyPr>
          <a:lstStyle/>
          <a:p>
            <a:r>
              <a:rPr lang="en-US" dirty="0"/>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3"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
        <p:nvSpPr>
          <p:cNvPr id="15" name="TextBox 14"/>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tx1"/>
              </a:solidFill>
            </a:endParaRPr>
          </a:p>
        </p:txBody>
      </p:sp>
    </p:spTree>
    <p:extLst>
      <p:ext uri="{BB962C8B-B14F-4D97-AF65-F5344CB8AC3E}">
        <p14:creationId xmlns:p14="http://schemas.microsoft.com/office/powerpoint/2010/main" val="39306084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83" r:id="rId11"/>
    <p:sldLayoutId id="2147483976" r:id="rId12"/>
    <p:sldLayoutId id="2147483977" r:id="rId13"/>
    <p:sldLayoutId id="2147483978" r:id="rId14"/>
    <p:sldLayoutId id="2147483980" r:id="rId15"/>
    <p:sldLayoutId id="2147483981" r:id="rId16"/>
    <p:sldLayoutId id="2147483982" r:id="rId17"/>
    <p:sldLayoutId id="2147483984" r:id="rId18"/>
  </p:sldLayoutIdLst>
  <p:hf sldNum="0" hdr="0" ftr="0" dt="0"/>
  <p:txStyles>
    <p:titleStyle>
      <a:lvl1pPr algn="l" rtl="0" eaLnBrk="1" latinLnBrk="0" hangingPunct="1">
        <a:spcBef>
          <a:spcPct val="0"/>
        </a:spcBef>
        <a:buNone/>
        <a:defRPr sz="2400" cap="small" spc="0" baseline="0">
          <a:solidFill>
            <a:sysClr val="windowText" lastClr="000000"/>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5"/>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5/25/2017</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rgbClr val="60537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
        <p:nvSpPr>
          <p:cNvPr id="15" name="Rectangle 6"/>
          <p:cNvSpPr txBox="1">
            <a:spLocks/>
          </p:cNvSpPr>
          <p:nvPr/>
        </p:nvSpPr>
        <p:spPr>
          <a:xfrm>
            <a:off x="107503" y="6560754"/>
            <a:ext cx="2105857" cy="304800"/>
          </a:xfrm>
          <a:prstGeom prst="rect">
            <a:avLst/>
          </a:prstGeom>
        </p:spPr>
        <p:txBody>
          <a:bodyPr vert="horz" anchor="ctr"/>
          <a:lstStyle>
            <a:lvl1pPr marL="0" algn="l" rtl="0" latinLnBrk="0">
              <a:defRPr sz="10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dirty="0"/>
              <a:t>Produced</a:t>
            </a:r>
            <a:r>
              <a:rPr lang="en-US" baseline="0" dirty="0"/>
              <a:t> by: RCU Limited</a:t>
            </a:r>
            <a:endParaRPr lang="en-US" dirty="0"/>
          </a:p>
        </p:txBody>
      </p:sp>
      <p:sp>
        <p:nvSpPr>
          <p:cNvPr id="16" name="TextBox 15"/>
          <p:cNvSpPr txBox="1"/>
          <p:nvPr/>
        </p:nvSpPr>
        <p:spPr>
          <a:xfrm>
            <a:off x="8618458" y="6552947"/>
            <a:ext cx="525542"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EDF994BE-56D8-4090-807E-4F902DE14D88}" type="slidenum">
              <a:rPr lang="en-US" sz="1400" smtClean="0">
                <a:solidFill>
                  <a:schemeClr val="bg1"/>
                </a:solidFill>
              </a:rPr>
              <a:pPr marL="0" marR="0" indent="0" algn="ctr" defTabSz="914400" rtl="0" eaLnBrk="1" fontAlgn="auto" latinLnBrk="0" hangingPunct="1">
                <a:lnSpc>
                  <a:spcPct val="100000"/>
                </a:lnSpc>
                <a:spcBef>
                  <a:spcPts val="0"/>
                </a:spcBef>
                <a:spcAft>
                  <a:spcPts val="0"/>
                </a:spcAft>
                <a:buClrTx/>
                <a:buSzTx/>
                <a:buFontTx/>
                <a:buNone/>
                <a:tabLst/>
                <a:defRPr/>
              </a:pPr>
              <a:t>‹#›</a:t>
            </a:fld>
            <a:endParaRPr lang="en-US" dirty="0">
              <a:solidFill>
                <a:schemeClr val="bg1"/>
              </a:solidFill>
            </a:endParaRPr>
          </a:p>
        </p:txBody>
      </p:sp>
    </p:spTree>
    <p:extLst>
      <p:ext uri="{BB962C8B-B14F-4D97-AF65-F5344CB8AC3E}">
        <p14:creationId xmlns:p14="http://schemas.microsoft.com/office/powerpoint/2010/main" val="2197881903"/>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4000" r:id="rId14"/>
    <p:sldLayoutId id="2147484001" r:id="rId15"/>
    <p:sldLayoutId id="2147484002" r:id="rId16"/>
    <p:sldLayoutId id="2147484003" r:id="rId17"/>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228600" y="3998259"/>
            <a:ext cx="8915400" cy="533400"/>
          </a:xfrm>
        </p:spPr>
        <p:txBody>
          <a:bodyPr>
            <a:normAutofit/>
          </a:bodyPr>
          <a:lstStyle/>
          <a:p>
            <a:r>
              <a:rPr lang="en-US" dirty="0"/>
              <a:t>London ACL </a:t>
            </a:r>
            <a:r>
              <a:rPr lang="en-US" dirty="0" err="1"/>
              <a:t>RevieW</a:t>
            </a:r>
            <a:r>
              <a:rPr lang="en-US" dirty="0"/>
              <a:t> – PART ONE: Pan-London</a:t>
            </a:r>
          </a:p>
        </p:txBody>
      </p:sp>
      <p:sp>
        <p:nvSpPr>
          <p:cNvPr id="3" name="Rectangle 3"/>
          <p:cNvSpPr>
            <a:spLocks noGrp="1"/>
          </p:cNvSpPr>
          <p:nvPr>
            <p:ph type="subTitle" idx="1"/>
          </p:nvPr>
        </p:nvSpPr>
        <p:spPr>
          <a:xfrm>
            <a:off x="219635" y="4786795"/>
            <a:ext cx="6934200" cy="739112"/>
          </a:xfrm>
        </p:spPr>
        <p:txBody>
          <a:bodyPr>
            <a:normAutofit fontScale="92500" lnSpcReduction="20000"/>
          </a:bodyPr>
          <a:lstStyle/>
          <a:p>
            <a:r>
              <a:rPr lang="en-US" sz="1600"/>
              <a:t>Produced by: RCU Limited</a:t>
            </a:r>
          </a:p>
          <a:p>
            <a:r>
              <a:rPr lang="en-US" sz="1600"/>
              <a:t>June 2016</a:t>
            </a:r>
          </a:p>
          <a:p>
            <a:r>
              <a:rPr lang="en-US" sz="1600"/>
              <a:t>Version 1.0</a:t>
            </a:r>
            <a:endParaRPr lang="en-US" sz="1600" dirty="0"/>
          </a:p>
        </p:txBody>
      </p:sp>
      <p:pic>
        <p:nvPicPr>
          <p:cNvPr id="4" name="Picture 3"/>
          <p:cNvPicPr>
            <a:picLocks noChangeAspect="1"/>
          </p:cNvPicPr>
          <p:nvPr/>
        </p:nvPicPr>
        <p:blipFill>
          <a:blip r:embed="rId3" cstate="print"/>
          <a:stretch>
            <a:fillRect/>
          </a:stretch>
        </p:blipFill>
        <p:spPr>
          <a:xfrm>
            <a:off x="5142365" y="5433719"/>
            <a:ext cx="1925229" cy="644040"/>
          </a:xfrm>
          <a:prstGeom prst="rect">
            <a:avLst/>
          </a:prstGeom>
        </p:spPr>
      </p:pic>
      <p:pic>
        <p:nvPicPr>
          <p:cNvPr id="5" name="Picture 4" descr="RCU Logo Grey.png"/>
          <p:cNvPicPr>
            <a:picLocks noChangeAspect="1"/>
          </p:cNvPicPr>
          <p:nvPr/>
        </p:nvPicPr>
        <p:blipFill>
          <a:blip r:embed="rId4" cstate="print"/>
          <a:stretch>
            <a:fillRect/>
          </a:stretch>
        </p:blipFill>
        <p:spPr>
          <a:xfrm>
            <a:off x="7281086" y="5424605"/>
            <a:ext cx="1353820" cy="662269"/>
          </a:xfrm>
          <a:prstGeom prst="rect">
            <a:avLst/>
          </a:prstGeom>
        </p:spPr>
      </p:pic>
    </p:spTree>
    <p:extLst>
      <p:ext uri="{BB962C8B-B14F-4D97-AF65-F5344CB8AC3E}">
        <p14:creationId xmlns:p14="http://schemas.microsoft.com/office/powerpoint/2010/main" val="146085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Pan-London Analysis </a:t>
            </a:r>
            <a:r>
              <a:rPr lang="en-GB" sz="2000" dirty="0"/>
              <a:t>(Ageband)</a:t>
            </a:r>
          </a:p>
        </p:txBody>
      </p:sp>
      <p:sp>
        <p:nvSpPr>
          <p:cNvPr id="3" name="Text Placeholder 2"/>
          <p:cNvSpPr>
            <a:spLocks noGrp="1"/>
          </p:cNvSpPr>
          <p:nvPr>
            <p:ph type="body" sz="quarter" idx="13"/>
          </p:nvPr>
        </p:nvSpPr>
        <p:spPr/>
        <p:txBody>
          <a:bodyPr>
            <a:normAutofit fontScale="92500" lnSpcReduction="10000"/>
          </a:bodyPr>
          <a:lstStyle/>
          <a:p>
            <a:r>
              <a:rPr lang="en-GB" dirty="0"/>
              <a:t>Adult Skills Budget Funded Learners</a:t>
            </a:r>
          </a:p>
        </p:txBody>
      </p:sp>
      <p:graphicFrame>
        <p:nvGraphicFramePr>
          <p:cNvPr id="11" name="Content Placeholder 17"/>
          <p:cNvGraphicFramePr>
            <a:graphicFrameLocks noGrp="1"/>
          </p:cNvGraphicFramePr>
          <p:nvPr>
            <p:ph sz="quarter" idx="15"/>
            <p:extLst>
              <p:ext uri="{D42A27DB-BD31-4B8C-83A1-F6EECF244321}">
                <p14:modId xmlns:p14="http://schemas.microsoft.com/office/powerpoint/2010/main" val="1148230885"/>
              </p:ext>
            </p:extLst>
          </p:nvPr>
        </p:nvGraphicFramePr>
        <p:xfrm>
          <a:off x="304800" y="609600"/>
          <a:ext cx="8076667" cy="3611520"/>
        </p:xfrm>
        <a:graphic>
          <a:graphicData uri="http://schemas.openxmlformats.org/drawingml/2006/table">
            <a:tbl>
              <a:tblPr firstRow="1" bandRow="1">
                <a:tableStyleId>{B301B821-A1FF-4177-AEE7-76D212191A09}</a:tableStyleId>
              </a:tblPr>
              <a:tblGrid>
                <a:gridCol w="2485129">
                  <a:extLst>
                    <a:ext uri="{9D8B030D-6E8A-4147-A177-3AD203B41FA5}">
                      <a16:colId xmlns="" xmlns:a16="http://schemas.microsoft.com/office/drawing/2014/main" val="20000"/>
                    </a:ext>
                  </a:extLst>
                </a:gridCol>
                <a:gridCol w="931923">
                  <a:extLst>
                    <a:ext uri="{9D8B030D-6E8A-4147-A177-3AD203B41FA5}">
                      <a16:colId xmlns="" xmlns:a16="http://schemas.microsoft.com/office/drawing/2014/main" val="20001"/>
                    </a:ext>
                  </a:extLst>
                </a:gridCol>
                <a:gridCol w="931923">
                  <a:extLst>
                    <a:ext uri="{9D8B030D-6E8A-4147-A177-3AD203B41FA5}">
                      <a16:colId xmlns="" xmlns:a16="http://schemas.microsoft.com/office/drawing/2014/main" val="20002"/>
                    </a:ext>
                  </a:extLst>
                </a:gridCol>
                <a:gridCol w="931923">
                  <a:extLst>
                    <a:ext uri="{9D8B030D-6E8A-4147-A177-3AD203B41FA5}">
                      <a16:colId xmlns="" xmlns:a16="http://schemas.microsoft.com/office/drawing/2014/main" val="2243429438"/>
                    </a:ext>
                  </a:extLst>
                </a:gridCol>
                <a:gridCol w="931923">
                  <a:extLst>
                    <a:ext uri="{9D8B030D-6E8A-4147-A177-3AD203B41FA5}">
                      <a16:colId xmlns="" xmlns:a16="http://schemas.microsoft.com/office/drawing/2014/main" val="1271746478"/>
                    </a:ext>
                  </a:extLst>
                </a:gridCol>
                <a:gridCol w="931923">
                  <a:extLst>
                    <a:ext uri="{9D8B030D-6E8A-4147-A177-3AD203B41FA5}">
                      <a16:colId xmlns="" xmlns:a16="http://schemas.microsoft.com/office/drawing/2014/main" val="2742023767"/>
                    </a:ext>
                  </a:extLst>
                </a:gridCol>
                <a:gridCol w="931923">
                  <a:extLst>
                    <a:ext uri="{9D8B030D-6E8A-4147-A177-3AD203B41FA5}">
                      <a16:colId xmlns="" xmlns:a16="http://schemas.microsoft.com/office/drawing/2014/main" val="3733274269"/>
                    </a:ext>
                  </a:extLst>
                </a:gridCol>
              </a:tblGrid>
              <a:tr h="268700">
                <a:tc>
                  <a:txBody>
                    <a:bodyPr/>
                    <a:lstStyle/>
                    <a:p>
                      <a:endParaRPr lang="en-GB" sz="1200" dirty="0">
                        <a:latin typeface="+mn-lt"/>
                      </a:endParaRPr>
                    </a:p>
                  </a:txBody>
                  <a:tcPr marL="91602" marR="91602"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07966">
                <a:tc>
                  <a:txBody>
                    <a:bodyPr/>
                    <a:lstStyle/>
                    <a:p>
                      <a:endParaRPr lang="en-GB" sz="1200" dirty="0">
                        <a:latin typeface="+mn-lt"/>
                      </a:endParaRPr>
                    </a:p>
                  </a:txBody>
                  <a:tcPr marL="91602" marR="91602"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latin typeface="+mn-lt"/>
                        </a:rPr>
                        <a:t>Learners</a:t>
                      </a:r>
                    </a:p>
                  </a:txBody>
                  <a:tcPr marL="91602" marR="91602"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tc>
                  <a:txBody>
                    <a:bodyPr/>
                    <a:lstStyle/>
                    <a:p>
                      <a:pPr algn="ctr"/>
                      <a:r>
                        <a:rPr lang="en-GB" sz="1200" b="1" dirty="0">
                          <a:solidFill>
                            <a:schemeClr val="bg1"/>
                          </a:solidFill>
                          <a:latin typeface="+mn-lt"/>
                        </a:rPr>
                        <a:t>Learners</a:t>
                      </a:r>
                    </a:p>
                  </a:txBody>
                  <a:tcPr marL="91602" marR="91602" anchor="ctr">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tc>
                  <a:txBody>
                    <a:bodyPr/>
                    <a:lstStyle/>
                    <a:p>
                      <a:pPr algn="ctr"/>
                      <a:r>
                        <a:rPr lang="en-GB" sz="1200" b="1" dirty="0">
                          <a:solidFill>
                            <a:schemeClr val="bg1"/>
                          </a:solidFill>
                          <a:latin typeface="+mn-lt"/>
                        </a:rPr>
                        <a:t>Learners</a:t>
                      </a:r>
                    </a:p>
                  </a:txBody>
                  <a:tcPr marL="91602" marR="91602" anchor="ctr">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extLst>
                  <a:ext uri="{0D108BD9-81ED-4DB2-BD59-A6C34878D82A}">
                    <a16:rowId xmlns="" xmlns:a16="http://schemas.microsoft.com/office/drawing/2014/main" val="10001"/>
                  </a:ext>
                </a:extLst>
              </a:tr>
              <a:tr h="360000">
                <a:tc>
                  <a:txBody>
                    <a:bodyPr/>
                    <a:lstStyle/>
                    <a:p>
                      <a:pPr algn="l"/>
                      <a:r>
                        <a:rPr lang="en-GB" sz="1100" dirty="0"/>
                        <a:t>Under 20</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440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240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640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5%</a:t>
                      </a:r>
                    </a:p>
                  </a:txBody>
                  <a:tcPr marL="9531" marR="9531" marT="9525" marB="0" anchor="ctr"/>
                </a:tc>
                <a:extLst>
                  <a:ext uri="{0D108BD9-81ED-4DB2-BD59-A6C34878D82A}">
                    <a16:rowId xmlns="" xmlns:a16="http://schemas.microsoft.com/office/drawing/2014/main" val="10002"/>
                  </a:ext>
                </a:extLst>
              </a:tr>
              <a:tr h="360000">
                <a:tc>
                  <a:txBody>
                    <a:bodyPr/>
                    <a:lstStyle/>
                    <a:p>
                      <a:pPr algn="l"/>
                      <a:r>
                        <a:rPr lang="en-GB" sz="1100" dirty="0"/>
                        <a:t>20 - 24</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3,240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2,180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1,770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13%</a:t>
                      </a:r>
                    </a:p>
                  </a:txBody>
                  <a:tcPr marL="9531" marR="9531" marT="9525" marB="0" anchor="ctr"/>
                </a:tc>
                <a:extLst>
                  <a:ext uri="{0D108BD9-81ED-4DB2-BD59-A6C34878D82A}">
                    <a16:rowId xmlns="" xmlns:a16="http://schemas.microsoft.com/office/drawing/2014/main" val="10007"/>
                  </a:ext>
                </a:extLst>
              </a:tr>
              <a:tr h="360000">
                <a:tc>
                  <a:txBody>
                    <a:bodyPr/>
                    <a:lstStyle/>
                    <a:p>
                      <a:pPr algn="l"/>
                      <a:r>
                        <a:rPr lang="en-GB" sz="1100" dirty="0"/>
                        <a:t>25 - 29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5,630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4,420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1,860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14%</a:t>
                      </a:r>
                    </a:p>
                  </a:txBody>
                  <a:tcPr marL="9531" marR="9531" marT="9525" marB="0" anchor="ctr"/>
                </a:tc>
                <a:extLst>
                  <a:ext uri="{0D108BD9-81ED-4DB2-BD59-A6C34878D82A}">
                    <a16:rowId xmlns="" xmlns:a16="http://schemas.microsoft.com/office/drawing/2014/main" val="10003"/>
                  </a:ext>
                </a:extLst>
              </a:tr>
              <a:tr h="360000">
                <a:tc>
                  <a:txBody>
                    <a:bodyPr/>
                    <a:lstStyle/>
                    <a:p>
                      <a:pPr algn="l"/>
                      <a:r>
                        <a:rPr lang="en-GB" sz="1100" dirty="0"/>
                        <a:t>30 - 39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13,050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32%</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9,600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23%</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3,600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26%</a:t>
                      </a:r>
                    </a:p>
                  </a:txBody>
                  <a:tcPr marL="9531" marR="9531" marT="9525" marB="0" anchor="ctr"/>
                </a:tc>
                <a:extLst>
                  <a:ext uri="{0D108BD9-81ED-4DB2-BD59-A6C34878D82A}">
                    <a16:rowId xmlns="" xmlns:a16="http://schemas.microsoft.com/office/drawing/2014/main" val="10004"/>
                  </a:ext>
                </a:extLst>
              </a:tr>
              <a:tr h="360000">
                <a:tc>
                  <a:txBody>
                    <a:bodyPr/>
                    <a:lstStyle/>
                    <a:p>
                      <a:pPr algn="l"/>
                      <a:r>
                        <a:rPr lang="en-GB" sz="1100" dirty="0"/>
                        <a:t>40 - 49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10,130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7,870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19%</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3,230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23%</a:t>
                      </a:r>
                    </a:p>
                  </a:txBody>
                  <a:tcPr marL="9531" marR="9531" marT="9525" marB="0" anchor="ctr"/>
                </a:tc>
                <a:extLst>
                  <a:ext uri="{0D108BD9-81ED-4DB2-BD59-A6C34878D82A}">
                    <a16:rowId xmlns="" xmlns:a16="http://schemas.microsoft.com/office/drawing/2014/main" val="10006"/>
                  </a:ext>
                </a:extLst>
              </a:tr>
              <a:tr h="360000">
                <a:tc>
                  <a:txBody>
                    <a:bodyPr/>
                    <a:lstStyle/>
                    <a:p>
                      <a:pPr algn="l"/>
                      <a:r>
                        <a:rPr lang="en-GB" sz="1100" dirty="0"/>
                        <a:t>50 - 59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5,730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6,410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16%</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2,210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16%</a:t>
                      </a:r>
                    </a:p>
                  </a:txBody>
                  <a:tcPr marL="9531" marR="9531" marT="9525" marB="0" anchor="ctr"/>
                </a:tc>
                <a:extLst>
                  <a:ext uri="{0D108BD9-81ED-4DB2-BD59-A6C34878D82A}">
                    <a16:rowId xmlns="" xmlns:a16="http://schemas.microsoft.com/office/drawing/2014/main" val="10008"/>
                  </a:ext>
                </a:extLst>
              </a:tr>
              <a:tr h="360000">
                <a:tc>
                  <a:txBody>
                    <a:bodyPr/>
                    <a:lstStyle/>
                    <a:p>
                      <a:pPr algn="l"/>
                      <a:r>
                        <a:rPr lang="en-GB" sz="1100" dirty="0"/>
                        <a:t>60 - 69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1,650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6,780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16%</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390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31" marR="9531" marT="9525" marB="0" anchor="ctr"/>
                </a:tc>
                <a:extLst>
                  <a:ext uri="{0D108BD9-81ED-4DB2-BD59-A6C34878D82A}">
                    <a16:rowId xmlns="" xmlns:a16="http://schemas.microsoft.com/office/drawing/2014/main" val="10009"/>
                  </a:ext>
                </a:extLst>
              </a:tr>
              <a:tr h="360000">
                <a:tc>
                  <a:txBody>
                    <a:bodyPr/>
                    <a:lstStyle/>
                    <a:p>
                      <a:pPr algn="l"/>
                      <a:r>
                        <a:rPr lang="en-GB" sz="1100" dirty="0"/>
                        <a:t>70+</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360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3,690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50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31" marR="9531" marT="9525" marB="0" anchor="ctr"/>
                </a:tc>
                <a:extLst>
                  <a:ext uri="{0D108BD9-81ED-4DB2-BD59-A6C34878D82A}">
                    <a16:rowId xmlns="" xmlns:a16="http://schemas.microsoft.com/office/drawing/2014/main" val="10005"/>
                  </a:ext>
                </a:extLst>
              </a:tr>
            </a:tbl>
          </a:graphicData>
        </a:graphic>
      </p:graphicFrame>
      <p:sp>
        <p:nvSpPr>
          <p:cNvPr id="13" name="TextBox 12"/>
          <p:cNvSpPr txBox="1"/>
          <p:nvPr/>
        </p:nvSpPr>
        <p:spPr>
          <a:xfrm>
            <a:off x="316862" y="3"/>
            <a:ext cx="4707314" cy="369332"/>
          </a:xfrm>
          <a:prstGeom prst="rect">
            <a:avLst/>
          </a:prstGeom>
          <a:noFill/>
        </p:spPr>
        <p:txBody>
          <a:bodyPr wrap="none" rtlCol="0">
            <a:spAutoFit/>
          </a:bodyPr>
          <a:lstStyle/>
          <a:p>
            <a:r>
              <a:rPr lang="en-GB" dirty="0"/>
              <a:t>Adult Skills Budget Funded Learners – Age Band</a:t>
            </a:r>
          </a:p>
        </p:txBody>
      </p:sp>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425718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Pan-London Analysis </a:t>
            </a:r>
            <a:r>
              <a:rPr lang="en-GB" sz="2000" dirty="0"/>
              <a:t>(Ageband)</a:t>
            </a:r>
          </a:p>
        </p:txBody>
      </p:sp>
      <p:sp>
        <p:nvSpPr>
          <p:cNvPr id="3" name="Text Placeholder 2"/>
          <p:cNvSpPr>
            <a:spLocks noGrp="1"/>
          </p:cNvSpPr>
          <p:nvPr>
            <p:ph type="body" sz="quarter" idx="13"/>
          </p:nvPr>
        </p:nvSpPr>
        <p:spPr/>
        <p:txBody>
          <a:bodyPr>
            <a:normAutofit fontScale="92500" lnSpcReduction="10000"/>
          </a:bodyPr>
          <a:lstStyle/>
          <a:p>
            <a:r>
              <a:rPr lang="en-GB" dirty="0"/>
              <a:t>Community Learning Funded Learners</a:t>
            </a:r>
          </a:p>
        </p:txBody>
      </p:sp>
      <p:graphicFrame>
        <p:nvGraphicFramePr>
          <p:cNvPr id="12" name="Content Placeholder 8"/>
          <p:cNvGraphicFramePr>
            <a:graphicFrameLocks noGrp="1"/>
          </p:cNvGraphicFramePr>
          <p:nvPr>
            <p:ph sz="quarter" idx="15"/>
            <p:extLst>
              <p:ext uri="{D42A27DB-BD31-4B8C-83A1-F6EECF244321}">
                <p14:modId xmlns:p14="http://schemas.microsoft.com/office/powerpoint/2010/main" val="3938310396"/>
              </p:ext>
            </p:extLst>
          </p:nvPr>
        </p:nvGraphicFramePr>
        <p:xfrm>
          <a:off x="304800" y="609600"/>
          <a:ext cx="80772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16862" y="3"/>
            <a:ext cx="4649606" cy="369332"/>
          </a:xfrm>
          <a:prstGeom prst="rect">
            <a:avLst/>
          </a:prstGeom>
          <a:noFill/>
        </p:spPr>
        <p:txBody>
          <a:bodyPr wrap="none" rtlCol="0">
            <a:spAutoFit/>
          </a:bodyPr>
          <a:lstStyle/>
          <a:p>
            <a:r>
              <a:rPr lang="en-GB" dirty="0"/>
              <a:t>Adult Skills Budget Funded Learners – Age Band</a:t>
            </a:r>
          </a:p>
        </p:txBody>
      </p:sp>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7976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(Deprivation)</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Adult Skills Budget Funded Learners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1687256544"/>
              </p:ext>
            </p:extLst>
          </p:nvPr>
        </p:nvGraphicFramePr>
        <p:xfrm>
          <a:off x="304800" y="609593"/>
          <a:ext cx="8072845" cy="5929751"/>
        </p:xfrm>
        <a:graphic>
          <a:graphicData uri="http://schemas.openxmlformats.org/drawingml/2006/table">
            <a:tbl>
              <a:tblPr firstRow="1" bandRow="1">
                <a:tableStyleId>{B301B821-A1FF-4177-AEE7-76D212191A09}</a:tableStyleId>
              </a:tblPr>
              <a:tblGrid>
                <a:gridCol w="2967316">
                  <a:extLst>
                    <a:ext uri="{9D8B030D-6E8A-4147-A177-3AD203B41FA5}">
                      <a16:colId xmlns="" xmlns:a16="http://schemas.microsoft.com/office/drawing/2014/main" val="20000"/>
                    </a:ext>
                  </a:extLst>
                </a:gridCol>
                <a:gridCol w="916377">
                  <a:extLst>
                    <a:ext uri="{9D8B030D-6E8A-4147-A177-3AD203B41FA5}">
                      <a16:colId xmlns="" xmlns:a16="http://schemas.microsoft.com/office/drawing/2014/main" val="20001"/>
                    </a:ext>
                  </a:extLst>
                </a:gridCol>
                <a:gridCol w="785466">
                  <a:extLst>
                    <a:ext uri="{9D8B030D-6E8A-4147-A177-3AD203B41FA5}">
                      <a16:colId xmlns="" xmlns:a16="http://schemas.microsoft.com/office/drawing/2014/main" val="20002"/>
                    </a:ext>
                  </a:extLst>
                </a:gridCol>
                <a:gridCol w="916377">
                  <a:extLst>
                    <a:ext uri="{9D8B030D-6E8A-4147-A177-3AD203B41FA5}">
                      <a16:colId xmlns="" xmlns:a16="http://schemas.microsoft.com/office/drawing/2014/main" val="3691461950"/>
                    </a:ext>
                  </a:extLst>
                </a:gridCol>
                <a:gridCol w="785466">
                  <a:extLst>
                    <a:ext uri="{9D8B030D-6E8A-4147-A177-3AD203B41FA5}">
                      <a16:colId xmlns="" xmlns:a16="http://schemas.microsoft.com/office/drawing/2014/main" val="941689656"/>
                    </a:ext>
                  </a:extLst>
                </a:gridCol>
                <a:gridCol w="916377">
                  <a:extLst>
                    <a:ext uri="{9D8B030D-6E8A-4147-A177-3AD203B41FA5}">
                      <a16:colId xmlns="" xmlns:a16="http://schemas.microsoft.com/office/drawing/2014/main" val="571721482"/>
                    </a:ext>
                  </a:extLst>
                </a:gridCol>
                <a:gridCol w="785466">
                  <a:extLst>
                    <a:ext uri="{9D8B030D-6E8A-4147-A177-3AD203B41FA5}">
                      <a16:colId xmlns="" xmlns:a16="http://schemas.microsoft.com/office/drawing/2014/main" val="1704535237"/>
                    </a:ext>
                  </a:extLst>
                </a:gridCol>
              </a:tblGrid>
              <a:tr h="488817">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316254">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rPr>
                        <a:t>Learners</a:t>
                      </a: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extLst>
                  <a:ext uri="{0D108BD9-81ED-4DB2-BD59-A6C34878D82A}">
                    <a16:rowId xmlns="" xmlns:a16="http://schemas.microsoft.com/office/drawing/2014/main" val="10001"/>
                  </a:ext>
                </a:extLst>
              </a:tr>
              <a:tr h="512468">
                <a:tc>
                  <a:txBody>
                    <a:bodyPr/>
                    <a:lstStyle/>
                    <a:p>
                      <a:pPr algn="l"/>
                      <a:r>
                        <a:rPr lang="en-GB" sz="1100" dirty="0"/>
                        <a:t>Band 1 – Most Deprived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6,710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4,210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2,270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 xmlns:a16="http://schemas.microsoft.com/office/drawing/2014/main" val="567412368"/>
                  </a:ext>
                </a:extLst>
              </a:tr>
              <a:tr h="512468">
                <a:tc>
                  <a:txBody>
                    <a:bodyPr/>
                    <a:lstStyle/>
                    <a:p>
                      <a:pPr algn="l"/>
                      <a:r>
                        <a:rPr lang="en-GB" sz="1100" dirty="0"/>
                        <a:t>Band 2</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5,760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4,750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 xmlns:a16="http://schemas.microsoft.com/office/drawing/2014/main" val="859824081"/>
                  </a:ext>
                </a:extLst>
              </a:tr>
              <a:tr h="512468">
                <a:tc>
                  <a:txBody>
                    <a:bodyPr/>
                    <a:lstStyle/>
                    <a:p>
                      <a:pPr algn="l"/>
                      <a:r>
                        <a:rPr lang="en-GB" sz="1100" dirty="0"/>
                        <a:t>Band 3</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5,830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4,650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 xmlns:a16="http://schemas.microsoft.com/office/drawing/2014/main" val="10015"/>
                  </a:ext>
                </a:extLst>
              </a:tr>
              <a:tr h="512468">
                <a:tc>
                  <a:txBody>
                    <a:bodyPr/>
                    <a:lstStyle/>
                    <a:p>
                      <a:pPr algn="l"/>
                      <a:r>
                        <a:rPr lang="en-GB" sz="1100" dirty="0"/>
                        <a:t>Band 4</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5,140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4,580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1,550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 xmlns:a16="http://schemas.microsoft.com/office/drawing/2014/main" val="10016"/>
                  </a:ext>
                </a:extLst>
              </a:tr>
              <a:tr h="512468">
                <a:tc>
                  <a:txBody>
                    <a:bodyPr/>
                    <a:lstStyle/>
                    <a:p>
                      <a:pPr algn="l"/>
                      <a:r>
                        <a:rPr lang="en-GB" sz="1100" dirty="0"/>
                        <a:t>Band 5</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4,440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4,300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 xmlns:a16="http://schemas.microsoft.com/office/drawing/2014/main" val="10003"/>
                  </a:ext>
                </a:extLst>
              </a:tr>
              <a:tr h="512468">
                <a:tc>
                  <a:txBody>
                    <a:bodyPr/>
                    <a:lstStyle/>
                    <a:p>
                      <a:pPr algn="l"/>
                      <a:r>
                        <a:rPr lang="en-GB" sz="1100" dirty="0"/>
                        <a:t>Band 6</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3,630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4,360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1,420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 xmlns:a16="http://schemas.microsoft.com/office/drawing/2014/main" val="10004"/>
                  </a:ext>
                </a:extLst>
              </a:tr>
              <a:tr h="512468">
                <a:tc>
                  <a:txBody>
                    <a:bodyPr/>
                    <a:lstStyle/>
                    <a:p>
                      <a:pPr algn="l"/>
                      <a:r>
                        <a:rPr lang="en-GB" sz="1100" dirty="0"/>
                        <a:t>Band</a:t>
                      </a:r>
                      <a:r>
                        <a:rPr lang="en-GB" sz="1100" baseline="0" dirty="0"/>
                        <a:t> 7</a:t>
                      </a:r>
                      <a:endParaRPr lang="en-GB" sz="1100" dirty="0"/>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2,780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4,290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 xmlns:a16="http://schemas.microsoft.com/office/drawing/2014/main" val="10005"/>
                  </a:ext>
                </a:extLst>
              </a:tr>
              <a:tr h="512468">
                <a:tc>
                  <a:txBody>
                    <a:bodyPr/>
                    <a:lstStyle/>
                    <a:p>
                      <a:pPr algn="l"/>
                      <a:r>
                        <a:rPr lang="en-GB" sz="1100" dirty="0"/>
                        <a:t>Band 8</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2,290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3,770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10006"/>
                  </a:ext>
                </a:extLst>
              </a:tr>
              <a:tr h="512468">
                <a:tc>
                  <a:txBody>
                    <a:bodyPr/>
                    <a:lstStyle/>
                    <a:p>
                      <a:pPr algn="l"/>
                      <a:r>
                        <a:rPr lang="en-GB" sz="1100" dirty="0"/>
                        <a:t>Band 9</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1,960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3,410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 xmlns:a16="http://schemas.microsoft.com/office/drawing/2014/main" val="10010"/>
                  </a:ext>
                </a:extLst>
              </a:tr>
              <a:tr h="512468">
                <a:tc>
                  <a:txBody>
                    <a:bodyPr/>
                    <a:lstStyle/>
                    <a:p>
                      <a:pPr algn="l"/>
                      <a:r>
                        <a:rPr lang="en-GB" sz="1100" dirty="0"/>
                        <a:t>Band 10 – Least Deprived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1,690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2,890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560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4%</a:t>
                      </a:r>
                    </a:p>
                  </a:txBody>
                  <a:tcPr marL="9525" marR="9525" marT="9525" marB="0" anchor="ctr"/>
                </a:tc>
                <a:extLst>
                  <a:ext uri="{0D108BD9-81ED-4DB2-BD59-A6C34878D82A}">
                    <a16:rowId xmlns="" xmlns:a16="http://schemas.microsoft.com/office/drawing/2014/main" val="10007"/>
                  </a:ext>
                </a:extLst>
              </a:tr>
            </a:tbl>
          </a:graphicData>
        </a:graphic>
      </p:graphicFrame>
      <p:sp>
        <p:nvSpPr>
          <p:cNvPr id="5" name="TextBox 4"/>
          <p:cNvSpPr txBox="1"/>
          <p:nvPr/>
        </p:nvSpPr>
        <p:spPr>
          <a:xfrm>
            <a:off x="316862" y="3"/>
            <a:ext cx="4860818" cy="369332"/>
          </a:xfrm>
          <a:prstGeom prst="rect">
            <a:avLst/>
          </a:prstGeom>
          <a:noFill/>
        </p:spPr>
        <p:txBody>
          <a:bodyPr wrap="none" rtlCol="0">
            <a:spAutoFit/>
          </a:bodyPr>
          <a:lstStyle/>
          <a:p>
            <a:r>
              <a:rPr lang="en-GB" dirty="0"/>
              <a:t>Deprivation – Adult Skills Budget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 IMD 2010</a:t>
            </a:r>
          </a:p>
        </p:txBody>
      </p:sp>
    </p:spTree>
    <p:extLst>
      <p:ext uri="{BB962C8B-B14F-4D97-AF65-F5344CB8AC3E}">
        <p14:creationId xmlns:p14="http://schemas.microsoft.com/office/powerpoint/2010/main" val="347768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(Deprivation)</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Adult Skills Budget Funded Learners</a:t>
            </a:r>
          </a:p>
        </p:txBody>
      </p:sp>
      <p:sp>
        <p:nvSpPr>
          <p:cNvPr id="5" name="TextBox 4"/>
          <p:cNvSpPr txBox="1"/>
          <p:nvPr/>
        </p:nvSpPr>
        <p:spPr>
          <a:xfrm>
            <a:off x="316862" y="3"/>
            <a:ext cx="4860818" cy="369332"/>
          </a:xfrm>
          <a:prstGeom prst="rect">
            <a:avLst/>
          </a:prstGeom>
          <a:noFill/>
        </p:spPr>
        <p:txBody>
          <a:bodyPr wrap="none" rtlCol="0">
            <a:spAutoFit/>
          </a:bodyPr>
          <a:lstStyle/>
          <a:p>
            <a:r>
              <a:rPr lang="en-GB" dirty="0"/>
              <a:t>Deprivation – Adult Skills Budget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 IMD 2010</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1821110809"/>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601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(Live In Learn In)</a:t>
            </a:r>
          </a:p>
        </p:txBody>
      </p:sp>
      <p:sp>
        <p:nvSpPr>
          <p:cNvPr id="10" name="Text Placeholder 9"/>
          <p:cNvSpPr>
            <a:spLocks noGrp="1"/>
          </p:cNvSpPr>
          <p:nvPr>
            <p:ph type="body" sz="quarter" idx="13"/>
          </p:nvPr>
        </p:nvSpPr>
        <p:spPr>
          <a:xfrm>
            <a:off x="304799" y="381000"/>
            <a:ext cx="8077073" cy="228600"/>
          </a:xfrm>
        </p:spPr>
        <p:txBody>
          <a:bodyPr>
            <a:normAutofit fontScale="92500" lnSpcReduction="10000"/>
          </a:bodyPr>
          <a:lstStyle/>
          <a:p>
            <a:r>
              <a:rPr lang="en-GB" dirty="0"/>
              <a:t>Adult Skills Budget Funded Learners</a:t>
            </a:r>
          </a:p>
        </p:txBody>
      </p:sp>
      <p:graphicFrame>
        <p:nvGraphicFramePr>
          <p:cNvPr id="12" name="Content Placeholder 17"/>
          <p:cNvGraphicFramePr>
            <a:graphicFrameLocks noGrp="1"/>
          </p:cNvGraphicFramePr>
          <p:nvPr>
            <p:ph sz="quarter" idx="15"/>
            <p:extLst/>
          </p:nvPr>
        </p:nvGraphicFramePr>
        <p:xfrm>
          <a:off x="304800" y="609513"/>
          <a:ext cx="3965448" cy="5443881"/>
        </p:xfrm>
        <a:graphic>
          <a:graphicData uri="http://schemas.openxmlformats.org/drawingml/2006/table">
            <a:tbl>
              <a:tblPr firstRow="1" bandRow="1">
                <a:tableStyleId>{B301B821-A1FF-4177-AEE7-76D212191A09}</a:tableStyleId>
              </a:tblPr>
              <a:tblGrid>
                <a:gridCol w="2124364">
                  <a:extLst>
                    <a:ext uri="{9D8B030D-6E8A-4147-A177-3AD203B41FA5}">
                      <a16:colId xmlns="" xmlns:a16="http://schemas.microsoft.com/office/drawing/2014/main" val="20000"/>
                    </a:ext>
                  </a:extLst>
                </a:gridCol>
                <a:gridCol w="920542">
                  <a:extLst>
                    <a:ext uri="{9D8B030D-6E8A-4147-A177-3AD203B41FA5}">
                      <a16:colId xmlns="" xmlns:a16="http://schemas.microsoft.com/office/drawing/2014/main" val="20001"/>
                    </a:ext>
                  </a:extLst>
                </a:gridCol>
                <a:gridCol w="920542">
                  <a:extLst>
                    <a:ext uri="{9D8B030D-6E8A-4147-A177-3AD203B41FA5}">
                      <a16:colId xmlns="" xmlns:a16="http://schemas.microsoft.com/office/drawing/2014/main" val="20002"/>
                    </a:ext>
                  </a:extLst>
                </a:gridCol>
              </a:tblGrid>
              <a:tr h="421001">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Live In Learners</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Learn in</a:t>
                      </a:r>
                    </a:p>
                    <a:p>
                      <a:pPr algn="ctr"/>
                      <a:r>
                        <a:rPr lang="en-GB" sz="1200" b="1" dirty="0">
                          <a:solidFill>
                            <a:schemeClr val="bg1"/>
                          </a:solidFill>
                        </a:rPr>
                        <a:t> %</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74227">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solidFill>
                      <a:schemeClr val="accent1"/>
                    </a:solidFill>
                  </a:tcPr>
                </a:tc>
                <a:tc vMerge="1">
                  <a:txBody>
                    <a:bodyPr/>
                    <a:lstStyle/>
                    <a:p>
                      <a:pPr algn="ctr"/>
                      <a:endParaRPr lang="en-GB" sz="1200" b="1"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vMerge="1">
                  <a:txBody>
                    <a:bodyPr/>
                    <a:lstStyle/>
                    <a:p>
                      <a:endParaRPr lang="en-GB"/>
                    </a:p>
                  </a:txBody>
                  <a:tcPr/>
                </a:tc>
                <a:extLst>
                  <a:ext uri="{0D108BD9-81ED-4DB2-BD59-A6C34878D82A}">
                    <a16:rowId xmlns="" xmlns:a16="http://schemas.microsoft.com/office/drawing/2014/main" val="10001"/>
                  </a:ext>
                </a:extLst>
              </a:tr>
              <a:tr h="296785">
                <a:tc>
                  <a:txBody>
                    <a:bodyPr/>
                    <a:lstStyle/>
                    <a:p>
                      <a:pPr lvl="0" algn="l" fontAlgn="b"/>
                      <a:r>
                        <a:rPr lang="en-GB" sz="1100" b="0" i="0" u="none" strike="noStrike">
                          <a:solidFill>
                            <a:srgbClr val="000000"/>
                          </a:solidFill>
                          <a:effectLst/>
                          <a:latin typeface="Calibri" panose="020F0502020204030204" pitchFamily="34" charset="0"/>
                        </a:rPr>
                        <a:t>Barking and Dagenham</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1,790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 xmlns:a16="http://schemas.microsoft.com/office/drawing/2014/main" val="10002"/>
                  </a:ext>
                </a:extLst>
              </a:tr>
              <a:tr h="296785">
                <a:tc>
                  <a:txBody>
                    <a:bodyPr/>
                    <a:lstStyle/>
                    <a:p>
                      <a:pPr lvl="0" algn="l" fontAlgn="b"/>
                      <a:r>
                        <a:rPr lang="en-GB" sz="1100" b="0" i="0" u="none" strike="noStrike">
                          <a:solidFill>
                            <a:srgbClr val="000000"/>
                          </a:solidFill>
                          <a:effectLst/>
                          <a:latin typeface="Calibri" panose="020F0502020204030204" pitchFamily="34" charset="0"/>
                        </a:rPr>
                        <a:t>Barnet</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51%</a:t>
                      </a:r>
                    </a:p>
                  </a:txBody>
                  <a:tcPr marL="9525" marR="9525" marT="9525" marB="0" anchor="ctr"/>
                </a:tc>
                <a:extLst>
                  <a:ext uri="{0D108BD9-81ED-4DB2-BD59-A6C34878D82A}">
                    <a16:rowId xmlns="" xmlns:a16="http://schemas.microsoft.com/office/drawing/2014/main" val="567412368"/>
                  </a:ext>
                </a:extLst>
              </a:tr>
              <a:tr h="296785">
                <a:tc>
                  <a:txBody>
                    <a:bodyPr/>
                    <a:lstStyle/>
                    <a:p>
                      <a:pPr lvl="0" algn="l" fontAlgn="b"/>
                      <a:r>
                        <a:rPr lang="en-GB" sz="1100" b="0" i="0" u="none" strike="noStrike">
                          <a:solidFill>
                            <a:srgbClr val="000000"/>
                          </a:solidFill>
                          <a:effectLst/>
                          <a:latin typeface="Calibri" panose="020F0502020204030204" pitchFamily="34" charset="0"/>
                        </a:rPr>
                        <a:t>Bexley</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1,450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79%</a:t>
                      </a:r>
                    </a:p>
                  </a:txBody>
                  <a:tcPr marL="9525" marR="9525" marT="9525" marB="0" anchor="ctr"/>
                </a:tc>
                <a:extLst>
                  <a:ext uri="{0D108BD9-81ED-4DB2-BD59-A6C34878D82A}">
                    <a16:rowId xmlns="" xmlns:a16="http://schemas.microsoft.com/office/drawing/2014/main" val="859824081"/>
                  </a:ext>
                </a:extLst>
              </a:tr>
              <a:tr h="296785">
                <a:tc>
                  <a:txBody>
                    <a:bodyPr/>
                    <a:lstStyle/>
                    <a:p>
                      <a:pPr lvl="0" algn="l" fontAlgn="b"/>
                      <a:r>
                        <a:rPr lang="en-GB" sz="1100" b="0" i="0" u="none" strike="noStrike">
                          <a:solidFill>
                            <a:srgbClr val="000000"/>
                          </a:solidFill>
                          <a:effectLst/>
                          <a:latin typeface="Calibri" panose="020F0502020204030204" pitchFamily="34" charset="0"/>
                        </a:rPr>
                        <a:t>Brent</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4,320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54%</a:t>
                      </a:r>
                    </a:p>
                  </a:txBody>
                  <a:tcPr marL="9525" marR="9525" marT="9525" marB="0" anchor="ctr"/>
                </a:tc>
                <a:extLst>
                  <a:ext uri="{0D108BD9-81ED-4DB2-BD59-A6C34878D82A}">
                    <a16:rowId xmlns="" xmlns:a16="http://schemas.microsoft.com/office/drawing/2014/main" val="10015"/>
                  </a:ext>
                </a:extLst>
              </a:tr>
              <a:tr h="296785">
                <a:tc>
                  <a:txBody>
                    <a:bodyPr/>
                    <a:lstStyle/>
                    <a:p>
                      <a:pPr lvl="0" algn="l" fontAlgn="b"/>
                      <a:r>
                        <a:rPr lang="en-GB" sz="1100" b="0" i="0" u="none" strike="noStrike">
                          <a:solidFill>
                            <a:srgbClr val="000000"/>
                          </a:solidFill>
                          <a:effectLst/>
                          <a:latin typeface="Calibri" panose="020F0502020204030204" pitchFamily="34" charset="0"/>
                        </a:rPr>
                        <a:t>Bromley</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2,240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59%</a:t>
                      </a:r>
                    </a:p>
                  </a:txBody>
                  <a:tcPr marL="9525" marR="9525" marT="9525" marB="0" anchor="ctr"/>
                </a:tc>
                <a:extLst>
                  <a:ext uri="{0D108BD9-81ED-4DB2-BD59-A6C34878D82A}">
                    <a16:rowId xmlns="" xmlns:a16="http://schemas.microsoft.com/office/drawing/2014/main" val="10016"/>
                  </a:ext>
                </a:extLst>
              </a:tr>
              <a:tr h="296785">
                <a:tc>
                  <a:txBody>
                    <a:bodyPr/>
                    <a:lstStyle/>
                    <a:p>
                      <a:pPr lvl="0" algn="l" fontAlgn="b"/>
                      <a:r>
                        <a:rPr lang="en-GB" sz="1100" b="0" i="0" u="none" strike="noStrike">
                          <a:solidFill>
                            <a:srgbClr val="000000"/>
                          </a:solidFill>
                          <a:effectLst/>
                          <a:latin typeface="Calibri" panose="020F0502020204030204" pitchFamily="34" charset="0"/>
                        </a:rPr>
                        <a:t>Camden</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5,520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84%</a:t>
                      </a:r>
                    </a:p>
                  </a:txBody>
                  <a:tcPr marL="9525" marR="9525" marT="9525" marB="0" anchor="ctr"/>
                </a:tc>
                <a:extLst>
                  <a:ext uri="{0D108BD9-81ED-4DB2-BD59-A6C34878D82A}">
                    <a16:rowId xmlns="" xmlns:a16="http://schemas.microsoft.com/office/drawing/2014/main" val="10003"/>
                  </a:ext>
                </a:extLst>
              </a:tr>
              <a:tr h="296785">
                <a:tc>
                  <a:txBody>
                    <a:bodyPr/>
                    <a:lstStyle/>
                    <a:p>
                      <a:pPr lvl="0" algn="l" fontAlgn="b"/>
                      <a:r>
                        <a:rPr lang="en-GB" sz="1100" b="0" i="0" u="none" strike="noStrike">
                          <a:solidFill>
                            <a:srgbClr val="000000"/>
                          </a:solidFill>
                          <a:effectLst/>
                          <a:latin typeface="Calibri" panose="020F0502020204030204" pitchFamily="34" charset="0"/>
                        </a:rPr>
                        <a:t>City of London</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04"/>
                  </a:ext>
                </a:extLst>
              </a:tr>
              <a:tr h="296785">
                <a:tc>
                  <a:txBody>
                    <a:bodyPr/>
                    <a:lstStyle/>
                    <a:p>
                      <a:pPr lvl="0" algn="l" fontAlgn="b"/>
                      <a:r>
                        <a:rPr lang="en-GB" sz="1100" b="0" i="0" u="none" strike="noStrike">
                          <a:solidFill>
                            <a:srgbClr val="000000"/>
                          </a:solidFill>
                          <a:effectLst/>
                          <a:latin typeface="Calibri" panose="020F0502020204030204" pitchFamily="34" charset="0"/>
                        </a:rPr>
                        <a:t>Croydon</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4,370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 xmlns:a16="http://schemas.microsoft.com/office/drawing/2014/main" val="10005"/>
                  </a:ext>
                </a:extLst>
              </a:tr>
              <a:tr h="296785">
                <a:tc>
                  <a:txBody>
                    <a:bodyPr/>
                    <a:lstStyle/>
                    <a:p>
                      <a:pPr lvl="0" algn="l" fontAlgn="b"/>
                      <a:r>
                        <a:rPr lang="en-GB" sz="1100" b="0" i="0" u="none" strike="noStrike">
                          <a:solidFill>
                            <a:srgbClr val="000000"/>
                          </a:solidFill>
                          <a:effectLst/>
                          <a:latin typeface="Calibri" panose="020F0502020204030204" pitchFamily="34" charset="0"/>
                        </a:rPr>
                        <a:t>Ealing</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2,390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32%</a:t>
                      </a:r>
                    </a:p>
                  </a:txBody>
                  <a:tcPr marL="9525" marR="9525" marT="9525" marB="0" anchor="ctr"/>
                </a:tc>
                <a:extLst>
                  <a:ext uri="{0D108BD9-81ED-4DB2-BD59-A6C34878D82A}">
                    <a16:rowId xmlns="" xmlns:a16="http://schemas.microsoft.com/office/drawing/2014/main" val="10006"/>
                  </a:ext>
                </a:extLst>
              </a:tr>
              <a:tr h="296785">
                <a:tc>
                  <a:txBody>
                    <a:bodyPr/>
                    <a:lstStyle/>
                    <a:p>
                      <a:pPr lvl="0" algn="l" fontAlgn="b"/>
                      <a:r>
                        <a:rPr lang="en-GB" sz="1100" b="0" i="0" u="none" strike="noStrike">
                          <a:solidFill>
                            <a:srgbClr val="000000"/>
                          </a:solidFill>
                          <a:effectLst/>
                          <a:latin typeface="Calibri" panose="020F0502020204030204" pitchFamily="34" charset="0"/>
                        </a:rPr>
                        <a:t>Enfield</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3,710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55%</a:t>
                      </a:r>
                    </a:p>
                  </a:txBody>
                  <a:tcPr marL="9525" marR="9525" marT="9525" marB="0" anchor="ctr"/>
                </a:tc>
                <a:extLst>
                  <a:ext uri="{0D108BD9-81ED-4DB2-BD59-A6C34878D82A}">
                    <a16:rowId xmlns="" xmlns:a16="http://schemas.microsoft.com/office/drawing/2014/main" val="10007"/>
                  </a:ext>
                </a:extLst>
              </a:tr>
              <a:tr h="296785">
                <a:tc>
                  <a:txBody>
                    <a:bodyPr/>
                    <a:lstStyle/>
                    <a:p>
                      <a:pPr lvl="0" algn="l" fontAlgn="b"/>
                      <a:r>
                        <a:rPr lang="en-GB" sz="1100" b="0" i="0" u="none" strike="noStrike">
                          <a:solidFill>
                            <a:srgbClr val="000000"/>
                          </a:solidFill>
                          <a:effectLst/>
                          <a:latin typeface="Calibri" panose="020F0502020204030204" pitchFamily="34" charset="0"/>
                        </a:rPr>
                        <a:t>Greenwich</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1,450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 xmlns:a16="http://schemas.microsoft.com/office/drawing/2014/main" val="10008"/>
                  </a:ext>
                </a:extLst>
              </a:tr>
              <a:tr h="296785">
                <a:tc>
                  <a:txBody>
                    <a:bodyPr/>
                    <a:lstStyle/>
                    <a:p>
                      <a:pPr lvl="0" algn="l" fontAlgn="b"/>
                      <a:r>
                        <a:rPr lang="en-GB" sz="1100" b="0" i="0" u="none" strike="noStrike">
                          <a:solidFill>
                            <a:srgbClr val="000000"/>
                          </a:solidFill>
                          <a:effectLst/>
                          <a:latin typeface="Calibri" panose="020F0502020204030204" pitchFamily="34" charset="0"/>
                        </a:rPr>
                        <a:t>Hackney</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3,510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extLst>
                  <a:ext uri="{0D108BD9-81ED-4DB2-BD59-A6C34878D82A}">
                    <a16:rowId xmlns="" xmlns:a16="http://schemas.microsoft.com/office/drawing/2014/main" val="10009"/>
                  </a:ext>
                </a:extLst>
              </a:tr>
              <a:tr h="296785">
                <a:tc>
                  <a:txBody>
                    <a:bodyPr/>
                    <a:lstStyle/>
                    <a:p>
                      <a:pPr lvl="0" algn="l" fontAlgn="b"/>
                      <a:r>
                        <a:rPr lang="en-GB" sz="1100" b="0" i="0" u="none" strike="noStrike">
                          <a:solidFill>
                            <a:srgbClr val="000000"/>
                          </a:solidFill>
                          <a:effectLst/>
                          <a:latin typeface="Calibri" panose="020F0502020204030204" pitchFamily="34" charset="0"/>
                        </a:rPr>
                        <a:t>Hammersmith and Fulham</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2,130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46%</a:t>
                      </a:r>
                    </a:p>
                  </a:txBody>
                  <a:tcPr marL="9525" marR="9525" marT="9525" marB="0" anchor="ctr"/>
                </a:tc>
                <a:extLst>
                  <a:ext uri="{0D108BD9-81ED-4DB2-BD59-A6C34878D82A}">
                    <a16:rowId xmlns="" xmlns:a16="http://schemas.microsoft.com/office/drawing/2014/main" val="10010"/>
                  </a:ext>
                </a:extLst>
              </a:tr>
              <a:tr h="296785">
                <a:tc>
                  <a:txBody>
                    <a:bodyPr/>
                    <a:lstStyle/>
                    <a:p>
                      <a:pPr lvl="0" algn="l" fontAlgn="b"/>
                      <a:r>
                        <a:rPr lang="en-GB" sz="1100" b="0" i="0" u="none" strike="noStrike">
                          <a:solidFill>
                            <a:srgbClr val="000000"/>
                          </a:solidFill>
                          <a:effectLst/>
                          <a:latin typeface="Calibri" panose="020F0502020204030204" pitchFamily="34" charset="0"/>
                        </a:rPr>
                        <a:t>Haringey</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4,580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35%</a:t>
                      </a:r>
                    </a:p>
                  </a:txBody>
                  <a:tcPr marL="9525" marR="9525" marT="9525" marB="0" anchor="ctr"/>
                </a:tc>
                <a:extLst>
                  <a:ext uri="{0D108BD9-81ED-4DB2-BD59-A6C34878D82A}">
                    <a16:rowId xmlns="" xmlns:a16="http://schemas.microsoft.com/office/drawing/2014/main" val="10011"/>
                  </a:ext>
                </a:extLst>
              </a:tr>
              <a:tr h="296785">
                <a:tc>
                  <a:txBody>
                    <a:bodyPr/>
                    <a:lstStyle/>
                    <a:p>
                      <a:pPr lvl="0" algn="l" fontAlgn="b"/>
                      <a:r>
                        <a:rPr lang="en-GB" sz="1100" b="0" i="0" u="none" strike="noStrike">
                          <a:solidFill>
                            <a:srgbClr val="000000"/>
                          </a:solidFill>
                          <a:effectLst/>
                          <a:latin typeface="Calibri" panose="020F0502020204030204" pitchFamily="34" charset="0"/>
                        </a:rPr>
                        <a:t>Harrow</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1,330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 xmlns:a16="http://schemas.microsoft.com/office/drawing/2014/main" val="10012"/>
                  </a:ext>
                </a:extLst>
              </a:tr>
              <a:tr h="296785">
                <a:tc>
                  <a:txBody>
                    <a:bodyPr/>
                    <a:lstStyle/>
                    <a:p>
                      <a:pPr lvl="0" algn="l" fontAlgn="b"/>
                      <a:r>
                        <a:rPr lang="en-GB" sz="1100" b="0" i="0" u="none" strike="noStrike">
                          <a:solidFill>
                            <a:srgbClr val="000000"/>
                          </a:solidFill>
                          <a:effectLst/>
                          <a:latin typeface="Calibri" panose="020F0502020204030204" pitchFamily="34" charset="0"/>
                        </a:rPr>
                        <a:t>Havering</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60%</a:t>
                      </a:r>
                    </a:p>
                  </a:txBody>
                  <a:tcPr marL="9525" marR="9525" marT="9525" marB="0" anchor="ctr"/>
                </a:tc>
                <a:extLst>
                  <a:ext uri="{0D108BD9-81ED-4DB2-BD59-A6C34878D82A}">
                    <a16:rowId xmlns="" xmlns:a16="http://schemas.microsoft.com/office/drawing/2014/main" val="10013"/>
                  </a:ext>
                </a:extLst>
              </a:tr>
            </a:tbl>
          </a:graphicData>
        </a:graphic>
      </p:graphicFrame>
      <p:sp>
        <p:nvSpPr>
          <p:cNvPr id="5" name="TextBox 4"/>
          <p:cNvSpPr txBox="1"/>
          <p:nvPr/>
        </p:nvSpPr>
        <p:spPr>
          <a:xfrm>
            <a:off x="316862" y="3"/>
            <a:ext cx="5176674" cy="369332"/>
          </a:xfrm>
          <a:prstGeom prst="rect">
            <a:avLst/>
          </a:prstGeom>
          <a:noFill/>
        </p:spPr>
        <p:txBody>
          <a:bodyPr wrap="none" rtlCol="0">
            <a:spAutoFit/>
          </a:bodyPr>
          <a:lstStyle/>
          <a:p>
            <a:r>
              <a:rPr lang="en-GB" dirty="0"/>
              <a:t>Live In Learn In – Adult Skills Budget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7"/>
          <p:cNvGraphicFramePr>
            <a:graphicFrameLocks noGrp="1"/>
          </p:cNvGraphicFramePr>
          <p:nvPr>
            <p:ph sz="quarter" idx="17"/>
            <p:extLst/>
          </p:nvPr>
        </p:nvGraphicFramePr>
        <p:xfrm>
          <a:off x="4416425" y="609600"/>
          <a:ext cx="3965448" cy="5783753"/>
        </p:xfrm>
        <a:graphic>
          <a:graphicData uri="http://schemas.openxmlformats.org/drawingml/2006/table">
            <a:tbl>
              <a:tblPr firstRow="1" bandRow="1">
                <a:tableStyleId>{B301B821-A1FF-4177-AEE7-76D212191A09}</a:tableStyleId>
              </a:tblPr>
              <a:tblGrid>
                <a:gridCol w="2124364">
                  <a:extLst>
                    <a:ext uri="{9D8B030D-6E8A-4147-A177-3AD203B41FA5}">
                      <a16:colId xmlns="" xmlns:a16="http://schemas.microsoft.com/office/drawing/2014/main" val="20000"/>
                    </a:ext>
                  </a:extLst>
                </a:gridCol>
                <a:gridCol w="920542">
                  <a:extLst>
                    <a:ext uri="{9D8B030D-6E8A-4147-A177-3AD203B41FA5}">
                      <a16:colId xmlns="" xmlns:a16="http://schemas.microsoft.com/office/drawing/2014/main" val="20001"/>
                    </a:ext>
                  </a:extLst>
                </a:gridCol>
                <a:gridCol w="920542">
                  <a:extLst>
                    <a:ext uri="{9D8B030D-6E8A-4147-A177-3AD203B41FA5}">
                      <a16:colId xmlns="" xmlns:a16="http://schemas.microsoft.com/office/drawing/2014/main" val="20002"/>
                    </a:ext>
                  </a:extLst>
                </a:gridCol>
              </a:tblGrid>
              <a:tr h="424002">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Live In Learners</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Learn in</a:t>
                      </a:r>
                    </a:p>
                    <a:p>
                      <a:pPr algn="ctr"/>
                      <a:r>
                        <a:rPr lang="en-GB" sz="1200" b="1" dirty="0">
                          <a:solidFill>
                            <a:schemeClr val="bg1"/>
                          </a:solidFill>
                        </a:rPr>
                        <a:t> %</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54401">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solidFill>
                      <a:schemeClr val="accent1"/>
                    </a:solidFill>
                  </a:tcPr>
                </a:tc>
                <a:tc vMerge="1">
                  <a:txBody>
                    <a:bodyPr/>
                    <a:lstStyle/>
                    <a:p>
                      <a:pPr algn="ctr"/>
                      <a:endParaRPr lang="en-GB" sz="1200" b="1"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vMerge="1">
                  <a:txBody>
                    <a:bodyPr/>
                    <a:lstStyle/>
                    <a:p>
                      <a:endParaRPr lang="en-GB"/>
                    </a:p>
                  </a:txBody>
                  <a:tcPr/>
                </a:tc>
                <a:extLst>
                  <a:ext uri="{0D108BD9-81ED-4DB2-BD59-A6C34878D82A}">
                    <a16:rowId xmlns="" xmlns:a16="http://schemas.microsoft.com/office/drawing/2014/main" val="10001"/>
                  </a:ext>
                </a:extLst>
              </a:tr>
              <a:tr h="299143">
                <a:tc>
                  <a:txBody>
                    <a:bodyPr/>
                    <a:lstStyle/>
                    <a:p>
                      <a:pPr algn="l" fontAlgn="b"/>
                      <a:r>
                        <a:rPr lang="en-GB" sz="1100" b="0" i="0" u="none" strike="noStrike">
                          <a:solidFill>
                            <a:srgbClr val="000000"/>
                          </a:solidFill>
                          <a:effectLst/>
                          <a:latin typeface="Calibri" panose="020F0502020204030204" pitchFamily="34" charset="0"/>
                        </a:rPr>
                        <a:t>Hillingdon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2,070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 xmlns:a16="http://schemas.microsoft.com/office/drawing/2014/main" val="10002"/>
                  </a:ext>
                </a:extLst>
              </a:tr>
              <a:tr h="299143">
                <a:tc>
                  <a:txBody>
                    <a:bodyPr/>
                    <a:lstStyle/>
                    <a:p>
                      <a:pPr algn="l" fontAlgn="b"/>
                      <a:r>
                        <a:rPr lang="en-GB" sz="1100" b="0" i="0" u="none" strike="noStrike">
                          <a:solidFill>
                            <a:srgbClr val="000000"/>
                          </a:solidFill>
                          <a:effectLst/>
                          <a:latin typeface="Calibri" panose="020F0502020204030204" pitchFamily="34" charset="0"/>
                        </a:rPr>
                        <a:t>Hounslow</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2,380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 xmlns:a16="http://schemas.microsoft.com/office/drawing/2014/main" val="567412368"/>
                  </a:ext>
                </a:extLst>
              </a:tr>
              <a:tr h="299143">
                <a:tc>
                  <a:txBody>
                    <a:bodyPr/>
                    <a:lstStyle/>
                    <a:p>
                      <a:pPr algn="l" fontAlgn="b"/>
                      <a:r>
                        <a:rPr lang="en-GB" sz="1100" b="0" i="0" u="none" strike="noStrike">
                          <a:solidFill>
                            <a:srgbClr val="000000"/>
                          </a:solidFill>
                          <a:effectLst/>
                          <a:latin typeface="Calibri" panose="020F0502020204030204" pitchFamily="34" charset="0"/>
                        </a:rPr>
                        <a:t>Islington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3,900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24%</a:t>
                      </a:r>
                    </a:p>
                  </a:txBody>
                  <a:tcPr marL="9525" marR="9525" marT="9525" marB="0" anchor="ctr"/>
                </a:tc>
                <a:extLst>
                  <a:ext uri="{0D108BD9-81ED-4DB2-BD59-A6C34878D82A}">
                    <a16:rowId xmlns="" xmlns:a16="http://schemas.microsoft.com/office/drawing/2014/main" val="859824081"/>
                  </a:ext>
                </a:extLst>
              </a:tr>
              <a:tr h="299143">
                <a:tc>
                  <a:txBody>
                    <a:bodyPr/>
                    <a:lstStyle/>
                    <a:p>
                      <a:pPr algn="l" fontAlgn="b"/>
                      <a:r>
                        <a:rPr lang="en-GB" sz="1100" b="0" i="0" u="none" strike="noStrike">
                          <a:solidFill>
                            <a:srgbClr val="000000"/>
                          </a:solidFill>
                          <a:effectLst/>
                          <a:latin typeface="Calibri" panose="020F0502020204030204" pitchFamily="34" charset="0"/>
                        </a:rPr>
                        <a:t>Kensington and Chelsea</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1,490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 xmlns:a16="http://schemas.microsoft.com/office/drawing/2014/main" val="10015"/>
                  </a:ext>
                </a:extLst>
              </a:tr>
              <a:tr h="299143">
                <a:tc>
                  <a:txBody>
                    <a:bodyPr/>
                    <a:lstStyle/>
                    <a:p>
                      <a:pPr algn="l" fontAlgn="b"/>
                      <a:r>
                        <a:rPr lang="en-GB" sz="1100" b="0" i="0" u="none" strike="noStrike">
                          <a:solidFill>
                            <a:srgbClr val="000000"/>
                          </a:solidFill>
                          <a:effectLst/>
                          <a:latin typeface="Calibri" panose="020F0502020204030204" pitchFamily="34" charset="0"/>
                        </a:rPr>
                        <a:t>Kingston upon Thames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1,120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57%</a:t>
                      </a:r>
                    </a:p>
                  </a:txBody>
                  <a:tcPr marL="9525" marR="9525" marT="9525" marB="0" anchor="ctr"/>
                </a:tc>
                <a:extLst>
                  <a:ext uri="{0D108BD9-81ED-4DB2-BD59-A6C34878D82A}">
                    <a16:rowId xmlns="" xmlns:a16="http://schemas.microsoft.com/office/drawing/2014/main" val="10016"/>
                  </a:ext>
                </a:extLst>
              </a:tr>
              <a:tr h="299143">
                <a:tc>
                  <a:txBody>
                    <a:bodyPr/>
                    <a:lstStyle/>
                    <a:p>
                      <a:pPr algn="l" fontAlgn="b"/>
                      <a:r>
                        <a:rPr lang="en-GB" sz="1100" b="0" i="0" u="none" strike="noStrike">
                          <a:solidFill>
                            <a:srgbClr val="000000"/>
                          </a:solidFill>
                          <a:effectLst/>
                          <a:latin typeface="Calibri" panose="020F0502020204030204" pitchFamily="34" charset="0"/>
                        </a:rPr>
                        <a:t>Lambeth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5,170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tc>
                <a:extLst>
                  <a:ext uri="{0D108BD9-81ED-4DB2-BD59-A6C34878D82A}">
                    <a16:rowId xmlns="" xmlns:a16="http://schemas.microsoft.com/office/drawing/2014/main" val="10003"/>
                  </a:ext>
                </a:extLst>
              </a:tr>
              <a:tr h="299143">
                <a:tc>
                  <a:txBody>
                    <a:bodyPr/>
                    <a:lstStyle/>
                    <a:p>
                      <a:pPr algn="l" fontAlgn="b"/>
                      <a:r>
                        <a:rPr lang="en-GB" sz="1100" b="0" i="0" u="none" strike="noStrike">
                          <a:solidFill>
                            <a:srgbClr val="000000"/>
                          </a:solidFill>
                          <a:effectLst/>
                          <a:latin typeface="Calibri" panose="020F0502020204030204" pitchFamily="34" charset="0"/>
                        </a:rPr>
                        <a:t>Lewisham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3,700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 xmlns:a16="http://schemas.microsoft.com/office/drawing/2014/main" val="10004"/>
                  </a:ext>
                </a:extLst>
              </a:tr>
              <a:tr h="299143">
                <a:tc>
                  <a:txBody>
                    <a:bodyPr/>
                    <a:lstStyle/>
                    <a:p>
                      <a:pPr algn="l" fontAlgn="b"/>
                      <a:r>
                        <a:rPr lang="en-GB" sz="1100" b="0" i="0" u="none" strike="noStrike">
                          <a:solidFill>
                            <a:srgbClr val="000000"/>
                          </a:solidFill>
                          <a:effectLst/>
                          <a:latin typeface="Calibri" panose="020F0502020204030204" pitchFamily="34" charset="0"/>
                        </a:rPr>
                        <a:t>Merton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2,000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 xmlns:a16="http://schemas.microsoft.com/office/drawing/2014/main" val="10005"/>
                  </a:ext>
                </a:extLst>
              </a:tr>
              <a:tr h="299143">
                <a:tc>
                  <a:txBody>
                    <a:bodyPr/>
                    <a:lstStyle/>
                    <a:p>
                      <a:pPr algn="l" fontAlgn="b"/>
                      <a:r>
                        <a:rPr lang="en-GB" sz="1100" b="0" i="0" u="none" strike="noStrike">
                          <a:solidFill>
                            <a:srgbClr val="000000"/>
                          </a:solidFill>
                          <a:effectLst/>
                          <a:latin typeface="Calibri" panose="020F0502020204030204" pitchFamily="34" charset="0"/>
                        </a:rPr>
                        <a:t>Newham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4,000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72%</a:t>
                      </a:r>
                    </a:p>
                  </a:txBody>
                  <a:tcPr marL="9525" marR="9525" marT="9525" marB="0" anchor="ctr"/>
                </a:tc>
                <a:extLst>
                  <a:ext uri="{0D108BD9-81ED-4DB2-BD59-A6C34878D82A}">
                    <a16:rowId xmlns="" xmlns:a16="http://schemas.microsoft.com/office/drawing/2014/main" val="10006"/>
                  </a:ext>
                </a:extLst>
              </a:tr>
              <a:tr h="299143">
                <a:tc>
                  <a:txBody>
                    <a:bodyPr/>
                    <a:lstStyle/>
                    <a:p>
                      <a:pPr algn="l" fontAlgn="b"/>
                      <a:r>
                        <a:rPr lang="en-GB" sz="1100" b="0" i="0" u="none" strike="noStrike">
                          <a:solidFill>
                            <a:srgbClr val="000000"/>
                          </a:solidFill>
                          <a:effectLst/>
                          <a:latin typeface="Calibri" panose="020F0502020204030204" pitchFamily="34" charset="0"/>
                        </a:rPr>
                        <a:t>Redbridge</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2,620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58%</a:t>
                      </a:r>
                    </a:p>
                  </a:txBody>
                  <a:tcPr marL="9525" marR="9525" marT="9525" marB="0" anchor="ctr"/>
                </a:tc>
                <a:extLst>
                  <a:ext uri="{0D108BD9-81ED-4DB2-BD59-A6C34878D82A}">
                    <a16:rowId xmlns="" xmlns:a16="http://schemas.microsoft.com/office/drawing/2014/main" val="10007"/>
                  </a:ext>
                </a:extLst>
              </a:tr>
              <a:tr h="299143">
                <a:tc>
                  <a:txBody>
                    <a:bodyPr/>
                    <a:lstStyle/>
                    <a:p>
                      <a:pPr algn="l" fontAlgn="b"/>
                      <a:r>
                        <a:rPr lang="en-GB" sz="1100" b="0" i="0" u="none" strike="noStrike">
                          <a:solidFill>
                            <a:srgbClr val="000000"/>
                          </a:solidFill>
                          <a:effectLst/>
                          <a:latin typeface="Calibri" panose="020F0502020204030204" pitchFamily="34" charset="0"/>
                        </a:rPr>
                        <a:t>Richmond upon Thames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1,590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46%</a:t>
                      </a:r>
                    </a:p>
                  </a:txBody>
                  <a:tcPr marL="9525" marR="9525" marT="9525" marB="0" anchor="ctr"/>
                </a:tc>
                <a:extLst>
                  <a:ext uri="{0D108BD9-81ED-4DB2-BD59-A6C34878D82A}">
                    <a16:rowId xmlns="" xmlns:a16="http://schemas.microsoft.com/office/drawing/2014/main" val="10008"/>
                  </a:ext>
                </a:extLst>
              </a:tr>
              <a:tr h="299143">
                <a:tc>
                  <a:txBody>
                    <a:bodyPr/>
                    <a:lstStyle/>
                    <a:p>
                      <a:pPr algn="l" fontAlgn="b"/>
                      <a:r>
                        <a:rPr lang="en-GB" sz="1100" b="0" i="0" u="none" strike="noStrike">
                          <a:solidFill>
                            <a:srgbClr val="000000"/>
                          </a:solidFill>
                          <a:effectLst/>
                          <a:latin typeface="Calibri" panose="020F0502020204030204" pitchFamily="34" charset="0"/>
                        </a:rPr>
                        <a:t>Southwark</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6,110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 xmlns:a16="http://schemas.microsoft.com/office/drawing/2014/main" val="10009"/>
                  </a:ext>
                </a:extLst>
              </a:tr>
              <a:tr h="299143">
                <a:tc>
                  <a:txBody>
                    <a:bodyPr/>
                    <a:lstStyle/>
                    <a:p>
                      <a:pPr algn="l" fontAlgn="b"/>
                      <a:r>
                        <a:rPr lang="en-GB" sz="1100" b="0" i="0" u="none" strike="noStrike">
                          <a:solidFill>
                            <a:srgbClr val="000000"/>
                          </a:solidFill>
                          <a:effectLst/>
                          <a:latin typeface="Calibri" panose="020F0502020204030204" pitchFamily="34" charset="0"/>
                        </a:rPr>
                        <a:t>Sutton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1,860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73%</a:t>
                      </a:r>
                    </a:p>
                  </a:txBody>
                  <a:tcPr marL="9525" marR="9525" marT="9525" marB="0" anchor="ctr"/>
                </a:tc>
                <a:extLst>
                  <a:ext uri="{0D108BD9-81ED-4DB2-BD59-A6C34878D82A}">
                    <a16:rowId xmlns="" xmlns:a16="http://schemas.microsoft.com/office/drawing/2014/main" val="10010"/>
                  </a:ext>
                </a:extLst>
              </a:tr>
              <a:tr h="299143">
                <a:tc>
                  <a:txBody>
                    <a:bodyPr/>
                    <a:lstStyle/>
                    <a:p>
                      <a:pPr algn="l" fontAlgn="b"/>
                      <a:r>
                        <a:rPr lang="en-GB" sz="1100" b="0" i="0" u="none" strike="noStrike">
                          <a:solidFill>
                            <a:srgbClr val="000000"/>
                          </a:solidFill>
                          <a:effectLst/>
                          <a:latin typeface="Calibri" panose="020F0502020204030204" pitchFamily="34" charset="0"/>
                        </a:rPr>
                        <a:t>Tower Hamlets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2,830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 xmlns:a16="http://schemas.microsoft.com/office/drawing/2014/main" val="10011"/>
                  </a:ext>
                </a:extLst>
              </a:tr>
              <a:tr h="299143">
                <a:tc>
                  <a:txBody>
                    <a:bodyPr/>
                    <a:lstStyle/>
                    <a:p>
                      <a:pPr algn="l" fontAlgn="b"/>
                      <a:r>
                        <a:rPr lang="en-GB" sz="1100" b="0" i="0" u="none" strike="noStrike">
                          <a:solidFill>
                            <a:srgbClr val="000000"/>
                          </a:solidFill>
                          <a:effectLst/>
                          <a:latin typeface="Calibri" panose="020F0502020204030204" pitchFamily="34" charset="0"/>
                        </a:rPr>
                        <a:t>Waltham Forest</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3,740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62%</a:t>
                      </a:r>
                    </a:p>
                  </a:txBody>
                  <a:tcPr marL="9525" marR="9525" marT="9525" marB="0" anchor="ctr"/>
                </a:tc>
                <a:extLst>
                  <a:ext uri="{0D108BD9-81ED-4DB2-BD59-A6C34878D82A}">
                    <a16:rowId xmlns="" xmlns:a16="http://schemas.microsoft.com/office/drawing/2014/main" val="10012"/>
                  </a:ext>
                </a:extLst>
              </a:tr>
              <a:tr h="299143">
                <a:tc>
                  <a:txBody>
                    <a:bodyPr/>
                    <a:lstStyle/>
                    <a:p>
                      <a:pPr algn="l" fontAlgn="b"/>
                      <a:r>
                        <a:rPr lang="en-GB" sz="1100" b="0" i="0" u="none" strike="noStrike">
                          <a:solidFill>
                            <a:srgbClr val="000000"/>
                          </a:solidFill>
                          <a:effectLst/>
                          <a:latin typeface="Calibri" panose="020F0502020204030204" pitchFamily="34" charset="0"/>
                        </a:rPr>
                        <a:t>Wandsworth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2,090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 xmlns:a16="http://schemas.microsoft.com/office/drawing/2014/main" val="10013"/>
                  </a:ext>
                </a:extLst>
              </a:tr>
              <a:tr h="299143">
                <a:tc>
                  <a:txBody>
                    <a:bodyPr/>
                    <a:lstStyle/>
                    <a:p>
                      <a:pPr algn="l" fontAlgn="b"/>
                      <a:r>
                        <a:rPr lang="en-GB" sz="1100" b="0" i="0" u="none" strike="noStrike">
                          <a:solidFill>
                            <a:srgbClr val="000000"/>
                          </a:solidFill>
                          <a:effectLst/>
                          <a:latin typeface="Calibri" panose="020F0502020204030204" pitchFamily="34" charset="0"/>
                        </a:rPr>
                        <a:t>Westminster</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3,600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47%</a:t>
                      </a:r>
                    </a:p>
                  </a:txBody>
                  <a:tcPr marL="9525" marR="9525" marT="9525" marB="0" anchor="ct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2750264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Total Number of Learners – Apprenticeships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4294830" cy="369332"/>
          </a:xfrm>
          <a:prstGeom prst="rect">
            <a:avLst/>
          </a:prstGeom>
          <a:noFill/>
        </p:spPr>
        <p:txBody>
          <a:bodyPr wrap="none" rtlCol="0">
            <a:spAutoFit/>
          </a:bodyPr>
          <a:lstStyle/>
          <a:p>
            <a:r>
              <a:rPr lang="en-GB" dirty="0"/>
              <a:t>Total Number of Learners – Apprenticeships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6" name="Content Placeholder 5"/>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172205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Local Authority – Apprenticeships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3334374" cy="369332"/>
          </a:xfrm>
          <a:prstGeom prst="rect">
            <a:avLst/>
          </a:prstGeom>
          <a:noFill/>
        </p:spPr>
        <p:txBody>
          <a:bodyPr wrap="none" rtlCol="0">
            <a:spAutoFit/>
          </a:bodyPr>
          <a:lstStyle/>
          <a:p>
            <a:r>
              <a:rPr lang="en-GB" dirty="0"/>
              <a:t>Local Authority – Apprenticeships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6" name="Content Placeholder 5"/>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245551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SDI – Apprenticeships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2219005" cy="369332"/>
          </a:xfrm>
          <a:prstGeom prst="rect">
            <a:avLst/>
          </a:prstGeom>
          <a:noFill/>
        </p:spPr>
        <p:txBody>
          <a:bodyPr wrap="none" rtlCol="0">
            <a:spAutoFit/>
          </a:bodyPr>
          <a:lstStyle/>
          <a:p>
            <a:r>
              <a:rPr lang="en-GB" dirty="0"/>
              <a:t>SDI – Apprenticeships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7" name="Content Placeholder 6"/>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105770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London ACL Provider – Apprenticeships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4468018" cy="369332"/>
          </a:xfrm>
          <a:prstGeom prst="rect">
            <a:avLst/>
          </a:prstGeom>
          <a:noFill/>
        </p:spPr>
        <p:txBody>
          <a:bodyPr wrap="none" rtlCol="0">
            <a:spAutoFit/>
          </a:bodyPr>
          <a:lstStyle/>
          <a:p>
            <a:r>
              <a:rPr lang="en-GB" dirty="0"/>
              <a:t>Other London ACL Provider – Apprenticeships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9" name="Content Placeholder 8"/>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190444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a:t>
            </a:r>
            <a:r>
              <a:rPr lang="en-GB" sz="1800" dirty="0"/>
              <a:t>LEARNER</a:t>
            </a:r>
            <a:r>
              <a:rPr lang="en-GB" sz="2000" dirty="0"/>
              <a:t> Trends)</a:t>
            </a:r>
          </a:p>
        </p:txBody>
      </p:sp>
      <p:sp>
        <p:nvSpPr>
          <p:cNvPr id="5" name="Text Placeholder 4"/>
          <p:cNvSpPr>
            <a:spLocks noGrp="1"/>
          </p:cNvSpPr>
          <p:nvPr>
            <p:ph type="body" sz="quarter" idx="13"/>
          </p:nvPr>
        </p:nvSpPr>
        <p:spPr/>
        <p:txBody>
          <a:bodyPr>
            <a:normAutofit fontScale="92500" lnSpcReduction="10000"/>
          </a:bodyPr>
          <a:lstStyle/>
          <a:p>
            <a:r>
              <a:rPr lang="en-GB" dirty="0"/>
              <a:t>Apprenticeships</a:t>
            </a:r>
          </a:p>
        </p:txBody>
      </p:sp>
      <p:sp>
        <p:nvSpPr>
          <p:cNvPr id="7" name="Text Placeholder 6"/>
          <p:cNvSpPr>
            <a:spLocks noGrp="1"/>
          </p:cNvSpPr>
          <p:nvPr>
            <p:ph type="body" sz="quarter" idx="16"/>
          </p:nvPr>
        </p:nvSpPr>
        <p:spPr/>
        <p:txBody>
          <a:bodyPr>
            <a:normAutofit fontScale="92500" lnSpcReduction="10000"/>
          </a:bodyPr>
          <a:lstStyle/>
          <a:p>
            <a:r>
              <a:rPr lang="en-GB" dirty="0"/>
              <a:t>Apprenticeships</a:t>
            </a:r>
          </a:p>
        </p:txBody>
      </p:sp>
      <p:sp>
        <p:nvSpPr>
          <p:cNvPr id="8" name="TextBox 7"/>
          <p:cNvSpPr txBox="1"/>
          <p:nvPr/>
        </p:nvSpPr>
        <p:spPr>
          <a:xfrm>
            <a:off x="316862" y="3"/>
            <a:ext cx="3310971" cy="369332"/>
          </a:xfrm>
          <a:prstGeom prst="rect">
            <a:avLst/>
          </a:prstGeom>
          <a:noFill/>
        </p:spPr>
        <p:txBody>
          <a:bodyPr wrap="none" rtlCol="0">
            <a:spAutoFit/>
          </a:bodyPr>
          <a:lstStyle/>
          <a:p>
            <a:r>
              <a:rPr lang="en-GB" dirty="0"/>
              <a:t>Learner Trends – Apprenticeships</a:t>
            </a:r>
          </a:p>
        </p:txBody>
      </p:sp>
      <p:sp>
        <p:nvSpPr>
          <p:cNvPr id="10" name="TextBox 9"/>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2012/13 (R14), 2013/14 (R14), 2014/15 (R14)</a:t>
            </a:r>
          </a:p>
        </p:txBody>
      </p:sp>
      <p:graphicFrame>
        <p:nvGraphicFramePr>
          <p:cNvPr id="11" name="Content Placeholder 8"/>
          <p:cNvGraphicFramePr>
            <a:graphicFrameLocks noGrp="1"/>
          </p:cNvGraphicFramePr>
          <p:nvPr>
            <p:ph sz="quarter" idx="15"/>
            <p:extLst>
              <p:ext uri="{D42A27DB-BD31-4B8C-83A1-F6EECF244321}">
                <p14:modId xmlns:p14="http://schemas.microsoft.com/office/powerpoint/2010/main" val="3128002414"/>
              </p:ext>
            </p:extLst>
          </p:nvPr>
        </p:nvGraphicFramePr>
        <p:xfrm>
          <a:off x="301624" y="635001"/>
          <a:ext cx="8078528" cy="2222502"/>
        </p:xfrm>
        <a:graphic>
          <a:graphicData uri="http://schemas.openxmlformats.org/drawingml/2006/table">
            <a:tbl>
              <a:tblPr firstRow="1" bandRow="1">
                <a:tableStyleId>{5C22544A-7EE6-4342-B048-85BDC9FD1C3A}</a:tableStyleId>
              </a:tblPr>
              <a:tblGrid>
                <a:gridCol w="2019632">
                  <a:extLst>
                    <a:ext uri="{9D8B030D-6E8A-4147-A177-3AD203B41FA5}">
                      <a16:colId xmlns="" xmlns:a16="http://schemas.microsoft.com/office/drawing/2014/main" val="20000"/>
                    </a:ext>
                  </a:extLst>
                </a:gridCol>
                <a:gridCol w="2019632">
                  <a:extLst>
                    <a:ext uri="{9D8B030D-6E8A-4147-A177-3AD203B41FA5}">
                      <a16:colId xmlns="" xmlns:a16="http://schemas.microsoft.com/office/drawing/2014/main" val="20001"/>
                    </a:ext>
                  </a:extLst>
                </a:gridCol>
                <a:gridCol w="2019632">
                  <a:extLst>
                    <a:ext uri="{9D8B030D-6E8A-4147-A177-3AD203B41FA5}">
                      <a16:colId xmlns="" xmlns:a16="http://schemas.microsoft.com/office/drawing/2014/main" val="3880695482"/>
                    </a:ext>
                  </a:extLst>
                </a:gridCol>
                <a:gridCol w="2019632">
                  <a:extLst>
                    <a:ext uri="{9D8B030D-6E8A-4147-A177-3AD203B41FA5}">
                      <a16:colId xmlns="" xmlns:a16="http://schemas.microsoft.com/office/drawing/2014/main" val="1292371257"/>
                    </a:ext>
                  </a:extLst>
                </a:gridCol>
              </a:tblGrid>
              <a:tr h="370417">
                <a:tc>
                  <a:txBody>
                    <a:bodyPr/>
                    <a:lstStyle/>
                    <a:p>
                      <a:endParaRPr lang="en-GB" dirty="0"/>
                    </a:p>
                  </a:txBody>
                  <a:tcPr anchor="ctr"/>
                </a:tc>
                <a:tc>
                  <a:txBody>
                    <a:bodyPr/>
                    <a:lstStyle/>
                    <a:p>
                      <a:pPr algn="ctr"/>
                      <a:r>
                        <a:rPr lang="en-GB" sz="1100" dirty="0"/>
                        <a:t>Local Authorities</a:t>
                      </a:r>
                    </a:p>
                  </a:txBody>
                  <a:tcPr anchor="ctr"/>
                </a:tc>
                <a:tc>
                  <a:txBody>
                    <a:bodyPr/>
                    <a:lstStyle/>
                    <a:p>
                      <a:pPr algn="ctr"/>
                      <a:r>
                        <a:rPr lang="en-GB" sz="1100" dirty="0"/>
                        <a:t>SDIs</a:t>
                      </a:r>
                    </a:p>
                  </a:txBody>
                  <a:tcPr anchor="ctr"/>
                </a:tc>
                <a:tc>
                  <a:txBody>
                    <a:bodyPr/>
                    <a:lstStyle/>
                    <a:p>
                      <a:pPr algn="ctr"/>
                      <a:r>
                        <a:rPr lang="en-GB" sz="1100" dirty="0"/>
                        <a:t>Other London ACL Providers</a:t>
                      </a:r>
                    </a:p>
                  </a:txBody>
                  <a:tcPr anchor="ctr"/>
                </a:tc>
                <a:extLst>
                  <a:ext uri="{0D108BD9-81ED-4DB2-BD59-A6C34878D82A}">
                    <a16:rowId xmlns="" xmlns:a16="http://schemas.microsoft.com/office/drawing/2014/main" val="10000"/>
                  </a:ext>
                </a:extLst>
              </a:tr>
              <a:tr h="370417">
                <a:tc>
                  <a:txBody>
                    <a:bodyPr/>
                    <a:lstStyle/>
                    <a:p>
                      <a:r>
                        <a:rPr lang="en-GB" sz="1100" dirty="0"/>
                        <a:t>2012/13</a:t>
                      </a:r>
                    </a:p>
                  </a:txBody>
                  <a:tcPr anchor="ctr"/>
                </a:tc>
                <a:tc>
                  <a:txBody>
                    <a:bodyPr/>
                    <a:lstStyle/>
                    <a:p>
                      <a:pPr algn="ctr" fontAlgn="ctr"/>
                      <a:r>
                        <a:rPr lang="en-GB" sz="1100" b="0" i="0" u="none" strike="noStrike">
                          <a:solidFill>
                            <a:srgbClr val="000000"/>
                          </a:solidFill>
                          <a:effectLst/>
                          <a:latin typeface="Calibri" panose="020F0502020204030204" pitchFamily="34" charset="0"/>
                        </a:rPr>
                        <a:t>1,250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690</a:t>
                      </a:r>
                    </a:p>
                  </a:txBody>
                  <a:tcPr marL="9525" marR="9525" marT="9525" marB="0" anchor="ctr"/>
                </a:tc>
                <a:extLst>
                  <a:ext uri="{0D108BD9-81ED-4DB2-BD59-A6C34878D82A}">
                    <a16:rowId xmlns="" xmlns:a16="http://schemas.microsoft.com/office/drawing/2014/main" val="10001"/>
                  </a:ext>
                </a:extLst>
              </a:tr>
              <a:tr h="370417">
                <a:tc>
                  <a:txBody>
                    <a:bodyPr/>
                    <a:lstStyle/>
                    <a:p>
                      <a:r>
                        <a:rPr lang="en-GB" sz="1100" dirty="0"/>
                        <a:t>2013/14</a:t>
                      </a:r>
                    </a:p>
                  </a:txBody>
                  <a:tcPr anchor="ctr"/>
                </a:tc>
                <a:tc>
                  <a:txBody>
                    <a:bodyPr/>
                    <a:lstStyle/>
                    <a:p>
                      <a:pPr algn="ctr" fontAlgn="ctr"/>
                      <a:r>
                        <a:rPr lang="en-GB" sz="1100" b="0" i="0" u="none" strike="noStrike">
                          <a:solidFill>
                            <a:srgbClr val="000000"/>
                          </a:solidFill>
                          <a:effectLst/>
                          <a:latin typeface="Calibri" panose="020F0502020204030204" pitchFamily="34" charset="0"/>
                        </a:rPr>
                        <a:t>1,460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650</a:t>
                      </a:r>
                    </a:p>
                  </a:txBody>
                  <a:tcPr marL="9525" marR="9525" marT="9525" marB="0" anchor="ctr"/>
                </a:tc>
                <a:extLst>
                  <a:ext uri="{0D108BD9-81ED-4DB2-BD59-A6C34878D82A}">
                    <a16:rowId xmlns="" xmlns:a16="http://schemas.microsoft.com/office/drawing/2014/main" val="10002"/>
                  </a:ext>
                </a:extLst>
              </a:tr>
              <a:tr h="370417">
                <a:tc>
                  <a:txBody>
                    <a:bodyPr/>
                    <a:lstStyle/>
                    <a:p>
                      <a:r>
                        <a:rPr lang="en-GB" sz="1100" dirty="0"/>
                        <a:t>2014/15</a:t>
                      </a:r>
                    </a:p>
                  </a:txBody>
                  <a:tcPr anchor="ctr"/>
                </a:tc>
                <a:tc>
                  <a:txBody>
                    <a:bodyPr/>
                    <a:lstStyle/>
                    <a:p>
                      <a:pPr algn="ctr" fontAlgn="ctr"/>
                      <a:r>
                        <a:rPr lang="en-GB" sz="1100" b="0" i="0" u="none" strike="noStrike">
                          <a:solidFill>
                            <a:srgbClr val="000000"/>
                          </a:solidFill>
                          <a:effectLst/>
                          <a:latin typeface="Calibri" panose="020F0502020204030204" pitchFamily="34" charset="0"/>
                        </a:rPr>
                        <a:t>1,470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900</a:t>
                      </a:r>
                    </a:p>
                  </a:txBody>
                  <a:tcPr marL="9525" marR="9525" marT="9525" marB="0" anchor="ctr"/>
                </a:tc>
                <a:extLst>
                  <a:ext uri="{0D108BD9-81ED-4DB2-BD59-A6C34878D82A}">
                    <a16:rowId xmlns="" xmlns:a16="http://schemas.microsoft.com/office/drawing/2014/main" val="10003"/>
                  </a:ext>
                </a:extLst>
              </a:tr>
              <a:tr h="370417">
                <a:tc>
                  <a:txBody>
                    <a:bodyPr/>
                    <a:lstStyle/>
                    <a:p>
                      <a:r>
                        <a:rPr lang="en-GB" sz="1100" dirty="0"/>
                        <a:t>Change (Numbers)</a:t>
                      </a:r>
                    </a:p>
                  </a:txBody>
                  <a:tcPr anchor="ctr"/>
                </a:tc>
                <a:tc>
                  <a:txBody>
                    <a:bodyPr/>
                    <a:lstStyle/>
                    <a:p>
                      <a:pPr algn="ctr" fontAlgn="ctr"/>
                      <a:r>
                        <a:rPr lang="en-GB" sz="1100" b="0" i="0" u="none" strike="noStrike">
                          <a:solidFill>
                            <a:srgbClr val="000000"/>
                          </a:solidFill>
                          <a:effectLst/>
                          <a:latin typeface="Calibri" panose="020F0502020204030204" pitchFamily="34" charset="0"/>
                        </a:rPr>
                        <a:t>220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220</a:t>
                      </a:r>
                    </a:p>
                  </a:txBody>
                  <a:tcPr marL="9525" marR="9525" marT="9525" marB="0" anchor="ctr"/>
                </a:tc>
                <a:extLst>
                  <a:ext uri="{0D108BD9-81ED-4DB2-BD59-A6C34878D82A}">
                    <a16:rowId xmlns="" xmlns:a16="http://schemas.microsoft.com/office/drawing/2014/main" val="10004"/>
                  </a:ext>
                </a:extLst>
              </a:tr>
              <a:tr h="370417">
                <a:tc>
                  <a:txBody>
                    <a:bodyPr/>
                    <a:lstStyle/>
                    <a:p>
                      <a:r>
                        <a:rPr lang="en-GB" sz="1100" dirty="0"/>
                        <a:t>Change (%)</a:t>
                      </a:r>
                    </a:p>
                  </a:txBody>
                  <a:tcPr anchor="ctr"/>
                </a:tc>
                <a:tc>
                  <a:txBody>
                    <a:bodyPr/>
                    <a:lstStyle/>
                    <a:p>
                      <a:pPr algn="ctr" fontAlgn="ctr"/>
                      <a:r>
                        <a:rPr lang="en-GB" sz="1100" b="0" i="0" u="none" strike="noStrike">
                          <a:solidFill>
                            <a:srgbClr val="000000"/>
                          </a:solidFill>
                          <a:effectLst/>
                          <a:latin typeface="Calibri" panose="020F0502020204030204" pitchFamily="34" charset="0"/>
                        </a:rPr>
                        <a:t>17.6%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-30.0%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31.3%</a:t>
                      </a:r>
                    </a:p>
                  </a:txBody>
                  <a:tcPr marL="9525" marR="9525" marT="9525" marB="0" anchor="ctr"/>
                </a:tc>
                <a:extLst>
                  <a:ext uri="{0D108BD9-81ED-4DB2-BD59-A6C34878D82A}">
                    <a16:rowId xmlns="" xmlns:a16="http://schemas.microsoft.com/office/drawing/2014/main" val="10005"/>
                  </a:ext>
                </a:extLst>
              </a:tr>
            </a:tbl>
          </a:graphicData>
        </a:graphic>
      </p:graphicFrame>
      <p:graphicFrame>
        <p:nvGraphicFramePr>
          <p:cNvPr id="13" name="Content Placeholder 9"/>
          <p:cNvGraphicFramePr>
            <a:graphicFrameLocks noGrp="1"/>
          </p:cNvGraphicFramePr>
          <p:nvPr>
            <p:ph sz="quarter" idx="17"/>
            <p:extLst>
              <p:ext uri="{D42A27DB-BD31-4B8C-83A1-F6EECF244321}">
                <p14:modId xmlns:p14="http://schemas.microsoft.com/office/powerpoint/2010/main" val="447291703"/>
              </p:ext>
            </p:extLst>
          </p:nvPr>
        </p:nvGraphicFramePr>
        <p:xfrm>
          <a:off x="301625" y="3548063"/>
          <a:ext cx="8078788" cy="2706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6334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Total Number of Learners – Adult Skills Budget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6094169" cy="369332"/>
          </a:xfrm>
          <a:prstGeom prst="rect">
            <a:avLst/>
          </a:prstGeom>
          <a:noFill/>
        </p:spPr>
        <p:txBody>
          <a:bodyPr wrap="none" rtlCol="0">
            <a:spAutoFit/>
          </a:bodyPr>
          <a:lstStyle/>
          <a:p>
            <a:r>
              <a:rPr lang="en-GB" dirty="0"/>
              <a:t>Total Number of Learners – Adult Skills Budget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8" name="Content Placeholder 7"/>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3720274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Apprenticeships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3342278715"/>
              </p:ext>
            </p:extLst>
          </p:nvPr>
        </p:nvGraphicFramePr>
        <p:xfrm>
          <a:off x="304800" y="609596"/>
          <a:ext cx="8072845" cy="5579856"/>
        </p:xfrm>
        <a:graphic>
          <a:graphicData uri="http://schemas.openxmlformats.org/drawingml/2006/table">
            <a:tbl>
              <a:tblPr firstRow="1" bandRow="1">
                <a:tableStyleId>{B301B821-A1FF-4177-AEE7-76D212191A09}</a:tableStyleId>
              </a:tblPr>
              <a:tblGrid>
                <a:gridCol w="2967316">
                  <a:extLst>
                    <a:ext uri="{9D8B030D-6E8A-4147-A177-3AD203B41FA5}">
                      <a16:colId xmlns="" xmlns:a16="http://schemas.microsoft.com/office/drawing/2014/main" val="20000"/>
                    </a:ext>
                  </a:extLst>
                </a:gridCol>
                <a:gridCol w="916377">
                  <a:extLst>
                    <a:ext uri="{9D8B030D-6E8A-4147-A177-3AD203B41FA5}">
                      <a16:colId xmlns="" xmlns:a16="http://schemas.microsoft.com/office/drawing/2014/main" val="20001"/>
                    </a:ext>
                  </a:extLst>
                </a:gridCol>
                <a:gridCol w="785466">
                  <a:extLst>
                    <a:ext uri="{9D8B030D-6E8A-4147-A177-3AD203B41FA5}">
                      <a16:colId xmlns="" xmlns:a16="http://schemas.microsoft.com/office/drawing/2014/main" val="20002"/>
                    </a:ext>
                  </a:extLst>
                </a:gridCol>
                <a:gridCol w="916377">
                  <a:extLst>
                    <a:ext uri="{9D8B030D-6E8A-4147-A177-3AD203B41FA5}">
                      <a16:colId xmlns="" xmlns:a16="http://schemas.microsoft.com/office/drawing/2014/main" val="3691461950"/>
                    </a:ext>
                  </a:extLst>
                </a:gridCol>
                <a:gridCol w="785466">
                  <a:extLst>
                    <a:ext uri="{9D8B030D-6E8A-4147-A177-3AD203B41FA5}">
                      <a16:colId xmlns="" xmlns:a16="http://schemas.microsoft.com/office/drawing/2014/main" val="941689656"/>
                    </a:ext>
                  </a:extLst>
                </a:gridCol>
                <a:gridCol w="916377">
                  <a:extLst>
                    <a:ext uri="{9D8B030D-6E8A-4147-A177-3AD203B41FA5}">
                      <a16:colId xmlns="" xmlns:a16="http://schemas.microsoft.com/office/drawing/2014/main" val="571721482"/>
                    </a:ext>
                  </a:extLst>
                </a:gridCol>
                <a:gridCol w="785466">
                  <a:extLst>
                    <a:ext uri="{9D8B030D-6E8A-4147-A177-3AD203B41FA5}">
                      <a16:colId xmlns="" xmlns:a16="http://schemas.microsoft.com/office/drawing/2014/main" val="1704535237"/>
                    </a:ext>
                  </a:extLst>
                </a:gridCol>
              </a:tblGrid>
              <a:tr h="424002">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54401">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rPr>
                        <a:t>Learners</a:t>
                      </a: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extLst>
                  <a:ext uri="{0D108BD9-81ED-4DB2-BD59-A6C34878D82A}">
                    <a16:rowId xmlns="" xmlns:a16="http://schemas.microsoft.com/office/drawing/2014/main" val="10001"/>
                  </a:ext>
                </a:extLst>
              </a:tr>
              <a:tr h="303021">
                <a:tc>
                  <a:txBody>
                    <a:bodyPr/>
                    <a:lstStyle/>
                    <a:p>
                      <a:pPr algn="l"/>
                      <a:r>
                        <a:rPr lang="en-GB" sz="1100" dirty="0"/>
                        <a:t>Health, Public Services and Care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51%</a:t>
                      </a:r>
                    </a:p>
                  </a:txBody>
                  <a:tcPr marL="9525" marR="9525" marT="9525" marB="0" anchor="ctr"/>
                </a:tc>
                <a:extLst>
                  <a:ext uri="{0D108BD9-81ED-4DB2-BD59-A6C34878D82A}">
                    <a16:rowId xmlns="" xmlns:a16="http://schemas.microsoft.com/office/drawing/2014/main" val="10002"/>
                  </a:ext>
                </a:extLst>
              </a:tr>
              <a:tr h="303021">
                <a:tc>
                  <a:txBody>
                    <a:bodyPr/>
                    <a:lstStyle/>
                    <a:p>
                      <a:pPr algn="l"/>
                      <a:r>
                        <a:rPr lang="en-GB" sz="1100" dirty="0"/>
                        <a:t>Science and Mathematics</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567412368"/>
                  </a:ext>
                </a:extLst>
              </a:tr>
              <a:tr h="303021">
                <a:tc>
                  <a:txBody>
                    <a:bodyPr/>
                    <a:lstStyle/>
                    <a:p>
                      <a:pPr algn="l"/>
                      <a:r>
                        <a:rPr lang="en-GB" sz="1100" dirty="0"/>
                        <a:t>Agriculture, Horticulture &amp; Animal Care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859824081"/>
                  </a:ext>
                </a:extLst>
              </a:tr>
              <a:tr h="303021">
                <a:tc>
                  <a:txBody>
                    <a:bodyPr/>
                    <a:lstStyle/>
                    <a:p>
                      <a:pPr algn="l"/>
                      <a:r>
                        <a:rPr lang="en-GB" sz="1100" dirty="0"/>
                        <a:t>Engineering &amp; Manufacturing Tech.</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 xmlns:a16="http://schemas.microsoft.com/office/drawing/2014/main" val="10015"/>
                  </a:ext>
                </a:extLst>
              </a:tr>
              <a:tr h="303021">
                <a:tc>
                  <a:txBody>
                    <a:bodyPr/>
                    <a:lstStyle/>
                    <a:p>
                      <a:pPr algn="l"/>
                      <a:r>
                        <a:rPr lang="en-GB" sz="1100" dirty="0"/>
                        <a:t>Construction, Planning &amp; Built Environ.</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16"/>
                  </a:ext>
                </a:extLst>
              </a:tr>
              <a:tr h="303021">
                <a:tc>
                  <a:txBody>
                    <a:bodyPr/>
                    <a:lstStyle/>
                    <a:p>
                      <a:pPr algn="l"/>
                      <a:r>
                        <a:rPr lang="en-GB" sz="1100" dirty="0"/>
                        <a:t>Information &amp; Communication Tech.</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 xmlns:a16="http://schemas.microsoft.com/office/drawing/2014/main" val="10003"/>
                  </a:ext>
                </a:extLst>
              </a:tr>
              <a:tr h="303021">
                <a:tc>
                  <a:txBody>
                    <a:bodyPr/>
                    <a:lstStyle/>
                    <a:p>
                      <a:pPr algn="l"/>
                      <a:r>
                        <a:rPr lang="en-GB" sz="1100"/>
                        <a:t>Retail and Commercial Enterprise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 xmlns:a16="http://schemas.microsoft.com/office/drawing/2014/main" val="10004"/>
                  </a:ext>
                </a:extLst>
              </a:tr>
              <a:tr h="303021">
                <a:tc>
                  <a:txBody>
                    <a:bodyPr/>
                    <a:lstStyle/>
                    <a:p>
                      <a:pPr algn="l"/>
                      <a:r>
                        <a:rPr lang="en-GB" sz="1100"/>
                        <a:t>Leisure, Travel and Tourism</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05"/>
                  </a:ext>
                </a:extLst>
              </a:tr>
              <a:tr h="303021">
                <a:tc>
                  <a:txBody>
                    <a:bodyPr/>
                    <a:lstStyle/>
                    <a:p>
                      <a:pPr algn="l"/>
                      <a:r>
                        <a:rPr lang="en-GB" sz="1100"/>
                        <a:t>Arts, Media and Publishing</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6"/>
                  </a:ext>
                </a:extLst>
              </a:tr>
              <a:tr h="303021">
                <a:tc>
                  <a:txBody>
                    <a:bodyPr/>
                    <a:lstStyle/>
                    <a:p>
                      <a:pPr algn="l"/>
                      <a:r>
                        <a:rPr lang="en-GB" sz="1100"/>
                        <a:t>History, Philosophy and Theology</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7"/>
                  </a:ext>
                </a:extLst>
              </a:tr>
              <a:tr h="303021">
                <a:tc>
                  <a:txBody>
                    <a:bodyPr/>
                    <a:lstStyle/>
                    <a:p>
                      <a:pPr algn="l"/>
                      <a:r>
                        <a:rPr lang="en-GB" sz="1100"/>
                        <a:t>Social Sciences</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8"/>
                  </a:ext>
                </a:extLst>
              </a:tr>
              <a:tr h="303021">
                <a:tc>
                  <a:txBody>
                    <a:bodyPr/>
                    <a:lstStyle/>
                    <a:p>
                      <a:pPr algn="l"/>
                      <a:r>
                        <a:rPr lang="en-GB" sz="1100"/>
                        <a:t>Languages, Literature and Culture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9"/>
                  </a:ext>
                </a:extLst>
              </a:tr>
              <a:tr h="303021">
                <a:tc>
                  <a:txBody>
                    <a:bodyPr/>
                    <a:lstStyle/>
                    <a:p>
                      <a:pPr algn="l"/>
                      <a:r>
                        <a:rPr lang="en-GB" sz="1100"/>
                        <a:t>Education and Training</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10"/>
                  </a:ext>
                </a:extLst>
              </a:tr>
              <a:tr h="303021">
                <a:tc>
                  <a:txBody>
                    <a:bodyPr/>
                    <a:lstStyle/>
                    <a:p>
                      <a:pPr algn="l"/>
                      <a:r>
                        <a:rPr lang="en-GB" sz="1100" dirty="0"/>
                        <a:t>Preparation for Life and Work</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11"/>
                  </a:ext>
                </a:extLst>
              </a:tr>
              <a:tr h="303021">
                <a:tc>
                  <a:txBody>
                    <a:bodyPr/>
                    <a:lstStyle/>
                    <a:p>
                      <a:pPr algn="l"/>
                      <a:r>
                        <a:rPr lang="en-GB" sz="1100" dirty="0"/>
                        <a:t>Business, Administration and Law</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32%</a:t>
                      </a:r>
                    </a:p>
                  </a:txBody>
                  <a:tcPr marL="9525" marR="9525" marT="9525" marB="0" anchor="ctr"/>
                </a:tc>
                <a:extLst>
                  <a:ext uri="{0D108BD9-81ED-4DB2-BD59-A6C34878D82A}">
                    <a16:rowId xmlns="" xmlns:a16="http://schemas.microsoft.com/office/drawing/2014/main" val="10012"/>
                  </a:ext>
                </a:extLst>
              </a:tr>
              <a:tr h="303021">
                <a:tc>
                  <a:txBody>
                    <a:bodyPr/>
                    <a:lstStyle/>
                    <a:p>
                      <a:pPr algn="l"/>
                      <a:r>
                        <a:rPr lang="en-GB" sz="1100" dirty="0"/>
                        <a:t>Not Applicable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13"/>
                  </a:ext>
                </a:extLst>
              </a:tr>
            </a:tbl>
          </a:graphicData>
        </a:graphic>
      </p:graphicFrame>
      <p:sp>
        <p:nvSpPr>
          <p:cNvPr id="5" name="TextBox 4"/>
          <p:cNvSpPr txBox="1"/>
          <p:nvPr/>
        </p:nvSpPr>
        <p:spPr>
          <a:xfrm>
            <a:off x="316862" y="3"/>
            <a:ext cx="3096040" cy="369332"/>
          </a:xfrm>
          <a:prstGeom prst="rect">
            <a:avLst/>
          </a:prstGeom>
          <a:noFill/>
        </p:spPr>
        <p:txBody>
          <a:bodyPr wrap="none" rtlCol="0">
            <a:spAutoFit/>
          </a:bodyPr>
          <a:lstStyle/>
          <a:p>
            <a:r>
              <a:rPr lang="en-GB" dirty="0"/>
              <a:t>Subject Area – Apprenticeships</a:t>
            </a:r>
          </a:p>
        </p:txBody>
      </p:sp>
      <p:sp>
        <p:nvSpPr>
          <p:cNvPr id="6" name="TextBox 5"/>
          <p:cNvSpPr txBox="1"/>
          <p:nvPr/>
        </p:nvSpPr>
        <p:spPr>
          <a:xfrm>
            <a:off x="300446" y="6210248"/>
            <a:ext cx="8060784" cy="400110"/>
          </a:xfrm>
          <a:prstGeom prst="rect">
            <a:avLst/>
          </a:prstGeom>
          <a:noFill/>
        </p:spPr>
        <p:txBody>
          <a:bodyPr wrap="square" rtlCol="0">
            <a:spAutoFit/>
          </a:bodyPr>
          <a:lstStyle/>
          <a:p>
            <a:r>
              <a:rPr lang="en-GB" sz="1000" dirty="0"/>
              <a:t>Note: Percentage refer to percentages of all learners within the funding stream that are taking at least one qualification within this subject.  Since learners may be taking several qualifications in different subjects, for example A-Levels, percentages may not add up to 100%.</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344512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Apprenticeships</a:t>
            </a:r>
          </a:p>
        </p:txBody>
      </p:sp>
      <p:sp>
        <p:nvSpPr>
          <p:cNvPr id="5" name="TextBox 4"/>
          <p:cNvSpPr txBox="1"/>
          <p:nvPr/>
        </p:nvSpPr>
        <p:spPr>
          <a:xfrm>
            <a:off x="316862" y="3"/>
            <a:ext cx="3096040" cy="369332"/>
          </a:xfrm>
          <a:prstGeom prst="rect">
            <a:avLst/>
          </a:prstGeom>
          <a:noFill/>
        </p:spPr>
        <p:txBody>
          <a:bodyPr wrap="none" rtlCol="0">
            <a:spAutoFit/>
          </a:bodyPr>
          <a:lstStyle/>
          <a:p>
            <a:r>
              <a:rPr lang="en-GB" dirty="0"/>
              <a:t>Subject Area – Apprenticeships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619991218"/>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725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381000"/>
            <a:ext cx="533400" cy="6477000"/>
          </a:xfrm>
        </p:spPr>
        <p:txBody>
          <a:bodyPr>
            <a:normAutofit fontScale="90000"/>
          </a:bodyPr>
          <a:lstStyle/>
          <a:p>
            <a:r>
              <a:rPr lang="en-GB" dirty="0"/>
              <a:t>Pan-London Analysis </a:t>
            </a:r>
            <a:r>
              <a:rPr lang="en-GB" sz="2000" dirty="0"/>
              <a:t>(Level)</a:t>
            </a:r>
          </a:p>
        </p:txBody>
      </p:sp>
      <p:sp>
        <p:nvSpPr>
          <p:cNvPr id="3" name="Text Placeholder 2"/>
          <p:cNvSpPr>
            <a:spLocks noGrp="1"/>
          </p:cNvSpPr>
          <p:nvPr>
            <p:ph type="body" sz="quarter" idx="13"/>
          </p:nvPr>
        </p:nvSpPr>
        <p:spPr/>
        <p:txBody>
          <a:bodyPr>
            <a:normAutofit fontScale="92500" lnSpcReduction="10000"/>
          </a:bodyPr>
          <a:lstStyle/>
          <a:p>
            <a:r>
              <a:rPr lang="en-GB" dirty="0"/>
              <a:t>Apprenticeships</a:t>
            </a:r>
          </a:p>
        </p:txBody>
      </p:sp>
      <p:sp>
        <p:nvSpPr>
          <p:cNvPr id="4" name="Text Placeholder 3"/>
          <p:cNvSpPr>
            <a:spLocks noGrp="1"/>
          </p:cNvSpPr>
          <p:nvPr>
            <p:ph type="body" sz="quarter" idx="16"/>
          </p:nvPr>
        </p:nvSpPr>
        <p:spPr>
          <a:xfrm>
            <a:off x="301752" y="3482232"/>
            <a:ext cx="8078400" cy="228600"/>
          </a:xfrm>
        </p:spPr>
        <p:txBody>
          <a:bodyPr>
            <a:normAutofit fontScale="92500" lnSpcReduction="10000"/>
          </a:bodyPr>
          <a:lstStyle/>
          <a:p>
            <a:r>
              <a:rPr lang="en-GB" dirty="0"/>
              <a:t>Apprenticeships by Highest NVQ Level</a:t>
            </a:r>
          </a:p>
          <a:p>
            <a:endParaRPr lang="en-GB" dirty="0"/>
          </a:p>
        </p:txBody>
      </p:sp>
      <p:sp>
        <p:nvSpPr>
          <p:cNvPr id="13" name="TextBox 12"/>
          <p:cNvSpPr txBox="1"/>
          <p:nvPr/>
        </p:nvSpPr>
        <p:spPr>
          <a:xfrm>
            <a:off x="316862" y="3"/>
            <a:ext cx="4763035" cy="369332"/>
          </a:xfrm>
          <a:prstGeom prst="rect">
            <a:avLst/>
          </a:prstGeom>
          <a:noFill/>
        </p:spPr>
        <p:txBody>
          <a:bodyPr wrap="none" rtlCol="0">
            <a:spAutoFit/>
          </a:bodyPr>
          <a:lstStyle/>
          <a:p>
            <a:r>
              <a:rPr lang="en-GB" dirty="0"/>
              <a:t>Apprenticeships – Overall and Highest NVQ Level</a:t>
            </a:r>
          </a:p>
        </p:txBody>
      </p:sp>
      <p:graphicFrame>
        <p:nvGraphicFramePr>
          <p:cNvPr id="10" name="Content Placeholder 17"/>
          <p:cNvGraphicFramePr>
            <a:graphicFrameLocks noGrp="1"/>
          </p:cNvGraphicFramePr>
          <p:nvPr>
            <p:ph sz="quarter" idx="17"/>
            <p:extLst>
              <p:ext uri="{D42A27DB-BD31-4B8C-83A1-F6EECF244321}">
                <p14:modId xmlns:p14="http://schemas.microsoft.com/office/powerpoint/2010/main" val="3711730537"/>
              </p:ext>
            </p:extLst>
          </p:nvPr>
        </p:nvGraphicFramePr>
        <p:xfrm>
          <a:off x="310093" y="3711023"/>
          <a:ext cx="8065555" cy="1702840"/>
        </p:xfrm>
        <a:graphic>
          <a:graphicData uri="http://schemas.openxmlformats.org/drawingml/2006/table">
            <a:tbl>
              <a:tblPr firstRow="1" bandRow="1">
                <a:tableStyleId>{B301B821-A1FF-4177-AEE7-76D212191A09}</a:tableStyleId>
              </a:tblPr>
              <a:tblGrid>
                <a:gridCol w="2481709">
                  <a:extLst>
                    <a:ext uri="{9D8B030D-6E8A-4147-A177-3AD203B41FA5}">
                      <a16:colId xmlns="" xmlns:a16="http://schemas.microsoft.com/office/drawing/2014/main" val="20000"/>
                    </a:ext>
                  </a:extLst>
                </a:gridCol>
                <a:gridCol w="930641">
                  <a:extLst>
                    <a:ext uri="{9D8B030D-6E8A-4147-A177-3AD203B41FA5}">
                      <a16:colId xmlns="" xmlns:a16="http://schemas.microsoft.com/office/drawing/2014/main" val="20001"/>
                    </a:ext>
                  </a:extLst>
                </a:gridCol>
                <a:gridCol w="930641">
                  <a:extLst>
                    <a:ext uri="{9D8B030D-6E8A-4147-A177-3AD203B41FA5}">
                      <a16:colId xmlns="" xmlns:a16="http://schemas.microsoft.com/office/drawing/2014/main" val="20002"/>
                    </a:ext>
                  </a:extLst>
                </a:gridCol>
                <a:gridCol w="930641">
                  <a:extLst>
                    <a:ext uri="{9D8B030D-6E8A-4147-A177-3AD203B41FA5}">
                      <a16:colId xmlns="" xmlns:a16="http://schemas.microsoft.com/office/drawing/2014/main" val="2243429438"/>
                    </a:ext>
                  </a:extLst>
                </a:gridCol>
                <a:gridCol w="930641">
                  <a:extLst>
                    <a:ext uri="{9D8B030D-6E8A-4147-A177-3AD203B41FA5}">
                      <a16:colId xmlns="" xmlns:a16="http://schemas.microsoft.com/office/drawing/2014/main" val="1271746478"/>
                    </a:ext>
                  </a:extLst>
                </a:gridCol>
                <a:gridCol w="930641">
                  <a:extLst>
                    <a:ext uri="{9D8B030D-6E8A-4147-A177-3AD203B41FA5}">
                      <a16:colId xmlns="" xmlns:a16="http://schemas.microsoft.com/office/drawing/2014/main" val="2742023767"/>
                    </a:ext>
                  </a:extLst>
                </a:gridCol>
                <a:gridCol w="930641">
                  <a:extLst>
                    <a:ext uri="{9D8B030D-6E8A-4147-A177-3AD203B41FA5}">
                      <a16:colId xmlns="" xmlns:a16="http://schemas.microsoft.com/office/drawing/2014/main" val="3733274269"/>
                    </a:ext>
                  </a:extLst>
                </a:gridCol>
              </a:tblGrid>
              <a:tr h="468000">
                <a:tc>
                  <a:txBody>
                    <a:bodyPr/>
                    <a:lstStyle/>
                    <a:p>
                      <a:endParaRPr lang="en-GB" sz="1200" dirty="0">
                        <a:latin typeface="+mn-lt"/>
                      </a:endParaRPr>
                    </a:p>
                  </a:txBody>
                  <a:tcPr marL="91548" marR="91548"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370840">
                <a:tc>
                  <a:txBody>
                    <a:bodyPr/>
                    <a:lstStyle/>
                    <a:p>
                      <a:endParaRPr lang="en-GB" sz="1200" dirty="0">
                        <a:latin typeface="+mn-lt"/>
                      </a:endParaRPr>
                    </a:p>
                  </a:txBody>
                  <a:tcPr marL="91548" marR="91548"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latin typeface="+mn-lt"/>
                        </a:rPr>
                        <a:t>Learners</a:t>
                      </a:r>
                    </a:p>
                  </a:txBody>
                  <a:tcPr marL="91548" marR="91548"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tc>
                  <a:txBody>
                    <a:bodyPr/>
                    <a:lstStyle/>
                    <a:p>
                      <a:pPr algn="ctr"/>
                      <a:r>
                        <a:rPr lang="en-GB" sz="1200" b="1" dirty="0">
                          <a:solidFill>
                            <a:schemeClr val="bg1"/>
                          </a:solidFill>
                          <a:latin typeface="+mn-lt"/>
                        </a:rPr>
                        <a:t>Learners</a:t>
                      </a:r>
                    </a:p>
                  </a:txBody>
                  <a:tcPr marL="91548" marR="91548" anchor="ctr">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tc>
                  <a:txBody>
                    <a:bodyPr/>
                    <a:lstStyle/>
                    <a:p>
                      <a:pPr algn="ctr"/>
                      <a:r>
                        <a:rPr lang="en-GB" sz="1200" b="1" dirty="0">
                          <a:solidFill>
                            <a:schemeClr val="bg1"/>
                          </a:solidFill>
                          <a:latin typeface="+mn-lt"/>
                        </a:rPr>
                        <a:t>Learners</a:t>
                      </a:r>
                    </a:p>
                  </a:txBody>
                  <a:tcPr marL="91548" marR="91548" anchor="ctr">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extLst>
                  <a:ext uri="{0D108BD9-81ED-4DB2-BD59-A6C34878D82A}">
                    <a16:rowId xmlns="" xmlns:a16="http://schemas.microsoft.com/office/drawing/2014/main" val="10001"/>
                  </a:ext>
                </a:extLst>
              </a:tr>
              <a:tr h="288000">
                <a:tc>
                  <a:txBody>
                    <a:bodyPr/>
                    <a:lstStyle/>
                    <a:p>
                      <a:pPr algn="l"/>
                      <a:r>
                        <a:rPr lang="en-GB" sz="1100" dirty="0"/>
                        <a:t>Intermediate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 xmlns:a16="http://schemas.microsoft.com/office/drawing/2014/main" val="10002"/>
                  </a:ext>
                </a:extLst>
              </a:tr>
              <a:tr h="288000">
                <a:tc>
                  <a:txBody>
                    <a:bodyPr/>
                    <a:lstStyle/>
                    <a:p>
                      <a:pPr algn="l"/>
                      <a:r>
                        <a:rPr lang="en-GB" sz="1100" dirty="0"/>
                        <a:t>Advanced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30%</a:t>
                      </a:r>
                    </a:p>
                  </a:txBody>
                  <a:tcPr marL="9525" marR="9525" marT="9525" marB="0" anchor="ctr"/>
                </a:tc>
                <a:extLst>
                  <a:ext uri="{0D108BD9-81ED-4DB2-BD59-A6C34878D82A}">
                    <a16:rowId xmlns="" xmlns:a16="http://schemas.microsoft.com/office/drawing/2014/main" val="10007"/>
                  </a:ext>
                </a:extLst>
              </a:tr>
              <a:tr h="288000">
                <a:tc>
                  <a:txBody>
                    <a:bodyPr/>
                    <a:lstStyle/>
                    <a:p>
                      <a:pPr algn="l"/>
                      <a:r>
                        <a:rPr lang="en-GB" sz="1100" dirty="0"/>
                        <a:t>Higher</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&lt;5</a:t>
                      </a:r>
                    </a:p>
                  </a:txBody>
                  <a:tcPr marL="9525" marR="9525" marT="9525" marB="0" anchor="ctr"/>
                </a:tc>
                <a:extLst>
                  <a:ext uri="{0D108BD9-81ED-4DB2-BD59-A6C34878D82A}">
                    <a16:rowId xmlns="" xmlns:a16="http://schemas.microsoft.com/office/drawing/2014/main" val="10003"/>
                  </a:ext>
                </a:extLst>
              </a:tr>
            </a:tbl>
          </a:graphicData>
        </a:graphic>
      </p:graphicFrame>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2" name="Content Placeholder 8"/>
          <p:cNvGraphicFramePr>
            <a:graphicFrameLocks noGrp="1"/>
          </p:cNvGraphicFramePr>
          <p:nvPr>
            <p:ph sz="quarter" idx="15"/>
            <p:extLst>
              <p:ext uri="{D42A27DB-BD31-4B8C-83A1-F6EECF244321}">
                <p14:modId xmlns:p14="http://schemas.microsoft.com/office/powerpoint/2010/main" val="338250046"/>
              </p:ext>
            </p:extLst>
          </p:nvPr>
        </p:nvGraphicFramePr>
        <p:xfrm>
          <a:off x="301625" y="609600"/>
          <a:ext cx="8074025" cy="2706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4797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Pan-London Analysis </a:t>
            </a:r>
            <a:r>
              <a:rPr lang="en-GB" sz="2000" dirty="0"/>
              <a:t>(Ageband)</a:t>
            </a:r>
          </a:p>
        </p:txBody>
      </p:sp>
      <p:sp>
        <p:nvSpPr>
          <p:cNvPr id="3" name="Text Placeholder 2"/>
          <p:cNvSpPr>
            <a:spLocks noGrp="1"/>
          </p:cNvSpPr>
          <p:nvPr>
            <p:ph type="body" sz="quarter" idx="13"/>
          </p:nvPr>
        </p:nvSpPr>
        <p:spPr/>
        <p:txBody>
          <a:bodyPr>
            <a:normAutofit fontScale="92500" lnSpcReduction="10000"/>
          </a:bodyPr>
          <a:lstStyle/>
          <a:p>
            <a:r>
              <a:rPr lang="en-GB" dirty="0"/>
              <a:t>Apprenticeships</a:t>
            </a:r>
          </a:p>
        </p:txBody>
      </p:sp>
      <p:graphicFrame>
        <p:nvGraphicFramePr>
          <p:cNvPr id="11" name="Content Placeholder 17"/>
          <p:cNvGraphicFramePr>
            <a:graphicFrameLocks noGrp="1"/>
          </p:cNvGraphicFramePr>
          <p:nvPr>
            <p:ph sz="quarter" idx="15"/>
            <p:extLst>
              <p:ext uri="{D42A27DB-BD31-4B8C-83A1-F6EECF244321}">
                <p14:modId xmlns:p14="http://schemas.microsoft.com/office/powerpoint/2010/main" val="1696295668"/>
              </p:ext>
            </p:extLst>
          </p:nvPr>
        </p:nvGraphicFramePr>
        <p:xfrm>
          <a:off x="304800" y="609600"/>
          <a:ext cx="8076667" cy="3971520"/>
        </p:xfrm>
        <a:graphic>
          <a:graphicData uri="http://schemas.openxmlformats.org/drawingml/2006/table">
            <a:tbl>
              <a:tblPr firstRow="1" bandRow="1">
                <a:tableStyleId>{B301B821-A1FF-4177-AEE7-76D212191A09}</a:tableStyleId>
              </a:tblPr>
              <a:tblGrid>
                <a:gridCol w="2485129">
                  <a:extLst>
                    <a:ext uri="{9D8B030D-6E8A-4147-A177-3AD203B41FA5}">
                      <a16:colId xmlns="" xmlns:a16="http://schemas.microsoft.com/office/drawing/2014/main" val="20000"/>
                    </a:ext>
                  </a:extLst>
                </a:gridCol>
                <a:gridCol w="931923">
                  <a:extLst>
                    <a:ext uri="{9D8B030D-6E8A-4147-A177-3AD203B41FA5}">
                      <a16:colId xmlns="" xmlns:a16="http://schemas.microsoft.com/office/drawing/2014/main" val="20001"/>
                    </a:ext>
                  </a:extLst>
                </a:gridCol>
                <a:gridCol w="931923">
                  <a:extLst>
                    <a:ext uri="{9D8B030D-6E8A-4147-A177-3AD203B41FA5}">
                      <a16:colId xmlns="" xmlns:a16="http://schemas.microsoft.com/office/drawing/2014/main" val="20002"/>
                    </a:ext>
                  </a:extLst>
                </a:gridCol>
                <a:gridCol w="931923">
                  <a:extLst>
                    <a:ext uri="{9D8B030D-6E8A-4147-A177-3AD203B41FA5}">
                      <a16:colId xmlns="" xmlns:a16="http://schemas.microsoft.com/office/drawing/2014/main" val="2243429438"/>
                    </a:ext>
                  </a:extLst>
                </a:gridCol>
                <a:gridCol w="931923">
                  <a:extLst>
                    <a:ext uri="{9D8B030D-6E8A-4147-A177-3AD203B41FA5}">
                      <a16:colId xmlns="" xmlns:a16="http://schemas.microsoft.com/office/drawing/2014/main" val="1271746478"/>
                    </a:ext>
                  </a:extLst>
                </a:gridCol>
                <a:gridCol w="931923">
                  <a:extLst>
                    <a:ext uri="{9D8B030D-6E8A-4147-A177-3AD203B41FA5}">
                      <a16:colId xmlns="" xmlns:a16="http://schemas.microsoft.com/office/drawing/2014/main" val="2742023767"/>
                    </a:ext>
                  </a:extLst>
                </a:gridCol>
                <a:gridCol w="931923">
                  <a:extLst>
                    <a:ext uri="{9D8B030D-6E8A-4147-A177-3AD203B41FA5}">
                      <a16:colId xmlns="" xmlns:a16="http://schemas.microsoft.com/office/drawing/2014/main" val="3733274269"/>
                    </a:ext>
                  </a:extLst>
                </a:gridCol>
              </a:tblGrid>
              <a:tr h="268700">
                <a:tc>
                  <a:txBody>
                    <a:bodyPr/>
                    <a:lstStyle/>
                    <a:p>
                      <a:endParaRPr lang="en-GB" sz="1200" dirty="0">
                        <a:latin typeface="+mn-lt"/>
                      </a:endParaRPr>
                    </a:p>
                  </a:txBody>
                  <a:tcPr marL="91602" marR="91602"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marL="91494" marR="9149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07966">
                <a:tc>
                  <a:txBody>
                    <a:bodyPr/>
                    <a:lstStyle/>
                    <a:p>
                      <a:endParaRPr lang="en-GB" sz="1200" dirty="0">
                        <a:latin typeface="+mn-lt"/>
                      </a:endParaRPr>
                    </a:p>
                  </a:txBody>
                  <a:tcPr marL="91602" marR="91602"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latin typeface="+mn-lt"/>
                        </a:rPr>
                        <a:t>Learners</a:t>
                      </a:r>
                    </a:p>
                  </a:txBody>
                  <a:tcPr marL="91602" marR="91602"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tc>
                  <a:txBody>
                    <a:bodyPr/>
                    <a:lstStyle/>
                    <a:p>
                      <a:pPr algn="ctr"/>
                      <a:r>
                        <a:rPr lang="en-GB" sz="1200" b="1" dirty="0">
                          <a:solidFill>
                            <a:schemeClr val="bg1"/>
                          </a:solidFill>
                          <a:latin typeface="+mn-lt"/>
                        </a:rPr>
                        <a:t>Learners</a:t>
                      </a:r>
                    </a:p>
                  </a:txBody>
                  <a:tcPr marL="91602" marR="91602" anchor="ctr">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tc>
                  <a:txBody>
                    <a:bodyPr/>
                    <a:lstStyle/>
                    <a:p>
                      <a:pPr algn="ctr"/>
                      <a:r>
                        <a:rPr lang="en-GB" sz="1200" b="1" dirty="0">
                          <a:solidFill>
                            <a:schemeClr val="bg1"/>
                          </a:solidFill>
                          <a:latin typeface="+mn-lt"/>
                        </a:rPr>
                        <a:t>Learners</a:t>
                      </a:r>
                    </a:p>
                  </a:txBody>
                  <a:tcPr marL="91602" marR="91602" anchor="ctr">
                    <a:solidFill>
                      <a:schemeClr val="accent1"/>
                    </a:solidFill>
                  </a:tcPr>
                </a:tc>
                <a:tc>
                  <a:txBody>
                    <a:bodyPr/>
                    <a:lstStyle/>
                    <a:p>
                      <a:pPr algn="ctr"/>
                      <a:r>
                        <a:rPr lang="en-GB" sz="1200" b="1" dirty="0">
                          <a:solidFill>
                            <a:schemeClr val="bg1"/>
                          </a:solidFill>
                          <a:latin typeface="+mn-lt"/>
                        </a:rPr>
                        <a:t>%</a:t>
                      </a:r>
                    </a:p>
                  </a:txBody>
                  <a:tcPr marL="91602" marR="91602" anchor="ctr">
                    <a:solidFill>
                      <a:schemeClr val="accent1"/>
                    </a:solidFill>
                  </a:tcPr>
                </a:tc>
                <a:extLst>
                  <a:ext uri="{0D108BD9-81ED-4DB2-BD59-A6C34878D82A}">
                    <a16:rowId xmlns="" xmlns:a16="http://schemas.microsoft.com/office/drawing/2014/main" val="10001"/>
                  </a:ext>
                </a:extLst>
              </a:tr>
              <a:tr h="360000">
                <a:tc>
                  <a:txBody>
                    <a:bodyPr/>
                    <a:lstStyle/>
                    <a:p>
                      <a:pPr algn="l"/>
                      <a:r>
                        <a:rPr lang="en-GB" sz="1100" dirty="0"/>
                        <a:t>Under 20</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540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37%</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250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28%</a:t>
                      </a:r>
                    </a:p>
                  </a:txBody>
                  <a:tcPr marL="9531" marR="9531" marT="9525" marB="0" anchor="ctr"/>
                </a:tc>
                <a:extLst>
                  <a:ext uri="{0D108BD9-81ED-4DB2-BD59-A6C34878D82A}">
                    <a16:rowId xmlns="" xmlns:a16="http://schemas.microsoft.com/office/drawing/2014/main" val="10002"/>
                  </a:ext>
                </a:extLst>
              </a:tr>
              <a:tr h="360000">
                <a:tc>
                  <a:txBody>
                    <a:bodyPr/>
                    <a:lstStyle/>
                    <a:p>
                      <a:pPr algn="l"/>
                      <a:r>
                        <a:rPr lang="en-GB" sz="1100" dirty="0"/>
                        <a:t>20 - 24</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370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200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22%</a:t>
                      </a:r>
                    </a:p>
                  </a:txBody>
                  <a:tcPr marL="9531" marR="9531" marT="9525" marB="0" anchor="ctr"/>
                </a:tc>
                <a:extLst>
                  <a:ext uri="{0D108BD9-81ED-4DB2-BD59-A6C34878D82A}">
                    <a16:rowId xmlns="" xmlns:a16="http://schemas.microsoft.com/office/drawing/2014/main" val="10007"/>
                  </a:ext>
                </a:extLst>
              </a:tr>
              <a:tr h="360000">
                <a:tc>
                  <a:txBody>
                    <a:bodyPr/>
                    <a:lstStyle/>
                    <a:p>
                      <a:pPr algn="l"/>
                      <a:r>
                        <a:rPr lang="en-GB" sz="1100" dirty="0"/>
                        <a:t>25 - 29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110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100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31" marR="9531" marT="9525" marB="0" anchor="ctr"/>
                </a:tc>
                <a:extLst>
                  <a:ext uri="{0D108BD9-81ED-4DB2-BD59-A6C34878D82A}">
                    <a16:rowId xmlns="" xmlns:a16="http://schemas.microsoft.com/office/drawing/2014/main" val="10003"/>
                  </a:ext>
                </a:extLst>
              </a:tr>
              <a:tr h="360000">
                <a:tc>
                  <a:txBody>
                    <a:bodyPr/>
                    <a:lstStyle/>
                    <a:p>
                      <a:pPr algn="l"/>
                      <a:r>
                        <a:rPr lang="en-GB" sz="1100" dirty="0"/>
                        <a:t>30 - 39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190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13%</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130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14%</a:t>
                      </a:r>
                    </a:p>
                  </a:txBody>
                  <a:tcPr marL="9531" marR="9531" marT="9525" marB="0" anchor="ctr"/>
                </a:tc>
                <a:extLst>
                  <a:ext uri="{0D108BD9-81ED-4DB2-BD59-A6C34878D82A}">
                    <a16:rowId xmlns="" xmlns:a16="http://schemas.microsoft.com/office/drawing/2014/main" val="10004"/>
                  </a:ext>
                </a:extLst>
              </a:tr>
              <a:tr h="360000">
                <a:tc>
                  <a:txBody>
                    <a:bodyPr/>
                    <a:lstStyle/>
                    <a:p>
                      <a:pPr algn="l"/>
                      <a:r>
                        <a:rPr lang="en-GB" sz="1100" dirty="0"/>
                        <a:t>40 - 49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170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140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16%</a:t>
                      </a:r>
                    </a:p>
                  </a:txBody>
                  <a:tcPr marL="9531" marR="9531" marT="9525" marB="0" anchor="ctr"/>
                </a:tc>
                <a:extLst>
                  <a:ext uri="{0D108BD9-81ED-4DB2-BD59-A6C34878D82A}">
                    <a16:rowId xmlns="" xmlns:a16="http://schemas.microsoft.com/office/drawing/2014/main" val="10008"/>
                  </a:ext>
                </a:extLst>
              </a:tr>
              <a:tr h="360000">
                <a:tc>
                  <a:txBody>
                    <a:bodyPr/>
                    <a:lstStyle/>
                    <a:p>
                      <a:pPr algn="l"/>
                      <a:r>
                        <a:rPr lang="en-GB" sz="1100" dirty="0"/>
                        <a:t>50 - 59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24%</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80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31" marR="9531" marT="9525" marB="0" anchor="ctr"/>
                </a:tc>
                <a:extLst>
                  <a:ext uri="{0D108BD9-81ED-4DB2-BD59-A6C34878D82A}">
                    <a16:rowId xmlns="" xmlns:a16="http://schemas.microsoft.com/office/drawing/2014/main" val="10009"/>
                  </a:ext>
                </a:extLst>
              </a:tr>
              <a:tr h="360000">
                <a:tc>
                  <a:txBody>
                    <a:bodyPr/>
                    <a:lstStyle/>
                    <a:p>
                      <a:pPr algn="l"/>
                      <a:r>
                        <a:rPr lang="en-GB" sz="1100" dirty="0"/>
                        <a:t>60 - 69</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31" marR="9531" marT="9525" marB="0" anchor="ctr"/>
                </a:tc>
                <a:extLst>
                  <a:ext uri="{0D108BD9-81ED-4DB2-BD59-A6C34878D82A}">
                    <a16:rowId xmlns="" xmlns:a16="http://schemas.microsoft.com/office/drawing/2014/main" val="10010"/>
                  </a:ext>
                </a:extLst>
              </a:tr>
              <a:tr h="360000">
                <a:tc>
                  <a:txBody>
                    <a:bodyPr/>
                    <a:lstStyle/>
                    <a:p>
                      <a:pPr algn="l"/>
                      <a:r>
                        <a:rPr lang="en-GB" sz="1100" dirty="0"/>
                        <a:t>70+</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extLst>
                  <a:ext uri="{0D108BD9-81ED-4DB2-BD59-A6C34878D82A}">
                    <a16:rowId xmlns="" xmlns:a16="http://schemas.microsoft.com/office/drawing/2014/main" val="10005"/>
                  </a:ext>
                </a:extLst>
              </a:tr>
              <a:tr h="360000">
                <a:tc>
                  <a:txBody>
                    <a:bodyPr/>
                    <a:lstStyle/>
                    <a:p>
                      <a:pPr algn="l"/>
                      <a:r>
                        <a:rPr lang="en-GB" sz="1100" dirty="0"/>
                        <a:t>Unknown</a:t>
                      </a:r>
                    </a:p>
                  </a:txBody>
                  <a:tcPr marL="91494" marR="91494"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31" marR="9531"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31" marR="9531" marT="9525" marB="0" anchor="ctr"/>
                </a:tc>
                <a:extLst>
                  <a:ext uri="{0D108BD9-81ED-4DB2-BD59-A6C34878D82A}">
                    <a16:rowId xmlns="" xmlns:a16="http://schemas.microsoft.com/office/drawing/2014/main" val="10006"/>
                  </a:ext>
                </a:extLst>
              </a:tr>
            </a:tbl>
          </a:graphicData>
        </a:graphic>
      </p:graphicFrame>
      <p:sp>
        <p:nvSpPr>
          <p:cNvPr id="13" name="TextBox 12"/>
          <p:cNvSpPr txBox="1"/>
          <p:nvPr/>
        </p:nvSpPr>
        <p:spPr>
          <a:xfrm>
            <a:off x="316862" y="3"/>
            <a:ext cx="2797369" cy="369332"/>
          </a:xfrm>
          <a:prstGeom prst="rect">
            <a:avLst/>
          </a:prstGeom>
          <a:noFill/>
        </p:spPr>
        <p:txBody>
          <a:bodyPr wrap="none" rtlCol="0">
            <a:spAutoFit/>
          </a:bodyPr>
          <a:lstStyle/>
          <a:p>
            <a:r>
              <a:rPr lang="en-GB" dirty="0"/>
              <a:t>Apprenticeships – Age band</a:t>
            </a:r>
          </a:p>
        </p:txBody>
      </p:sp>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286575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Pan-London Analysis </a:t>
            </a:r>
            <a:r>
              <a:rPr lang="en-GB" sz="2000" dirty="0"/>
              <a:t>(Ageband)</a:t>
            </a:r>
          </a:p>
        </p:txBody>
      </p:sp>
      <p:sp>
        <p:nvSpPr>
          <p:cNvPr id="3" name="Text Placeholder 2"/>
          <p:cNvSpPr>
            <a:spLocks noGrp="1"/>
          </p:cNvSpPr>
          <p:nvPr>
            <p:ph type="body" sz="quarter" idx="13"/>
          </p:nvPr>
        </p:nvSpPr>
        <p:spPr/>
        <p:txBody>
          <a:bodyPr>
            <a:normAutofit fontScale="92500" lnSpcReduction="10000"/>
          </a:bodyPr>
          <a:lstStyle/>
          <a:p>
            <a:r>
              <a:rPr lang="en-GB" dirty="0"/>
              <a:t>Community Learning Funded Learners</a:t>
            </a:r>
          </a:p>
        </p:txBody>
      </p:sp>
      <p:graphicFrame>
        <p:nvGraphicFramePr>
          <p:cNvPr id="12" name="Content Placeholder 8"/>
          <p:cNvGraphicFramePr>
            <a:graphicFrameLocks noGrp="1"/>
          </p:cNvGraphicFramePr>
          <p:nvPr>
            <p:ph sz="quarter" idx="15"/>
            <p:extLst>
              <p:ext uri="{D42A27DB-BD31-4B8C-83A1-F6EECF244321}">
                <p14:modId xmlns:p14="http://schemas.microsoft.com/office/powerpoint/2010/main" val="1076700884"/>
              </p:ext>
            </p:extLst>
          </p:nvPr>
        </p:nvGraphicFramePr>
        <p:xfrm>
          <a:off x="304800" y="609600"/>
          <a:ext cx="80772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16862" y="3"/>
            <a:ext cx="2744469" cy="369332"/>
          </a:xfrm>
          <a:prstGeom prst="rect">
            <a:avLst/>
          </a:prstGeom>
          <a:noFill/>
        </p:spPr>
        <p:txBody>
          <a:bodyPr wrap="none" rtlCol="0">
            <a:spAutoFit/>
          </a:bodyPr>
          <a:lstStyle/>
          <a:p>
            <a:r>
              <a:rPr lang="en-GB" dirty="0"/>
              <a:t>Apprenticeships– Age band</a:t>
            </a:r>
          </a:p>
        </p:txBody>
      </p:sp>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616423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(Deprivation)</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Apprenticeships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1387157414"/>
              </p:ext>
            </p:extLst>
          </p:nvPr>
        </p:nvGraphicFramePr>
        <p:xfrm>
          <a:off x="304800" y="609596"/>
          <a:ext cx="8072845" cy="5938984"/>
        </p:xfrm>
        <a:graphic>
          <a:graphicData uri="http://schemas.openxmlformats.org/drawingml/2006/table">
            <a:tbl>
              <a:tblPr firstRow="1" bandRow="1">
                <a:tableStyleId>{B301B821-A1FF-4177-AEE7-76D212191A09}</a:tableStyleId>
              </a:tblPr>
              <a:tblGrid>
                <a:gridCol w="2967316">
                  <a:extLst>
                    <a:ext uri="{9D8B030D-6E8A-4147-A177-3AD203B41FA5}">
                      <a16:colId xmlns="" xmlns:a16="http://schemas.microsoft.com/office/drawing/2014/main" val="20000"/>
                    </a:ext>
                  </a:extLst>
                </a:gridCol>
                <a:gridCol w="916377">
                  <a:extLst>
                    <a:ext uri="{9D8B030D-6E8A-4147-A177-3AD203B41FA5}">
                      <a16:colId xmlns="" xmlns:a16="http://schemas.microsoft.com/office/drawing/2014/main" val="20001"/>
                    </a:ext>
                  </a:extLst>
                </a:gridCol>
                <a:gridCol w="785466">
                  <a:extLst>
                    <a:ext uri="{9D8B030D-6E8A-4147-A177-3AD203B41FA5}">
                      <a16:colId xmlns="" xmlns:a16="http://schemas.microsoft.com/office/drawing/2014/main" val="20002"/>
                    </a:ext>
                  </a:extLst>
                </a:gridCol>
                <a:gridCol w="916377">
                  <a:extLst>
                    <a:ext uri="{9D8B030D-6E8A-4147-A177-3AD203B41FA5}">
                      <a16:colId xmlns="" xmlns:a16="http://schemas.microsoft.com/office/drawing/2014/main" val="3691461950"/>
                    </a:ext>
                  </a:extLst>
                </a:gridCol>
                <a:gridCol w="785466">
                  <a:extLst>
                    <a:ext uri="{9D8B030D-6E8A-4147-A177-3AD203B41FA5}">
                      <a16:colId xmlns="" xmlns:a16="http://schemas.microsoft.com/office/drawing/2014/main" val="941689656"/>
                    </a:ext>
                  </a:extLst>
                </a:gridCol>
                <a:gridCol w="916377">
                  <a:extLst>
                    <a:ext uri="{9D8B030D-6E8A-4147-A177-3AD203B41FA5}">
                      <a16:colId xmlns="" xmlns:a16="http://schemas.microsoft.com/office/drawing/2014/main" val="571721482"/>
                    </a:ext>
                  </a:extLst>
                </a:gridCol>
                <a:gridCol w="785466">
                  <a:extLst>
                    <a:ext uri="{9D8B030D-6E8A-4147-A177-3AD203B41FA5}">
                      <a16:colId xmlns="" xmlns:a16="http://schemas.microsoft.com/office/drawing/2014/main" val="1704535237"/>
                    </a:ext>
                  </a:extLst>
                </a:gridCol>
              </a:tblGrid>
              <a:tr h="489578">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316746">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rPr>
                        <a:t>Learners</a:t>
                      </a: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extLst>
                  <a:ext uri="{0D108BD9-81ED-4DB2-BD59-A6C34878D82A}">
                    <a16:rowId xmlns="" xmlns:a16="http://schemas.microsoft.com/office/drawing/2014/main" val="10001"/>
                  </a:ext>
                </a:extLst>
              </a:tr>
              <a:tr h="513266">
                <a:tc>
                  <a:txBody>
                    <a:bodyPr/>
                    <a:lstStyle/>
                    <a:p>
                      <a:pPr algn="l"/>
                      <a:r>
                        <a:rPr lang="en-GB" sz="1100" dirty="0"/>
                        <a:t>Band 1 – Most Deprived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 xmlns:a16="http://schemas.microsoft.com/office/drawing/2014/main" val="567412368"/>
                  </a:ext>
                </a:extLst>
              </a:tr>
              <a:tr h="513266">
                <a:tc>
                  <a:txBody>
                    <a:bodyPr/>
                    <a:lstStyle/>
                    <a:p>
                      <a:pPr algn="l"/>
                      <a:r>
                        <a:rPr lang="en-GB" sz="1100" dirty="0"/>
                        <a:t>Band 2</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 xmlns:a16="http://schemas.microsoft.com/office/drawing/2014/main" val="859824081"/>
                  </a:ext>
                </a:extLst>
              </a:tr>
              <a:tr h="513266">
                <a:tc>
                  <a:txBody>
                    <a:bodyPr/>
                    <a:lstStyle/>
                    <a:p>
                      <a:pPr algn="l"/>
                      <a:r>
                        <a:rPr lang="en-GB" sz="1100" dirty="0"/>
                        <a:t>Band 3</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a:t>
                      </a:r>
                    </a:p>
                  </a:txBody>
                  <a:tcPr marL="9525" marR="9525" marT="9525" marB="0" anchor="ctr"/>
                </a:tc>
                <a:extLst>
                  <a:ext uri="{0D108BD9-81ED-4DB2-BD59-A6C34878D82A}">
                    <a16:rowId xmlns="" xmlns:a16="http://schemas.microsoft.com/office/drawing/2014/main" val="10015"/>
                  </a:ext>
                </a:extLst>
              </a:tr>
              <a:tr h="513266">
                <a:tc>
                  <a:txBody>
                    <a:bodyPr/>
                    <a:lstStyle/>
                    <a:p>
                      <a:pPr algn="l"/>
                      <a:r>
                        <a:rPr lang="en-GB" sz="1100" dirty="0"/>
                        <a:t>Band 4</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 xmlns:a16="http://schemas.microsoft.com/office/drawing/2014/main" val="10016"/>
                  </a:ext>
                </a:extLst>
              </a:tr>
              <a:tr h="513266">
                <a:tc>
                  <a:txBody>
                    <a:bodyPr/>
                    <a:lstStyle/>
                    <a:p>
                      <a:pPr algn="l"/>
                      <a:r>
                        <a:rPr lang="en-GB" sz="1100" dirty="0"/>
                        <a:t>Band 5</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 xmlns:a16="http://schemas.microsoft.com/office/drawing/2014/main" val="10003"/>
                  </a:ext>
                </a:extLst>
              </a:tr>
              <a:tr h="513266">
                <a:tc>
                  <a:txBody>
                    <a:bodyPr/>
                    <a:lstStyle/>
                    <a:p>
                      <a:pPr algn="l"/>
                      <a:r>
                        <a:rPr lang="en-GB" sz="1100" dirty="0"/>
                        <a:t>Band 6</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 xmlns:a16="http://schemas.microsoft.com/office/drawing/2014/main" val="10004"/>
                  </a:ext>
                </a:extLst>
              </a:tr>
              <a:tr h="513266">
                <a:tc>
                  <a:txBody>
                    <a:bodyPr/>
                    <a:lstStyle/>
                    <a:p>
                      <a:pPr algn="l"/>
                      <a:r>
                        <a:rPr lang="en-GB" sz="1100" dirty="0"/>
                        <a:t>Band</a:t>
                      </a:r>
                      <a:r>
                        <a:rPr lang="en-GB" sz="1100" baseline="0" dirty="0"/>
                        <a:t> 7</a:t>
                      </a:r>
                      <a:endParaRPr lang="en-GB" sz="1100" dirty="0"/>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10005"/>
                  </a:ext>
                </a:extLst>
              </a:tr>
              <a:tr h="513266">
                <a:tc>
                  <a:txBody>
                    <a:bodyPr/>
                    <a:lstStyle/>
                    <a:p>
                      <a:pPr algn="l"/>
                      <a:r>
                        <a:rPr lang="en-GB" sz="1100" dirty="0"/>
                        <a:t>Band 8</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 xmlns:a16="http://schemas.microsoft.com/office/drawing/2014/main" val="10006"/>
                  </a:ext>
                </a:extLst>
              </a:tr>
              <a:tr h="513266">
                <a:tc>
                  <a:txBody>
                    <a:bodyPr/>
                    <a:lstStyle/>
                    <a:p>
                      <a:pPr algn="l"/>
                      <a:r>
                        <a:rPr lang="en-GB" sz="1100" dirty="0"/>
                        <a:t>Band 9</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 xmlns:a16="http://schemas.microsoft.com/office/drawing/2014/main" val="10010"/>
                  </a:ext>
                </a:extLst>
              </a:tr>
              <a:tr h="513266">
                <a:tc>
                  <a:txBody>
                    <a:bodyPr/>
                    <a:lstStyle/>
                    <a:p>
                      <a:pPr algn="l"/>
                      <a:r>
                        <a:rPr lang="en-GB" sz="1100" dirty="0"/>
                        <a:t>Band 10 – Least Deprived</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 xmlns:a16="http://schemas.microsoft.com/office/drawing/2014/main" val="10007"/>
                  </a:ext>
                </a:extLst>
              </a:tr>
            </a:tbl>
          </a:graphicData>
        </a:graphic>
      </p:graphicFrame>
      <p:sp>
        <p:nvSpPr>
          <p:cNvPr id="5" name="TextBox 4"/>
          <p:cNvSpPr txBox="1"/>
          <p:nvPr/>
        </p:nvSpPr>
        <p:spPr>
          <a:xfrm>
            <a:off x="316862" y="3"/>
            <a:ext cx="3008581" cy="369332"/>
          </a:xfrm>
          <a:prstGeom prst="rect">
            <a:avLst/>
          </a:prstGeom>
          <a:noFill/>
        </p:spPr>
        <p:txBody>
          <a:bodyPr wrap="none" rtlCol="0">
            <a:spAutoFit/>
          </a:bodyPr>
          <a:lstStyle/>
          <a:p>
            <a:r>
              <a:rPr lang="en-GB" dirty="0"/>
              <a:t>Deprivation – Apprenticeships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 IMD 2010</a:t>
            </a:r>
          </a:p>
        </p:txBody>
      </p:sp>
    </p:spTree>
    <p:extLst>
      <p:ext uri="{BB962C8B-B14F-4D97-AF65-F5344CB8AC3E}">
        <p14:creationId xmlns:p14="http://schemas.microsoft.com/office/powerpoint/2010/main" val="38257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(Deprivation)</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Apprenticeships</a:t>
            </a:r>
          </a:p>
        </p:txBody>
      </p:sp>
      <p:sp>
        <p:nvSpPr>
          <p:cNvPr id="5" name="TextBox 4"/>
          <p:cNvSpPr txBox="1"/>
          <p:nvPr/>
        </p:nvSpPr>
        <p:spPr>
          <a:xfrm>
            <a:off x="316862" y="3"/>
            <a:ext cx="3008581" cy="369332"/>
          </a:xfrm>
          <a:prstGeom prst="rect">
            <a:avLst/>
          </a:prstGeom>
          <a:noFill/>
        </p:spPr>
        <p:txBody>
          <a:bodyPr wrap="none" rtlCol="0">
            <a:spAutoFit/>
          </a:bodyPr>
          <a:lstStyle/>
          <a:p>
            <a:r>
              <a:rPr lang="en-GB" dirty="0"/>
              <a:t>Deprivation – Apprenticeships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 IMD 2010</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2850684822"/>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85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(Live In Learn In)</a:t>
            </a:r>
          </a:p>
        </p:txBody>
      </p:sp>
      <p:sp>
        <p:nvSpPr>
          <p:cNvPr id="10" name="Text Placeholder 9"/>
          <p:cNvSpPr>
            <a:spLocks noGrp="1"/>
          </p:cNvSpPr>
          <p:nvPr>
            <p:ph type="body" sz="quarter" idx="13"/>
          </p:nvPr>
        </p:nvSpPr>
        <p:spPr>
          <a:xfrm>
            <a:off x="304799" y="381000"/>
            <a:ext cx="8077073" cy="228600"/>
          </a:xfrm>
        </p:spPr>
        <p:txBody>
          <a:bodyPr>
            <a:normAutofit fontScale="92500" lnSpcReduction="10000"/>
          </a:bodyPr>
          <a:lstStyle/>
          <a:p>
            <a:r>
              <a:rPr lang="en-GB" dirty="0"/>
              <a:t>Apprenticeships</a:t>
            </a:r>
          </a:p>
        </p:txBody>
      </p:sp>
      <p:graphicFrame>
        <p:nvGraphicFramePr>
          <p:cNvPr id="12" name="Content Placeholder 17"/>
          <p:cNvGraphicFramePr>
            <a:graphicFrameLocks noGrp="1"/>
          </p:cNvGraphicFramePr>
          <p:nvPr>
            <p:ph sz="quarter" idx="15"/>
            <p:extLst/>
          </p:nvPr>
        </p:nvGraphicFramePr>
        <p:xfrm>
          <a:off x="304800" y="609513"/>
          <a:ext cx="3965448" cy="5443881"/>
        </p:xfrm>
        <a:graphic>
          <a:graphicData uri="http://schemas.openxmlformats.org/drawingml/2006/table">
            <a:tbl>
              <a:tblPr firstRow="1" bandRow="1">
                <a:tableStyleId>{B301B821-A1FF-4177-AEE7-76D212191A09}</a:tableStyleId>
              </a:tblPr>
              <a:tblGrid>
                <a:gridCol w="2124364">
                  <a:extLst>
                    <a:ext uri="{9D8B030D-6E8A-4147-A177-3AD203B41FA5}">
                      <a16:colId xmlns="" xmlns:a16="http://schemas.microsoft.com/office/drawing/2014/main" val="20000"/>
                    </a:ext>
                  </a:extLst>
                </a:gridCol>
                <a:gridCol w="920542">
                  <a:extLst>
                    <a:ext uri="{9D8B030D-6E8A-4147-A177-3AD203B41FA5}">
                      <a16:colId xmlns="" xmlns:a16="http://schemas.microsoft.com/office/drawing/2014/main" val="20001"/>
                    </a:ext>
                  </a:extLst>
                </a:gridCol>
                <a:gridCol w="920542">
                  <a:extLst>
                    <a:ext uri="{9D8B030D-6E8A-4147-A177-3AD203B41FA5}">
                      <a16:colId xmlns="" xmlns:a16="http://schemas.microsoft.com/office/drawing/2014/main" val="20002"/>
                    </a:ext>
                  </a:extLst>
                </a:gridCol>
              </a:tblGrid>
              <a:tr h="421001">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Live In Learners</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Learn in</a:t>
                      </a:r>
                    </a:p>
                    <a:p>
                      <a:pPr algn="ctr"/>
                      <a:r>
                        <a:rPr lang="en-GB" sz="1200" b="1" dirty="0">
                          <a:solidFill>
                            <a:schemeClr val="bg1"/>
                          </a:solidFill>
                        </a:rPr>
                        <a:t> %</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74227">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solidFill>
                      <a:schemeClr val="accent1"/>
                    </a:solidFill>
                  </a:tcPr>
                </a:tc>
                <a:tc vMerge="1">
                  <a:txBody>
                    <a:bodyPr/>
                    <a:lstStyle/>
                    <a:p>
                      <a:pPr algn="ctr"/>
                      <a:endParaRPr lang="en-GB" sz="1200" b="1"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vMerge="1">
                  <a:txBody>
                    <a:bodyPr/>
                    <a:lstStyle/>
                    <a:p>
                      <a:endParaRPr lang="en-GB"/>
                    </a:p>
                  </a:txBody>
                  <a:tcPr/>
                </a:tc>
                <a:extLst>
                  <a:ext uri="{0D108BD9-81ED-4DB2-BD59-A6C34878D82A}">
                    <a16:rowId xmlns="" xmlns:a16="http://schemas.microsoft.com/office/drawing/2014/main" val="10001"/>
                  </a:ext>
                </a:extLst>
              </a:tr>
              <a:tr h="296785">
                <a:tc>
                  <a:txBody>
                    <a:bodyPr/>
                    <a:lstStyle/>
                    <a:p>
                      <a:pPr lvl="0" algn="l" fontAlgn="b"/>
                      <a:r>
                        <a:rPr lang="en-GB" sz="1100" b="0" i="0" u="none" strike="noStrike">
                          <a:solidFill>
                            <a:srgbClr val="000000"/>
                          </a:solidFill>
                          <a:effectLst/>
                          <a:latin typeface="Calibri" panose="020F0502020204030204" pitchFamily="34" charset="0"/>
                        </a:rPr>
                        <a:t>Barking and Dagenham</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62%</a:t>
                      </a:r>
                    </a:p>
                  </a:txBody>
                  <a:tcPr marL="9525" marR="9525" marT="9525" marB="0" anchor="ctr"/>
                </a:tc>
                <a:extLst>
                  <a:ext uri="{0D108BD9-81ED-4DB2-BD59-A6C34878D82A}">
                    <a16:rowId xmlns="" xmlns:a16="http://schemas.microsoft.com/office/drawing/2014/main" val="10002"/>
                  </a:ext>
                </a:extLst>
              </a:tr>
              <a:tr h="296785">
                <a:tc>
                  <a:txBody>
                    <a:bodyPr/>
                    <a:lstStyle/>
                    <a:p>
                      <a:pPr lvl="0" algn="l" fontAlgn="b"/>
                      <a:r>
                        <a:rPr lang="en-GB" sz="1100" b="0" i="0" u="none" strike="noStrike">
                          <a:solidFill>
                            <a:srgbClr val="000000"/>
                          </a:solidFill>
                          <a:effectLst/>
                          <a:latin typeface="Calibri" panose="020F0502020204030204" pitchFamily="34" charset="0"/>
                        </a:rPr>
                        <a:t>Barnet</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44%</a:t>
                      </a:r>
                    </a:p>
                  </a:txBody>
                  <a:tcPr marL="9525" marR="9525" marT="9525" marB="0" anchor="ctr"/>
                </a:tc>
                <a:extLst>
                  <a:ext uri="{0D108BD9-81ED-4DB2-BD59-A6C34878D82A}">
                    <a16:rowId xmlns="" xmlns:a16="http://schemas.microsoft.com/office/drawing/2014/main" val="567412368"/>
                  </a:ext>
                </a:extLst>
              </a:tr>
              <a:tr h="296785">
                <a:tc>
                  <a:txBody>
                    <a:bodyPr/>
                    <a:lstStyle/>
                    <a:p>
                      <a:pPr lvl="0" algn="l" fontAlgn="b"/>
                      <a:r>
                        <a:rPr lang="en-GB" sz="1100" b="0" i="0" u="none" strike="noStrike">
                          <a:solidFill>
                            <a:srgbClr val="000000"/>
                          </a:solidFill>
                          <a:effectLst/>
                          <a:latin typeface="Calibri" panose="020F0502020204030204" pitchFamily="34" charset="0"/>
                        </a:rPr>
                        <a:t>Bexley</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21%</a:t>
                      </a:r>
                    </a:p>
                  </a:txBody>
                  <a:tcPr marL="9525" marR="9525" marT="9525" marB="0" anchor="ctr"/>
                </a:tc>
                <a:extLst>
                  <a:ext uri="{0D108BD9-81ED-4DB2-BD59-A6C34878D82A}">
                    <a16:rowId xmlns="" xmlns:a16="http://schemas.microsoft.com/office/drawing/2014/main" val="859824081"/>
                  </a:ext>
                </a:extLst>
              </a:tr>
              <a:tr h="296785">
                <a:tc>
                  <a:txBody>
                    <a:bodyPr/>
                    <a:lstStyle/>
                    <a:p>
                      <a:pPr lvl="0" algn="l" fontAlgn="b"/>
                      <a:r>
                        <a:rPr lang="en-GB" sz="1100" b="0" i="0" u="none" strike="noStrike">
                          <a:solidFill>
                            <a:srgbClr val="000000"/>
                          </a:solidFill>
                          <a:effectLst/>
                          <a:latin typeface="Calibri" panose="020F0502020204030204" pitchFamily="34" charset="0"/>
                        </a:rPr>
                        <a:t>Brent</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 xmlns:a16="http://schemas.microsoft.com/office/drawing/2014/main" val="10015"/>
                  </a:ext>
                </a:extLst>
              </a:tr>
              <a:tr h="296785">
                <a:tc>
                  <a:txBody>
                    <a:bodyPr/>
                    <a:lstStyle/>
                    <a:p>
                      <a:pPr lvl="0" algn="l" fontAlgn="b"/>
                      <a:r>
                        <a:rPr lang="en-GB" sz="1100" b="0" i="0" u="none" strike="noStrike">
                          <a:solidFill>
                            <a:srgbClr val="000000"/>
                          </a:solidFill>
                          <a:effectLst/>
                          <a:latin typeface="Calibri" panose="020F0502020204030204" pitchFamily="34" charset="0"/>
                        </a:rPr>
                        <a:t>Bromley</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 xmlns:a16="http://schemas.microsoft.com/office/drawing/2014/main" val="10016"/>
                  </a:ext>
                </a:extLst>
              </a:tr>
              <a:tr h="296785">
                <a:tc>
                  <a:txBody>
                    <a:bodyPr/>
                    <a:lstStyle/>
                    <a:p>
                      <a:pPr lvl="0" algn="l" fontAlgn="b"/>
                      <a:r>
                        <a:rPr lang="en-GB" sz="1100" b="0" i="0" u="none" strike="noStrike">
                          <a:solidFill>
                            <a:srgbClr val="000000"/>
                          </a:solidFill>
                          <a:effectLst/>
                          <a:latin typeface="Calibri" panose="020F0502020204030204" pitchFamily="34" charset="0"/>
                        </a:rPr>
                        <a:t>Camden</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 xmlns:a16="http://schemas.microsoft.com/office/drawing/2014/main" val="10003"/>
                  </a:ext>
                </a:extLst>
              </a:tr>
              <a:tr h="296785">
                <a:tc>
                  <a:txBody>
                    <a:bodyPr/>
                    <a:lstStyle/>
                    <a:p>
                      <a:pPr lvl="0" algn="l" fontAlgn="b"/>
                      <a:r>
                        <a:rPr lang="en-GB" sz="1100" b="0" i="0" u="none" strike="noStrike">
                          <a:solidFill>
                            <a:srgbClr val="000000"/>
                          </a:solidFill>
                          <a:effectLst/>
                          <a:latin typeface="Calibri" panose="020F0502020204030204" pitchFamily="34" charset="0"/>
                        </a:rPr>
                        <a:t>City of London</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4"/>
                  </a:ext>
                </a:extLst>
              </a:tr>
              <a:tr h="296785">
                <a:tc>
                  <a:txBody>
                    <a:bodyPr/>
                    <a:lstStyle/>
                    <a:p>
                      <a:pPr lvl="0" algn="l" fontAlgn="b"/>
                      <a:r>
                        <a:rPr lang="en-GB" sz="1100" b="0" i="0" u="none" strike="noStrike">
                          <a:solidFill>
                            <a:srgbClr val="000000"/>
                          </a:solidFill>
                          <a:effectLst/>
                          <a:latin typeface="Calibri" panose="020F0502020204030204" pitchFamily="34" charset="0"/>
                        </a:rPr>
                        <a:t>Croydon</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56%</a:t>
                      </a:r>
                    </a:p>
                  </a:txBody>
                  <a:tcPr marL="9525" marR="9525" marT="9525" marB="0" anchor="ctr"/>
                </a:tc>
                <a:extLst>
                  <a:ext uri="{0D108BD9-81ED-4DB2-BD59-A6C34878D82A}">
                    <a16:rowId xmlns="" xmlns:a16="http://schemas.microsoft.com/office/drawing/2014/main" val="10005"/>
                  </a:ext>
                </a:extLst>
              </a:tr>
              <a:tr h="296785">
                <a:tc>
                  <a:txBody>
                    <a:bodyPr/>
                    <a:lstStyle/>
                    <a:p>
                      <a:pPr lvl="0" algn="l" fontAlgn="b"/>
                      <a:r>
                        <a:rPr lang="en-GB" sz="1100" b="0" i="0" u="none" strike="noStrike">
                          <a:solidFill>
                            <a:srgbClr val="000000"/>
                          </a:solidFill>
                          <a:effectLst/>
                          <a:latin typeface="Calibri" panose="020F0502020204030204" pitchFamily="34" charset="0"/>
                        </a:rPr>
                        <a:t>Ealing</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 xmlns:a16="http://schemas.microsoft.com/office/drawing/2014/main" val="10006"/>
                  </a:ext>
                </a:extLst>
              </a:tr>
              <a:tr h="296785">
                <a:tc>
                  <a:txBody>
                    <a:bodyPr/>
                    <a:lstStyle/>
                    <a:p>
                      <a:pPr lvl="0" algn="l" fontAlgn="b"/>
                      <a:r>
                        <a:rPr lang="en-GB" sz="1100" b="0" i="0" u="none" strike="noStrike">
                          <a:solidFill>
                            <a:srgbClr val="000000"/>
                          </a:solidFill>
                          <a:effectLst/>
                          <a:latin typeface="Calibri" panose="020F0502020204030204" pitchFamily="34" charset="0"/>
                        </a:rPr>
                        <a:t>Enfield</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59%</a:t>
                      </a:r>
                    </a:p>
                  </a:txBody>
                  <a:tcPr marL="9525" marR="9525" marT="9525" marB="0" anchor="ctr"/>
                </a:tc>
                <a:extLst>
                  <a:ext uri="{0D108BD9-81ED-4DB2-BD59-A6C34878D82A}">
                    <a16:rowId xmlns="" xmlns:a16="http://schemas.microsoft.com/office/drawing/2014/main" val="10007"/>
                  </a:ext>
                </a:extLst>
              </a:tr>
              <a:tr h="296785">
                <a:tc>
                  <a:txBody>
                    <a:bodyPr/>
                    <a:lstStyle/>
                    <a:p>
                      <a:pPr lvl="0" algn="l" fontAlgn="b"/>
                      <a:r>
                        <a:rPr lang="en-GB" sz="1100" b="0" i="0" u="none" strike="noStrike">
                          <a:solidFill>
                            <a:srgbClr val="000000"/>
                          </a:solidFill>
                          <a:effectLst/>
                          <a:latin typeface="Calibri" panose="020F0502020204030204" pitchFamily="34" charset="0"/>
                        </a:rPr>
                        <a:t>Greenwich</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 xmlns:a16="http://schemas.microsoft.com/office/drawing/2014/main" val="10008"/>
                  </a:ext>
                </a:extLst>
              </a:tr>
              <a:tr h="296785">
                <a:tc>
                  <a:txBody>
                    <a:bodyPr/>
                    <a:lstStyle/>
                    <a:p>
                      <a:pPr lvl="0" algn="l" fontAlgn="b"/>
                      <a:r>
                        <a:rPr lang="en-GB" sz="1100" b="0" i="0" u="none" strike="noStrike">
                          <a:solidFill>
                            <a:srgbClr val="000000"/>
                          </a:solidFill>
                          <a:effectLst/>
                          <a:latin typeface="Calibri" panose="020F0502020204030204" pitchFamily="34" charset="0"/>
                        </a:rPr>
                        <a:t>Hackney</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27%</a:t>
                      </a:r>
                    </a:p>
                  </a:txBody>
                  <a:tcPr marL="9525" marR="9525" marT="9525" marB="0" anchor="ctr"/>
                </a:tc>
                <a:extLst>
                  <a:ext uri="{0D108BD9-81ED-4DB2-BD59-A6C34878D82A}">
                    <a16:rowId xmlns="" xmlns:a16="http://schemas.microsoft.com/office/drawing/2014/main" val="10009"/>
                  </a:ext>
                </a:extLst>
              </a:tr>
              <a:tr h="296785">
                <a:tc>
                  <a:txBody>
                    <a:bodyPr/>
                    <a:lstStyle/>
                    <a:p>
                      <a:pPr lvl="0" algn="l" fontAlgn="b"/>
                      <a:r>
                        <a:rPr lang="en-GB" sz="1100" b="0" i="0" u="none" strike="noStrike">
                          <a:solidFill>
                            <a:srgbClr val="000000"/>
                          </a:solidFill>
                          <a:effectLst/>
                          <a:latin typeface="Calibri" panose="020F0502020204030204" pitchFamily="34" charset="0"/>
                        </a:rPr>
                        <a:t>Hammersmith and Fulham</a:t>
                      </a:r>
                      <a:endParaRPr lang="en-GB"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 xmlns:a16="http://schemas.microsoft.com/office/drawing/2014/main" val="10010"/>
                  </a:ext>
                </a:extLst>
              </a:tr>
              <a:tr h="296785">
                <a:tc>
                  <a:txBody>
                    <a:bodyPr/>
                    <a:lstStyle/>
                    <a:p>
                      <a:pPr lvl="0" algn="l" fontAlgn="b"/>
                      <a:r>
                        <a:rPr lang="en-GB" sz="1100" b="0" i="0" u="none" strike="noStrike">
                          <a:solidFill>
                            <a:srgbClr val="000000"/>
                          </a:solidFill>
                          <a:effectLst/>
                          <a:latin typeface="Calibri" panose="020F0502020204030204" pitchFamily="34" charset="0"/>
                        </a:rPr>
                        <a:t>Haringey</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 xmlns:a16="http://schemas.microsoft.com/office/drawing/2014/main" val="10011"/>
                  </a:ext>
                </a:extLst>
              </a:tr>
              <a:tr h="296785">
                <a:tc>
                  <a:txBody>
                    <a:bodyPr/>
                    <a:lstStyle/>
                    <a:p>
                      <a:pPr lvl="0" algn="l" fontAlgn="b"/>
                      <a:r>
                        <a:rPr lang="en-GB" sz="1100" b="0" i="0" u="none" strike="noStrike">
                          <a:solidFill>
                            <a:srgbClr val="000000"/>
                          </a:solidFill>
                          <a:effectLst/>
                          <a:latin typeface="Calibri" panose="020F0502020204030204" pitchFamily="34" charset="0"/>
                        </a:rPr>
                        <a:t>Harrow</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 xmlns:a16="http://schemas.microsoft.com/office/drawing/2014/main" val="10012"/>
                  </a:ext>
                </a:extLst>
              </a:tr>
              <a:tr h="296785">
                <a:tc>
                  <a:txBody>
                    <a:bodyPr/>
                    <a:lstStyle/>
                    <a:p>
                      <a:pPr lvl="0" algn="l" fontAlgn="b"/>
                      <a:r>
                        <a:rPr lang="en-GB" sz="1100" b="0" i="0" u="none" strike="noStrike" dirty="0">
                          <a:solidFill>
                            <a:srgbClr val="000000"/>
                          </a:solidFill>
                          <a:effectLst/>
                          <a:latin typeface="Calibri" panose="020F0502020204030204" pitchFamily="34" charset="0"/>
                        </a:rPr>
                        <a:t>Havering</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38%</a:t>
                      </a:r>
                    </a:p>
                  </a:txBody>
                  <a:tcPr marL="9525" marR="9525" marT="9525" marB="0" anchor="ctr"/>
                </a:tc>
                <a:extLst>
                  <a:ext uri="{0D108BD9-81ED-4DB2-BD59-A6C34878D82A}">
                    <a16:rowId xmlns="" xmlns:a16="http://schemas.microsoft.com/office/drawing/2014/main" val="10013"/>
                  </a:ext>
                </a:extLst>
              </a:tr>
            </a:tbl>
          </a:graphicData>
        </a:graphic>
      </p:graphicFrame>
      <p:sp>
        <p:nvSpPr>
          <p:cNvPr id="5" name="TextBox 4"/>
          <p:cNvSpPr txBox="1"/>
          <p:nvPr/>
        </p:nvSpPr>
        <p:spPr>
          <a:xfrm>
            <a:off x="316862" y="3"/>
            <a:ext cx="3324436" cy="369332"/>
          </a:xfrm>
          <a:prstGeom prst="rect">
            <a:avLst/>
          </a:prstGeom>
          <a:noFill/>
        </p:spPr>
        <p:txBody>
          <a:bodyPr wrap="none" rtlCol="0">
            <a:spAutoFit/>
          </a:bodyPr>
          <a:lstStyle/>
          <a:p>
            <a:r>
              <a:rPr lang="en-GB" dirty="0"/>
              <a:t>Live In Learn In – Apprenticeships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7"/>
          <p:cNvGraphicFramePr>
            <a:graphicFrameLocks noGrp="1"/>
          </p:cNvGraphicFramePr>
          <p:nvPr>
            <p:ph sz="quarter" idx="17"/>
            <p:extLst/>
          </p:nvPr>
        </p:nvGraphicFramePr>
        <p:xfrm>
          <a:off x="4416425" y="609600"/>
          <a:ext cx="3965448" cy="5783753"/>
        </p:xfrm>
        <a:graphic>
          <a:graphicData uri="http://schemas.openxmlformats.org/drawingml/2006/table">
            <a:tbl>
              <a:tblPr firstRow="1" bandRow="1">
                <a:tableStyleId>{B301B821-A1FF-4177-AEE7-76D212191A09}</a:tableStyleId>
              </a:tblPr>
              <a:tblGrid>
                <a:gridCol w="2124364">
                  <a:extLst>
                    <a:ext uri="{9D8B030D-6E8A-4147-A177-3AD203B41FA5}">
                      <a16:colId xmlns="" xmlns:a16="http://schemas.microsoft.com/office/drawing/2014/main" val="20000"/>
                    </a:ext>
                  </a:extLst>
                </a:gridCol>
                <a:gridCol w="920542">
                  <a:extLst>
                    <a:ext uri="{9D8B030D-6E8A-4147-A177-3AD203B41FA5}">
                      <a16:colId xmlns="" xmlns:a16="http://schemas.microsoft.com/office/drawing/2014/main" val="20001"/>
                    </a:ext>
                  </a:extLst>
                </a:gridCol>
                <a:gridCol w="920542">
                  <a:extLst>
                    <a:ext uri="{9D8B030D-6E8A-4147-A177-3AD203B41FA5}">
                      <a16:colId xmlns="" xmlns:a16="http://schemas.microsoft.com/office/drawing/2014/main" val="20002"/>
                    </a:ext>
                  </a:extLst>
                </a:gridCol>
              </a:tblGrid>
              <a:tr h="424002">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Live In Learners</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rowSpan="2">
                  <a:txBody>
                    <a:bodyPr/>
                    <a:lstStyle/>
                    <a:p>
                      <a:pPr algn="ctr"/>
                      <a:r>
                        <a:rPr lang="en-GB" sz="1200" b="1" dirty="0">
                          <a:solidFill>
                            <a:schemeClr val="bg1"/>
                          </a:solidFill>
                        </a:rPr>
                        <a:t>Learn in</a:t>
                      </a:r>
                    </a:p>
                    <a:p>
                      <a:pPr algn="ctr"/>
                      <a:r>
                        <a:rPr lang="en-GB" sz="1200" b="1" dirty="0">
                          <a:solidFill>
                            <a:schemeClr val="bg1"/>
                          </a:solidFill>
                        </a:rPr>
                        <a:t> %</a:t>
                      </a:r>
                    </a:p>
                  </a:txBody>
                  <a:tcPr marL="86649" marR="86649"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54401">
                <a:tc>
                  <a:txBody>
                    <a:bodyPr/>
                    <a:lstStyle/>
                    <a:p>
                      <a:endParaRPr lang="en-GB" sz="1200" dirty="0"/>
                    </a:p>
                  </a:txBody>
                  <a:tcPr marL="86649" marR="86649" anchor="ctr">
                    <a:lnR w="12700" cap="flat" cmpd="sng" algn="ctr">
                      <a:solidFill>
                        <a:schemeClr val="bg1">
                          <a:lumMod val="50000"/>
                        </a:schemeClr>
                      </a:solidFill>
                      <a:prstDash val="solid"/>
                      <a:round/>
                      <a:headEnd type="none" w="med" len="med"/>
                      <a:tailEnd type="none" w="med" len="med"/>
                    </a:lnR>
                    <a:solidFill>
                      <a:schemeClr val="accent1"/>
                    </a:solidFill>
                  </a:tcPr>
                </a:tc>
                <a:tc vMerge="1">
                  <a:txBody>
                    <a:bodyPr/>
                    <a:lstStyle/>
                    <a:p>
                      <a:pPr algn="ctr"/>
                      <a:endParaRPr lang="en-GB" sz="1200" b="1"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vMerge="1">
                  <a:txBody>
                    <a:bodyPr/>
                    <a:lstStyle/>
                    <a:p>
                      <a:endParaRPr lang="en-GB"/>
                    </a:p>
                  </a:txBody>
                  <a:tcPr/>
                </a:tc>
                <a:extLst>
                  <a:ext uri="{0D108BD9-81ED-4DB2-BD59-A6C34878D82A}">
                    <a16:rowId xmlns="" xmlns:a16="http://schemas.microsoft.com/office/drawing/2014/main" val="10001"/>
                  </a:ext>
                </a:extLst>
              </a:tr>
              <a:tr h="299143">
                <a:tc>
                  <a:txBody>
                    <a:bodyPr/>
                    <a:lstStyle/>
                    <a:p>
                      <a:pPr algn="l" fontAlgn="b"/>
                      <a:r>
                        <a:rPr lang="en-GB" sz="1100" b="0" i="0" u="none" strike="noStrike">
                          <a:solidFill>
                            <a:srgbClr val="000000"/>
                          </a:solidFill>
                          <a:effectLst/>
                          <a:latin typeface="Calibri" panose="020F0502020204030204" pitchFamily="34" charset="0"/>
                        </a:rPr>
                        <a:t>Hillingdon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56%</a:t>
                      </a:r>
                    </a:p>
                  </a:txBody>
                  <a:tcPr marL="9525" marR="9525" marT="9525" marB="0" anchor="ctr"/>
                </a:tc>
                <a:extLst>
                  <a:ext uri="{0D108BD9-81ED-4DB2-BD59-A6C34878D82A}">
                    <a16:rowId xmlns="" xmlns:a16="http://schemas.microsoft.com/office/drawing/2014/main" val="10002"/>
                  </a:ext>
                </a:extLst>
              </a:tr>
              <a:tr h="299143">
                <a:tc>
                  <a:txBody>
                    <a:bodyPr/>
                    <a:lstStyle/>
                    <a:p>
                      <a:pPr algn="l" fontAlgn="b"/>
                      <a:r>
                        <a:rPr lang="en-GB" sz="1100" b="0" i="0" u="none" strike="noStrike">
                          <a:solidFill>
                            <a:srgbClr val="000000"/>
                          </a:solidFill>
                          <a:effectLst/>
                          <a:latin typeface="Calibri" panose="020F0502020204030204" pitchFamily="34" charset="0"/>
                        </a:rPr>
                        <a:t>Hounslow</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24%</a:t>
                      </a:r>
                    </a:p>
                  </a:txBody>
                  <a:tcPr marL="9525" marR="9525" marT="9525" marB="0" anchor="ctr"/>
                </a:tc>
                <a:extLst>
                  <a:ext uri="{0D108BD9-81ED-4DB2-BD59-A6C34878D82A}">
                    <a16:rowId xmlns="" xmlns:a16="http://schemas.microsoft.com/office/drawing/2014/main" val="567412368"/>
                  </a:ext>
                </a:extLst>
              </a:tr>
              <a:tr h="299143">
                <a:tc>
                  <a:txBody>
                    <a:bodyPr/>
                    <a:lstStyle/>
                    <a:p>
                      <a:pPr algn="l" fontAlgn="b"/>
                      <a:r>
                        <a:rPr lang="en-GB" sz="1100" b="0" i="0" u="none" strike="noStrike">
                          <a:solidFill>
                            <a:srgbClr val="000000"/>
                          </a:solidFill>
                          <a:effectLst/>
                          <a:latin typeface="Calibri" panose="020F0502020204030204" pitchFamily="34" charset="0"/>
                        </a:rPr>
                        <a:t>Islington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 xmlns:a16="http://schemas.microsoft.com/office/drawing/2014/main" val="859824081"/>
                  </a:ext>
                </a:extLst>
              </a:tr>
              <a:tr h="299143">
                <a:tc>
                  <a:txBody>
                    <a:bodyPr/>
                    <a:lstStyle/>
                    <a:p>
                      <a:pPr algn="l" fontAlgn="b"/>
                      <a:r>
                        <a:rPr lang="en-GB" sz="1100" b="0" i="0" u="none" strike="noStrike">
                          <a:solidFill>
                            <a:srgbClr val="000000"/>
                          </a:solidFill>
                          <a:effectLst/>
                          <a:latin typeface="Calibri" panose="020F0502020204030204" pitchFamily="34" charset="0"/>
                        </a:rPr>
                        <a:t>Kensington and Chelsea</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25%</a:t>
                      </a:r>
                    </a:p>
                  </a:txBody>
                  <a:tcPr marL="9525" marR="9525" marT="9525" marB="0" anchor="ctr"/>
                </a:tc>
                <a:extLst>
                  <a:ext uri="{0D108BD9-81ED-4DB2-BD59-A6C34878D82A}">
                    <a16:rowId xmlns="" xmlns:a16="http://schemas.microsoft.com/office/drawing/2014/main" val="10015"/>
                  </a:ext>
                </a:extLst>
              </a:tr>
              <a:tr h="299143">
                <a:tc>
                  <a:txBody>
                    <a:bodyPr/>
                    <a:lstStyle/>
                    <a:p>
                      <a:pPr algn="l" fontAlgn="b"/>
                      <a:r>
                        <a:rPr lang="en-GB" sz="1100" b="0" i="0" u="none" strike="noStrike">
                          <a:solidFill>
                            <a:srgbClr val="000000"/>
                          </a:solidFill>
                          <a:effectLst/>
                          <a:latin typeface="Calibri" panose="020F0502020204030204" pitchFamily="34" charset="0"/>
                        </a:rPr>
                        <a:t>Kingston upon Thames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77%</a:t>
                      </a:r>
                    </a:p>
                  </a:txBody>
                  <a:tcPr marL="9525" marR="9525" marT="9525" marB="0" anchor="ctr"/>
                </a:tc>
                <a:extLst>
                  <a:ext uri="{0D108BD9-81ED-4DB2-BD59-A6C34878D82A}">
                    <a16:rowId xmlns="" xmlns:a16="http://schemas.microsoft.com/office/drawing/2014/main" val="10016"/>
                  </a:ext>
                </a:extLst>
              </a:tr>
              <a:tr h="299143">
                <a:tc>
                  <a:txBody>
                    <a:bodyPr/>
                    <a:lstStyle/>
                    <a:p>
                      <a:pPr algn="l" fontAlgn="b"/>
                      <a:r>
                        <a:rPr lang="en-GB" sz="1100" b="0" i="0" u="none" strike="noStrike">
                          <a:solidFill>
                            <a:srgbClr val="000000"/>
                          </a:solidFill>
                          <a:effectLst/>
                          <a:latin typeface="Calibri" panose="020F0502020204030204" pitchFamily="34" charset="0"/>
                        </a:rPr>
                        <a:t>Lambeth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 xmlns:a16="http://schemas.microsoft.com/office/drawing/2014/main" val="10003"/>
                  </a:ext>
                </a:extLst>
              </a:tr>
              <a:tr h="299143">
                <a:tc>
                  <a:txBody>
                    <a:bodyPr/>
                    <a:lstStyle/>
                    <a:p>
                      <a:pPr algn="l" fontAlgn="b"/>
                      <a:r>
                        <a:rPr lang="en-GB" sz="1100" b="0" i="0" u="none" strike="noStrike">
                          <a:solidFill>
                            <a:srgbClr val="000000"/>
                          </a:solidFill>
                          <a:effectLst/>
                          <a:latin typeface="Calibri" panose="020F0502020204030204" pitchFamily="34" charset="0"/>
                        </a:rPr>
                        <a:t>Lewisham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 xmlns:a16="http://schemas.microsoft.com/office/drawing/2014/main" val="10004"/>
                  </a:ext>
                </a:extLst>
              </a:tr>
              <a:tr h="299143">
                <a:tc>
                  <a:txBody>
                    <a:bodyPr/>
                    <a:lstStyle/>
                    <a:p>
                      <a:pPr algn="l" fontAlgn="b"/>
                      <a:r>
                        <a:rPr lang="en-GB" sz="1100" b="0" i="0" u="none" strike="noStrike">
                          <a:solidFill>
                            <a:srgbClr val="000000"/>
                          </a:solidFill>
                          <a:effectLst/>
                          <a:latin typeface="Calibri" panose="020F0502020204030204" pitchFamily="34" charset="0"/>
                        </a:rPr>
                        <a:t>Merton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 xmlns:a16="http://schemas.microsoft.com/office/drawing/2014/main" val="10005"/>
                  </a:ext>
                </a:extLst>
              </a:tr>
              <a:tr h="299143">
                <a:tc>
                  <a:txBody>
                    <a:bodyPr/>
                    <a:lstStyle/>
                    <a:p>
                      <a:pPr algn="l" fontAlgn="b"/>
                      <a:r>
                        <a:rPr lang="en-GB" sz="1100" b="0" i="0" u="none" strike="noStrike">
                          <a:solidFill>
                            <a:srgbClr val="000000"/>
                          </a:solidFill>
                          <a:effectLst/>
                          <a:latin typeface="Calibri" panose="020F0502020204030204" pitchFamily="34" charset="0"/>
                        </a:rPr>
                        <a:t>Newham</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 xmlns:a16="http://schemas.microsoft.com/office/drawing/2014/main" val="10006"/>
                  </a:ext>
                </a:extLst>
              </a:tr>
              <a:tr h="299143">
                <a:tc>
                  <a:txBody>
                    <a:bodyPr/>
                    <a:lstStyle/>
                    <a:p>
                      <a:pPr algn="l" fontAlgn="b"/>
                      <a:r>
                        <a:rPr lang="en-GB" sz="1100" b="0" i="0" u="none" strike="noStrike">
                          <a:solidFill>
                            <a:srgbClr val="000000"/>
                          </a:solidFill>
                          <a:effectLst/>
                          <a:latin typeface="Calibri" panose="020F0502020204030204" pitchFamily="34" charset="0"/>
                        </a:rPr>
                        <a:t>Redbridge</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 xmlns:a16="http://schemas.microsoft.com/office/drawing/2014/main" val="10007"/>
                  </a:ext>
                </a:extLst>
              </a:tr>
              <a:tr h="299143">
                <a:tc>
                  <a:txBody>
                    <a:bodyPr/>
                    <a:lstStyle/>
                    <a:p>
                      <a:pPr algn="l" fontAlgn="b"/>
                      <a:r>
                        <a:rPr lang="en-GB" sz="1100" b="0" i="0" u="none" strike="noStrike">
                          <a:solidFill>
                            <a:srgbClr val="000000"/>
                          </a:solidFill>
                          <a:effectLst/>
                          <a:latin typeface="Calibri" panose="020F0502020204030204" pitchFamily="34" charset="0"/>
                        </a:rPr>
                        <a:t>Richmond upon Thames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 xmlns:a16="http://schemas.microsoft.com/office/drawing/2014/main" val="10008"/>
                  </a:ext>
                </a:extLst>
              </a:tr>
              <a:tr h="299143">
                <a:tc>
                  <a:txBody>
                    <a:bodyPr/>
                    <a:lstStyle/>
                    <a:p>
                      <a:pPr algn="l" fontAlgn="b"/>
                      <a:r>
                        <a:rPr lang="en-GB" sz="1100" b="0" i="0" u="none" strike="noStrike">
                          <a:solidFill>
                            <a:srgbClr val="000000"/>
                          </a:solidFill>
                          <a:effectLst/>
                          <a:latin typeface="Calibri" panose="020F0502020204030204" pitchFamily="34" charset="0"/>
                        </a:rPr>
                        <a:t>Southwark</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tc>
                <a:extLst>
                  <a:ext uri="{0D108BD9-81ED-4DB2-BD59-A6C34878D82A}">
                    <a16:rowId xmlns="" xmlns:a16="http://schemas.microsoft.com/office/drawing/2014/main" val="10009"/>
                  </a:ext>
                </a:extLst>
              </a:tr>
              <a:tr h="299143">
                <a:tc>
                  <a:txBody>
                    <a:bodyPr/>
                    <a:lstStyle/>
                    <a:p>
                      <a:pPr algn="l" fontAlgn="b"/>
                      <a:r>
                        <a:rPr lang="en-GB" sz="1100" b="0" i="0" u="none" strike="noStrike">
                          <a:solidFill>
                            <a:srgbClr val="000000"/>
                          </a:solidFill>
                          <a:effectLst/>
                          <a:latin typeface="Calibri" panose="020F0502020204030204" pitchFamily="34" charset="0"/>
                        </a:rPr>
                        <a:t>Sutton</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32%</a:t>
                      </a:r>
                    </a:p>
                  </a:txBody>
                  <a:tcPr marL="9525" marR="9525" marT="9525" marB="0" anchor="ctr"/>
                </a:tc>
                <a:extLst>
                  <a:ext uri="{0D108BD9-81ED-4DB2-BD59-A6C34878D82A}">
                    <a16:rowId xmlns="" xmlns:a16="http://schemas.microsoft.com/office/drawing/2014/main" val="10010"/>
                  </a:ext>
                </a:extLst>
              </a:tr>
              <a:tr h="299143">
                <a:tc>
                  <a:txBody>
                    <a:bodyPr/>
                    <a:lstStyle/>
                    <a:p>
                      <a:pPr algn="l" fontAlgn="b"/>
                      <a:r>
                        <a:rPr lang="en-GB" sz="1100" b="0" i="0" u="none" strike="noStrike">
                          <a:solidFill>
                            <a:srgbClr val="000000"/>
                          </a:solidFill>
                          <a:effectLst/>
                          <a:latin typeface="Calibri" panose="020F0502020204030204" pitchFamily="34" charset="0"/>
                        </a:rPr>
                        <a:t>Tower Hamlets</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 xmlns:a16="http://schemas.microsoft.com/office/drawing/2014/main" val="10011"/>
                  </a:ext>
                </a:extLst>
              </a:tr>
              <a:tr h="299143">
                <a:tc>
                  <a:txBody>
                    <a:bodyPr/>
                    <a:lstStyle/>
                    <a:p>
                      <a:pPr algn="l" fontAlgn="b"/>
                      <a:r>
                        <a:rPr lang="en-GB" sz="1100" b="0" i="0" u="none" strike="noStrike">
                          <a:solidFill>
                            <a:srgbClr val="000000"/>
                          </a:solidFill>
                          <a:effectLst/>
                          <a:latin typeface="Calibri" panose="020F0502020204030204" pitchFamily="34" charset="0"/>
                        </a:rPr>
                        <a:t>Waltham Forest</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52%</a:t>
                      </a:r>
                    </a:p>
                  </a:txBody>
                  <a:tcPr marL="9525" marR="9525" marT="9525" marB="0" anchor="ctr"/>
                </a:tc>
                <a:extLst>
                  <a:ext uri="{0D108BD9-81ED-4DB2-BD59-A6C34878D82A}">
                    <a16:rowId xmlns="" xmlns:a16="http://schemas.microsoft.com/office/drawing/2014/main" val="10012"/>
                  </a:ext>
                </a:extLst>
              </a:tr>
              <a:tr h="299143">
                <a:tc>
                  <a:txBody>
                    <a:bodyPr/>
                    <a:lstStyle/>
                    <a:p>
                      <a:pPr algn="l" fontAlgn="b"/>
                      <a:r>
                        <a:rPr lang="en-GB" sz="1100" b="0" i="0" u="none" strike="noStrike">
                          <a:solidFill>
                            <a:srgbClr val="000000"/>
                          </a:solidFill>
                          <a:effectLst/>
                          <a:latin typeface="Calibri" panose="020F0502020204030204" pitchFamily="34" charset="0"/>
                        </a:rPr>
                        <a:t>Wandsworth</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61%</a:t>
                      </a:r>
                    </a:p>
                  </a:txBody>
                  <a:tcPr marL="9525" marR="9525" marT="9525" marB="0" anchor="ctr"/>
                </a:tc>
                <a:extLst>
                  <a:ext uri="{0D108BD9-81ED-4DB2-BD59-A6C34878D82A}">
                    <a16:rowId xmlns="" xmlns:a16="http://schemas.microsoft.com/office/drawing/2014/main" val="10013"/>
                  </a:ext>
                </a:extLst>
              </a:tr>
              <a:tr h="299143">
                <a:tc>
                  <a:txBody>
                    <a:bodyPr/>
                    <a:lstStyle/>
                    <a:p>
                      <a:pPr algn="l" fontAlgn="b"/>
                      <a:r>
                        <a:rPr lang="en-GB" sz="1100" b="0" i="0" u="none" strike="noStrike">
                          <a:solidFill>
                            <a:srgbClr val="000000"/>
                          </a:solidFill>
                          <a:effectLst/>
                          <a:latin typeface="Calibri" panose="020F0502020204030204" pitchFamily="34" charset="0"/>
                        </a:rPr>
                        <a:t>Westminster</a:t>
                      </a:r>
                    </a:p>
                  </a:txBody>
                  <a:tcPr marL="9525" marR="9525" marT="9525" marB="0"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dirty="0">
                          <a:solidFill>
                            <a:srgbClr val="000000"/>
                          </a:solidFill>
                          <a:effectLst/>
                          <a:latin typeface="Calibri" panose="020F0502020204030204" pitchFamily="34" charset="0"/>
                        </a:rPr>
                        <a:t>33%</a:t>
                      </a:r>
                    </a:p>
                  </a:txBody>
                  <a:tcPr marL="9525" marR="9525" marT="9525" marB="0" anchor="ct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87471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Local Authority – Adult Skills Budget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5186613" cy="369332"/>
          </a:xfrm>
          <a:prstGeom prst="rect">
            <a:avLst/>
          </a:prstGeom>
          <a:noFill/>
        </p:spPr>
        <p:txBody>
          <a:bodyPr wrap="none" rtlCol="0">
            <a:spAutoFit/>
          </a:bodyPr>
          <a:lstStyle/>
          <a:p>
            <a:r>
              <a:rPr lang="en-GB" dirty="0"/>
              <a:t>Local Authority – Adult Skills Budget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7" name="Content Placeholder 6"/>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55757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SDI – Adult Skills Budget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4071243" cy="369332"/>
          </a:xfrm>
          <a:prstGeom prst="rect">
            <a:avLst/>
          </a:prstGeom>
          <a:noFill/>
        </p:spPr>
        <p:txBody>
          <a:bodyPr wrap="none" rtlCol="0">
            <a:spAutoFit/>
          </a:bodyPr>
          <a:lstStyle/>
          <a:p>
            <a:r>
              <a:rPr lang="en-GB" dirty="0"/>
              <a:t>SDI – Adult Skills Budget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6" name="Content Placeholder 5"/>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417831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(Learner Maps)</a:t>
            </a:r>
          </a:p>
        </p:txBody>
      </p:sp>
      <p:sp>
        <p:nvSpPr>
          <p:cNvPr id="5" name="Text Placeholder 4"/>
          <p:cNvSpPr>
            <a:spLocks noGrp="1"/>
          </p:cNvSpPr>
          <p:nvPr>
            <p:ph type="body" sz="quarter" idx="13"/>
          </p:nvPr>
        </p:nvSpPr>
        <p:spPr/>
        <p:txBody>
          <a:bodyPr>
            <a:normAutofit fontScale="92500" lnSpcReduction="10000"/>
          </a:bodyPr>
          <a:lstStyle/>
          <a:p>
            <a:r>
              <a:rPr lang="en-GB" dirty="0"/>
              <a:t>London ACL Provider – Adult Skills Budget Funded Learners</a:t>
            </a:r>
          </a:p>
        </p:txBody>
      </p:sp>
      <p:pic>
        <p:nvPicPr>
          <p:cNvPr id="11" name="Picture 10"/>
          <p:cNvPicPr>
            <a:picLocks noChangeAspect="1"/>
          </p:cNvPicPr>
          <p:nvPr/>
        </p:nvPicPr>
        <p:blipFill>
          <a:blip r:embed="rId2"/>
          <a:stretch>
            <a:fillRect/>
          </a:stretch>
        </p:blipFill>
        <p:spPr>
          <a:xfrm>
            <a:off x="0" y="0"/>
            <a:ext cx="1511939" cy="274344"/>
          </a:xfrm>
          <a:prstGeom prst="rect">
            <a:avLst/>
          </a:prstGeom>
        </p:spPr>
      </p:pic>
      <p:sp>
        <p:nvSpPr>
          <p:cNvPr id="2" name="TextBox 1"/>
          <p:cNvSpPr txBox="1"/>
          <p:nvPr/>
        </p:nvSpPr>
        <p:spPr>
          <a:xfrm>
            <a:off x="314325" y="9525"/>
            <a:ext cx="6267357" cy="369332"/>
          </a:xfrm>
          <a:prstGeom prst="rect">
            <a:avLst/>
          </a:prstGeom>
          <a:noFill/>
        </p:spPr>
        <p:txBody>
          <a:bodyPr wrap="none" rtlCol="0">
            <a:spAutoFit/>
          </a:bodyPr>
          <a:lstStyle/>
          <a:p>
            <a:r>
              <a:rPr lang="en-GB" dirty="0"/>
              <a:t>Other London ACL Provider – Adult Skills Budget Funded Learners</a:t>
            </a:r>
          </a:p>
        </p:txBody>
      </p:sp>
      <p:sp>
        <p:nvSpPr>
          <p:cNvPr id="13" name="TextBox 12"/>
          <p:cNvSpPr txBox="1"/>
          <p:nvPr/>
        </p:nvSpPr>
        <p:spPr>
          <a:xfrm>
            <a:off x="5540721" y="6645274"/>
            <a:ext cx="3069123" cy="230832"/>
          </a:xfrm>
          <a:prstGeom prst="rect">
            <a:avLst/>
          </a:prstGeom>
          <a:noFill/>
        </p:spPr>
        <p:txBody>
          <a:bodyPr wrap="square" rtlCol="0" anchor="b">
            <a:spAutoFit/>
          </a:bodyPr>
          <a:lstStyle/>
          <a:p>
            <a:r>
              <a:rPr lang="en-GB" sz="900" dirty="0"/>
              <a:t>Data Source: 	National ILR 2014/15 (R14)</a:t>
            </a:r>
          </a:p>
        </p:txBody>
      </p:sp>
      <p:pic>
        <p:nvPicPr>
          <p:cNvPr id="15" name="Content Placeholder 14"/>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62215" y="767100"/>
            <a:ext cx="7562370" cy="5323800"/>
          </a:xfrm>
        </p:spPr>
      </p:pic>
    </p:spTree>
    <p:extLst>
      <p:ext uri="{BB962C8B-B14F-4D97-AF65-F5344CB8AC3E}">
        <p14:creationId xmlns:p14="http://schemas.microsoft.com/office/powerpoint/2010/main" val="154592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Pan-London Analysis </a:t>
            </a:r>
            <a:r>
              <a:rPr lang="en-GB" sz="2000" dirty="0"/>
              <a:t>(</a:t>
            </a:r>
            <a:r>
              <a:rPr lang="en-GB" sz="1800" dirty="0"/>
              <a:t>LEARNER</a:t>
            </a:r>
            <a:r>
              <a:rPr lang="en-GB" sz="2000" dirty="0"/>
              <a:t> Trends)</a:t>
            </a:r>
          </a:p>
        </p:txBody>
      </p:sp>
      <p:sp>
        <p:nvSpPr>
          <p:cNvPr id="5" name="Text Placeholder 4"/>
          <p:cNvSpPr>
            <a:spLocks noGrp="1"/>
          </p:cNvSpPr>
          <p:nvPr>
            <p:ph type="body" sz="quarter" idx="13"/>
          </p:nvPr>
        </p:nvSpPr>
        <p:spPr/>
        <p:txBody>
          <a:bodyPr>
            <a:normAutofit fontScale="92500" lnSpcReduction="10000"/>
          </a:bodyPr>
          <a:lstStyle/>
          <a:p>
            <a:r>
              <a:rPr lang="en-GB" dirty="0"/>
              <a:t>Adult Skills Budget Funded Learners</a:t>
            </a:r>
          </a:p>
        </p:txBody>
      </p:sp>
      <p:sp>
        <p:nvSpPr>
          <p:cNvPr id="7" name="Text Placeholder 6"/>
          <p:cNvSpPr>
            <a:spLocks noGrp="1"/>
          </p:cNvSpPr>
          <p:nvPr>
            <p:ph type="body" sz="quarter" idx="16"/>
          </p:nvPr>
        </p:nvSpPr>
        <p:spPr/>
        <p:txBody>
          <a:bodyPr>
            <a:normAutofit fontScale="92500" lnSpcReduction="10000"/>
          </a:bodyPr>
          <a:lstStyle/>
          <a:p>
            <a:r>
              <a:rPr lang="en-GB" dirty="0"/>
              <a:t>Adult Skills Budget Funded Learners</a:t>
            </a:r>
          </a:p>
        </p:txBody>
      </p:sp>
      <p:sp>
        <p:nvSpPr>
          <p:cNvPr id="8" name="TextBox 7"/>
          <p:cNvSpPr txBox="1"/>
          <p:nvPr/>
        </p:nvSpPr>
        <p:spPr>
          <a:xfrm>
            <a:off x="316862" y="3"/>
            <a:ext cx="5163208" cy="369332"/>
          </a:xfrm>
          <a:prstGeom prst="rect">
            <a:avLst/>
          </a:prstGeom>
          <a:noFill/>
        </p:spPr>
        <p:txBody>
          <a:bodyPr wrap="none" rtlCol="0">
            <a:spAutoFit/>
          </a:bodyPr>
          <a:lstStyle/>
          <a:p>
            <a:r>
              <a:rPr lang="en-GB" dirty="0"/>
              <a:t>Learner Trends – Adult Skills Budget Funded Learners</a:t>
            </a:r>
          </a:p>
        </p:txBody>
      </p:sp>
      <p:sp>
        <p:nvSpPr>
          <p:cNvPr id="10" name="TextBox 9"/>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2012/13 (R14), 2013/14 (R14), 2014/15 (R14)</a:t>
            </a:r>
          </a:p>
        </p:txBody>
      </p:sp>
      <p:graphicFrame>
        <p:nvGraphicFramePr>
          <p:cNvPr id="11" name="Content Placeholder 8"/>
          <p:cNvGraphicFramePr>
            <a:graphicFrameLocks noGrp="1"/>
          </p:cNvGraphicFramePr>
          <p:nvPr>
            <p:ph sz="quarter" idx="15"/>
            <p:extLst>
              <p:ext uri="{D42A27DB-BD31-4B8C-83A1-F6EECF244321}">
                <p14:modId xmlns:p14="http://schemas.microsoft.com/office/powerpoint/2010/main" val="555366387"/>
              </p:ext>
            </p:extLst>
          </p:nvPr>
        </p:nvGraphicFramePr>
        <p:xfrm>
          <a:off x="301624" y="635001"/>
          <a:ext cx="8078528" cy="2222502"/>
        </p:xfrm>
        <a:graphic>
          <a:graphicData uri="http://schemas.openxmlformats.org/drawingml/2006/table">
            <a:tbl>
              <a:tblPr firstRow="1" bandRow="1">
                <a:tableStyleId>{5C22544A-7EE6-4342-B048-85BDC9FD1C3A}</a:tableStyleId>
              </a:tblPr>
              <a:tblGrid>
                <a:gridCol w="2019632">
                  <a:extLst>
                    <a:ext uri="{9D8B030D-6E8A-4147-A177-3AD203B41FA5}">
                      <a16:colId xmlns="" xmlns:a16="http://schemas.microsoft.com/office/drawing/2014/main" val="20000"/>
                    </a:ext>
                  </a:extLst>
                </a:gridCol>
                <a:gridCol w="2019632">
                  <a:extLst>
                    <a:ext uri="{9D8B030D-6E8A-4147-A177-3AD203B41FA5}">
                      <a16:colId xmlns="" xmlns:a16="http://schemas.microsoft.com/office/drawing/2014/main" val="20001"/>
                    </a:ext>
                  </a:extLst>
                </a:gridCol>
                <a:gridCol w="2019632">
                  <a:extLst>
                    <a:ext uri="{9D8B030D-6E8A-4147-A177-3AD203B41FA5}">
                      <a16:colId xmlns="" xmlns:a16="http://schemas.microsoft.com/office/drawing/2014/main" val="3880695482"/>
                    </a:ext>
                  </a:extLst>
                </a:gridCol>
                <a:gridCol w="2019632">
                  <a:extLst>
                    <a:ext uri="{9D8B030D-6E8A-4147-A177-3AD203B41FA5}">
                      <a16:colId xmlns="" xmlns:a16="http://schemas.microsoft.com/office/drawing/2014/main" val="1292371257"/>
                    </a:ext>
                  </a:extLst>
                </a:gridCol>
              </a:tblGrid>
              <a:tr h="370417">
                <a:tc>
                  <a:txBody>
                    <a:bodyPr/>
                    <a:lstStyle/>
                    <a:p>
                      <a:endParaRPr lang="en-GB" dirty="0"/>
                    </a:p>
                  </a:txBody>
                  <a:tcPr anchor="ctr"/>
                </a:tc>
                <a:tc>
                  <a:txBody>
                    <a:bodyPr/>
                    <a:lstStyle/>
                    <a:p>
                      <a:pPr algn="ctr"/>
                      <a:r>
                        <a:rPr lang="en-GB" sz="1100" dirty="0"/>
                        <a:t>Local Authorities</a:t>
                      </a:r>
                    </a:p>
                  </a:txBody>
                  <a:tcPr anchor="ctr"/>
                </a:tc>
                <a:tc>
                  <a:txBody>
                    <a:bodyPr/>
                    <a:lstStyle/>
                    <a:p>
                      <a:pPr algn="ctr"/>
                      <a:r>
                        <a:rPr lang="en-GB" sz="1100" dirty="0"/>
                        <a:t>SDIs</a:t>
                      </a:r>
                    </a:p>
                  </a:txBody>
                  <a:tcPr anchor="ctr"/>
                </a:tc>
                <a:tc>
                  <a:txBody>
                    <a:bodyPr/>
                    <a:lstStyle/>
                    <a:p>
                      <a:pPr algn="ctr"/>
                      <a:r>
                        <a:rPr lang="en-GB" sz="1100" dirty="0"/>
                        <a:t>Other London ACL Providers</a:t>
                      </a:r>
                    </a:p>
                  </a:txBody>
                  <a:tcPr anchor="ctr"/>
                </a:tc>
                <a:extLst>
                  <a:ext uri="{0D108BD9-81ED-4DB2-BD59-A6C34878D82A}">
                    <a16:rowId xmlns="" xmlns:a16="http://schemas.microsoft.com/office/drawing/2014/main" val="10000"/>
                  </a:ext>
                </a:extLst>
              </a:tr>
              <a:tr h="370417">
                <a:tc>
                  <a:txBody>
                    <a:bodyPr/>
                    <a:lstStyle/>
                    <a:p>
                      <a:r>
                        <a:rPr lang="en-GB" sz="1100" dirty="0"/>
                        <a:t>2012/13</a:t>
                      </a:r>
                    </a:p>
                  </a:txBody>
                  <a:tcPr anchor="ctr"/>
                </a:tc>
                <a:tc>
                  <a:txBody>
                    <a:bodyPr/>
                    <a:lstStyle/>
                    <a:p>
                      <a:pPr algn="ctr" fontAlgn="ctr"/>
                      <a:r>
                        <a:rPr lang="en-GB" sz="1100" b="0" i="0" u="none" strike="noStrike">
                          <a:solidFill>
                            <a:srgbClr val="000000"/>
                          </a:solidFill>
                          <a:effectLst/>
                          <a:latin typeface="Calibri" panose="020F0502020204030204" pitchFamily="34" charset="0"/>
                        </a:rPr>
                        <a:t>40,850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43,390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20,340</a:t>
                      </a:r>
                    </a:p>
                  </a:txBody>
                  <a:tcPr marL="9525" marR="9525" marT="9525" marB="0" anchor="ctr"/>
                </a:tc>
                <a:extLst>
                  <a:ext uri="{0D108BD9-81ED-4DB2-BD59-A6C34878D82A}">
                    <a16:rowId xmlns="" xmlns:a16="http://schemas.microsoft.com/office/drawing/2014/main" val="10001"/>
                  </a:ext>
                </a:extLst>
              </a:tr>
              <a:tr h="370417">
                <a:tc>
                  <a:txBody>
                    <a:bodyPr/>
                    <a:lstStyle/>
                    <a:p>
                      <a:r>
                        <a:rPr lang="en-GB" sz="1100" dirty="0"/>
                        <a:t>2013/14</a:t>
                      </a:r>
                    </a:p>
                  </a:txBody>
                  <a:tcPr anchor="ctr"/>
                </a:tc>
                <a:tc>
                  <a:txBody>
                    <a:bodyPr/>
                    <a:lstStyle/>
                    <a:p>
                      <a:pPr algn="ctr" fontAlgn="ctr"/>
                      <a:r>
                        <a:rPr lang="en-GB" sz="1100" b="0" i="0" u="none" strike="noStrike">
                          <a:solidFill>
                            <a:srgbClr val="000000"/>
                          </a:solidFill>
                          <a:effectLst/>
                          <a:latin typeface="Calibri" panose="020F0502020204030204" pitchFamily="34" charset="0"/>
                        </a:rPr>
                        <a:t>45,410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43,690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18,000</a:t>
                      </a:r>
                    </a:p>
                  </a:txBody>
                  <a:tcPr marL="9525" marR="9525" marT="9525" marB="0" anchor="ctr"/>
                </a:tc>
                <a:extLst>
                  <a:ext uri="{0D108BD9-81ED-4DB2-BD59-A6C34878D82A}">
                    <a16:rowId xmlns="" xmlns:a16="http://schemas.microsoft.com/office/drawing/2014/main" val="10002"/>
                  </a:ext>
                </a:extLst>
              </a:tr>
              <a:tr h="370417">
                <a:tc>
                  <a:txBody>
                    <a:bodyPr/>
                    <a:lstStyle/>
                    <a:p>
                      <a:r>
                        <a:rPr lang="en-GB" sz="1100" dirty="0"/>
                        <a:t>2014/15</a:t>
                      </a:r>
                    </a:p>
                  </a:txBody>
                  <a:tcPr anchor="ctr"/>
                </a:tc>
                <a:tc>
                  <a:txBody>
                    <a:bodyPr/>
                    <a:lstStyle/>
                    <a:p>
                      <a:pPr algn="ctr" fontAlgn="ctr"/>
                      <a:r>
                        <a:rPr lang="en-GB" sz="1100" b="0" i="0" u="none" strike="noStrike">
                          <a:solidFill>
                            <a:srgbClr val="000000"/>
                          </a:solidFill>
                          <a:effectLst/>
                          <a:latin typeface="Calibri" panose="020F0502020204030204" pitchFamily="34" charset="0"/>
                        </a:rPr>
                        <a:t>40,230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41,190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13,750</a:t>
                      </a:r>
                    </a:p>
                  </a:txBody>
                  <a:tcPr marL="9525" marR="9525" marT="9525" marB="0" anchor="ctr"/>
                </a:tc>
                <a:extLst>
                  <a:ext uri="{0D108BD9-81ED-4DB2-BD59-A6C34878D82A}">
                    <a16:rowId xmlns="" xmlns:a16="http://schemas.microsoft.com/office/drawing/2014/main" val="10003"/>
                  </a:ext>
                </a:extLst>
              </a:tr>
              <a:tr h="370417">
                <a:tc>
                  <a:txBody>
                    <a:bodyPr/>
                    <a:lstStyle/>
                    <a:p>
                      <a:r>
                        <a:rPr lang="en-GB" sz="1100" dirty="0"/>
                        <a:t>Change (Numbers)</a:t>
                      </a:r>
                    </a:p>
                  </a:txBody>
                  <a:tcPr anchor="ctr"/>
                </a:tc>
                <a:tc>
                  <a:txBody>
                    <a:bodyPr/>
                    <a:lstStyle/>
                    <a:p>
                      <a:pPr algn="ctr" fontAlgn="ctr"/>
                      <a:r>
                        <a:rPr lang="en-GB" sz="1100" b="0" i="0" u="none" strike="noStrike">
                          <a:solidFill>
                            <a:srgbClr val="000000"/>
                          </a:solidFill>
                          <a:effectLst/>
                          <a:latin typeface="Calibri" panose="020F0502020204030204" pitchFamily="34" charset="0"/>
                        </a:rPr>
                        <a:t>-620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-2200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-6,590</a:t>
                      </a:r>
                    </a:p>
                  </a:txBody>
                  <a:tcPr marL="9525" marR="9525" marT="9525" marB="0" anchor="ctr"/>
                </a:tc>
                <a:extLst>
                  <a:ext uri="{0D108BD9-81ED-4DB2-BD59-A6C34878D82A}">
                    <a16:rowId xmlns="" xmlns:a16="http://schemas.microsoft.com/office/drawing/2014/main" val="10004"/>
                  </a:ext>
                </a:extLst>
              </a:tr>
              <a:tr h="370417">
                <a:tc>
                  <a:txBody>
                    <a:bodyPr/>
                    <a:lstStyle/>
                    <a:p>
                      <a:r>
                        <a:rPr lang="en-GB" sz="1100" dirty="0"/>
                        <a:t>Change (%)</a:t>
                      </a:r>
                    </a:p>
                  </a:txBody>
                  <a:tcPr anchor="ctr"/>
                </a:tc>
                <a:tc>
                  <a:txBody>
                    <a:bodyPr/>
                    <a:lstStyle/>
                    <a:p>
                      <a:pPr algn="ctr" fontAlgn="ctr"/>
                      <a:r>
                        <a:rPr lang="en-GB"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-32.4%</a:t>
                      </a:r>
                    </a:p>
                  </a:txBody>
                  <a:tcPr marL="9525" marR="9525" marT="9525" marB="0" anchor="ctr"/>
                </a:tc>
                <a:extLst>
                  <a:ext uri="{0D108BD9-81ED-4DB2-BD59-A6C34878D82A}">
                    <a16:rowId xmlns="" xmlns:a16="http://schemas.microsoft.com/office/drawing/2014/main" val="10005"/>
                  </a:ext>
                </a:extLst>
              </a:tr>
            </a:tbl>
          </a:graphicData>
        </a:graphic>
      </p:graphicFrame>
      <p:graphicFrame>
        <p:nvGraphicFramePr>
          <p:cNvPr id="13" name="Content Placeholder 9"/>
          <p:cNvGraphicFramePr>
            <a:graphicFrameLocks noGrp="1"/>
          </p:cNvGraphicFramePr>
          <p:nvPr>
            <p:ph sz="quarter" idx="17"/>
            <p:extLst>
              <p:ext uri="{D42A27DB-BD31-4B8C-83A1-F6EECF244321}">
                <p14:modId xmlns:p14="http://schemas.microsoft.com/office/powerpoint/2010/main" val="769641234"/>
              </p:ext>
            </p:extLst>
          </p:nvPr>
        </p:nvGraphicFramePr>
        <p:xfrm>
          <a:off x="301625" y="3548063"/>
          <a:ext cx="8078788" cy="2706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85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Adult Skills Budget Funded Learners</a:t>
            </a:r>
          </a:p>
        </p:txBody>
      </p:sp>
      <p:graphicFrame>
        <p:nvGraphicFramePr>
          <p:cNvPr id="12" name="Content Placeholder 17"/>
          <p:cNvGraphicFramePr>
            <a:graphicFrameLocks noGrp="1"/>
          </p:cNvGraphicFramePr>
          <p:nvPr>
            <p:ph sz="quarter" idx="15"/>
            <p:extLst>
              <p:ext uri="{D42A27DB-BD31-4B8C-83A1-F6EECF244321}">
                <p14:modId xmlns:p14="http://schemas.microsoft.com/office/powerpoint/2010/main" val="2188924119"/>
              </p:ext>
            </p:extLst>
          </p:nvPr>
        </p:nvGraphicFramePr>
        <p:xfrm>
          <a:off x="304800" y="609596"/>
          <a:ext cx="8072845" cy="5579856"/>
        </p:xfrm>
        <a:graphic>
          <a:graphicData uri="http://schemas.openxmlformats.org/drawingml/2006/table">
            <a:tbl>
              <a:tblPr firstRow="1" bandRow="1">
                <a:tableStyleId>{B301B821-A1FF-4177-AEE7-76D212191A09}</a:tableStyleId>
              </a:tblPr>
              <a:tblGrid>
                <a:gridCol w="2967316">
                  <a:extLst>
                    <a:ext uri="{9D8B030D-6E8A-4147-A177-3AD203B41FA5}">
                      <a16:colId xmlns="" xmlns:a16="http://schemas.microsoft.com/office/drawing/2014/main" val="20000"/>
                    </a:ext>
                  </a:extLst>
                </a:gridCol>
                <a:gridCol w="916377">
                  <a:extLst>
                    <a:ext uri="{9D8B030D-6E8A-4147-A177-3AD203B41FA5}">
                      <a16:colId xmlns="" xmlns:a16="http://schemas.microsoft.com/office/drawing/2014/main" val="20001"/>
                    </a:ext>
                  </a:extLst>
                </a:gridCol>
                <a:gridCol w="785466">
                  <a:extLst>
                    <a:ext uri="{9D8B030D-6E8A-4147-A177-3AD203B41FA5}">
                      <a16:colId xmlns="" xmlns:a16="http://schemas.microsoft.com/office/drawing/2014/main" val="20002"/>
                    </a:ext>
                  </a:extLst>
                </a:gridCol>
                <a:gridCol w="916377">
                  <a:extLst>
                    <a:ext uri="{9D8B030D-6E8A-4147-A177-3AD203B41FA5}">
                      <a16:colId xmlns="" xmlns:a16="http://schemas.microsoft.com/office/drawing/2014/main" val="3691461950"/>
                    </a:ext>
                  </a:extLst>
                </a:gridCol>
                <a:gridCol w="785466">
                  <a:extLst>
                    <a:ext uri="{9D8B030D-6E8A-4147-A177-3AD203B41FA5}">
                      <a16:colId xmlns="" xmlns:a16="http://schemas.microsoft.com/office/drawing/2014/main" val="941689656"/>
                    </a:ext>
                  </a:extLst>
                </a:gridCol>
                <a:gridCol w="916377">
                  <a:extLst>
                    <a:ext uri="{9D8B030D-6E8A-4147-A177-3AD203B41FA5}">
                      <a16:colId xmlns="" xmlns:a16="http://schemas.microsoft.com/office/drawing/2014/main" val="571721482"/>
                    </a:ext>
                  </a:extLst>
                </a:gridCol>
                <a:gridCol w="785466">
                  <a:extLst>
                    <a:ext uri="{9D8B030D-6E8A-4147-A177-3AD203B41FA5}">
                      <a16:colId xmlns="" xmlns:a16="http://schemas.microsoft.com/office/drawing/2014/main" val="1704535237"/>
                    </a:ext>
                  </a:extLst>
                </a:gridCol>
              </a:tblGrid>
              <a:tr h="424002">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254401">
                <a:tc>
                  <a:txBody>
                    <a:bodyPr/>
                    <a:lstStyle/>
                    <a:p>
                      <a:endParaRPr lang="en-GB" sz="1200" dirty="0"/>
                    </a:p>
                  </a:txBody>
                  <a:tcPr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rPr>
                        <a:t>Learners</a:t>
                      </a:r>
                    </a:p>
                  </a:txBody>
                  <a:tcPr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tc>
                  <a:txBody>
                    <a:bodyPr/>
                    <a:lstStyle/>
                    <a:p>
                      <a:pPr algn="ctr"/>
                      <a:r>
                        <a:rPr lang="en-GB" sz="1200" b="1" dirty="0">
                          <a:solidFill>
                            <a:schemeClr val="bg1"/>
                          </a:solidFill>
                        </a:rPr>
                        <a:t>Learners</a:t>
                      </a:r>
                    </a:p>
                  </a:txBody>
                  <a:tcPr anchor="ctr">
                    <a:solidFill>
                      <a:schemeClr val="accent1"/>
                    </a:solidFill>
                  </a:tcPr>
                </a:tc>
                <a:tc>
                  <a:txBody>
                    <a:bodyPr/>
                    <a:lstStyle/>
                    <a:p>
                      <a:pPr algn="ctr"/>
                      <a:r>
                        <a:rPr lang="en-GB" sz="1200" b="1" dirty="0">
                          <a:solidFill>
                            <a:schemeClr val="bg1"/>
                          </a:solidFill>
                        </a:rPr>
                        <a:t>%</a:t>
                      </a:r>
                    </a:p>
                  </a:txBody>
                  <a:tcPr anchor="ctr">
                    <a:solidFill>
                      <a:schemeClr val="accent1"/>
                    </a:solidFill>
                  </a:tcPr>
                </a:tc>
                <a:extLst>
                  <a:ext uri="{0D108BD9-81ED-4DB2-BD59-A6C34878D82A}">
                    <a16:rowId xmlns="" xmlns:a16="http://schemas.microsoft.com/office/drawing/2014/main" val="10001"/>
                  </a:ext>
                </a:extLst>
              </a:tr>
              <a:tr h="303021">
                <a:tc>
                  <a:txBody>
                    <a:bodyPr/>
                    <a:lstStyle/>
                    <a:p>
                      <a:pPr algn="l"/>
                      <a:r>
                        <a:rPr lang="en-GB" sz="1100" dirty="0"/>
                        <a:t>Health, Public Services and Care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3,120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1,670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1,190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 xmlns:a16="http://schemas.microsoft.com/office/drawing/2014/main" val="10002"/>
                  </a:ext>
                </a:extLst>
              </a:tr>
              <a:tr h="303021">
                <a:tc>
                  <a:txBody>
                    <a:bodyPr/>
                    <a:lstStyle/>
                    <a:p>
                      <a:pPr algn="l"/>
                      <a:r>
                        <a:rPr lang="en-GB" sz="1100" dirty="0"/>
                        <a:t>Science and Mathematics</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 xmlns:a16="http://schemas.microsoft.com/office/drawing/2014/main" val="567412368"/>
                  </a:ext>
                </a:extLst>
              </a:tr>
              <a:tr h="303021">
                <a:tc>
                  <a:txBody>
                    <a:bodyPr/>
                    <a:lstStyle/>
                    <a:p>
                      <a:pPr algn="l"/>
                      <a:r>
                        <a:rPr lang="en-GB" sz="1100" dirty="0"/>
                        <a:t>Agriculture, Horticulture &amp; Animal Care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260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859824081"/>
                  </a:ext>
                </a:extLst>
              </a:tr>
              <a:tr h="303021">
                <a:tc>
                  <a:txBody>
                    <a:bodyPr/>
                    <a:lstStyle/>
                    <a:p>
                      <a:pPr algn="l"/>
                      <a:r>
                        <a:rPr lang="en-GB" sz="1100" dirty="0"/>
                        <a:t>Engineering &amp; Manufacturing Tech.</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 xmlns:a16="http://schemas.microsoft.com/office/drawing/2014/main" val="10015"/>
                  </a:ext>
                </a:extLst>
              </a:tr>
              <a:tr h="303021">
                <a:tc>
                  <a:txBody>
                    <a:bodyPr/>
                    <a:lstStyle/>
                    <a:p>
                      <a:pPr algn="l"/>
                      <a:r>
                        <a:rPr lang="en-GB" sz="1100" dirty="0"/>
                        <a:t>Construction, Planning &amp; Built Environ.</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 xmlns:a16="http://schemas.microsoft.com/office/drawing/2014/main" val="10016"/>
                  </a:ext>
                </a:extLst>
              </a:tr>
              <a:tr h="303021">
                <a:tc>
                  <a:txBody>
                    <a:bodyPr/>
                    <a:lstStyle/>
                    <a:p>
                      <a:pPr algn="l"/>
                      <a:r>
                        <a:rPr lang="en-GB" sz="1100" dirty="0"/>
                        <a:t>Information &amp; Communication Tech.</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3,100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2,530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 xmlns:a16="http://schemas.microsoft.com/office/drawing/2014/main" val="10003"/>
                  </a:ext>
                </a:extLst>
              </a:tr>
              <a:tr h="303021">
                <a:tc>
                  <a:txBody>
                    <a:bodyPr/>
                    <a:lstStyle/>
                    <a:p>
                      <a:pPr algn="l"/>
                      <a:r>
                        <a:rPr lang="en-GB" sz="1100"/>
                        <a:t>Retail and Commercial Enterprise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1,430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750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 xmlns:a16="http://schemas.microsoft.com/office/drawing/2014/main" val="10004"/>
                  </a:ext>
                </a:extLst>
              </a:tr>
              <a:tr h="303021">
                <a:tc>
                  <a:txBody>
                    <a:bodyPr/>
                    <a:lstStyle/>
                    <a:p>
                      <a:pPr algn="l"/>
                      <a:r>
                        <a:rPr lang="en-GB" sz="1100"/>
                        <a:t>Leisure, Travel and Tourism</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05"/>
                  </a:ext>
                </a:extLst>
              </a:tr>
              <a:tr h="303021">
                <a:tc>
                  <a:txBody>
                    <a:bodyPr/>
                    <a:lstStyle/>
                    <a:p>
                      <a:pPr algn="l"/>
                      <a:r>
                        <a:rPr lang="en-GB" sz="1100"/>
                        <a:t>Arts, Media and Publishing</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1,520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20,160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 xmlns:a16="http://schemas.microsoft.com/office/drawing/2014/main" val="10006"/>
                  </a:ext>
                </a:extLst>
              </a:tr>
              <a:tr h="303021">
                <a:tc>
                  <a:txBody>
                    <a:bodyPr/>
                    <a:lstStyle/>
                    <a:p>
                      <a:pPr algn="l"/>
                      <a:r>
                        <a:rPr lang="en-GB" sz="1100"/>
                        <a:t>History, Philosophy and Theology</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1,970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7"/>
                  </a:ext>
                </a:extLst>
              </a:tr>
              <a:tr h="303021">
                <a:tc>
                  <a:txBody>
                    <a:bodyPr/>
                    <a:lstStyle/>
                    <a:p>
                      <a:pPr algn="l"/>
                      <a:r>
                        <a:rPr lang="en-GB" sz="1100"/>
                        <a:t>Social Sciences</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8"/>
                  </a:ext>
                </a:extLst>
              </a:tr>
              <a:tr h="303021">
                <a:tc>
                  <a:txBody>
                    <a:bodyPr/>
                    <a:lstStyle/>
                    <a:p>
                      <a:pPr algn="l"/>
                      <a:r>
                        <a:rPr lang="en-GB" sz="1100"/>
                        <a:t>Languages, Literature and Culture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2,130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8,830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 xmlns:a16="http://schemas.microsoft.com/office/drawing/2014/main" val="10009"/>
                  </a:ext>
                </a:extLst>
              </a:tr>
              <a:tr h="303021">
                <a:tc>
                  <a:txBody>
                    <a:bodyPr/>
                    <a:lstStyle/>
                    <a:p>
                      <a:pPr algn="l"/>
                      <a:r>
                        <a:rPr lang="en-GB" sz="1100"/>
                        <a:t>Education and Training</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850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10"/>
                  </a:ext>
                </a:extLst>
              </a:tr>
              <a:tr h="303021">
                <a:tc>
                  <a:txBody>
                    <a:bodyPr/>
                    <a:lstStyle/>
                    <a:p>
                      <a:pPr algn="l"/>
                      <a:r>
                        <a:rPr lang="en-GB" sz="1100" dirty="0"/>
                        <a:t>Preparation for Life and Work</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28,780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6,960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9,640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 xmlns:a16="http://schemas.microsoft.com/office/drawing/2014/main" val="10011"/>
                  </a:ext>
                </a:extLst>
              </a:tr>
              <a:tr h="303021">
                <a:tc>
                  <a:txBody>
                    <a:bodyPr/>
                    <a:lstStyle/>
                    <a:p>
                      <a:pPr algn="l"/>
                      <a:r>
                        <a:rPr lang="en-GB" sz="1100" dirty="0"/>
                        <a:t>Business, Administration and Law</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1,420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590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1,420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 xmlns:a16="http://schemas.microsoft.com/office/drawing/2014/main" val="10012"/>
                  </a:ext>
                </a:extLst>
              </a:tr>
              <a:tr h="303021">
                <a:tc>
                  <a:txBody>
                    <a:bodyPr/>
                    <a:lstStyle/>
                    <a:p>
                      <a:pPr algn="l"/>
                      <a:r>
                        <a:rPr lang="en-GB" sz="1100" dirty="0"/>
                        <a:t>Not Applicable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140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13"/>
                  </a:ext>
                </a:extLst>
              </a:tr>
            </a:tbl>
          </a:graphicData>
        </a:graphic>
      </p:graphicFrame>
      <p:sp>
        <p:nvSpPr>
          <p:cNvPr id="5" name="TextBox 4"/>
          <p:cNvSpPr txBox="1"/>
          <p:nvPr/>
        </p:nvSpPr>
        <p:spPr>
          <a:xfrm>
            <a:off x="316862" y="3"/>
            <a:ext cx="5001177" cy="369332"/>
          </a:xfrm>
          <a:prstGeom prst="rect">
            <a:avLst/>
          </a:prstGeom>
          <a:noFill/>
        </p:spPr>
        <p:txBody>
          <a:bodyPr wrap="none" rtlCol="0">
            <a:spAutoFit/>
          </a:bodyPr>
          <a:lstStyle/>
          <a:p>
            <a:r>
              <a:rPr lang="en-GB" dirty="0"/>
              <a:t>Subject Area – Adult Skills Budget Funded Learners</a:t>
            </a:r>
          </a:p>
        </p:txBody>
      </p:sp>
      <p:sp>
        <p:nvSpPr>
          <p:cNvPr id="6" name="TextBox 5"/>
          <p:cNvSpPr txBox="1"/>
          <p:nvPr/>
        </p:nvSpPr>
        <p:spPr>
          <a:xfrm>
            <a:off x="300446" y="6210248"/>
            <a:ext cx="8060784" cy="400110"/>
          </a:xfrm>
          <a:prstGeom prst="rect">
            <a:avLst/>
          </a:prstGeom>
          <a:noFill/>
        </p:spPr>
        <p:txBody>
          <a:bodyPr wrap="square" rtlCol="0">
            <a:spAutoFit/>
          </a:bodyPr>
          <a:lstStyle/>
          <a:p>
            <a:r>
              <a:rPr lang="en-GB" sz="1000" dirty="0"/>
              <a:t>Note: Percentage refer to percentages of all learners within the funding stream that are taking at least one qualification within this subject.  Since learners may be taking several qualifications in different subjects, for example A-Levels, percentages may not add up to 100%.</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spTree>
    <p:extLst>
      <p:ext uri="{BB962C8B-B14F-4D97-AF65-F5344CB8AC3E}">
        <p14:creationId xmlns:p14="http://schemas.microsoft.com/office/powerpoint/2010/main" val="413568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GB" dirty="0"/>
              <a:t>Pan-London Analysis </a:t>
            </a:r>
            <a:r>
              <a:rPr lang="en-GB" sz="2000" dirty="0"/>
              <a:t>(Subject Area)</a:t>
            </a:r>
          </a:p>
        </p:txBody>
      </p:sp>
      <p:sp>
        <p:nvSpPr>
          <p:cNvPr id="10" name="Text Placeholder 9"/>
          <p:cNvSpPr>
            <a:spLocks noGrp="1"/>
          </p:cNvSpPr>
          <p:nvPr>
            <p:ph type="body" sz="quarter" idx="13"/>
          </p:nvPr>
        </p:nvSpPr>
        <p:spPr>
          <a:xfrm>
            <a:off x="300446" y="369335"/>
            <a:ext cx="8077200" cy="228600"/>
          </a:xfrm>
        </p:spPr>
        <p:txBody>
          <a:bodyPr>
            <a:normAutofit fontScale="92500" lnSpcReduction="10000"/>
          </a:bodyPr>
          <a:lstStyle/>
          <a:p>
            <a:r>
              <a:rPr lang="en-GB" dirty="0"/>
              <a:t>Adult Skills Budget Funded Learners</a:t>
            </a:r>
          </a:p>
        </p:txBody>
      </p:sp>
      <p:sp>
        <p:nvSpPr>
          <p:cNvPr id="5" name="TextBox 4"/>
          <p:cNvSpPr txBox="1"/>
          <p:nvPr/>
        </p:nvSpPr>
        <p:spPr>
          <a:xfrm>
            <a:off x="316862" y="3"/>
            <a:ext cx="4948278" cy="369332"/>
          </a:xfrm>
          <a:prstGeom prst="rect">
            <a:avLst/>
          </a:prstGeom>
          <a:noFill/>
        </p:spPr>
        <p:txBody>
          <a:bodyPr wrap="none" rtlCol="0">
            <a:spAutoFit/>
          </a:bodyPr>
          <a:lstStyle/>
          <a:p>
            <a:r>
              <a:rPr lang="en-GB" dirty="0"/>
              <a:t>Subject Area – Adult Skills Budget Funded Learners</a:t>
            </a:r>
          </a:p>
        </p:txBody>
      </p:sp>
      <p:sp>
        <p:nvSpPr>
          <p:cNvPr id="8" name="TextBox 7"/>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95951145"/>
              </p:ext>
            </p:extLst>
          </p:nvPr>
        </p:nvGraphicFramePr>
        <p:xfrm>
          <a:off x="304800" y="609599"/>
          <a:ext cx="8077200" cy="592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73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381000"/>
            <a:ext cx="533400" cy="6477000"/>
          </a:xfrm>
        </p:spPr>
        <p:txBody>
          <a:bodyPr>
            <a:normAutofit fontScale="90000"/>
          </a:bodyPr>
          <a:lstStyle/>
          <a:p>
            <a:r>
              <a:rPr lang="en-GB" dirty="0"/>
              <a:t>Pan-London Analysis </a:t>
            </a:r>
            <a:r>
              <a:rPr lang="en-GB" sz="2000" dirty="0"/>
              <a:t>(Level)</a:t>
            </a:r>
          </a:p>
        </p:txBody>
      </p:sp>
      <p:sp>
        <p:nvSpPr>
          <p:cNvPr id="3" name="Text Placeholder 2"/>
          <p:cNvSpPr>
            <a:spLocks noGrp="1"/>
          </p:cNvSpPr>
          <p:nvPr>
            <p:ph type="body" sz="quarter" idx="13"/>
          </p:nvPr>
        </p:nvSpPr>
        <p:spPr/>
        <p:txBody>
          <a:bodyPr>
            <a:normAutofit fontScale="92500" lnSpcReduction="10000"/>
          </a:bodyPr>
          <a:lstStyle/>
          <a:p>
            <a:r>
              <a:rPr lang="en-GB" dirty="0"/>
              <a:t>Adult Skills Budget Funded Learners</a:t>
            </a:r>
          </a:p>
        </p:txBody>
      </p:sp>
      <p:sp>
        <p:nvSpPr>
          <p:cNvPr id="4" name="Text Placeholder 3"/>
          <p:cNvSpPr>
            <a:spLocks noGrp="1"/>
          </p:cNvSpPr>
          <p:nvPr>
            <p:ph type="body" sz="quarter" idx="16"/>
          </p:nvPr>
        </p:nvSpPr>
        <p:spPr>
          <a:xfrm>
            <a:off x="301752" y="3482232"/>
            <a:ext cx="8078400" cy="228600"/>
          </a:xfrm>
        </p:spPr>
        <p:txBody>
          <a:bodyPr>
            <a:normAutofit fontScale="92500" lnSpcReduction="10000"/>
          </a:bodyPr>
          <a:lstStyle/>
          <a:p>
            <a:r>
              <a:rPr lang="en-GB" dirty="0"/>
              <a:t>Adult Skills Budget Funded Learners by Highest NVQ Level</a:t>
            </a:r>
          </a:p>
          <a:p>
            <a:endParaRPr lang="en-GB" dirty="0"/>
          </a:p>
        </p:txBody>
      </p:sp>
      <p:sp>
        <p:nvSpPr>
          <p:cNvPr id="13" name="TextBox 12"/>
          <p:cNvSpPr txBox="1"/>
          <p:nvPr/>
        </p:nvSpPr>
        <p:spPr>
          <a:xfrm>
            <a:off x="316862" y="3"/>
            <a:ext cx="6562374" cy="369332"/>
          </a:xfrm>
          <a:prstGeom prst="rect">
            <a:avLst/>
          </a:prstGeom>
          <a:noFill/>
        </p:spPr>
        <p:txBody>
          <a:bodyPr wrap="none" rtlCol="0">
            <a:spAutoFit/>
          </a:bodyPr>
          <a:lstStyle/>
          <a:p>
            <a:r>
              <a:rPr lang="en-GB" dirty="0"/>
              <a:t>Adult Skills Budget Funded Learners – Overall and Highest NVQ Level</a:t>
            </a:r>
          </a:p>
        </p:txBody>
      </p:sp>
      <p:graphicFrame>
        <p:nvGraphicFramePr>
          <p:cNvPr id="10" name="Content Placeholder 17"/>
          <p:cNvGraphicFramePr>
            <a:graphicFrameLocks noGrp="1"/>
          </p:cNvGraphicFramePr>
          <p:nvPr>
            <p:ph sz="quarter" idx="17"/>
            <p:extLst>
              <p:ext uri="{D42A27DB-BD31-4B8C-83A1-F6EECF244321}">
                <p14:modId xmlns:p14="http://schemas.microsoft.com/office/powerpoint/2010/main" val="2196863977"/>
              </p:ext>
            </p:extLst>
          </p:nvPr>
        </p:nvGraphicFramePr>
        <p:xfrm>
          <a:off x="310093" y="3711023"/>
          <a:ext cx="8065555" cy="2566840"/>
        </p:xfrm>
        <a:graphic>
          <a:graphicData uri="http://schemas.openxmlformats.org/drawingml/2006/table">
            <a:tbl>
              <a:tblPr firstRow="1" bandRow="1">
                <a:tableStyleId>{B301B821-A1FF-4177-AEE7-76D212191A09}</a:tableStyleId>
              </a:tblPr>
              <a:tblGrid>
                <a:gridCol w="2481709">
                  <a:extLst>
                    <a:ext uri="{9D8B030D-6E8A-4147-A177-3AD203B41FA5}">
                      <a16:colId xmlns="" xmlns:a16="http://schemas.microsoft.com/office/drawing/2014/main" val="20000"/>
                    </a:ext>
                  </a:extLst>
                </a:gridCol>
                <a:gridCol w="930641">
                  <a:extLst>
                    <a:ext uri="{9D8B030D-6E8A-4147-A177-3AD203B41FA5}">
                      <a16:colId xmlns="" xmlns:a16="http://schemas.microsoft.com/office/drawing/2014/main" val="20001"/>
                    </a:ext>
                  </a:extLst>
                </a:gridCol>
                <a:gridCol w="930641">
                  <a:extLst>
                    <a:ext uri="{9D8B030D-6E8A-4147-A177-3AD203B41FA5}">
                      <a16:colId xmlns="" xmlns:a16="http://schemas.microsoft.com/office/drawing/2014/main" val="20002"/>
                    </a:ext>
                  </a:extLst>
                </a:gridCol>
                <a:gridCol w="930641">
                  <a:extLst>
                    <a:ext uri="{9D8B030D-6E8A-4147-A177-3AD203B41FA5}">
                      <a16:colId xmlns="" xmlns:a16="http://schemas.microsoft.com/office/drawing/2014/main" val="2243429438"/>
                    </a:ext>
                  </a:extLst>
                </a:gridCol>
                <a:gridCol w="930641">
                  <a:extLst>
                    <a:ext uri="{9D8B030D-6E8A-4147-A177-3AD203B41FA5}">
                      <a16:colId xmlns="" xmlns:a16="http://schemas.microsoft.com/office/drawing/2014/main" val="1271746478"/>
                    </a:ext>
                  </a:extLst>
                </a:gridCol>
                <a:gridCol w="930641">
                  <a:extLst>
                    <a:ext uri="{9D8B030D-6E8A-4147-A177-3AD203B41FA5}">
                      <a16:colId xmlns="" xmlns:a16="http://schemas.microsoft.com/office/drawing/2014/main" val="2742023767"/>
                    </a:ext>
                  </a:extLst>
                </a:gridCol>
                <a:gridCol w="930641">
                  <a:extLst>
                    <a:ext uri="{9D8B030D-6E8A-4147-A177-3AD203B41FA5}">
                      <a16:colId xmlns="" xmlns:a16="http://schemas.microsoft.com/office/drawing/2014/main" val="3733274269"/>
                    </a:ext>
                  </a:extLst>
                </a:gridCol>
              </a:tblGrid>
              <a:tr h="468000">
                <a:tc>
                  <a:txBody>
                    <a:bodyPr/>
                    <a:lstStyle/>
                    <a:p>
                      <a:endParaRPr lang="en-GB" sz="1200" dirty="0">
                        <a:latin typeface="+mn-lt"/>
                      </a:endParaRPr>
                    </a:p>
                  </a:txBody>
                  <a:tcPr marL="91548" marR="91548" anchor="ctr">
                    <a:lnR w="12700" cap="flat" cmpd="sng" algn="ctr">
                      <a:solidFill>
                        <a:schemeClr val="bg1">
                          <a:lumMod val="50000"/>
                        </a:schemeClr>
                      </a:solidFill>
                      <a:prstDash val="solid"/>
                      <a:round/>
                      <a:headEnd type="none" w="med" len="med"/>
                      <a:tailEnd type="none" w="med" len="med"/>
                    </a:ln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Local Authorities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tc>
                <a:tc gridSpan="2">
                  <a:txBody>
                    <a:bodyPr/>
                    <a:lstStyle/>
                    <a:p>
                      <a:pPr algn="ctr"/>
                      <a:r>
                        <a:rPr lang="en-GB" sz="1200" dirty="0"/>
                        <a:t>SDIs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gridSpan="2">
                  <a:txBody>
                    <a:bodyPr/>
                    <a:lstStyle/>
                    <a:p>
                      <a:pPr algn="ctr"/>
                      <a:r>
                        <a:rPr lang="en-GB" sz="1200" dirty="0"/>
                        <a:t>Other London ACL Providers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hMerge="1">
                  <a:txBody>
                    <a:bodyPr/>
                    <a:lstStyle/>
                    <a:p>
                      <a:endParaRPr lang="en-GB"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 xmlns:a16="http://schemas.microsoft.com/office/drawing/2014/main" val="10000"/>
                  </a:ext>
                </a:extLst>
              </a:tr>
              <a:tr h="370840">
                <a:tc>
                  <a:txBody>
                    <a:bodyPr/>
                    <a:lstStyle/>
                    <a:p>
                      <a:endParaRPr lang="en-GB" sz="1200" dirty="0">
                        <a:latin typeface="+mn-lt"/>
                      </a:endParaRPr>
                    </a:p>
                  </a:txBody>
                  <a:tcPr marL="91548" marR="91548" anchor="ctr">
                    <a:lnR w="12700" cap="flat" cmpd="sng" algn="ctr">
                      <a:solidFill>
                        <a:schemeClr val="bg1">
                          <a:lumMod val="50000"/>
                        </a:schemeClr>
                      </a:solidFill>
                      <a:prstDash val="solid"/>
                      <a:round/>
                      <a:headEnd type="none" w="med" len="med"/>
                      <a:tailEnd type="none" w="med" len="med"/>
                    </a:lnR>
                    <a:solidFill>
                      <a:schemeClr val="accent1"/>
                    </a:solidFill>
                  </a:tcPr>
                </a:tc>
                <a:tc>
                  <a:txBody>
                    <a:bodyPr/>
                    <a:lstStyle/>
                    <a:p>
                      <a:pPr algn="ctr"/>
                      <a:r>
                        <a:rPr lang="en-GB" sz="1200" b="1" dirty="0">
                          <a:solidFill>
                            <a:schemeClr val="bg1"/>
                          </a:solidFill>
                          <a:latin typeface="+mn-lt"/>
                        </a:rPr>
                        <a:t>Learners</a:t>
                      </a:r>
                    </a:p>
                  </a:txBody>
                  <a:tcPr marL="91548" marR="91548" anchor="ctr">
                    <a:lnL w="12700" cap="flat" cmpd="sng" algn="ctr">
                      <a:solidFill>
                        <a:schemeClr val="bg1">
                          <a:lumMod val="50000"/>
                        </a:schemeClr>
                      </a:solidFill>
                      <a:prstDash val="solid"/>
                      <a:round/>
                      <a:headEnd type="none" w="med" len="med"/>
                      <a:tailEnd type="none" w="med" len="med"/>
                    </a:lnL>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tc>
                  <a:txBody>
                    <a:bodyPr/>
                    <a:lstStyle/>
                    <a:p>
                      <a:pPr algn="ctr"/>
                      <a:r>
                        <a:rPr lang="en-GB" sz="1200" b="1" dirty="0">
                          <a:solidFill>
                            <a:schemeClr val="bg1"/>
                          </a:solidFill>
                          <a:latin typeface="+mn-lt"/>
                        </a:rPr>
                        <a:t>Learners</a:t>
                      </a:r>
                    </a:p>
                  </a:txBody>
                  <a:tcPr marL="91548" marR="91548" anchor="ctr">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tc>
                  <a:txBody>
                    <a:bodyPr/>
                    <a:lstStyle/>
                    <a:p>
                      <a:pPr algn="ctr"/>
                      <a:r>
                        <a:rPr lang="en-GB" sz="1200" b="1" dirty="0">
                          <a:solidFill>
                            <a:schemeClr val="bg1"/>
                          </a:solidFill>
                          <a:latin typeface="+mn-lt"/>
                        </a:rPr>
                        <a:t>Learners</a:t>
                      </a:r>
                    </a:p>
                  </a:txBody>
                  <a:tcPr marL="91548" marR="91548" anchor="ctr">
                    <a:solidFill>
                      <a:schemeClr val="accent1"/>
                    </a:solidFill>
                  </a:tcPr>
                </a:tc>
                <a:tc>
                  <a:txBody>
                    <a:bodyPr/>
                    <a:lstStyle/>
                    <a:p>
                      <a:pPr algn="ctr"/>
                      <a:r>
                        <a:rPr lang="en-GB" sz="1200" b="1" dirty="0">
                          <a:solidFill>
                            <a:schemeClr val="bg1"/>
                          </a:solidFill>
                          <a:latin typeface="+mn-lt"/>
                        </a:rPr>
                        <a:t>%</a:t>
                      </a:r>
                    </a:p>
                  </a:txBody>
                  <a:tcPr marL="91548" marR="91548" anchor="ctr">
                    <a:solidFill>
                      <a:schemeClr val="accent1"/>
                    </a:solidFill>
                  </a:tcPr>
                </a:tc>
                <a:extLst>
                  <a:ext uri="{0D108BD9-81ED-4DB2-BD59-A6C34878D82A}">
                    <a16:rowId xmlns="" xmlns:a16="http://schemas.microsoft.com/office/drawing/2014/main" val="10001"/>
                  </a:ext>
                </a:extLst>
              </a:tr>
              <a:tr h="288000">
                <a:tc>
                  <a:txBody>
                    <a:bodyPr/>
                    <a:lstStyle/>
                    <a:p>
                      <a:pPr algn="l"/>
                      <a:r>
                        <a:rPr lang="en-GB" sz="1100" dirty="0"/>
                        <a:t>Entry Level</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20,680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51%</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23,540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4,920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 xmlns:a16="http://schemas.microsoft.com/office/drawing/2014/main" val="10002"/>
                  </a:ext>
                </a:extLst>
              </a:tr>
              <a:tr h="288000">
                <a:tc>
                  <a:txBody>
                    <a:bodyPr/>
                    <a:lstStyle/>
                    <a:p>
                      <a:pPr algn="l"/>
                      <a:r>
                        <a:rPr lang="en-GB" sz="1100" dirty="0"/>
                        <a:t>Level 1</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10,190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13,340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3,770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27%</a:t>
                      </a:r>
                    </a:p>
                  </a:txBody>
                  <a:tcPr marL="9525" marR="9525" marT="9525" marB="0" anchor="ctr"/>
                </a:tc>
                <a:extLst>
                  <a:ext uri="{0D108BD9-81ED-4DB2-BD59-A6C34878D82A}">
                    <a16:rowId xmlns="" xmlns:a16="http://schemas.microsoft.com/office/drawing/2014/main" val="10007"/>
                  </a:ext>
                </a:extLst>
              </a:tr>
              <a:tr h="288000">
                <a:tc>
                  <a:txBody>
                    <a:bodyPr/>
                    <a:lstStyle/>
                    <a:p>
                      <a:pPr algn="l"/>
                      <a:r>
                        <a:rPr lang="en-GB" sz="1100" dirty="0"/>
                        <a:t>Level 2</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9,280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3,500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4,570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 xmlns:a16="http://schemas.microsoft.com/office/drawing/2014/main" val="10003"/>
                  </a:ext>
                </a:extLst>
              </a:tr>
              <a:tr h="288000">
                <a:tc>
                  <a:txBody>
                    <a:bodyPr/>
                    <a:lstStyle/>
                    <a:p>
                      <a:pPr algn="l"/>
                      <a:r>
                        <a:rPr lang="en-GB" sz="1100" dirty="0"/>
                        <a:t>Level 3</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780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470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 xmlns:a16="http://schemas.microsoft.com/office/drawing/2014/main" val="10004"/>
                  </a:ext>
                </a:extLst>
              </a:tr>
              <a:tr h="288000">
                <a:tc>
                  <a:txBody>
                    <a:bodyPr/>
                    <a:lstStyle/>
                    <a:p>
                      <a:pPr algn="l"/>
                      <a:r>
                        <a:rPr lang="en-GB" sz="1100" dirty="0"/>
                        <a:t>Level 4+</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5"/>
                  </a:ext>
                </a:extLst>
              </a:tr>
              <a:tr h="288000">
                <a:tc>
                  <a:txBody>
                    <a:bodyPr/>
                    <a:lstStyle/>
                    <a:p>
                      <a:pPr algn="l"/>
                      <a:r>
                        <a:rPr lang="en-GB" sz="1100" dirty="0"/>
                        <a:t>Other</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lnL w="12700" cap="flat" cmpd="sng" algn="ctr">
                      <a:solidFill>
                        <a:schemeClr val="bg1">
                          <a:lumMod val="50000"/>
                        </a:schemeClr>
                      </a:solidFill>
                      <a:prstDash val="solid"/>
                      <a:round/>
                      <a:headEnd type="none" w="med" len="med"/>
                      <a:tailEnd type="none" w="med" len="med"/>
                    </a:lnL>
                  </a:tcPr>
                </a:tc>
                <a:tc>
                  <a:txBody>
                    <a:bodyPr/>
                    <a:lstStyle/>
                    <a:p>
                      <a:pPr algn="ctr" fontAlgn="ctr"/>
                      <a:r>
                        <a:rPr lang="en-GB" sz="1100" b="0" i="0" u="none" strike="noStrike">
                          <a:solidFill>
                            <a:srgbClr val="000000"/>
                          </a:solidFill>
                          <a:effectLst/>
                          <a:latin typeface="Calibri" panose="020F0502020204030204" pitchFamily="34" charset="0"/>
                        </a:rPr>
                        <a:t>&lt;5</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1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 xmlns:a16="http://schemas.microsoft.com/office/drawing/2014/main" val="10006"/>
                  </a:ext>
                </a:extLst>
              </a:tr>
            </a:tbl>
          </a:graphicData>
        </a:graphic>
      </p:graphicFrame>
      <p:sp>
        <p:nvSpPr>
          <p:cNvPr id="9" name="TextBox 8"/>
          <p:cNvSpPr txBox="1"/>
          <p:nvPr/>
        </p:nvSpPr>
        <p:spPr>
          <a:xfrm>
            <a:off x="4472411" y="6672433"/>
            <a:ext cx="4137433" cy="230832"/>
          </a:xfrm>
          <a:prstGeom prst="rect">
            <a:avLst/>
          </a:prstGeom>
          <a:noFill/>
        </p:spPr>
        <p:txBody>
          <a:bodyPr wrap="square" rtlCol="0" anchor="b">
            <a:spAutoFit/>
          </a:bodyPr>
          <a:lstStyle/>
          <a:p>
            <a:r>
              <a:rPr lang="en-GB" sz="900" dirty="0"/>
              <a:t>Data Source: 	National ILR 2014/15 (R14)</a:t>
            </a:r>
          </a:p>
        </p:txBody>
      </p:sp>
      <p:graphicFrame>
        <p:nvGraphicFramePr>
          <p:cNvPr id="12" name="Content Placeholder 8"/>
          <p:cNvGraphicFramePr>
            <a:graphicFrameLocks noGrp="1"/>
          </p:cNvGraphicFramePr>
          <p:nvPr>
            <p:ph sz="quarter" idx="15"/>
            <p:extLst>
              <p:ext uri="{D42A27DB-BD31-4B8C-83A1-F6EECF244321}">
                <p14:modId xmlns:p14="http://schemas.microsoft.com/office/powerpoint/2010/main" val="979060042"/>
              </p:ext>
            </p:extLst>
          </p:nvPr>
        </p:nvGraphicFramePr>
        <p:xfrm>
          <a:off x="301625" y="609600"/>
          <a:ext cx="8074025" cy="2706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7648303"/>
      </p:ext>
    </p:extLst>
  </p:cSld>
  <p:clrMapOvr>
    <a:masterClrMapping/>
  </p:clrMapOvr>
</p:sld>
</file>

<file path=ppt/theme/theme1.xml><?xml version="1.0" encoding="utf-8"?>
<a:theme xmlns:a="http://schemas.openxmlformats.org/drawingml/2006/main" name="2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0.xml><?xml version="1.0" encoding="utf-8"?>
<a:theme xmlns:a="http://schemas.openxmlformats.org/drawingml/2006/main" name="9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3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4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5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7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8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7.xml><?xml version="1.0" encoding="utf-8"?>
<a:theme xmlns:a="http://schemas.openxmlformats.org/drawingml/2006/main" name="12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8.xml><?xml version="1.0" encoding="utf-8"?>
<a:theme xmlns:a="http://schemas.openxmlformats.org/drawingml/2006/main" name="14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9.xml><?xml version="1.0" encoding="utf-8"?>
<a:theme xmlns:a="http://schemas.openxmlformats.org/drawingml/2006/main" name="1_Pi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2115</Words>
  <Application>Microsoft Office PowerPoint</Application>
  <PresentationFormat>On-screen Show (4:3)</PresentationFormat>
  <Paragraphs>989</Paragraphs>
  <Slides>27</Slides>
  <Notes>1</Notes>
  <HiddenSlides>0</HiddenSlides>
  <MMClips>0</MMClips>
  <ScaleCrop>false</ScaleCrop>
  <HeadingPairs>
    <vt:vector size="4" baseType="variant">
      <vt:variant>
        <vt:lpstr>Theme</vt:lpstr>
      </vt:variant>
      <vt:variant>
        <vt:i4>10</vt:i4>
      </vt:variant>
      <vt:variant>
        <vt:lpstr>Slide Titles</vt:lpstr>
      </vt:variant>
      <vt:variant>
        <vt:i4>27</vt:i4>
      </vt:variant>
    </vt:vector>
  </HeadingPairs>
  <TitlesOfParts>
    <vt:vector size="37" baseType="lpstr">
      <vt:lpstr>2_Pitchbook</vt:lpstr>
      <vt:lpstr>3_Pitchbook</vt:lpstr>
      <vt:lpstr>4_Pitchbook</vt:lpstr>
      <vt:lpstr>5_Pitchbook</vt:lpstr>
      <vt:lpstr>7_Pitchbook</vt:lpstr>
      <vt:lpstr>8_Pitchbook</vt:lpstr>
      <vt:lpstr>12_Pitchbook</vt:lpstr>
      <vt:lpstr>14_Pitchbook</vt:lpstr>
      <vt:lpstr>1_Pitchbook</vt:lpstr>
      <vt:lpstr>9_Pitchbook</vt:lpstr>
      <vt:lpstr>London ACL RevieW – PART ONE: Pan-London</vt:lpstr>
      <vt:lpstr>Pan-London Analysis (Learner Maps)</vt:lpstr>
      <vt:lpstr>Pan-London Analysis (Learner Maps)</vt:lpstr>
      <vt:lpstr>Pan-London Analysis (Learner Maps)</vt:lpstr>
      <vt:lpstr>Pan-London Analysis (Learner Maps)</vt:lpstr>
      <vt:lpstr>Pan-London Analysis (LEARNER Trends)</vt:lpstr>
      <vt:lpstr>Pan-London Analysis (Subject Area)</vt:lpstr>
      <vt:lpstr>Pan-London Analysis (Subject Area)</vt:lpstr>
      <vt:lpstr>Pan-London Analysis (Level)</vt:lpstr>
      <vt:lpstr>Pan-London Analysis (Ageband)</vt:lpstr>
      <vt:lpstr>Pan-London Analysis (Ageband)</vt:lpstr>
      <vt:lpstr>Pan-London Analysis (Deprivation)</vt:lpstr>
      <vt:lpstr>Pan-London Analysis (Deprivation)</vt:lpstr>
      <vt:lpstr>Pan-London Analysis (Live In Learn In)</vt:lpstr>
      <vt:lpstr>Pan-London Analysis (Learner Maps)</vt:lpstr>
      <vt:lpstr>Pan-London Analysis (Learner Maps)</vt:lpstr>
      <vt:lpstr>Pan-London Analysis (Learner Maps)</vt:lpstr>
      <vt:lpstr>Pan-London Analysis (Learner Maps)</vt:lpstr>
      <vt:lpstr>Pan-London Analysis (LEARNER Trends)</vt:lpstr>
      <vt:lpstr>Pan-London Analysis (Subject Area)</vt:lpstr>
      <vt:lpstr>Pan-London Analysis (Subject Area)</vt:lpstr>
      <vt:lpstr>Pan-London Analysis (Level)</vt:lpstr>
      <vt:lpstr>Pan-London Analysis (Ageband)</vt:lpstr>
      <vt:lpstr>Pan-London Analysis (Ageband)</vt:lpstr>
      <vt:lpstr>Pan-London Analysis (Deprivation)</vt:lpstr>
      <vt:lpstr>Pan-London Analysis (Deprivation)</vt:lpstr>
      <vt:lpstr>Pan-London Analysis (Live In Learn 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2014-02-03T15:51:50Z</dcterms:created>
  <dcterms:modified xsi:type="dcterms:W3CDTF">2017-05-25T15:28:04Z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