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59" r:id="rId6"/>
    <p:sldId id="300" r:id="rId7"/>
    <p:sldId id="301" r:id="rId8"/>
    <p:sldId id="277" r:id="rId9"/>
    <p:sldId id="302" r:id="rId10"/>
    <p:sldId id="288" r:id="rId11"/>
    <p:sldId id="265" r:id="rId12"/>
    <p:sldId id="290" r:id="rId13"/>
    <p:sldId id="263" r:id="rId14"/>
    <p:sldId id="262" r:id="rId15"/>
    <p:sldId id="305" r:id="rId16"/>
    <p:sldId id="266" r:id="rId17"/>
    <p:sldId id="268" r:id="rId18"/>
    <p:sldId id="269" r:id="rId19"/>
    <p:sldId id="267" r:id="rId20"/>
    <p:sldId id="257" r:id="rId21"/>
    <p:sldId id="258" r:id="rId22"/>
    <p:sldId id="306" r:id="rId23"/>
    <p:sldId id="307" r:id="rId24"/>
    <p:sldId id="297" r:id="rId25"/>
    <p:sldId id="285" r:id="rId26"/>
    <p:sldId id="286" r:id="rId27"/>
    <p:sldId id="299" r:id="rId28"/>
    <p:sldId id="281" r:id="rId29"/>
    <p:sldId id="270" r:id="rId30"/>
    <p:sldId id="276" r:id="rId31"/>
    <p:sldId id="287" r:id="rId32"/>
    <p:sldId id="291" r:id="rId33"/>
    <p:sldId id="298" r:id="rId34"/>
    <p:sldId id="303" r:id="rId35"/>
    <p:sldId id="304" r:id="rId36"/>
    <p:sldId id="294" r:id="rId37"/>
    <p:sldId id="271" r:id="rId38"/>
    <p:sldId id="274" r:id="rId39"/>
    <p:sldId id="260"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4A2"/>
    <a:srgbClr val="CB2A81"/>
    <a:srgbClr val="39454B"/>
    <a:srgbClr val="223266"/>
    <a:srgbClr val="B37939"/>
    <a:srgbClr val="4E9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C99D4-0474-48FF-8B2B-99EBB38D87CA}" v="1" dt="2024-05-29T13:42:24.065"/>
    <p1510:client id="{FDC1E378-14E6-3B08-5373-73E9E1871DFA}" v="99" dt="2024-05-29T13:41:43.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25"/>
    <p:restoredTop sz="94611"/>
  </p:normalViewPr>
  <p:slideViewPr>
    <p:cSldViewPr snapToGrid="0" snapToObjects="1" showGuides="1">
      <p:cViewPr varScale="1">
        <p:scale>
          <a:sx n="106" d="100"/>
          <a:sy n="106" d="100"/>
        </p:scale>
        <p:origin x="1320"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E7FC9-D521-4CA6-B4B3-26F32C11F18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1DB7744-B7C4-4B8C-90E0-285F8D75D56F}">
      <dgm:prSet custT="1"/>
      <dgm:spPr/>
      <dgm:t>
        <a:bodyPr/>
        <a:lstStyle/>
        <a:p>
          <a:r>
            <a:rPr lang="en-GB" sz="1200" dirty="0">
              <a:solidFill>
                <a:schemeClr val="bg1"/>
              </a:solidFill>
            </a:rPr>
            <a:t>High Quality, Affordable and Sustainable Homes</a:t>
          </a:r>
        </a:p>
      </dgm:t>
    </dgm:pt>
    <dgm:pt modelId="{FD7B2D22-EBE7-44CF-AF2D-CFD0259FBFE9}" type="parTrans" cxnId="{4A50A760-2AA2-4C49-8367-328E2154885C}">
      <dgm:prSet/>
      <dgm:spPr/>
      <dgm:t>
        <a:bodyPr/>
        <a:lstStyle/>
        <a:p>
          <a:endParaRPr lang="en-GB" sz="1200"/>
        </a:p>
      </dgm:t>
    </dgm:pt>
    <dgm:pt modelId="{4A5B4169-CF44-49B1-923B-D787F18108FD}" type="sibTrans" cxnId="{4A50A760-2AA2-4C49-8367-328E2154885C}">
      <dgm:prSet/>
      <dgm:spPr/>
      <dgm:t>
        <a:bodyPr/>
        <a:lstStyle/>
        <a:p>
          <a:endParaRPr lang="en-GB" sz="1200"/>
        </a:p>
      </dgm:t>
    </dgm:pt>
    <dgm:pt modelId="{71F46245-491F-4C2C-AE74-0B86A8879546}">
      <dgm:prSet custT="1"/>
      <dgm:spPr/>
      <dgm:t>
        <a:bodyPr/>
        <a:lstStyle/>
        <a:p>
          <a:r>
            <a:rPr lang="en-GB" sz="1200" dirty="0">
              <a:solidFill>
                <a:schemeClr val="bg1"/>
              </a:solidFill>
            </a:rPr>
            <a:t>Strength-based approach's: social work and provider practice</a:t>
          </a:r>
        </a:p>
      </dgm:t>
    </dgm:pt>
    <dgm:pt modelId="{386C7AE5-8CDD-4030-AF7E-FDBF060C5247}" type="parTrans" cxnId="{ED7DDC27-E576-413E-98D7-F6AD86FF6594}">
      <dgm:prSet/>
      <dgm:spPr/>
      <dgm:t>
        <a:bodyPr/>
        <a:lstStyle/>
        <a:p>
          <a:endParaRPr lang="en-GB" sz="1200"/>
        </a:p>
      </dgm:t>
    </dgm:pt>
    <dgm:pt modelId="{9A58924E-B30D-438C-A459-A1E6B3BD74AE}" type="sibTrans" cxnId="{ED7DDC27-E576-413E-98D7-F6AD86FF6594}">
      <dgm:prSet/>
      <dgm:spPr/>
      <dgm:t>
        <a:bodyPr/>
        <a:lstStyle/>
        <a:p>
          <a:endParaRPr lang="en-GB" sz="1200"/>
        </a:p>
      </dgm:t>
    </dgm:pt>
    <dgm:pt modelId="{92933824-8747-477D-8D80-12AD0CDF97A7}">
      <dgm:prSet custT="1"/>
      <dgm:spPr/>
      <dgm:t>
        <a:bodyPr/>
        <a:lstStyle/>
        <a:p>
          <a:r>
            <a:rPr lang="en-GB" sz="1200" dirty="0">
              <a:solidFill>
                <a:schemeClr val="bg1"/>
              </a:solidFill>
              <a:latin typeface="+mj-lt"/>
            </a:rPr>
            <a:t>Focus on enablement and </a:t>
          </a:r>
          <a:r>
            <a:rPr lang="en-GB" sz="1200" dirty="0">
              <a:solidFill>
                <a:schemeClr val="bg1"/>
              </a:solidFill>
              <a:effectLst/>
              <a:latin typeface="+mj-lt"/>
              <a:ea typeface="Calibri" panose="020F0502020204030204" pitchFamily="34" charset="0"/>
              <a:cs typeface="Arial" panose="020B0604020202020204" pitchFamily="34" charset="0"/>
            </a:rPr>
            <a:t>remaining healthy, resilient and independent</a:t>
          </a:r>
          <a:endParaRPr lang="en-GB" sz="1200" dirty="0">
            <a:solidFill>
              <a:schemeClr val="bg1"/>
            </a:solidFill>
          </a:endParaRPr>
        </a:p>
      </dgm:t>
    </dgm:pt>
    <dgm:pt modelId="{6C360879-18E0-44F1-B9B9-F6B92390BE44}" type="parTrans" cxnId="{DAE2476F-2040-45A9-92DF-906AEF84D25F}">
      <dgm:prSet/>
      <dgm:spPr/>
      <dgm:t>
        <a:bodyPr/>
        <a:lstStyle/>
        <a:p>
          <a:endParaRPr lang="en-GB" sz="1200"/>
        </a:p>
      </dgm:t>
    </dgm:pt>
    <dgm:pt modelId="{CA17776F-8B9E-4CD9-9F88-CC66FF5C80B6}" type="sibTrans" cxnId="{DAE2476F-2040-45A9-92DF-906AEF84D25F}">
      <dgm:prSet/>
      <dgm:spPr/>
      <dgm:t>
        <a:bodyPr/>
        <a:lstStyle/>
        <a:p>
          <a:endParaRPr lang="en-GB" sz="1200"/>
        </a:p>
      </dgm:t>
    </dgm:pt>
    <dgm:pt modelId="{C8FF8F14-2AC8-451C-9772-BAB135D0B96F}">
      <dgm:prSet custT="1"/>
      <dgm:spPr/>
      <dgm:t>
        <a:bodyPr/>
        <a:lstStyle/>
        <a:p>
          <a:r>
            <a:rPr lang="en-GB" sz="1200" dirty="0">
              <a:solidFill>
                <a:schemeClr val="bg1"/>
              </a:solidFill>
            </a:rPr>
            <a:t>We work to a clear, shared definition of Care Home provisions</a:t>
          </a:r>
        </a:p>
      </dgm:t>
    </dgm:pt>
    <dgm:pt modelId="{9A6AB532-3147-4790-94C7-14455E55A2D7}" type="parTrans" cxnId="{4C8E5E50-3DF3-4956-9C11-080DCB977078}">
      <dgm:prSet/>
      <dgm:spPr/>
      <dgm:t>
        <a:bodyPr/>
        <a:lstStyle/>
        <a:p>
          <a:endParaRPr lang="en-GB" sz="1200"/>
        </a:p>
      </dgm:t>
    </dgm:pt>
    <dgm:pt modelId="{546631AF-F76C-4640-B6D0-000B78EF2345}" type="sibTrans" cxnId="{4C8E5E50-3DF3-4956-9C11-080DCB977078}">
      <dgm:prSet/>
      <dgm:spPr/>
      <dgm:t>
        <a:bodyPr/>
        <a:lstStyle/>
        <a:p>
          <a:endParaRPr lang="en-GB" sz="1200"/>
        </a:p>
      </dgm:t>
    </dgm:pt>
    <dgm:pt modelId="{4E148840-A4D1-42AE-A38D-5B3D1E8CAD4A}">
      <dgm:prSet custT="1"/>
      <dgm:spPr/>
      <dgm:t>
        <a:bodyPr/>
        <a:lstStyle/>
        <a:p>
          <a:r>
            <a:rPr lang="en-GB" sz="1200" dirty="0">
              <a:solidFill>
                <a:schemeClr val="bg1"/>
              </a:solidFill>
            </a:rPr>
            <a:t>Creative and flexible support from Providers enabling choice and control for people</a:t>
          </a:r>
        </a:p>
      </dgm:t>
    </dgm:pt>
    <dgm:pt modelId="{50A20A81-6E47-4B6C-AFCE-E3D02B2263B6}" type="parTrans" cxnId="{7CE890D3-CDC1-4A36-8C6A-DF81D23410B8}">
      <dgm:prSet/>
      <dgm:spPr/>
      <dgm:t>
        <a:bodyPr/>
        <a:lstStyle/>
        <a:p>
          <a:endParaRPr lang="en-GB" sz="1200"/>
        </a:p>
      </dgm:t>
    </dgm:pt>
    <dgm:pt modelId="{E7618675-4967-40C1-ACD0-3B217543E0B4}" type="sibTrans" cxnId="{7CE890D3-CDC1-4A36-8C6A-DF81D23410B8}">
      <dgm:prSet/>
      <dgm:spPr/>
      <dgm:t>
        <a:bodyPr/>
        <a:lstStyle/>
        <a:p>
          <a:endParaRPr lang="en-GB" sz="1200"/>
        </a:p>
      </dgm:t>
    </dgm:pt>
    <dgm:pt modelId="{FC424014-05CC-43D2-9241-18035CFD7921}">
      <dgm:prSet custT="1"/>
      <dgm:spPr/>
      <dgm:t>
        <a:bodyPr/>
        <a:lstStyle/>
        <a:p>
          <a:r>
            <a:rPr lang="en-GB" sz="1200" dirty="0">
              <a:solidFill>
                <a:schemeClr val="bg1"/>
              </a:solidFill>
            </a:rPr>
            <a:t>Stay connected with friends and family and participating </a:t>
          </a:r>
        </a:p>
        <a:p>
          <a:r>
            <a:rPr lang="en-GB" sz="1200" dirty="0">
              <a:solidFill>
                <a:schemeClr val="bg1"/>
              </a:solidFill>
            </a:rPr>
            <a:t>in activities within the </a:t>
          </a:r>
        </a:p>
        <a:p>
          <a:r>
            <a:rPr lang="en-GB" sz="1200" dirty="0">
              <a:solidFill>
                <a:schemeClr val="bg1"/>
              </a:solidFill>
            </a:rPr>
            <a:t>care home and wider</a:t>
          </a:r>
        </a:p>
        <a:p>
          <a:r>
            <a:rPr lang="en-GB" sz="1200" dirty="0">
              <a:solidFill>
                <a:schemeClr val="bg1"/>
              </a:solidFill>
            </a:rPr>
            <a:t>community </a:t>
          </a:r>
        </a:p>
      </dgm:t>
    </dgm:pt>
    <dgm:pt modelId="{5EB08617-FA4C-4CBE-A9F2-524D98D5F8F8}" type="parTrans" cxnId="{A3AA5ED8-CC4E-4DE8-A07D-7FACAC536D5F}">
      <dgm:prSet/>
      <dgm:spPr/>
      <dgm:t>
        <a:bodyPr/>
        <a:lstStyle/>
        <a:p>
          <a:endParaRPr lang="en-GB" sz="1200"/>
        </a:p>
      </dgm:t>
    </dgm:pt>
    <dgm:pt modelId="{A72E574E-B361-4276-A6D8-6DB10322F5D7}" type="sibTrans" cxnId="{A3AA5ED8-CC4E-4DE8-A07D-7FACAC536D5F}">
      <dgm:prSet/>
      <dgm:spPr/>
      <dgm:t>
        <a:bodyPr/>
        <a:lstStyle/>
        <a:p>
          <a:endParaRPr lang="en-GB" sz="1200"/>
        </a:p>
      </dgm:t>
    </dgm:pt>
    <dgm:pt modelId="{A6B60910-9C6C-40CC-A870-E19D4D4C3F9E}" type="pres">
      <dgm:prSet presAssocID="{9ECE7FC9-D521-4CA6-B4B3-26F32C11F18C}" presName="cycle" presStyleCnt="0">
        <dgm:presLayoutVars>
          <dgm:dir/>
          <dgm:resizeHandles val="exact"/>
        </dgm:presLayoutVars>
      </dgm:prSet>
      <dgm:spPr/>
    </dgm:pt>
    <dgm:pt modelId="{1DF95928-5F66-48BC-8A71-E38CCFE21190}" type="pres">
      <dgm:prSet presAssocID="{11DB7744-B7C4-4B8C-90E0-285F8D75D56F}" presName="node" presStyleLbl="node1" presStyleIdx="0" presStyleCnt="6" custScaleX="124330" custScaleY="138771">
        <dgm:presLayoutVars>
          <dgm:bulletEnabled val="1"/>
        </dgm:presLayoutVars>
      </dgm:prSet>
      <dgm:spPr/>
    </dgm:pt>
    <dgm:pt modelId="{ADC69476-17B1-4C04-AFD9-8886F34D464A}" type="pres">
      <dgm:prSet presAssocID="{11DB7744-B7C4-4B8C-90E0-285F8D75D56F}" presName="spNode" presStyleCnt="0"/>
      <dgm:spPr/>
    </dgm:pt>
    <dgm:pt modelId="{710FBA37-F338-4D8F-A6D3-BEFD6DAE0DCE}" type="pres">
      <dgm:prSet presAssocID="{4A5B4169-CF44-49B1-923B-D787F18108FD}" presName="sibTrans" presStyleLbl="sibTrans1D1" presStyleIdx="0" presStyleCnt="6"/>
      <dgm:spPr/>
    </dgm:pt>
    <dgm:pt modelId="{4CA7490D-123F-4278-9FD8-CA469C703AB1}" type="pres">
      <dgm:prSet presAssocID="{71F46245-491F-4C2C-AE74-0B86A8879546}" presName="node" presStyleLbl="node1" presStyleIdx="1" presStyleCnt="6" custScaleX="130805" custScaleY="167310" custRadScaleRad="102105" custRadScaleInc="6105">
        <dgm:presLayoutVars>
          <dgm:bulletEnabled val="1"/>
        </dgm:presLayoutVars>
      </dgm:prSet>
      <dgm:spPr/>
    </dgm:pt>
    <dgm:pt modelId="{D0403BBD-FDEA-4833-B530-AE73CB19A382}" type="pres">
      <dgm:prSet presAssocID="{71F46245-491F-4C2C-AE74-0B86A8879546}" presName="spNode" presStyleCnt="0"/>
      <dgm:spPr/>
    </dgm:pt>
    <dgm:pt modelId="{07AE811D-8B69-4E2B-975C-DC22CC4FEDE4}" type="pres">
      <dgm:prSet presAssocID="{9A58924E-B30D-438C-A459-A1E6B3BD74AE}" presName="sibTrans" presStyleLbl="sibTrans1D1" presStyleIdx="1" presStyleCnt="6"/>
      <dgm:spPr/>
    </dgm:pt>
    <dgm:pt modelId="{26696280-273B-4D1C-8BD0-4B198E74AE77}" type="pres">
      <dgm:prSet presAssocID="{92933824-8747-477D-8D80-12AD0CDF97A7}" presName="node" presStyleLbl="node1" presStyleIdx="2" presStyleCnt="6" custScaleX="126469" custScaleY="140828">
        <dgm:presLayoutVars>
          <dgm:bulletEnabled val="1"/>
        </dgm:presLayoutVars>
      </dgm:prSet>
      <dgm:spPr/>
    </dgm:pt>
    <dgm:pt modelId="{3BC1F44F-E36C-462D-B25F-5A31B20111DD}" type="pres">
      <dgm:prSet presAssocID="{92933824-8747-477D-8D80-12AD0CDF97A7}" presName="spNode" presStyleCnt="0"/>
      <dgm:spPr/>
    </dgm:pt>
    <dgm:pt modelId="{D55CB2F5-7F79-4F4B-BF6B-1B1A575FCB86}" type="pres">
      <dgm:prSet presAssocID="{CA17776F-8B9E-4CD9-9F88-CC66FF5C80B6}" presName="sibTrans" presStyleLbl="sibTrans1D1" presStyleIdx="2" presStyleCnt="6"/>
      <dgm:spPr/>
    </dgm:pt>
    <dgm:pt modelId="{4C82689C-A7E1-4CF8-8EC9-2D324B4D0370}" type="pres">
      <dgm:prSet presAssocID="{C8FF8F14-2AC8-451C-9772-BAB135D0B96F}" presName="node" presStyleLbl="node1" presStyleIdx="3" presStyleCnt="6" custScaleX="124330" custScaleY="110265">
        <dgm:presLayoutVars>
          <dgm:bulletEnabled val="1"/>
        </dgm:presLayoutVars>
      </dgm:prSet>
      <dgm:spPr/>
    </dgm:pt>
    <dgm:pt modelId="{E0243D29-C6F6-4ACA-8CFD-AB56290A8C78}" type="pres">
      <dgm:prSet presAssocID="{C8FF8F14-2AC8-451C-9772-BAB135D0B96F}" presName="spNode" presStyleCnt="0"/>
      <dgm:spPr/>
    </dgm:pt>
    <dgm:pt modelId="{75CA0A05-A0A6-41B9-98D1-F9C95CF9D20E}" type="pres">
      <dgm:prSet presAssocID="{546631AF-F76C-4640-B6D0-000B78EF2345}" presName="sibTrans" presStyleLbl="sibTrans1D1" presStyleIdx="3" presStyleCnt="6"/>
      <dgm:spPr/>
    </dgm:pt>
    <dgm:pt modelId="{12A1763A-4933-4136-AA28-BA65AED6DB3F}" type="pres">
      <dgm:prSet presAssocID="{4E148840-A4D1-42AE-A38D-5B3D1E8CAD4A}" presName="node" presStyleLbl="node1" presStyleIdx="4" presStyleCnt="6" custScaleX="124353" custScaleY="149211">
        <dgm:presLayoutVars>
          <dgm:bulletEnabled val="1"/>
        </dgm:presLayoutVars>
      </dgm:prSet>
      <dgm:spPr/>
    </dgm:pt>
    <dgm:pt modelId="{E7515FEC-236E-485B-A529-10288E459BF9}" type="pres">
      <dgm:prSet presAssocID="{4E148840-A4D1-42AE-A38D-5B3D1E8CAD4A}" presName="spNode" presStyleCnt="0"/>
      <dgm:spPr/>
    </dgm:pt>
    <dgm:pt modelId="{52B8D6FA-16D4-4C60-9051-23B31853BD8B}" type="pres">
      <dgm:prSet presAssocID="{E7618675-4967-40C1-ACD0-3B217543E0B4}" presName="sibTrans" presStyleLbl="sibTrans1D1" presStyleIdx="4" presStyleCnt="6"/>
      <dgm:spPr/>
    </dgm:pt>
    <dgm:pt modelId="{96A659DB-F5A3-4FDC-AA7D-856FDC1984B3}" type="pres">
      <dgm:prSet presAssocID="{FC424014-05CC-43D2-9241-18035CFD7921}" presName="node" presStyleLbl="node1" presStyleIdx="5" presStyleCnt="6" custScaleX="122136" custScaleY="156206">
        <dgm:presLayoutVars>
          <dgm:bulletEnabled val="1"/>
        </dgm:presLayoutVars>
      </dgm:prSet>
      <dgm:spPr/>
    </dgm:pt>
    <dgm:pt modelId="{B42C48A7-BDE6-43F7-B7BD-EA6E5C6FE051}" type="pres">
      <dgm:prSet presAssocID="{FC424014-05CC-43D2-9241-18035CFD7921}" presName="spNode" presStyleCnt="0"/>
      <dgm:spPr/>
    </dgm:pt>
    <dgm:pt modelId="{1AD74C07-B78D-4FDD-9AB5-B15F1DB17EEB}" type="pres">
      <dgm:prSet presAssocID="{A72E574E-B361-4276-A6D8-6DB10322F5D7}" presName="sibTrans" presStyleLbl="sibTrans1D1" presStyleIdx="5" presStyleCnt="6"/>
      <dgm:spPr/>
    </dgm:pt>
  </dgm:ptLst>
  <dgm:cxnLst>
    <dgm:cxn modelId="{84081301-F077-4A93-8640-AC49E9496D22}" type="presOf" srcId="{CA17776F-8B9E-4CD9-9F88-CC66FF5C80B6}" destId="{D55CB2F5-7F79-4F4B-BF6B-1B1A575FCB86}" srcOrd="0" destOrd="0" presId="urn:microsoft.com/office/officeart/2005/8/layout/cycle6"/>
    <dgm:cxn modelId="{84685E16-8B06-4049-B757-240A74932409}" type="presOf" srcId="{4A5B4169-CF44-49B1-923B-D787F18108FD}" destId="{710FBA37-F338-4D8F-A6D3-BEFD6DAE0DCE}" srcOrd="0" destOrd="0" presId="urn:microsoft.com/office/officeart/2005/8/layout/cycle6"/>
    <dgm:cxn modelId="{88B4A81E-E968-4AB9-9BD6-68C2667D7307}" type="presOf" srcId="{546631AF-F76C-4640-B6D0-000B78EF2345}" destId="{75CA0A05-A0A6-41B9-98D1-F9C95CF9D20E}" srcOrd="0" destOrd="0" presId="urn:microsoft.com/office/officeart/2005/8/layout/cycle6"/>
    <dgm:cxn modelId="{ED7DDC27-E576-413E-98D7-F6AD86FF6594}" srcId="{9ECE7FC9-D521-4CA6-B4B3-26F32C11F18C}" destId="{71F46245-491F-4C2C-AE74-0B86A8879546}" srcOrd="1" destOrd="0" parTransId="{386C7AE5-8CDD-4030-AF7E-FDBF060C5247}" sibTransId="{9A58924E-B30D-438C-A459-A1E6B3BD74AE}"/>
    <dgm:cxn modelId="{4A50A760-2AA2-4C49-8367-328E2154885C}" srcId="{9ECE7FC9-D521-4CA6-B4B3-26F32C11F18C}" destId="{11DB7744-B7C4-4B8C-90E0-285F8D75D56F}" srcOrd="0" destOrd="0" parTransId="{FD7B2D22-EBE7-44CF-AF2D-CFD0259FBFE9}" sibTransId="{4A5B4169-CF44-49B1-923B-D787F18108FD}"/>
    <dgm:cxn modelId="{88492C67-665A-4561-A728-DBD8AB504B10}" type="presOf" srcId="{A72E574E-B361-4276-A6D8-6DB10322F5D7}" destId="{1AD74C07-B78D-4FDD-9AB5-B15F1DB17EEB}" srcOrd="0" destOrd="0" presId="urn:microsoft.com/office/officeart/2005/8/layout/cycle6"/>
    <dgm:cxn modelId="{E3EBE767-5C54-46C2-BF4C-1CBC7766B3EA}" type="presOf" srcId="{4E148840-A4D1-42AE-A38D-5B3D1E8CAD4A}" destId="{12A1763A-4933-4136-AA28-BA65AED6DB3F}" srcOrd="0" destOrd="0" presId="urn:microsoft.com/office/officeart/2005/8/layout/cycle6"/>
    <dgm:cxn modelId="{87C2686D-30BD-4F91-B732-7AE2A522877B}" type="presOf" srcId="{FC424014-05CC-43D2-9241-18035CFD7921}" destId="{96A659DB-F5A3-4FDC-AA7D-856FDC1984B3}" srcOrd="0" destOrd="0" presId="urn:microsoft.com/office/officeart/2005/8/layout/cycle6"/>
    <dgm:cxn modelId="{DAE2476F-2040-45A9-92DF-906AEF84D25F}" srcId="{9ECE7FC9-D521-4CA6-B4B3-26F32C11F18C}" destId="{92933824-8747-477D-8D80-12AD0CDF97A7}" srcOrd="2" destOrd="0" parTransId="{6C360879-18E0-44F1-B9B9-F6B92390BE44}" sibTransId="{CA17776F-8B9E-4CD9-9F88-CC66FF5C80B6}"/>
    <dgm:cxn modelId="{4C8E5E50-3DF3-4956-9C11-080DCB977078}" srcId="{9ECE7FC9-D521-4CA6-B4B3-26F32C11F18C}" destId="{C8FF8F14-2AC8-451C-9772-BAB135D0B96F}" srcOrd="3" destOrd="0" parTransId="{9A6AB532-3147-4790-94C7-14455E55A2D7}" sibTransId="{546631AF-F76C-4640-B6D0-000B78EF2345}"/>
    <dgm:cxn modelId="{8182E270-8779-4E80-9805-F292889366BF}" type="presOf" srcId="{71F46245-491F-4C2C-AE74-0B86A8879546}" destId="{4CA7490D-123F-4278-9FD8-CA469C703AB1}" srcOrd="0" destOrd="0" presId="urn:microsoft.com/office/officeart/2005/8/layout/cycle6"/>
    <dgm:cxn modelId="{DB00B551-13B3-43A9-8A80-14B774E45F95}" type="presOf" srcId="{9A58924E-B30D-438C-A459-A1E6B3BD74AE}" destId="{07AE811D-8B69-4E2B-975C-DC22CC4FEDE4}" srcOrd="0" destOrd="0" presId="urn:microsoft.com/office/officeart/2005/8/layout/cycle6"/>
    <dgm:cxn modelId="{69FF647B-7301-4811-8B58-EB9EE3BD1184}" type="presOf" srcId="{C8FF8F14-2AC8-451C-9772-BAB135D0B96F}" destId="{4C82689C-A7E1-4CF8-8EC9-2D324B4D0370}" srcOrd="0" destOrd="0" presId="urn:microsoft.com/office/officeart/2005/8/layout/cycle6"/>
    <dgm:cxn modelId="{64EE02A6-8240-4196-B286-A38DC085DC28}" type="presOf" srcId="{92933824-8747-477D-8D80-12AD0CDF97A7}" destId="{26696280-273B-4D1C-8BD0-4B198E74AE77}" srcOrd="0" destOrd="0" presId="urn:microsoft.com/office/officeart/2005/8/layout/cycle6"/>
    <dgm:cxn modelId="{C68DF6B1-59E9-42C9-ACB7-62B4923C39E6}" type="presOf" srcId="{11DB7744-B7C4-4B8C-90E0-285F8D75D56F}" destId="{1DF95928-5F66-48BC-8A71-E38CCFE21190}" srcOrd="0" destOrd="0" presId="urn:microsoft.com/office/officeart/2005/8/layout/cycle6"/>
    <dgm:cxn modelId="{7CE890D3-CDC1-4A36-8C6A-DF81D23410B8}" srcId="{9ECE7FC9-D521-4CA6-B4B3-26F32C11F18C}" destId="{4E148840-A4D1-42AE-A38D-5B3D1E8CAD4A}" srcOrd="4" destOrd="0" parTransId="{50A20A81-6E47-4B6C-AFCE-E3D02B2263B6}" sibTransId="{E7618675-4967-40C1-ACD0-3B217543E0B4}"/>
    <dgm:cxn modelId="{5A8BA0D7-BDBF-41B6-9A1C-3E59249AD48F}" type="presOf" srcId="{E7618675-4967-40C1-ACD0-3B217543E0B4}" destId="{52B8D6FA-16D4-4C60-9051-23B31853BD8B}" srcOrd="0" destOrd="0" presId="urn:microsoft.com/office/officeart/2005/8/layout/cycle6"/>
    <dgm:cxn modelId="{A3AA5ED8-CC4E-4DE8-A07D-7FACAC536D5F}" srcId="{9ECE7FC9-D521-4CA6-B4B3-26F32C11F18C}" destId="{FC424014-05CC-43D2-9241-18035CFD7921}" srcOrd="5" destOrd="0" parTransId="{5EB08617-FA4C-4CBE-A9F2-524D98D5F8F8}" sibTransId="{A72E574E-B361-4276-A6D8-6DB10322F5D7}"/>
    <dgm:cxn modelId="{628C42DA-410A-4376-BAD9-58489F152980}" type="presOf" srcId="{9ECE7FC9-D521-4CA6-B4B3-26F32C11F18C}" destId="{A6B60910-9C6C-40CC-A870-E19D4D4C3F9E}" srcOrd="0" destOrd="0" presId="urn:microsoft.com/office/officeart/2005/8/layout/cycle6"/>
    <dgm:cxn modelId="{1CF58CBB-EF5E-4B7E-84C5-F18D6D491CB8}" type="presParOf" srcId="{A6B60910-9C6C-40CC-A870-E19D4D4C3F9E}" destId="{1DF95928-5F66-48BC-8A71-E38CCFE21190}" srcOrd="0" destOrd="0" presId="urn:microsoft.com/office/officeart/2005/8/layout/cycle6"/>
    <dgm:cxn modelId="{4A6E843D-1F3E-4259-98ED-CDD26F52B520}" type="presParOf" srcId="{A6B60910-9C6C-40CC-A870-E19D4D4C3F9E}" destId="{ADC69476-17B1-4C04-AFD9-8886F34D464A}" srcOrd="1" destOrd="0" presId="urn:microsoft.com/office/officeart/2005/8/layout/cycle6"/>
    <dgm:cxn modelId="{B8EAB631-868C-4F20-B547-2CAC85D7ED86}" type="presParOf" srcId="{A6B60910-9C6C-40CC-A870-E19D4D4C3F9E}" destId="{710FBA37-F338-4D8F-A6D3-BEFD6DAE0DCE}" srcOrd="2" destOrd="0" presId="urn:microsoft.com/office/officeart/2005/8/layout/cycle6"/>
    <dgm:cxn modelId="{4A3C5C79-0406-47D6-B771-B2B12F556354}" type="presParOf" srcId="{A6B60910-9C6C-40CC-A870-E19D4D4C3F9E}" destId="{4CA7490D-123F-4278-9FD8-CA469C703AB1}" srcOrd="3" destOrd="0" presId="urn:microsoft.com/office/officeart/2005/8/layout/cycle6"/>
    <dgm:cxn modelId="{80F5C68A-9E23-4BCB-8613-77F54E080EEF}" type="presParOf" srcId="{A6B60910-9C6C-40CC-A870-E19D4D4C3F9E}" destId="{D0403BBD-FDEA-4833-B530-AE73CB19A382}" srcOrd="4" destOrd="0" presId="urn:microsoft.com/office/officeart/2005/8/layout/cycle6"/>
    <dgm:cxn modelId="{ABB7E904-A138-4C6A-8B5E-7D12AEBF8FF5}" type="presParOf" srcId="{A6B60910-9C6C-40CC-A870-E19D4D4C3F9E}" destId="{07AE811D-8B69-4E2B-975C-DC22CC4FEDE4}" srcOrd="5" destOrd="0" presId="urn:microsoft.com/office/officeart/2005/8/layout/cycle6"/>
    <dgm:cxn modelId="{2B140A80-AF32-4E8D-A3D6-D7F9947B2E67}" type="presParOf" srcId="{A6B60910-9C6C-40CC-A870-E19D4D4C3F9E}" destId="{26696280-273B-4D1C-8BD0-4B198E74AE77}" srcOrd="6" destOrd="0" presId="urn:microsoft.com/office/officeart/2005/8/layout/cycle6"/>
    <dgm:cxn modelId="{5E7F3438-550D-47CC-9268-2043BE8330A0}" type="presParOf" srcId="{A6B60910-9C6C-40CC-A870-E19D4D4C3F9E}" destId="{3BC1F44F-E36C-462D-B25F-5A31B20111DD}" srcOrd="7" destOrd="0" presId="urn:microsoft.com/office/officeart/2005/8/layout/cycle6"/>
    <dgm:cxn modelId="{38F51BC3-D229-4379-BF20-03AAF95542E3}" type="presParOf" srcId="{A6B60910-9C6C-40CC-A870-E19D4D4C3F9E}" destId="{D55CB2F5-7F79-4F4B-BF6B-1B1A575FCB86}" srcOrd="8" destOrd="0" presId="urn:microsoft.com/office/officeart/2005/8/layout/cycle6"/>
    <dgm:cxn modelId="{6F6F75AF-6F34-44DA-8215-3F3228150306}" type="presParOf" srcId="{A6B60910-9C6C-40CC-A870-E19D4D4C3F9E}" destId="{4C82689C-A7E1-4CF8-8EC9-2D324B4D0370}" srcOrd="9" destOrd="0" presId="urn:microsoft.com/office/officeart/2005/8/layout/cycle6"/>
    <dgm:cxn modelId="{E8BD4807-B24C-4381-8B2C-6E25B7F98851}" type="presParOf" srcId="{A6B60910-9C6C-40CC-A870-E19D4D4C3F9E}" destId="{E0243D29-C6F6-4ACA-8CFD-AB56290A8C78}" srcOrd="10" destOrd="0" presId="urn:microsoft.com/office/officeart/2005/8/layout/cycle6"/>
    <dgm:cxn modelId="{4750A5E6-53E6-42D5-BF19-551285718BB2}" type="presParOf" srcId="{A6B60910-9C6C-40CC-A870-E19D4D4C3F9E}" destId="{75CA0A05-A0A6-41B9-98D1-F9C95CF9D20E}" srcOrd="11" destOrd="0" presId="urn:microsoft.com/office/officeart/2005/8/layout/cycle6"/>
    <dgm:cxn modelId="{19F2F5D4-E7D5-4D5D-858A-9F463BE7AC8A}" type="presParOf" srcId="{A6B60910-9C6C-40CC-A870-E19D4D4C3F9E}" destId="{12A1763A-4933-4136-AA28-BA65AED6DB3F}" srcOrd="12" destOrd="0" presId="urn:microsoft.com/office/officeart/2005/8/layout/cycle6"/>
    <dgm:cxn modelId="{66A1C15B-C1BD-42E9-BB1C-E1C51588EDD2}" type="presParOf" srcId="{A6B60910-9C6C-40CC-A870-E19D4D4C3F9E}" destId="{E7515FEC-236E-485B-A529-10288E459BF9}" srcOrd="13" destOrd="0" presId="urn:microsoft.com/office/officeart/2005/8/layout/cycle6"/>
    <dgm:cxn modelId="{62932DAA-4BB7-4960-8820-0EBCE923BE2C}" type="presParOf" srcId="{A6B60910-9C6C-40CC-A870-E19D4D4C3F9E}" destId="{52B8D6FA-16D4-4C60-9051-23B31853BD8B}" srcOrd="14" destOrd="0" presId="urn:microsoft.com/office/officeart/2005/8/layout/cycle6"/>
    <dgm:cxn modelId="{6759FDDF-CC75-4C5A-8EB7-2260DF25B3ED}" type="presParOf" srcId="{A6B60910-9C6C-40CC-A870-E19D4D4C3F9E}" destId="{96A659DB-F5A3-4FDC-AA7D-856FDC1984B3}" srcOrd="15" destOrd="0" presId="urn:microsoft.com/office/officeart/2005/8/layout/cycle6"/>
    <dgm:cxn modelId="{5CFE4A70-0E08-4055-8E55-329687419006}" type="presParOf" srcId="{A6B60910-9C6C-40CC-A870-E19D4D4C3F9E}" destId="{B42C48A7-BDE6-43F7-B7BD-EA6E5C6FE051}" srcOrd="16" destOrd="0" presId="urn:microsoft.com/office/officeart/2005/8/layout/cycle6"/>
    <dgm:cxn modelId="{FC2A1D7F-6297-418D-9BDA-8F574DC99A6B}" type="presParOf" srcId="{A6B60910-9C6C-40CC-A870-E19D4D4C3F9E}" destId="{1AD74C07-B78D-4FDD-9AB5-B15F1DB17EEB}"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4A4EDF-F0A0-47A9-B1AB-49234FC2433A}"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GB"/>
        </a:p>
      </dgm:t>
    </dgm:pt>
    <dgm:pt modelId="{821B0875-95C6-4F32-B1EC-D80D0BC8E507}">
      <dgm:prSet phldrT="[Text]" custT="1">
        <dgm:style>
          <a:lnRef idx="1">
            <a:schemeClr val="accent5"/>
          </a:lnRef>
          <a:fillRef idx="3">
            <a:schemeClr val="accent5"/>
          </a:fillRef>
          <a:effectRef idx="2">
            <a:schemeClr val="accent5"/>
          </a:effectRef>
          <a:fontRef idx="minor">
            <a:schemeClr val="lt1"/>
          </a:fontRef>
        </dgm:style>
      </dgm:prSet>
      <dgm:spPr>
        <a:solidFill>
          <a:srgbClr val="E1BBD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buNone/>
          </a:pPr>
          <a:r>
            <a:rPr lang="en-GB" sz="1400" b="1" dirty="0">
              <a:solidFill>
                <a:schemeClr val="accent1">
                  <a:lumMod val="50000"/>
                </a:schemeClr>
              </a:solidFill>
              <a:latin typeface="Avenir Black"/>
            </a:rPr>
            <a:t>Objectives:</a:t>
          </a:r>
        </a:p>
        <a:p>
          <a:pPr algn="l">
            <a:buFont typeface="Arial" panose="020B0604020202020204" pitchFamily="34" charset="0"/>
            <a:buNone/>
          </a:pPr>
          <a:r>
            <a:rPr lang="en-GB" sz="1400" b="0" dirty="0">
              <a:solidFill>
                <a:schemeClr val="accent1">
                  <a:lumMod val="50000"/>
                </a:schemeClr>
              </a:solidFill>
              <a:latin typeface="Avenir Black"/>
            </a:rPr>
            <a:t>1. Understand the need and priorities of communities</a:t>
          </a:r>
        </a:p>
        <a:p>
          <a:pPr algn="l">
            <a:buFont typeface="Arial" panose="020B0604020202020204" pitchFamily="34" charset="0"/>
            <a:buNone/>
          </a:pPr>
          <a:r>
            <a:rPr lang="en-GB" sz="1400" b="0" dirty="0">
              <a:solidFill>
                <a:schemeClr val="accent1">
                  <a:lumMod val="50000"/>
                </a:schemeClr>
              </a:solidFill>
              <a:latin typeface="Avenir Black"/>
            </a:rPr>
            <a:t>2. Increase access, use and confidence in voluntary community assets</a:t>
          </a:r>
        </a:p>
        <a:p>
          <a:pPr algn="l">
            <a:buFont typeface="Arial" panose="020B0604020202020204" pitchFamily="34" charset="0"/>
            <a:buNone/>
          </a:pPr>
          <a:r>
            <a:rPr lang="en-GB" sz="1400" b="0" dirty="0">
              <a:solidFill>
                <a:schemeClr val="accent1">
                  <a:lumMod val="50000"/>
                </a:schemeClr>
              </a:solidFill>
              <a:latin typeface="Avenir Black"/>
            </a:rPr>
            <a:t>3. Greater awareness and use of independent living opportunities </a:t>
          </a:r>
        </a:p>
        <a:p>
          <a:pPr algn="ctr">
            <a:buNone/>
          </a:pPr>
          <a:endParaRPr lang="en-GB" sz="1200" b="0" dirty="0">
            <a:solidFill>
              <a:schemeClr val="accent1">
                <a:lumMod val="50000"/>
              </a:schemeClr>
            </a:solidFill>
            <a:latin typeface="Avenir Black"/>
          </a:endParaRPr>
        </a:p>
      </dgm:t>
    </dgm:pt>
    <dgm:pt modelId="{8EE8E4DD-2941-4611-82FD-F2F8F95DABA5}" type="parTrans" cxnId="{31AB3E6D-0C2B-470C-8078-33B51BF86282}">
      <dgm:prSet/>
      <dgm:spPr>
        <a:ln>
          <a:solidFill>
            <a:schemeClr val="bg1"/>
          </a:solidFill>
        </a:ln>
      </dgm:spPr>
      <dgm:t>
        <a:bodyPr/>
        <a:lstStyle/>
        <a:p>
          <a:endParaRPr lang="en-GB" sz="2800">
            <a:solidFill>
              <a:schemeClr val="tx1"/>
            </a:solidFill>
          </a:endParaRPr>
        </a:p>
      </dgm:t>
    </dgm:pt>
    <dgm:pt modelId="{5DF39FC6-DD3E-40CD-9DC8-52FC806CBC43}" type="sibTrans" cxnId="{31AB3E6D-0C2B-470C-8078-33B51BF86282}">
      <dgm:prSet/>
      <dgm:spPr/>
      <dgm:t>
        <a:bodyPr/>
        <a:lstStyle/>
        <a:p>
          <a:endParaRPr lang="en-GB" sz="2800">
            <a:solidFill>
              <a:schemeClr val="tx1"/>
            </a:solidFill>
          </a:endParaRPr>
        </a:p>
      </dgm:t>
    </dgm:pt>
    <dgm:pt modelId="{BEB4FFC8-A14E-434F-BD7A-276051A322BA}">
      <dgm:prSet phldrT="[Text]" custT="1">
        <dgm:style>
          <a:lnRef idx="0">
            <a:schemeClr val="accent2"/>
          </a:lnRef>
          <a:fillRef idx="3">
            <a:schemeClr val="accent2"/>
          </a:fillRef>
          <a:effectRef idx="3">
            <a:schemeClr val="accent2"/>
          </a:effectRef>
          <a:fontRef idx="minor">
            <a:schemeClr val="lt1"/>
          </a:fontRef>
        </dgm:style>
      </dgm:prSet>
      <dgm:spPr>
        <a:solidFill>
          <a:schemeClr val="accent1">
            <a:lumMod val="60000"/>
            <a:lumOff val="40000"/>
          </a:schemeClr>
        </a:solidFill>
        <a:ln>
          <a:noFill/>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a:sp3d>
      </dgm:spPr>
      <dgm:t>
        <a:bodyPr/>
        <a:lstStyle/>
        <a:p>
          <a:r>
            <a:rPr lang="en-GB" sz="2000" b="1" dirty="0">
              <a:solidFill>
                <a:schemeClr val="accent1">
                  <a:lumMod val="50000"/>
                </a:schemeClr>
              </a:solidFill>
              <a:latin typeface="Avenir Black"/>
            </a:rPr>
            <a:t>People can live independently with support from families &amp; communities</a:t>
          </a:r>
        </a:p>
      </dgm:t>
    </dgm:pt>
    <dgm:pt modelId="{3AE693C7-6DD1-431E-9411-C7CA7B75118D}" type="sibTrans" cxnId="{27EAB22E-8F58-405E-B661-F3D22F7843E4}">
      <dgm:prSet/>
      <dgm:spPr/>
      <dgm:t>
        <a:bodyPr/>
        <a:lstStyle/>
        <a:p>
          <a:endParaRPr lang="en-GB" sz="2800">
            <a:solidFill>
              <a:schemeClr val="tx1"/>
            </a:solidFill>
          </a:endParaRPr>
        </a:p>
      </dgm:t>
    </dgm:pt>
    <dgm:pt modelId="{D9EE8763-7726-495A-86BF-DAC81F858F19}" type="parTrans" cxnId="{27EAB22E-8F58-405E-B661-F3D22F7843E4}">
      <dgm:prSet/>
      <dgm:spPr/>
      <dgm:t>
        <a:bodyPr/>
        <a:lstStyle/>
        <a:p>
          <a:endParaRPr lang="en-GB" sz="2800">
            <a:solidFill>
              <a:schemeClr val="tx1"/>
            </a:solidFill>
          </a:endParaRPr>
        </a:p>
      </dgm:t>
    </dgm:pt>
    <dgm:pt modelId="{C5A23274-919C-49CC-9725-4F92CF942D40}" type="pres">
      <dgm:prSet presAssocID="{6E4A4EDF-F0A0-47A9-B1AB-49234FC2433A}" presName="hierChild1" presStyleCnt="0">
        <dgm:presLayoutVars>
          <dgm:orgChart val="1"/>
          <dgm:chPref val="1"/>
          <dgm:dir/>
          <dgm:animOne val="branch"/>
          <dgm:animLvl val="lvl"/>
          <dgm:resizeHandles/>
        </dgm:presLayoutVars>
      </dgm:prSet>
      <dgm:spPr/>
    </dgm:pt>
    <dgm:pt modelId="{0759E043-C343-409D-909F-9354BB3A972C}" type="pres">
      <dgm:prSet presAssocID="{BEB4FFC8-A14E-434F-BD7A-276051A322BA}" presName="hierRoot1" presStyleCnt="0">
        <dgm:presLayoutVars>
          <dgm:hierBranch val="init"/>
        </dgm:presLayoutVars>
      </dgm:prSet>
      <dgm:spPr/>
    </dgm:pt>
    <dgm:pt modelId="{78D5FEFF-DA13-4E13-A078-D5E6D5152C9F}" type="pres">
      <dgm:prSet presAssocID="{BEB4FFC8-A14E-434F-BD7A-276051A322BA}" presName="rootComposite1" presStyleCnt="0"/>
      <dgm:spPr/>
    </dgm:pt>
    <dgm:pt modelId="{777D0F4D-C4CF-489D-9364-F0C7D5BEB191}" type="pres">
      <dgm:prSet presAssocID="{BEB4FFC8-A14E-434F-BD7A-276051A322BA}" presName="rootText1" presStyleLbl="node0" presStyleIdx="0" presStyleCnt="1" custScaleX="423271" custScaleY="152052" custLinFactNeighborX="0" custLinFactNeighborY="-61485">
        <dgm:presLayoutVars>
          <dgm:chPref val="3"/>
        </dgm:presLayoutVars>
      </dgm:prSet>
      <dgm:spPr>
        <a:prstGeom prst="roundRect">
          <a:avLst/>
        </a:prstGeom>
      </dgm:spPr>
    </dgm:pt>
    <dgm:pt modelId="{2F33A156-CC5A-45EC-9A45-7346856FC6E7}" type="pres">
      <dgm:prSet presAssocID="{BEB4FFC8-A14E-434F-BD7A-276051A322BA}" presName="rootConnector1" presStyleLbl="node1" presStyleIdx="0" presStyleCnt="0"/>
      <dgm:spPr/>
    </dgm:pt>
    <dgm:pt modelId="{C966EF59-B5F5-46C6-9EAF-DCE1064B4DF4}" type="pres">
      <dgm:prSet presAssocID="{BEB4FFC8-A14E-434F-BD7A-276051A322BA}" presName="hierChild2" presStyleCnt="0"/>
      <dgm:spPr/>
    </dgm:pt>
    <dgm:pt modelId="{5E5CF981-F526-4D97-8C88-8F88FE683B16}" type="pres">
      <dgm:prSet presAssocID="{8EE8E4DD-2941-4611-82FD-F2F8F95DABA5}" presName="Name37" presStyleLbl="parChTrans1D2" presStyleIdx="0" presStyleCnt="1"/>
      <dgm:spPr/>
    </dgm:pt>
    <dgm:pt modelId="{6EE5FA34-DB0C-4666-B6FD-EBA82ECCED07}" type="pres">
      <dgm:prSet presAssocID="{821B0875-95C6-4F32-B1EC-D80D0BC8E507}" presName="hierRoot2" presStyleCnt="0">
        <dgm:presLayoutVars>
          <dgm:hierBranch val="init"/>
        </dgm:presLayoutVars>
      </dgm:prSet>
      <dgm:spPr/>
    </dgm:pt>
    <dgm:pt modelId="{62256E00-AF03-418E-A60D-29CE1DE27A53}" type="pres">
      <dgm:prSet presAssocID="{821B0875-95C6-4F32-B1EC-D80D0BC8E507}" presName="rootComposite" presStyleCnt="0"/>
      <dgm:spPr/>
    </dgm:pt>
    <dgm:pt modelId="{B93A8953-4359-4218-8375-A02E6DAE0AAC}" type="pres">
      <dgm:prSet presAssocID="{821B0875-95C6-4F32-B1EC-D80D0BC8E507}" presName="rootText" presStyleLbl="node2" presStyleIdx="0" presStyleCnt="1" custScaleX="436325" custScaleY="260629" custLinFactNeighborX="5818" custLinFactNeighborY="-16544">
        <dgm:presLayoutVars>
          <dgm:chPref val="3"/>
        </dgm:presLayoutVars>
      </dgm:prSet>
      <dgm:spPr>
        <a:prstGeom prst="roundRect">
          <a:avLst/>
        </a:prstGeom>
      </dgm:spPr>
    </dgm:pt>
    <dgm:pt modelId="{93A1A1B7-4BEE-4C1F-A455-E26A897B1935}" type="pres">
      <dgm:prSet presAssocID="{821B0875-95C6-4F32-B1EC-D80D0BC8E507}" presName="rootConnector" presStyleLbl="node2" presStyleIdx="0" presStyleCnt="1"/>
      <dgm:spPr/>
    </dgm:pt>
    <dgm:pt modelId="{596AA5E2-ACD3-42F4-8E87-A08E670F8492}" type="pres">
      <dgm:prSet presAssocID="{821B0875-95C6-4F32-B1EC-D80D0BC8E507}" presName="hierChild4" presStyleCnt="0"/>
      <dgm:spPr/>
    </dgm:pt>
    <dgm:pt modelId="{8C985848-B6DE-4DB0-92E5-578EA15D2146}" type="pres">
      <dgm:prSet presAssocID="{821B0875-95C6-4F32-B1EC-D80D0BC8E507}" presName="hierChild5" presStyleCnt="0"/>
      <dgm:spPr/>
    </dgm:pt>
    <dgm:pt modelId="{76300AD9-D5EC-4C6E-96F7-137752059147}" type="pres">
      <dgm:prSet presAssocID="{BEB4FFC8-A14E-434F-BD7A-276051A322BA}" presName="hierChild3" presStyleCnt="0"/>
      <dgm:spPr/>
    </dgm:pt>
  </dgm:ptLst>
  <dgm:cxnLst>
    <dgm:cxn modelId="{5A72BC17-09F6-4E6F-BEDA-A68D265EE8B7}" type="presOf" srcId="{BEB4FFC8-A14E-434F-BD7A-276051A322BA}" destId="{2F33A156-CC5A-45EC-9A45-7346856FC6E7}" srcOrd="1" destOrd="0" presId="urn:microsoft.com/office/officeart/2005/8/layout/orgChart1"/>
    <dgm:cxn modelId="{27EAB22E-8F58-405E-B661-F3D22F7843E4}" srcId="{6E4A4EDF-F0A0-47A9-B1AB-49234FC2433A}" destId="{BEB4FFC8-A14E-434F-BD7A-276051A322BA}" srcOrd="0" destOrd="0" parTransId="{D9EE8763-7726-495A-86BF-DAC81F858F19}" sibTransId="{3AE693C7-6DD1-431E-9411-C7CA7B75118D}"/>
    <dgm:cxn modelId="{31AB3E6D-0C2B-470C-8078-33B51BF86282}" srcId="{BEB4FFC8-A14E-434F-BD7A-276051A322BA}" destId="{821B0875-95C6-4F32-B1EC-D80D0BC8E507}" srcOrd="0" destOrd="0" parTransId="{8EE8E4DD-2941-4611-82FD-F2F8F95DABA5}" sibTransId="{5DF39FC6-DD3E-40CD-9DC8-52FC806CBC43}"/>
    <dgm:cxn modelId="{40BBA388-CAB0-4048-8727-4400209056B5}" type="presOf" srcId="{821B0875-95C6-4F32-B1EC-D80D0BC8E507}" destId="{B93A8953-4359-4218-8375-A02E6DAE0AAC}" srcOrd="0" destOrd="0" presId="urn:microsoft.com/office/officeart/2005/8/layout/orgChart1"/>
    <dgm:cxn modelId="{566C8E9B-D16E-4BAE-9739-027FA3807512}" type="presOf" srcId="{8EE8E4DD-2941-4611-82FD-F2F8F95DABA5}" destId="{5E5CF981-F526-4D97-8C88-8F88FE683B16}" srcOrd="0" destOrd="0" presId="urn:microsoft.com/office/officeart/2005/8/layout/orgChart1"/>
    <dgm:cxn modelId="{86EBE29D-AC8B-46DA-9DC0-A0999A5ABC25}" type="presOf" srcId="{6E4A4EDF-F0A0-47A9-B1AB-49234FC2433A}" destId="{C5A23274-919C-49CC-9725-4F92CF942D40}" srcOrd="0" destOrd="0" presId="urn:microsoft.com/office/officeart/2005/8/layout/orgChart1"/>
    <dgm:cxn modelId="{65E03FBE-B205-4CAB-A722-C0FD82F93AC0}" type="presOf" srcId="{821B0875-95C6-4F32-B1EC-D80D0BC8E507}" destId="{93A1A1B7-4BEE-4C1F-A455-E26A897B1935}" srcOrd="1" destOrd="0" presId="urn:microsoft.com/office/officeart/2005/8/layout/orgChart1"/>
    <dgm:cxn modelId="{6A5A9EEC-D374-45EF-A78B-55D3091AC462}" type="presOf" srcId="{BEB4FFC8-A14E-434F-BD7A-276051A322BA}" destId="{777D0F4D-C4CF-489D-9364-F0C7D5BEB191}" srcOrd="0" destOrd="0" presId="urn:microsoft.com/office/officeart/2005/8/layout/orgChart1"/>
    <dgm:cxn modelId="{05FCBE26-536E-4225-837D-703788EE5961}" type="presParOf" srcId="{C5A23274-919C-49CC-9725-4F92CF942D40}" destId="{0759E043-C343-409D-909F-9354BB3A972C}" srcOrd="0" destOrd="0" presId="urn:microsoft.com/office/officeart/2005/8/layout/orgChart1"/>
    <dgm:cxn modelId="{A964F23D-9CBE-485B-8536-8FBDE8DD901E}" type="presParOf" srcId="{0759E043-C343-409D-909F-9354BB3A972C}" destId="{78D5FEFF-DA13-4E13-A078-D5E6D5152C9F}" srcOrd="0" destOrd="0" presId="urn:microsoft.com/office/officeart/2005/8/layout/orgChart1"/>
    <dgm:cxn modelId="{64A041AF-B2D6-4909-B188-9ED43DDEF017}" type="presParOf" srcId="{78D5FEFF-DA13-4E13-A078-D5E6D5152C9F}" destId="{777D0F4D-C4CF-489D-9364-F0C7D5BEB191}" srcOrd="0" destOrd="0" presId="urn:microsoft.com/office/officeart/2005/8/layout/orgChart1"/>
    <dgm:cxn modelId="{710B083E-0E6D-4EBF-8817-A6C278E2C23D}" type="presParOf" srcId="{78D5FEFF-DA13-4E13-A078-D5E6D5152C9F}" destId="{2F33A156-CC5A-45EC-9A45-7346856FC6E7}" srcOrd="1" destOrd="0" presId="urn:microsoft.com/office/officeart/2005/8/layout/orgChart1"/>
    <dgm:cxn modelId="{FFDE0E92-A132-4F0E-8A72-7394626F1099}" type="presParOf" srcId="{0759E043-C343-409D-909F-9354BB3A972C}" destId="{C966EF59-B5F5-46C6-9EAF-DCE1064B4DF4}" srcOrd="1" destOrd="0" presId="urn:microsoft.com/office/officeart/2005/8/layout/orgChart1"/>
    <dgm:cxn modelId="{5F215A87-CAD3-4829-92E7-407F2964BBFB}" type="presParOf" srcId="{C966EF59-B5F5-46C6-9EAF-DCE1064B4DF4}" destId="{5E5CF981-F526-4D97-8C88-8F88FE683B16}" srcOrd="0" destOrd="0" presId="urn:microsoft.com/office/officeart/2005/8/layout/orgChart1"/>
    <dgm:cxn modelId="{BE9E2CED-437C-4540-9F12-85A5F33AD0A9}" type="presParOf" srcId="{C966EF59-B5F5-46C6-9EAF-DCE1064B4DF4}" destId="{6EE5FA34-DB0C-4666-B6FD-EBA82ECCED07}" srcOrd="1" destOrd="0" presId="urn:microsoft.com/office/officeart/2005/8/layout/orgChart1"/>
    <dgm:cxn modelId="{CCD45079-D8A8-4137-AD20-7A5155F982BF}" type="presParOf" srcId="{6EE5FA34-DB0C-4666-B6FD-EBA82ECCED07}" destId="{62256E00-AF03-418E-A60D-29CE1DE27A53}" srcOrd="0" destOrd="0" presId="urn:microsoft.com/office/officeart/2005/8/layout/orgChart1"/>
    <dgm:cxn modelId="{161AE63E-6BA0-4FC0-8A7F-1F3F232CE240}" type="presParOf" srcId="{62256E00-AF03-418E-A60D-29CE1DE27A53}" destId="{B93A8953-4359-4218-8375-A02E6DAE0AAC}" srcOrd="0" destOrd="0" presId="urn:microsoft.com/office/officeart/2005/8/layout/orgChart1"/>
    <dgm:cxn modelId="{15777838-90AA-43FD-9242-E3FCFA38C220}" type="presParOf" srcId="{62256E00-AF03-418E-A60D-29CE1DE27A53}" destId="{93A1A1B7-4BEE-4C1F-A455-E26A897B1935}" srcOrd="1" destOrd="0" presId="urn:microsoft.com/office/officeart/2005/8/layout/orgChart1"/>
    <dgm:cxn modelId="{A7FACB48-0C1F-438F-B97B-4A567EC0EED5}" type="presParOf" srcId="{6EE5FA34-DB0C-4666-B6FD-EBA82ECCED07}" destId="{596AA5E2-ACD3-42F4-8E87-A08E670F8492}" srcOrd="1" destOrd="0" presId="urn:microsoft.com/office/officeart/2005/8/layout/orgChart1"/>
    <dgm:cxn modelId="{ACFF7BF2-C5D6-41B4-B16F-C93B18066F5C}" type="presParOf" srcId="{6EE5FA34-DB0C-4666-B6FD-EBA82ECCED07}" destId="{8C985848-B6DE-4DB0-92E5-578EA15D2146}" srcOrd="2" destOrd="0" presId="urn:microsoft.com/office/officeart/2005/8/layout/orgChart1"/>
    <dgm:cxn modelId="{617C5212-F7F2-4716-B3B4-C108CB8A2B1A}" type="presParOf" srcId="{0759E043-C343-409D-909F-9354BB3A972C}" destId="{76300AD9-D5EC-4C6E-96F7-13775205914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95928-5F66-48BC-8A71-E38CCFE21190}">
      <dsp:nvSpPr>
        <dsp:cNvPr id="0" name=""/>
        <dsp:cNvSpPr/>
      </dsp:nvSpPr>
      <dsp:spPr>
        <a:xfrm>
          <a:off x="3056586" y="-125343"/>
          <a:ext cx="1963870" cy="14247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High Quality, Affordable and Sustainable Homes</a:t>
          </a:r>
        </a:p>
      </dsp:txBody>
      <dsp:txXfrm>
        <a:off x="3126138" y="-55791"/>
        <a:ext cx="1824766" cy="1285679"/>
      </dsp:txXfrm>
    </dsp:sp>
    <dsp:sp modelId="{710FBA37-F338-4D8F-A6D3-BEFD6DAE0DCE}">
      <dsp:nvSpPr>
        <dsp:cNvPr id="0" name=""/>
        <dsp:cNvSpPr/>
      </dsp:nvSpPr>
      <dsp:spPr>
        <a:xfrm>
          <a:off x="1890830" y="688491"/>
          <a:ext cx="4837349" cy="4837349"/>
        </a:xfrm>
        <a:custGeom>
          <a:avLst/>
          <a:gdLst/>
          <a:ahLst/>
          <a:cxnLst/>
          <a:rect l="0" t="0" r="0" b="0"/>
          <a:pathLst>
            <a:path>
              <a:moveTo>
                <a:pt x="3133737" y="108118"/>
              </a:moveTo>
              <a:arcTo wR="2418674" hR="2418674" stAng="17231764" swAng="6001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A7490D-123F-4278-9FD8-CA469C703AB1}">
      <dsp:nvSpPr>
        <dsp:cNvPr id="0" name=""/>
        <dsp:cNvSpPr/>
      </dsp:nvSpPr>
      <dsp:spPr>
        <a:xfrm>
          <a:off x="5170000" y="957884"/>
          <a:ext cx="2066146" cy="1717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Strength-based approach's: social work and provider practice</a:t>
          </a:r>
        </a:p>
      </dsp:txBody>
      <dsp:txXfrm>
        <a:off x="5253856" y="1041740"/>
        <a:ext cx="1898434" cy="1550085"/>
      </dsp:txXfrm>
    </dsp:sp>
    <dsp:sp modelId="{07AE811D-8B69-4E2B-975C-DC22CC4FEDE4}">
      <dsp:nvSpPr>
        <dsp:cNvPr id="0" name=""/>
        <dsp:cNvSpPr/>
      </dsp:nvSpPr>
      <dsp:spPr>
        <a:xfrm>
          <a:off x="1655390" y="438033"/>
          <a:ext cx="4837349" cy="4837349"/>
        </a:xfrm>
        <a:custGeom>
          <a:avLst/>
          <a:gdLst/>
          <a:ahLst/>
          <a:cxnLst/>
          <a:rect l="0" t="0" r="0" b="0"/>
          <a:pathLst>
            <a:path>
              <a:moveTo>
                <a:pt x="4831165" y="2245828"/>
              </a:moveTo>
              <a:arcTo wR="2418674" hR="2418674" stAng="21354118" swAng="11480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696280-273B-4D1C-8BD0-4B198E74AE77}">
      <dsp:nvSpPr>
        <dsp:cNvPr id="0" name=""/>
        <dsp:cNvSpPr/>
      </dsp:nvSpPr>
      <dsp:spPr>
        <a:xfrm>
          <a:off x="5134326" y="3492109"/>
          <a:ext cx="1997656" cy="14459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latin typeface="+mj-lt"/>
            </a:rPr>
            <a:t>Focus on enablement and </a:t>
          </a:r>
          <a:r>
            <a:rPr lang="en-GB" sz="1200" kern="1200" dirty="0">
              <a:solidFill>
                <a:schemeClr val="bg1"/>
              </a:solidFill>
              <a:effectLst/>
              <a:latin typeface="+mj-lt"/>
              <a:ea typeface="Calibri" panose="020F0502020204030204" pitchFamily="34" charset="0"/>
              <a:cs typeface="Arial" panose="020B0604020202020204" pitchFamily="34" charset="0"/>
            </a:rPr>
            <a:t>remaining healthy, resilient and independent</a:t>
          </a:r>
          <a:endParaRPr lang="en-GB" sz="1200" kern="1200" dirty="0">
            <a:solidFill>
              <a:schemeClr val="bg1"/>
            </a:solidFill>
          </a:endParaRPr>
        </a:p>
      </dsp:txBody>
      <dsp:txXfrm>
        <a:off x="5204909" y="3562692"/>
        <a:ext cx="1856490" cy="1304737"/>
      </dsp:txXfrm>
    </dsp:sp>
    <dsp:sp modelId="{D55CB2F5-7F79-4F4B-BF6B-1B1A575FCB86}">
      <dsp:nvSpPr>
        <dsp:cNvPr id="0" name=""/>
        <dsp:cNvSpPr/>
      </dsp:nvSpPr>
      <dsp:spPr>
        <a:xfrm>
          <a:off x="1619846" y="587048"/>
          <a:ext cx="4837349" cy="4837349"/>
        </a:xfrm>
        <a:custGeom>
          <a:avLst/>
          <a:gdLst/>
          <a:ahLst/>
          <a:cxnLst/>
          <a:rect l="0" t="0" r="0" b="0"/>
          <a:pathLst>
            <a:path>
              <a:moveTo>
                <a:pt x="3869021" y="4354257"/>
              </a:moveTo>
              <a:arcTo wR="2418674" hR="2418674" stAng="3189330" swAng="7657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82689C-A7E1-4CF8-8EC9-2D324B4D0370}">
      <dsp:nvSpPr>
        <dsp:cNvPr id="0" name=""/>
        <dsp:cNvSpPr/>
      </dsp:nvSpPr>
      <dsp:spPr>
        <a:xfrm>
          <a:off x="3056586" y="4858344"/>
          <a:ext cx="1963870" cy="1132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We work to a clear, shared definition of Care Home provisions</a:t>
          </a:r>
        </a:p>
      </dsp:txBody>
      <dsp:txXfrm>
        <a:off x="3111851" y="4913609"/>
        <a:ext cx="1853340" cy="1021577"/>
      </dsp:txXfrm>
    </dsp:sp>
    <dsp:sp modelId="{75CA0A05-A0A6-41B9-98D1-F9C95CF9D20E}">
      <dsp:nvSpPr>
        <dsp:cNvPr id="0" name=""/>
        <dsp:cNvSpPr/>
      </dsp:nvSpPr>
      <dsp:spPr>
        <a:xfrm>
          <a:off x="1619846" y="587048"/>
          <a:ext cx="4837349" cy="4837349"/>
        </a:xfrm>
        <a:custGeom>
          <a:avLst/>
          <a:gdLst/>
          <a:ahLst/>
          <a:cxnLst/>
          <a:rect l="0" t="0" r="0" b="0"/>
          <a:pathLst>
            <a:path>
              <a:moveTo>
                <a:pt x="1432392" y="4627120"/>
              </a:moveTo>
              <a:arcTo wR="2418674" hR="2418674" stAng="6843920" swAng="66398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A1763A-4933-4136-AA28-BA65AED6DB3F}">
      <dsp:nvSpPr>
        <dsp:cNvPr id="0" name=""/>
        <dsp:cNvSpPr/>
      </dsp:nvSpPr>
      <dsp:spPr>
        <a:xfrm>
          <a:off x="961771" y="3449074"/>
          <a:ext cx="1964233" cy="1531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Creative and flexible support from Providers enabling choice and control for people</a:t>
          </a:r>
        </a:p>
      </dsp:txBody>
      <dsp:txXfrm>
        <a:off x="1036556" y="3523859"/>
        <a:ext cx="1814663" cy="1382402"/>
      </dsp:txXfrm>
    </dsp:sp>
    <dsp:sp modelId="{52B8D6FA-16D4-4C60-9051-23B31853BD8B}">
      <dsp:nvSpPr>
        <dsp:cNvPr id="0" name=""/>
        <dsp:cNvSpPr/>
      </dsp:nvSpPr>
      <dsp:spPr>
        <a:xfrm>
          <a:off x="1619846" y="587048"/>
          <a:ext cx="4837349" cy="4837349"/>
        </a:xfrm>
        <a:custGeom>
          <a:avLst/>
          <a:gdLst/>
          <a:ahLst/>
          <a:cxnLst/>
          <a:rect l="0" t="0" r="0" b="0"/>
          <a:pathLst>
            <a:path>
              <a:moveTo>
                <a:pt x="39436" y="2853659"/>
              </a:moveTo>
              <a:arcTo wR="2418674" hR="2418674" stAng="10178359" swAng="11914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A659DB-F5A3-4FDC-AA7D-856FDC1984B3}">
      <dsp:nvSpPr>
        <dsp:cNvPr id="0" name=""/>
        <dsp:cNvSpPr/>
      </dsp:nvSpPr>
      <dsp:spPr>
        <a:xfrm>
          <a:off x="979280" y="994490"/>
          <a:ext cx="1929214" cy="16037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Stay connected with friends and family and participating </a:t>
          </a:r>
        </a:p>
        <a:p>
          <a:pPr marL="0" lvl="0" indent="0" algn="ctr" defTabSz="533400">
            <a:lnSpc>
              <a:spcPct val="90000"/>
            </a:lnSpc>
            <a:spcBef>
              <a:spcPct val="0"/>
            </a:spcBef>
            <a:spcAft>
              <a:spcPct val="35000"/>
            </a:spcAft>
            <a:buNone/>
          </a:pPr>
          <a:r>
            <a:rPr lang="en-GB" sz="1200" kern="1200" dirty="0">
              <a:solidFill>
                <a:schemeClr val="bg1"/>
              </a:solidFill>
            </a:rPr>
            <a:t>in activities within the </a:t>
          </a:r>
        </a:p>
        <a:p>
          <a:pPr marL="0" lvl="0" indent="0" algn="ctr" defTabSz="533400">
            <a:lnSpc>
              <a:spcPct val="90000"/>
            </a:lnSpc>
            <a:spcBef>
              <a:spcPct val="0"/>
            </a:spcBef>
            <a:spcAft>
              <a:spcPct val="35000"/>
            </a:spcAft>
            <a:buNone/>
          </a:pPr>
          <a:r>
            <a:rPr lang="en-GB" sz="1200" kern="1200" dirty="0">
              <a:solidFill>
                <a:schemeClr val="bg1"/>
              </a:solidFill>
            </a:rPr>
            <a:t>care home and wider</a:t>
          </a:r>
        </a:p>
        <a:p>
          <a:pPr marL="0" lvl="0" indent="0" algn="ctr" defTabSz="533400">
            <a:lnSpc>
              <a:spcPct val="90000"/>
            </a:lnSpc>
            <a:spcBef>
              <a:spcPct val="0"/>
            </a:spcBef>
            <a:spcAft>
              <a:spcPct val="35000"/>
            </a:spcAft>
            <a:buNone/>
          </a:pPr>
          <a:r>
            <a:rPr lang="en-GB" sz="1200" kern="1200" dirty="0">
              <a:solidFill>
                <a:schemeClr val="bg1"/>
              </a:solidFill>
            </a:rPr>
            <a:t>community </a:t>
          </a:r>
        </a:p>
      </dsp:txBody>
      <dsp:txXfrm>
        <a:off x="1057571" y="1072781"/>
        <a:ext cx="1772632" cy="1447209"/>
      </dsp:txXfrm>
    </dsp:sp>
    <dsp:sp modelId="{1AD74C07-B78D-4FDD-9AB5-B15F1DB17EEB}">
      <dsp:nvSpPr>
        <dsp:cNvPr id="0" name=""/>
        <dsp:cNvSpPr/>
      </dsp:nvSpPr>
      <dsp:spPr>
        <a:xfrm>
          <a:off x="1619846" y="587048"/>
          <a:ext cx="4837349" cy="4837349"/>
        </a:xfrm>
        <a:custGeom>
          <a:avLst/>
          <a:gdLst/>
          <a:ahLst/>
          <a:cxnLst/>
          <a:rect l="0" t="0" r="0" b="0"/>
          <a:pathLst>
            <a:path>
              <a:moveTo>
                <a:pt x="1078632" y="405151"/>
              </a:moveTo>
              <a:arcTo wR="2418674" hR="2418674" stAng="14181324" swAng="5756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CF981-F526-4D97-8C88-8F88FE683B16}">
      <dsp:nvSpPr>
        <dsp:cNvPr id="0" name=""/>
        <dsp:cNvSpPr/>
      </dsp:nvSpPr>
      <dsp:spPr>
        <a:xfrm>
          <a:off x="3037084" y="915520"/>
          <a:ext cx="91440" cy="155347"/>
        </a:xfrm>
        <a:custGeom>
          <a:avLst/>
          <a:gdLst/>
          <a:ahLst/>
          <a:cxnLst/>
          <a:rect l="0" t="0" r="0" b="0"/>
          <a:pathLst>
            <a:path>
              <a:moveTo>
                <a:pt x="45720" y="0"/>
              </a:moveTo>
              <a:lnTo>
                <a:pt x="45720" y="28904"/>
              </a:lnTo>
              <a:lnTo>
                <a:pt x="115781" y="28904"/>
              </a:lnTo>
              <a:lnTo>
                <a:pt x="115781" y="15534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77D0F4D-C4CF-489D-9364-F0C7D5BEB191}">
      <dsp:nvSpPr>
        <dsp:cNvPr id="0" name=""/>
        <dsp:cNvSpPr/>
      </dsp:nvSpPr>
      <dsp:spPr>
        <a:xfrm>
          <a:off x="534246" y="0"/>
          <a:ext cx="5097116" cy="915520"/>
        </a:xfrm>
        <a:prstGeom prst="roundRect">
          <a:avLst/>
        </a:prstGeom>
        <a:solidFill>
          <a:schemeClr val="accent1">
            <a:lumMod val="60000"/>
            <a:lumOff val="40000"/>
          </a:schemeClr>
        </a:solidFill>
        <a:ln>
          <a:noFill/>
        </a:ln>
        <a:effectLst>
          <a:outerShdw blurRad="149987" dist="250190" dir="8460000" algn="ctr" rotWithShape="0">
            <a:srgbClr val="000000">
              <a:alpha val="28000"/>
            </a:srgbClr>
          </a:outerShdw>
          <a:softEdge rad="12700"/>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1">
                  <a:lumMod val="50000"/>
                </a:schemeClr>
              </a:solidFill>
              <a:latin typeface="Avenir Black"/>
            </a:rPr>
            <a:t>People can live independently with support from families &amp; communities</a:t>
          </a:r>
        </a:p>
      </dsp:txBody>
      <dsp:txXfrm>
        <a:off x="578938" y="44692"/>
        <a:ext cx="5007732" cy="826136"/>
      </dsp:txXfrm>
    </dsp:sp>
    <dsp:sp modelId="{B93A8953-4359-4218-8375-A02E6DAE0AAC}">
      <dsp:nvSpPr>
        <dsp:cNvPr id="0" name=""/>
        <dsp:cNvSpPr/>
      </dsp:nvSpPr>
      <dsp:spPr>
        <a:xfrm>
          <a:off x="525708" y="1070867"/>
          <a:ext cx="5254315" cy="1569273"/>
        </a:xfrm>
        <a:prstGeom prst="roundRect">
          <a:avLst/>
        </a:prstGeom>
        <a:solidFill>
          <a:srgbClr val="E1BBDE"/>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accent1">
                  <a:lumMod val="50000"/>
                </a:schemeClr>
              </a:solidFill>
              <a:latin typeface="Avenir Black"/>
            </a:rPr>
            <a:t>Objectives:</a:t>
          </a:r>
        </a:p>
        <a:p>
          <a:pPr marL="0" lvl="0" indent="0" algn="l" defTabSz="622300">
            <a:lnSpc>
              <a:spcPct val="90000"/>
            </a:lnSpc>
            <a:spcBef>
              <a:spcPct val="0"/>
            </a:spcBef>
            <a:spcAft>
              <a:spcPct val="35000"/>
            </a:spcAft>
            <a:buFont typeface="Arial" panose="020B0604020202020204" pitchFamily="34" charset="0"/>
            <a:buNone/>
          </a:pPr>
          <a:r>
            <a:rPr lang="en-GB" sz="1400" b="0" kern="1200" dirty="0">
              <a:solidFill>
                <a:schemeClr val="accent1">
                  <a:lumMod val="50000"/>
                </a:schemeClr>
              </a:solidFill>
              <a:latin typeface="Avenir Black"/>
            </a:rPr>
            <a:t>1. Understand the need and priorities of communities</a:t>
          </a:r>
        </a:p>
        <a:p>
          <a:pPr marL="0" lvl="0" indent="0" algn="l" defTabSz="622300">
            <a:lnSpc>
              <a:spcPct val="90000"/>
            </a:lnSpc>
            <a:spcBef>
              <a:spcPct val="0"/>
            </a:spcBef>
            <a:spcAft>
              <a:spcPct val="35000"/>
            </a:spcAft>
            <a:buFont typeface="Arial" panose="020B0604020202020204" pitchFamily="34" charset="0"/>
            <a:buNone/>
          </a:pPr>
          <a:r>
            <a:rPr lang="en-GB" sz="1400" b="0" kern="1200" dirty="0">
              <a:solidFill>
                <a:schemeClr val="accent1">
                  <a:lumMod val="50000"/>
                </a:schemeClr>
              </a:solidFill>
              <a:latin typeface="Avenir Black"/>
            </a:rPr>
            <a:t>2. Increase access, use and confidence in voluntary community assets</a:t>
          </a:r>
        </a:p>
        <a:p>
          <a:pPr marL="0" lvl="0" indent="0" algn="l" defTabSz="622300">
            <a:lnSpc>
              <a:spcPct val="90000"/>
            </a:lnSpc>
            <a:spcBef>
              <a:spcPct val="0"/>
            </a:spcBef>
            <a:spcAft>
              <a:spcPct val="35000"/>
            </a:spcAft>
            <a:buFont typeface="Arial" panose="020B0604020202020204" pitchFamily="34" charset="0"/>
            <a:buNone/>
          </a:pPr>
          <a:r>
            <a:rPr lang="en-GB" sz="1400" b="0" kern="1200" dirty="0">
              <a:solidFill>
                <a:schemeClr val="accent1">
                  <a:lumMod val="50000"/>
                </a:schemeClr>
              </a:solidFill>
              <a:latin typeface="Avenir Black"/>
            </a:rPr>
            <a:t>3. Greater awareness and use of independent living opportunities </a:t>
          </a:r>
        </a:p>
        <a:p>
          <a:pPr marL="0" lvl="0" indent="0" algn="ctr" defTabSz="622300">
            <a:lnSpc>
              <a:spcPct val="90000"/>
            </a:lnSpc>
            <a:spcBef>
              <a:spcPct val="0"/>
            </a:spcBef>
            <a:spcAft>
              <a:spcPct val="35000"/>
            </a:spcAft>
            <a:buNone/>
          </a:pPr>
          <a:endParaRPr lang="en-GB" sz="1200" b="0" kern="1200" dirty="0">
            <a:solidFill>
              <a:schemeClr val="accent1">
                <a:lumMod val="50000"/>
              </a:schemeClr>
            </a:solidFill>
            <a:latin typeface="Avenir Black"/>
          </a:endParaRPr>
        </a:p>
      </dsp:txBody>
      <dsp:txXfrm>
        <a:off x="602314" y="1147473"/>
        <a:ext cx="5101103" cy="141606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1A3D6D-62A5-1547-B3F4-44A4BD4F761D}" type="datetimeFigureOut">
              <a:rPr lang="en-US" smtClean="0"/>
              <a:t>5/29/2024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5DF0EE-3A3C-0144-80D2-63E9E0E231E4}" type="slidenum">
              <a:rPr lang="en-US" smtClean="0"/>
              <a:t>‹#›</a:t>
            </a:fld>
            <a:endParaRPr lang="en-US"/>
          </a:p>
        </p:txBody>
      </p:sp>
    </p:spTree>
    <p:extLst>
      <p:ext uri="{BB962C8B-B14F-4D97-AF65-F5344CB8AC3E}">
        <p14:creationId xmlns:p14="http://schemas.microsoft.com/office/powerpoint/2010/main" val="196268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A5DF0EE-3A3C-0144-80D2-63E9E0E231E4}" type="slidenum">
              <a:rPr lang="en-US" smtClean="0"/>
              <a:t>13</a:t>
            </a:fld>
            <a:endParaRPr lang="en-US"/>
          </a:p>
        </p:txBody>
      </p:sp>
    </p:spTree>
    <p:extLst>
      <p:ext uri="{BB962C8B-B14F-4D97-AF65-F5344CB8AC3E}">
        <p14:creationId xmlns:p14="http://schemas.microsoft.com/office/powerpoint/2010/main" val="3072860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rgbClr val="22326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1139826" y="693365"/>
            <a:ext cx="2145834" cy="500062"/>
          </a:xfrm>
          <a:prstGeom prst="rect">
            <a:avLst/>
          </a:prstGeom>
        </p:spPr>
      </p:pic>
      <p:sp>
        <p:nvSpPr>
          <p:cNvPr id="3" name="Chevron 2">
            <a:extLst>
              <a:ext uri="{FF2B5EF4-FFF2-40B4-BE49-F238E27FC236}">
                <a16:creationId xmlns:a16="http://schemas.microsoft.com/office/drawing/2014/main" id="{695CA117-30A1-3D48-AD94-E7DE2FBA6A9A}"/>
              </a:ext>
            </a:extLst>
          </p:cNvPr>
          <p:cNvSpPr/>
          <p:nvPr userDrawn="1"/>
        </p:nvSpPr>
        <p:spPr>
          <a:xfrm rot="16200000">
            <a:off x="3918842" y="-1402670"/>
            <a:ext cx="4336474" cy="12187455"/>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811338" y="1854199"/>
            <a:ext cx="8713787" cy="946151"/>
          </a:xfrm>
        </p:spPr>
        <p:txBody>
          <a:bodyPr lIns="0" tIns="0" rIns="0" bIns="0" anchor="t">
            <a:normAutofit/>
          </a:bodyPr>
          <a:lstStyle>
            <a:lvl1pPr algn="l">
              <a:defRPr sz="5400" b="1" i="0">
                <a:solidFill>
                  <a:schemeClr val="bg1"/>
                </a:solidFill>
                <a:latin typeface="Avenir Black" panose="02000503020000020003" pitchFamily="2" charset="0"/>
              </a:defRPr>
            </a:lvl1pPr>
          </a:lstStyle>
          <a:p>
            <a:r>
              <a:rPr lang="en-GB" dirty="0"/>
              <a:t>Click to add title</a:t>
            </a:r>
            <a:endParaRPr lang="en-US" dirty="0"/>
          </a:p>
        </p:txBody>
      </p:sp>
      <p:sp>
        <p:nvSpPr>
          <p:cNvPr id="15" name="Text Placeholder 14">
            <a:extLst>
              <a:ext uri="{FF2B5EF4-FFF2-40B4-BE49-F238E27FC236}">
                <a16:creationId xmlns:a16="http://schemas.microsoft.com/office/drawing/2014/main" id="{F00F08E7-4D25-0C44-9AD0-39FC34248D47}"/>
              </a:ext>
            </a:extLst>
          </p:cNvPr>
          <p:cNvSpPr>
            <a:spLocks noGrp="1"/>
          </p:cNvSpPr>
          <p:nvPr>
            <p:ph type="body" sz="quarter" idx="10" hasCustomPrompt="1"/>
          </p:nvPr>
        </p:nvSpPr>
        <p:spPr>
          <a:xfrm>
            <a:off x="1811338" y="3338953"/>
            <a:ext cx="3656012"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author</a:t>
            </a:r>
            <a:endParaRPr lang="en-US" dirty="0"/>
          </a:p>
        </p:txBody>
      </p:sp>
      <p:sp>
        <p:nvSpPr>
          <p:cNvPr id="20" name="Text Placeholder 14">
            <a:extLst>
              <a:ext uri="{FF2B5EF4-FFF2-40B4-BE49-F238E27FC236}">
                <a16:creationId xmlns:a16="http://schemas.microsoft.com/office/drawing/2014/main" id="{0C1DC898-789C-B443-8C74-878DF5F3C21F}"/>
              </a:ext>
            </a:extLst>
          </p:cNvPr>
          <p:cNvSpPr>
            <a:spLocks noGrp="1"/>
          </p:cNvSpPr>
          <p:nvPr>
            <p:ph type="body" sz="quarter" idx="11" hasCustomPrompt="1"/>
          </p:nvPr>
        </p:nvSpPr>
        <p:spPr>
          <a:xfrm>
            <a:off x="1811338" y="3716247"/>
            <a:ext cx="3656011"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date</a:t>
            </a:r>
            <a:endParaRPr lang="en-US" dirty="0"/>
          </a:p>
        </p:txBody>
      </p:sp>
      <p:sp>
        <p:nvSpPr>
          <p:cNvPr id="21" name="Subtitle 2">
            <a:extLst>
              <a:ext uri="{FF2B5EF4-FFF2-40B4-BE49-F238E27FC236}">
                <a16:creationId xmlns:a16="http://schemas.microsoft.com/office/drawing/2014/main" id="{1F2FFCD7-527B-DA4F-9339-2D0646B865F7}"/>
              </a:ext>
            </a:extLst>
          </p:cNvPr>
          <p:cNvSpPr>
            <a:spLocks noGrp="1"/>
          </p:cNvSpPr>
          <p:nvPr>
            <p:ph type="subTitle" idx="1" hasCustomPrompt="1"/>
          </p:nvPr>
        </p:nvSpPr>
        <p:spPr>
          <a:xfrm>
            <a:off x="1811338" y="2790825"/>
            <a:ext cx="8713787" cy="546833"/>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3043750348"/>
      </p:ext>
    </p:extLst>
  </p:cSld>
  <p:clrMapOvr>
    <a:masterClrMapping/>
  </p:clrMapOvr>
  <p:extLst>
    <p:ext uri="{DCECCB84-F9BA-43D5-87BE-67443E8EF086}">
      <p15:sldGuideLst xmlns:p15="http://schemas.microsoft.com/office/powerpoint/2012/main">
        <p15:guide id="1" pos="3840" userDrawn="1">
          <p15:clr>
            <a:srgbClr val="FBAE40"/>
          </p15:clr>
        </p15:guide>
        <p15:guide id="2" pos="1141" userDrawn="1">
          <p15:clr>
            <a:srgbClr val="FBAE40"/>
          </p15:clr>
        </p15:guide>
        <p15:guide id="3" pos="6630" userDrawn="1">
          <p15:clr>
            <a:srgbClr val="FBAE40"/>
          </p15:clr>
        </p15:guide>
        <p15:guide id="4" userDrawn="1">
          <p15:clr>
            <a:srgbClr val="FBAE40"/>
          </p15:clr>
        </p15:guide>
        <p15:guide id="5" pos="7673" userDrawn="1">
          <p15:clr>
            <a:srgbClr val="FBAE40"/>
          </p15:clr>
        </p15:guide>
        <p15:guide id="6" orient="horz" pos="4315" userDrawn="1">
          <p15:clr>
            <a:srgbClr val="FBAE40"/>
          </p15:clr>
        </p15:guide>
        <p15:guide id="7"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amp; 1 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3811588"/>
          </a:xfrm>
        </p:spPr>
        <p:txBody>
          <a:bodyPr lIns="36000" tIns="36000" rIns="36000">
            <a:normAutofit/>
          </a:bodyPr>
          <a:lstStyle>
            <a:lvl1pPr marL="0" marR="0" indent="0" algn="l" defTabSz="914400" rtl="0" eaLnBrk="1" fontAlgn="auto" latinLnBrk="0" hangingPunct="1">
              <a:lnSpc>
                <a:spcPts val="16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4" name="Subtitle 2">
            <a:extLst>
              <a:ext uri="{FF2B5EF4-FFF2-40B4-BE49-F238E27FC236}">
                <a16:creationId xmlns:a16="http://schemas.microsoft.com/office/drawing/2014/main" id="{C7ED89B5-8924-1343-95F1-1267CB911BD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1001131208"/>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3" pos="3137" userDrawn="1">
          <p15:clr>
            <a:srgbClr val="FBAE40"/>
          </p15:clr>
        </p15:guide>
        <p15:guide id="24" pos="340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amp; 1 Column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452C2A61-2143-C84C-B01A-5F9EEC253397}"/>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3811588"/>
          </a:xfrm>
        </p:spPr>
        <p:txBody>
          <a:bodyPr lIns="36000" tIns="36000" rIns="36000">
            <a:normAutofit/>
          </a:bodyPr>
          <a:lstStyle>
            <a:lvl1pPr marL="0" marR="0" indent="0" algn="l" defTabSz="914400" rtl="0" eaLnBrk="1" fontAlgn="auto" latinLnBrk="0" hangingPunct="1">
              <a:lnSpc>
                <a:spcPts val="16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5" name="Subtitle 2">
            <a:extLst>
              <a:ext uri="{FF2B5EF4-FFF2-40B4-BE49-F238E27FC236}">
                <a16:creationId xmlns:a16="http://schemas.microsoft.com/office/drawing/2014/main" id="{AC72823F-E27F-214A-9B77-20D43DCC4AD8}"/>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2230439974"/>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8" pos="3409" userDrawn="1">
          <p15:clr>
            <a:srgbClr val="FBAE40"/>
          </p15:clr>
        </p15:guide>
        <p15:guide id="29" pos="7106" userDrawn="1">
          <p15:clr>
            <a:srgbClr val="FBAE40"/>
          </p15:clr>
        </p15:guide>
        <p15:guide id="30" pos="313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amp; 2 Column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2942070"/>
          </a:xfrm>
        </p:spPr>
        <p:txBody>
          <a:bodyPr lIns="36000" tIns="36000" rIns="36000" numCol="2" spcCol="216000">
            <a:noAutofit/>
          </a:bodyPr>
          <a:lstStyle>
            <a:lvl1pPr marL="0" marR="0" indent="0" algn="l" defTabSz="914400" rtl="0" eaLnBrk="1" fontAlgn="auto" latinLnBrk="0" hangingPunct="1">
              <a:lnSpc>
                <a:spcPts val="15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4" name="Subtitle 2">
            <a:extLst>
              <a:ext uri="{FF2B5EF4-FFF2-40B4-BE49-F238E27FC236}">
                <a16:creationId xmlns:a16="http://schemas.microsoft.com/office/drawing/2014/main" id="{401D00D5-8239-6446-9340-2B7DAE1D2E13}"/>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2746541147"/>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amp; 2 Columns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2B57AB05-1D4A-8944-9DCA-EE76649D6659}"/>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2997489"/>
          </a:xfrm>
        </p:spPr>
        <p:txBody>
          <a:bodyPr lIns="36000" tIns="36000" rIns="36000" numCol="2" spcCol="216000">
            <a:noAutofit/>
          </a:bodyPr>
          <a:lstStyle>
            <a:lvl1pPr marL="0" marR="0" indent="0" algn="l" defTabSz="914400" rtl="0" eaLnBrk="1" fontAlgn="auto" latinLnBrk="0" hangingPunct="1">
              <a:lnSpc>
                <a:spcPts val="15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5" name="Subtitle 2">
            <a:extLst>
              <a:ext uri="{FF2B5EF4-FFF2-40B4-BE49-F238E27FC236}">
                <a16:creationId xmlns:a16="http://schemas.microsoft.com/office/drawing/2014/main" id="{3597F9B5-1FDA-0541-99A9-87DD34B3E6D7}"/>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1263366179"/>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24" name="Subtitle 2">
            <a:extLst>
              <a:ext uri="{FF2B5EF4-FFF2-40B4-BE49-F238E27FC236}">
                <a16:creationId xmlns:a16="http://schemas.microsoft.com/office/drawing/2014/main" id="{EEEAF816-57B6-F344-83A8-6A5CB9A7B62D}"/>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39" name="Picture Placeholder 38">
            <a:extLst>
              <a:ext uri="{FF2B5EF4-FFF2-40B4-BE49-F238E27FC236}">
                <a16:creationId xmlns:a16="http://schemas.microsoft.com/office/drawing/2014/main" id="{E9E911EA-743E-BA4B-BD95-353896B93A70}"/>
              </a:ext>
            </a:extLst>
          </p:cNvPr>
          <p:cNvSpPr>
            <a:spLocks noGrp="1"/>
          </p:cNvSpPr>
          <p:nvPr>
            <p:ph type="pic" sz="quarter" idx="10"/>
          </p:nvPr>
        </p:nvSpPr>
        <p:spPr>
          <a:xfrm>
            <a:off x="5421313" y="2276475"/>
            <a:ext cx="5859462" cy="3284538"/>
          </a:xfrm>
        </p:spPr>
        <p:txBody>
          <a:bodyPr/>
          <a:lstStyle/>
          <a:p>
            <a:endParaRPr lang="en-US"/>
          </a:p>
        </p:txBody>
      </p:sp>
    </p:spTree>
    <p:extLst>
      <p:ext uri="{BB962C8B-B14F-4D97-AF65-F5344CB8AC3E}">
        <p14:creationId xmlns:p14="http://schemas.microsoft.com/office/powerpoint/2010/main" val="4273678118"/>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amp; Image B">
    <p:spTree>
      <p:nvGrpSpPr>
        <p:cNvPr id="1" name=""/>
        <p:cNvGrpSpPr/>
        <p:nvPr/>
      </p:nvGrpSpPr>
      <p:grpSpPr>
        <a:xfrm>
          <a:off x="0" y="0"/>
          <a:ext cx="0" cy="0"/>
          <a:chOff x="0" y="0"/>
          <a:chExt cx="0" cy="0"/>
        </a:xfrm>
      </p:grpSpPr>
      <p:sp>
        <p:nvSpPr>
          <p:cNvPr id="14" name="Chevron 2">
            <a:extLst>
              <a:ext uri="{FF2B5EF4-FFF2-40B4-BE49-F238E27FC236}">
                <a16:creationId xmlns:a16="http://schemas.microsoft.com/office/drawing/2014/main" id="{8CC8A3B5-C2F4-FC47-9B2F-2D54DFF905EC}"/>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2" name="Subtitle 2">
            <a:extLst>
              <a:ext uri="{FF2B5EF4-FFF2-40B4-BE49-F238E27FC236}">
                <a16:creationId xmlns:a16="http://schemas.microsoft.com/office/drawing/2014/main" id="{17C6B7B2-741D-CC40-882F-88DF61184F1B}"/>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16" name="Picture Placeholder 38">
            <a:extLst>
              <a:ext uri="{FF2B5EF4-FFF2-40B4-BE49-F238E27FC236}">
                <a16:creationId xmlns:a16="http://schemas.microsoft.com/office/drawing/2014/main" id="{B36F1373-C610-B147-A55A-9A00F32CB10B}"/>
              </a:ext>
            </a:extLst>
          </p:cNvPr>
          <p:cNvSpPr>
            <a:spLocks noGrp="1"/>
          </p:cNvSpPr>
          <p:nvPr>
            <p:ph type="pic" sz="quarter" idx="10"/>
          </p:nvPr>
        </p:nvSpPr>
        <p:spPr>
          <a:xfrm>
            <a:off x="5421313" y="2276475"/>
            <a:ext cx="5859462" cy="3284538"/>
          </a:xfrm>
        </p:spPr>
        <p:txBody>
          <a:bodyPr/>
          <a:lstStyle/>
          <a:p>
            <a:endParaRPr lang="en-US"/>
          </a:p>
        </p:txBody>
      </p:sp>
    </p:spTree>
    <p:extLst>
      <p:ext uri="{BB962C8B-B14F-4D97-AF65-F5344CB8AC3E}">
        <p14:creationId xmlns:p14="http://schemas.microsoft.com/office/powerpoint/2010/main" val="2754683328"/>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31" name="Title 1">
            <a:extLst>
              <a:ext uri="{FF2B5EF4-FFF2-40B4-BE49-F238E27FC236}">
                <a16:creationId xmlns:a16="http://schemas.microsoft.com/office/drawing/2014/main" id="{038F9307-26EE-324B-AF20-4C9BFC2854D9}"/>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35" name="Slide Number Placeholder 5">
            <a:extLst>
              <a:ext uri="{FF2B5EF4-FFF2-40B4-BE49-F238E27FC236}">
                <a16:creationId xmlns:a16="http://schemas.microsoft.com/office/drawing/2014/main" id="{3756E0BB-5B10-D447-AE8F-C853E7EA205D}"/>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8" name="Picture 7" descr="A black and yellow logo&#10;&#10;Description automatically generated with low confidence">
            <a:extLst>
              <a:ext uri="{FF2B5EF4-FFF2-40B4-BE49-F238E27FC236}">
                <a16:creationId xmlns:a16="http://schemas.microsoft.com/office/drawing/2014/main" id="{1FB3A1F8-FF8C-3047-A7BD-2F6B7E50C17B}"/>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0" name="Subtitle 2">
            <a:extLst>
              <a:ext uri="{FF2B5EF4-FFF2-40B4-BE49-F238E27FC236}">
                <a16:creationId xmlns:a16="http://schemas.microsoft.com/office/drawing/2014/main" id="{5A4FBBEA-C20F-8445-8D29-26F06ACF0D4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4" name="Text Placeholder 3">
            <a:extLst>
              <a:ext uri="{FF2B5EF4-FFF2-40B4-BE49-F238E27FC236}">
                <a16:creationId xmlns:a16="http://schemas.microsoft.com/office/drawing/2014/main" id="{11080C09-09C9-BA4C-89FF-61C9129885BA}"/>
              </a:ext>
            </a:extLst>
          </p:cNvPr>
          <p:cNvSpPr>
            <a:spLocks noGrp="1"/>
          </p:cNvSpPr>
          <p:nvPr>
            <p:ph type="body" sz="quarter" idx="14" hasCustomPrompt="1"/>
          </p:nvPr>
        </p:nvSpPr>
        <p:spPr>
          <a:xfrm>
            <a:off x="1257922" y="2275778"/>
            <a:ext cx="6243638" cy="3103563"/>
          </a:xfrm>
        </p:spPr>
        <p:txBody>
          <a:bodyPr>
            <a:noAutofit/>
          </a:bodyPr>
          <a:lstStyle>
            <a:lvl1pPr marL="228600" indent="-228600">
              <a:lnSpc>
                <a:spcPct val="100000"/>
              </a:lnSpc>
              <a:buClr>
                <a:srgbClr val="1064A2"/>
              </a:buClr>
              <a:tabLst/>
              <a:defRPr sz="1600"/>
            </a:lvl1pPr>
            <a:lvl2pPr>
              <a:lnSpc>
                <a:spcPct val="100000"/>
              </a:lnSpc>
              <a:spcBef>
                <a:spcPts val="600"/>
              </a:spcBef>
              <a:buClr>
                <a:srgbClr val="1064A2"/>
              </a:buClr>
              <a:defRPr sz="1200"/>
            </a:lvl2pPr>
            <a:lvl3pPr>
              <a:lnSpc>
                <a:spcPct val="100000"/>
              </a:lnSpc>
              <a:buClr>
                <a:srgbClr val="1064A2"/>
              </a:buClr>
              <a:defRPr sz="1600"/>
            </a:lvl3pPr>
            <a:lvl4pPr>
              <a:lnSpc>
                <a:spcPct val="100000"/>
              </a:lnSpc>
              <a:buClr>
                <a:srgbClr val="1064A2"/>
              </a:buClr>
              <a:defRPr sz="1400"/>
            </a:lvl4pPr>
            <a:lvl5pPr>
              <a:lnSpc>
                <a:spcPct val="100000"/>
              </a:lnSpc>
              <a:buClr>
                <a:srgbClr val="1064A2"/>
              </a:buClr>
              <a:defRPr sz="1100"/>
            </a:lvl5pPr>
          </a:lstStyle>
          <a:p>
            <a:pPr lvl="0"/>
            <a:r>
              <a:rPr lang="en-GB" dirty="0"/>
              <a:t>Click to add bullet</a:t>
            </a:r>
          </a:p>
          <a:p>
            <a:pPr lvl="1"/>
            <a:r>
              <a:rPr lang="en-GB" dirty="0"/>
              <a:t>12pt sub bullet point</a:t>
            </a:r>
          </a:p>
          <a:p>
            <a:pPr lvl="2"/>
            <a:r>
              <a:rPr lang="en-GB" dirty="0"/>
              <a:t>16pt body copy</a:t>
            </a:r>
            <a:endParaRPr lang="en-US" dirty="0"/>
          </a:p>
        </p:txBody>
      </p:sp>
    </p:spTree>
    <p:extLst>
      <p:ext uri="{BB962C8B-B14F-4D97-AF65-F5344CB8AC3E}">
        <p14:creationId xmlns:p14="http://schemas.microsoft.com/office/powerpoint/2010/main" val="1705952995"/>
      </p:ext>
    </p:extLst>
  </p:cSld>
  <p:clrMapOvr>
    <a:masterClrMapping/>
  </p:clrMapOvr>
  <p:extLst>
    <p:ext uri="{DCECCB84-F9BA-43D5-87BE-67443E8EF086}">
      <p15:sldGuideLst xmlns:p15="http://schemas.microsoft.com/office/powerpoint/2012/main">
        <p15:guide id="2" pos="279">
          <p15:clr>
            <a:srgbClr val="FBAE40"/>
          </p15:clr>
        </p15:guide>
        <p15:guide id="11" orient="horz" pos="391" userDrawn="1">
          <p15:clr>
            <a:srgbClr val="FBAE40"/>
          </p15:clr>
        </p15:guide>
        <p15:guide id="12" orient="horz" pos="867" userDrawn="1">
          <p15:clr>
            <a:srgbClr val="FBAE40"/>
          </p15:clr>
        </p15:guide>
        <p15:guide id="14" orient="horz" pos="1434" userDrawn="1">
          <p15:clr>
            <a:srgbClr val="FBAE40"/>
          </p15:clr>
        </p15:guide>
        <p15:guide id="24" pos="7401" userDrawn="1">
          <p15:clr>
            <a:srgbClr val="FBAE40"/>
          </p15:clr>
        </p15:guide>
        <p15:guide id="25" pos="4838" userDrawn="1">
          <p15:clr>
            <a:srgbClr val="FBAE40"/>
          </p15:clr>
        </p15:guide>
        <p15:guide id="27" pos="77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1BFBCF12-6209-DF4A-BFC2-43CA6DF0F419}"/>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itle 1">
            <a:extLst>
              <a:ext uri="{FF2B5EF4-FFF2-40B4-BE49-F238E27FC236}">
                <a16:creationId xmlns:a16="http://schemas.microsoft.com/office/drawing/2014/main" id="{038F9307-26EE-324B-AF20-4C9BFC2854D9}"/>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35" name="Slide Number Placeholder 5">
            <a:extLst>
              <a:ext uri="{FF2B5EF4-FFF2-40B4-BE49-F238E27FC236}">
                <a16:creationId xmlns:a16="http://schemas.microsoft.com/office/drawing/2014/main" id="{3756E0BB-5B10-D447-AE8F-C853E7EA205D}"/>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8" name="Picture 7" descr="A black and yellow logo&#10;&#10;Description automatically generated with low confidence">
            <a:extLst>
              <a:ext uri="{FF2B5EF4-FFF2-40B4-BE49-F238E27FC236}">
                <a16:creationId xmlns:a16="http://schemas.microsoft.com/office/drawing/2014/main" id="{1FB3A1F8-FF8C-3047-A7BD-2F6B7E50C17B}"/>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0" name="Subtitle 2">
            <a:extLst>
              <a:ext uri="{FF2B5EF4-FFF2-40B4-BE49-F238E27FC236}">
                <a16:creationId xmlns:a16="http://schemas.microsoft.com/office/drawing/2014/main" id="{5A4FBBEA-C20F-8445-8D29-26F06ACF0D4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4" name="Text Placeholder 3">
            <a:extLst>
              <a:ext uri="{FF2B5EF4-FFF2-40B4-BE49-F238E27FC236}">
                <a16:creationId xmlns:a16="http://schemas.microsoft.com/office/drawing/2014/main" id="{11080C09-09C9-BA4C-89FF-61C9129885BA}"/>
              </a:ext>
            </a:extLst>
          </p:cNvPr>
          <p:cNvSpPr>
            <a:spLocks noGrp="1"/>
          </p:cNvSpPr>
          <p:nvPr>
            <p:ph type="body" sz="quarter" idx="14" hasCustomPrompt="1"/>
          </p:nvPr>
        </p:nvSpPr>
        <p:spPr>
          <a:xfrm>
            <a:off x="1257922" y="2275778"/>
            <a:ext cx="6243638" cy="3103563"/>
          </a:xfrm>
        </p:spPr>
        <p:txBody>
          <a:bodyPr>
            <a:noAutofit/>
          </a:bodyPr>
          <a:lstStyle>
            <a:lvl1pPr marL="228600" indent="-228600">
              <a:lnSpc>
                <a:spcPct val="100000"/>
              </a:lnSpc>
              <a:buClr>
                <a:srgbClr val="1064A2"/>
              </a:buClr>
              <a:tabLst/>
              <a:defRPr sz="1600"/>
            </a:lvl1pPr>
            <a:lvl2pPr>
              <a:lnSpc>
                <a:spcPct val="100000"/>
              </a:lnSpc>
              <a:spcBef>
                <a:spcPts val="600"/>
              </a:spcBef>
              <a:buClr>
                <a:srgbClr val="1064A2"/>
              </a:buClr>
              <a:defRPr sz="1200"/>
            </a:lvl2pPr>
            <a:lvl3pPr>
              <a:lnSpc>
                <a:spcPct val="100000"/>
              </a:lnSpc>
              <a:buClr>
                <a:srgbClr val="1064A2"/>
              </a:buClr>
              <a:defRPr sz="1600"/>
            </a:lvl3pPr>
            <a:lvl4pPr>
              <a:lnSpc>
                <a:spcPct val="100000"/>
              </a:lnSpc>
              <a:buClr>
                <a:srgbClr val="1064A2"/>
              </a:buClr>
              <a:defRPr sz="1400"/>
            </a:lvl4pPr>
            <a:lvl5pPr>
              <a:lnSpc>
                <a:spcPct val="100000"/>
              </a:lnSpc>
              <a:buClr>
                <a:srgbClr val="1064A2"/>
              </a:buClr>
              <a:defRPr sz="1100"/>
            </a:lvl5pPr>
          </a:lstStyle>
          <a:p>
            <a:pPr lvl="0"/>
            <a:r>
              <a:rPr lang="en-GB" dirty="0"/>
              <a:t>Click to add bullet</a:t>
            </a:r>
          </a:p>
          <a:p>
            <a:pPr lvl="1"/>
            <a:r>
              <a:rPr lang="en-GB" dirty="0"/>
              <a:t>12pt sub bullet point</a:t>
            </a:r>
          </a:p>
          <a:p>
            <a:pPr lvl="2"/>
            <a:r>
              <a:rPr lang="en-GB" dirty="0"/>
              <a:t>16pt body copy</a:t>
            </a:r>
            <a:endParaRPr lang="en-US" dirty="0"/>
          </a:p>
        </p:txBody>
      </p:sp>
    </p:spTree>
    <p:extLst>
      <p:ext uri="{BB962C8B-B14F-4D97-AF65-F5344CB8AC3E}">
        <p14:creationId xmlns:p14="http://schemas.microsoft.com/office/powerpoint/2010/main" val="3268174092"/>
      </p:ext>
    </p:extLst>
  </p:cSld>
  <p:clrMapOvr>
    <a:masterClrMapping/>
  </p:clrMapOvr>
  <p:extLst>
    <p:ext uri="{DCECCB84-F9BA-43D5-87BE-67443E8EF086}">
      <p15:sldGuideLst xmlns:p15="http://schemas.microsoft.com/office/powerpoint/2012/main">
        <p15:guide id="2" pos="279">
          <p15:clr>
            <a:srgbClr val="FBAE40"/>
          </p15:clr>
        </p15:guide>
        <p15:guide id="11" orient="horz" pos="391" userDrawn="1">
          <p15:clr>
            <a:srgbClr val="FBAE40"/>
          </p15:clr>
        </p15:guide>
        <p15:guide id="12" orient="horz" pos="867" userDrawn="1">
          <p15:clr>
            <a:srgbClr val="FBAE40"/>
          </p15:clr>
        </p15:guide>
        <p15:guide id="14" orient="horz" pos="1434" userDrawn="1">
          <p15:clr>
            <a:srgbClr val="FBAE40"/>
          </p15:clr>
        </p15:guide>
        <p15:guide id="24" pos="7401" userDrawn="1">
          <p15:clr>
            <a:srgbClr val="FBAE40"/>
          </p15:clr>
        </p15:guide>
        <p15:guide id="25" pos="4838" userDrawn="1">
          <p15:clr>
            <a:srgbClr val="FBAE40"/>
          </p15:clr>
        </p15:guide>
        <p15:guide id="27" pos="7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End Slide">
    <p:bg>
      <p:bgPr>
        <a:solidFill>
          <a:srgbClr val="223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3213779" y="3076104"/>
            <a:ext cx="8606746" cy="946151"/>
          </a:xfrm>
        </p:spPr>
        <p:txBody>
          <a:bodyPr lIns="36000" tIns="36000" rIns="36000" bIns="36000" anchor="t">
            <a:normAutofit/>
          </a:bodyPr>
          <a:lstStyle>
            <a:lvl1pPr algn="l">
              <a:defRPr sz="5400" b="1" i="0">
                <a:solidFill>
                  <a:schemeClr val="bg1"/>
                </a:solidFill>
                <a:latin typeface="Avenir Black" panose="02000503020000020003" pitchFamily="2" charset="0"/>
              </a:defRPr>
            </a:lvl1pPr>
          </a:lstStyle>
          <a:p>
            <a:r>
              <a:rPr lang="en-GB" dirty="0"/>
              <a:t>Click to add copy.</a:t>
            </a:r>
            <a:endParaRPr lang="en-US" dirty="0"/>
          </a:p>
        </p:txBody>
      </p:sp>
      <p:sp>
        <p:nvSpPr>
          <p:cNvPr id="3" name="Subtitle 2">
            <a:extLst>
              <a:ext uri="{FF2B5EF4-FFF2-40B4-BE49-F238E27FC236}">
                <a16:creationId xmlns:a16="http://schemas.microsoft.com/office/drawing/2014/main" id="{11E89A8B-AF7A-9945-9CBD-133CA43FE3FB}"/>
              </a:ext>
            </a:extLst>
          </p:cNvPr>
          <p:cNvSpPr>
            <a:spLocks noGrp="1"/>
          </p:cNvSpPr>
          <p:nvPr>
            <p:ph type="subTitle" idx="1" hasCustomPrompt="1"/>
          </p:nvPr>
        </p:nvSpPr>
        <p:spPr>
          <a:xfrm>
            <a:off x="3212768" y="4067896"/>
            <a:ext cx="8606746" cy="500062"/>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copy</a:t>
            </a:r>
            <a:endParaRPr lang="en-US" dirty="0"/>
          </a:p>
        </p:txBody>
      </p:sp>
      <p:pic>
        <p:nvPicPr>
          <p:cNvPr id="9" name="Picture 8">
            <a:extLst>
              <a:ext uri="{FF2B5EF4-FFF2-40B4-BE49-F238E27FC236}">
                <a16:creationId xmlns:a16="http://schemas.microsoft.com/office/drawing/2014/main" id="{609265B2-1A2E-3E40-9842-75BEAF92171C}"/>
              </a:ext>
            </a:extLst>
          </p:cNvPr>
          <p:cNvPicPr>
            <a:picLocks noChangeAspect="1"/>
          </p:cNvPicPr>
          <p:nvPr userDrawn="1"/>
        </p:nvPicPr>
        <p:blipFill rotWithShape="1">
          <a:blip r:embed="rId2"/>
          <a:srcRect l="59538" t="7" r="-3260" b="-7"/>
          <a:stretch/>
        </p:blipFill>
        <p:spPr>
          <a:xfrm>
            <a:off x="0" y="1028052"/>
            <a:ext cx="4736591" cy="2758102"/>
          </a:xfrm>
          <a:prstGeom prst="rect">
            <a:avLst/>
          </a:prstGeom>
        </p:spPr>
      </p:pic>
      <p:sp>
        <p:nvSpPr>
          <p:cNvPr id="10" name="Subtitle 2">
            <a:extLst>
              <a:ext uri="{FF2B5EF4-FFF2-40B4-BE49-F238E27FC236}">
                <a16:creationId xmlns:a16="http://schemas.microsoft.com/office/drawing/2014/main" id="{7BDA1123-5D15-4E40-A09E-91CD79E9741D}"/>
              </a:ext>
            </a:extLst>
          </p:cNvPr>
          <p:cNvSpPr txBox="1">
            <a:spLocks/>
          </p:cNvSpPr>
          <p:nvPr userDrawn="1"/>
        </p:nvSpPr>
        <p:spPr>
          <a:xfrm>
            <a:off x="1811338" y="6237110"/>
            <a:ext cx="10125074" cy="500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Avenir Heavy"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dirty="0"/>
              <a:t>With pride. With purpose. With you.</a:t>
            </a:r>
            <a:endParaRPr lang="en-US" sz="1200" dirty="0"/>
          </a:p>
        </p:txBody>
      </p:sp>
      <p:pic>
        <p:nvPicPr>
          <p:cNvPr id="11" name="Picture 10">
            <a:extLst>
              <a:ext uri="{FF2B5EF4-FFF2-40B4-BE49-F238E27FC236}">
                <a16:creationId xmlns:a16="http://schemas.microsoft.com/office/drawing/2014/main" id="{65DB865E-D1C5-1449-9819-AF9F22844E50}"/>
              </a:ext>
            </a:extLst>
          </p:cNvPr>
          <p:cNvPicPr>
            <a:picLocks noChangeAspect="1"/>
          </p:cNvPicPr>
          <p:nvPr userDrawn="1"/>
        </p:nvPicPr>
        <p:blipFill>
          <a:blip r:embed="rId3"/>
          <a:stretch>
            <a:fillRect/>
          </a:stretch>
        </p:blipFill>
        <p:spPr>
          <a:xfrm>
            <a:off x="442913" y="456403"/>
            <a:ext cx="1620837" cy="377717"/>
          </a:xfrm>
          <a:prstGeom prst="rect">
            <a:avLst/>
          </a:prstGeom>
        </p:spPr>
      </p:pic>
    </p:spTree>
    <p:extLst>
      <p:ext uri="{BB962C8B-B14F-4D97-AF65-F5344CB8AC3E}">
        <p14:creationId xmlns:p14="http://schemas.microsoft.com/office/powerpoint/2010/main" val="147000072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rgbClr val="223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3213779" y="3076104"/>
            <a:ext cx="8606746" cy="946151"/>
          </a:xfrm>
        </p:spPr>
        <p:txBody>
          <a:bodyPr lIns="36000" tIns="36000" rIns="36000" bIns="36000" anchor="t">
            <a:normAutofit/>
          </a:bodyPr>
          <a:lstStyle>
            <a:lvl1pPr algn="l">
              <a:defRPr sz="5400" b="1" i="0">
                <a:solidFill>
                  <a:schemeClr val="bg1"/>
                </a:solidFill>
                <a:latin typeface="Avenir Black" panose="02000503020000020003" pitchFamily="2" charset="0"/>
              </a:defRPr>
            </a:lvl1pPr>
          </a:lstStyle>
          <a:p>
            <a:r>
              <a:rPr lang="en-GB" dirty="0"/>
              <a:t>Click to add heading.</a:t>
            </a:r>
            <a:endParaRPr lang="en-US" dirty="0"/>
          </a:p>
        </p:txBody>
      </p:sp>
      <p:pic>
        <p:nvPicPr>
          <p:cNvPr id="9" name="Picture 8">
            <a:extLst>
              <a:ext uri="{FF2B5EF4-FFF2-40B4-BE49-F238E27FC236}">
                <a16:creationId xmlns:a16="http://schemas.microsoft.com/office/drawing/2014/main" id="{609265B2-1A2E-3E40-9842-75BEAF92171C}"/>
              </a:ext>
            </a:extLst>
          </p:cNvPr>
          <p:cNvPicPr>
            <a:picLocks noChangeAspect="1"/>
          </p:cNvPicPr>
          <p:nvPr userDrawn="1"/>
        </p:nvPicPr>
        <p:blipFill rotWithShape="1">
          <a:blip r:embed="rId2"/>
          <a:srcRect l="59538" t="7" r="-3260" b="-7"/>
          <a:stretch/>
        </p:blipFill>
        <p:spPr>
          <a:xfrm>
            <a:off x="0" y="1028052"/>
            <a:ext cx="4736591" cy="2758102"/>
          </a:xfrm>
          <a:prstGeom prst="rect">
            <a:avLst/>
          </a:prstGeom>
        </p:spPr>
      </p:pic>
      <p:sp>
        <p:nvSpPr>
          <p:cNvPr id="10" name="Subtitle 2">
            <a:extLst>
              <a:ext uri="{FF2B5EF4-FFF2-40B4-BE49-F238E27FC236}">
                <a16:creationId xmlns:a16="http://schemas.microsoft.com/office/drawing/2014/main" id="{7BDA1123-5D15-4E40-A09E-91CD79E9741D}"/>
              </a:ext>
            </a:extLst>
          </p:cNvPr>
          <p:cNvSpPr txBox="1">
            <a:spLocks/>
          </p:cNvSpPr>
          <p:nvPr userDrawn="1"/>
        </p:nvSpPr>
        <p:spPr>
          <a:xfrm>
            <a:off x="1811338" y="6237110"/>
            <a:ext cx="10125074" cy="500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Avenir Heavy"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dirty="0"/>
              <a:t>With pride. With purpose. With you.</a:t>
            </a:r>
            <a:endParaRPr lang="en-US" sz="1200" dirty="0"/>
          </a:p>
        </p:txBody>
      </p:sp>
      <p:pic>
        <p:nvPicPr>
          <p:cNvPr id="11" name="Picture 10">
            <a:extLst>
              <a:ext uri="{FF2B5EF4-FFF2-40B4-BE49-F238E27FC236}">
                <a16:creationId xmlns:a16="http://schemas.microsoft.com/office/drawing/2014/main" id="{65DB865E-D1C5-1449-9819-AF9F22844E50}"/>
              </a:ext>
            </a:extLst>
          </p:cNvPr>
          <p:cNvPicPr>
            <a:picLocks noChangeAspect="1"/>
          </p:cNvPicPr>
          <p:nvPr userDrawn="1"/>
        </p:nvPicPr>
        <p:blipFill>
          <a:blip r:embed="rId3"/>
          <a:stretch>
            <a:fillRect/>
          </a:stretch>
        </p:blipFill>
        <p:spPr>
          <a:xfrm>
            <a:off x="442913" y="456403"/>
            <a:ext cx="1620837" cy="377717"/>
          </a:xfrm>
          <a:prstGeom prst="rect">
            <a:avLst/>
          </a:prstGeom>
        </p:spPr>
      </p:pic>
      <p:sp>
        <p:nvSpPr>
          <p:cNvPr id="5" name="Text Placeholder 4">
            <a:extLst>
              <a:ext uri="{FF2B5EF4-FFF2-40B4-BE49-F238E27FC236}">
                <a16:creationId xmlns:a16="http://schemas.microsoft.com/office/drawing/2014/main" id="{EA36C8C6-5A82-A542-8606-D572560DBEBC}"/>
              </a:ext>
            </a:extLst>
          </p:cNvPr>
          <p:cNvSpPr>
            <a:spLocks noGrp="1"/>
          </p:cNvSpPr>
          <p:nvPr>
            <p:ph type="body" sz="quarter" idx="10" hasCustomPrompt="1"/>
          </p:nvPr>
        </p:nvSpPr>
        <p:spPr>
          <a:xfrm>
            <a:off x="3213779" y="4067897"/>
            <a:ext cx="379166" cy="500062"/>
          </a:xfrm>
        </p:spPr>
        <p:txBody>
          <a:bodyPr/>
          <a:lstStyle>
            <a:lvl1pPr marL="7938" indent="0">
              <a:buFontTx/>
              <a:buNone/>
              <a:tabLst/>
              <a:defRPr b="0" i="0">
                <a:solidFill>
                  <a:srgbClr val="CB2A81"/>
                </a:solidFill>
                <a:latin typeface="Avenir Medium"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E:</a:t>
            </a:r>
            <a:endParaRPr lang="en-US" dirty="0"/>
          </a:p>
        </p:txBody>
      </p:sp>
      <p:sp>
        <p:nvSpPr>
          <p:cNvPr id="12" name="Text Placeholder 4">
            <a:extLst>
              <a:ext uri="{FF2B5EF4-FFF2-40B4-BE49-F238E27FC236}">
                <a16:creationId xmlns:a16="http://schemas.microsoft.com/office/drawing/2014/main" id="{2328117C-BE6A-5A40-A189-3512B092E0B7}"/>
              </a:ext>
            </a:extLst>
          </p:cNvPr>
          <p:cNvSpPr>
            <a:spLocks noGrp="1"/>
          </p:cNvSpPr>
          <p:nvPr>
            <p:ph type="body" sz="quarter" idx="11" hasCustomPrompt="1"/>
          </p:nvPr>
        </p:nvSpPr>
        <p:spPr>
          <a:xfrm>
            <a:off x="3213779" y="4652441"/>
            <a:ext cx="379166" cy="500062"/>
          </a:xfrm>
        </p:spPr>
        <p:txBody>
          <a:bodyPr/>
          <a:lstStyle>
            <a:lvl1pPr marL="7938" indent="0">
              <a:buFontTx/>
              <a:buNone/>
              <a:tabLst/>
              <a:defRPr b="0" i="0">
                <a:solidFill>
                  <a:srgbClr val="CB2A81"/>
                </a:solidFill>
                <a:latin typeface="Avenir Medium"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T:</a:t>
            </a:r>
            <a:endParaRPr lang="en-US" dirty="0"/>
          </a:p>
        </p:txBody>
      </p:sp>
      <p:sp>
        <p:nvSpPr>
          <p:cNvPr id="13" name="Text Placeholder 4">
            <a:extLst>
              <a:ext uri="{FF2B5EF4-FFF2-40B4-BE49-F238E27FC236}">
                <a16:creationId xmlns:a16="http://schemas.microsoft.com/office/drawing/2014/main" id="{527883F4-EA2B-F14C-AB50-2001FB655481}"/>
              </a:ext>
            </a:extLst>
          </p:cNvPr>
          <p:cNvSpPr>
            <a:spLocks noGrp="1"/>
          </p:cNvSpPr>
          <p:nvPr>
            <p:ph type="body" sz="quarter" idx="12" hasCustomPrompt="1"/>
          </p:nvPr>
        </p:nvSpPr>
        <p:spPr>
          <a:xfrm>
            <a:off x="3638654" y="4067897"/>
            <a:ext cx="8054584" cy="500062"/>
          </a:xfrm>
        </p:spPr>
        <p:txBody>
          <a:bodyPr lIns="36000" tIns="36000" rIns="36000" bIns="36000"/>
          <a:lstStyle>
            <a:lvl1pPr marL="7938" indent="0">
              <a:buFontTx/>
              <a:buNone/>
              <a:tabLst/>
              <a:defRPr b="0" i="0">
                <a:solidFill>
                  <a:schemeClr val="bg1"/>
                </a:solidFill>
                <a:latin typeface="Avenir"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click to add email address</a:t>
            </a:r>
            <a:endParaRPr lang="en-US" dirty="0"/>
          </a:p>
        </p:txBody>
      </p:sp>
      <p:sp>
        <p:nvSpPr>
          <p:cNvPr id="14" name="Text Placeholder 4">
            <a:extLst>
              <a:ext uri="{FF2B5EF4-FFF2-40B4-BE49-F238E27FC236}">
                <a16:creationId xmlns:a16="http://schemas.microsoft.com/office/drawing/2014/main" id="{7B808B12-82C5-FA47-B695-1F66F9628AE7}"/>
              </a:ext>
            </a:extLst>
          </p:cNvPr>
          <p:cNvSpPr>
            <a:spLocks noGrp="1"/>
          </p:cNvSpPr>
          <p:nvPr>
            <p:ph type="body" sz="quarter" idx="13" hasCustomPrompt="1"/>
          </p:nvPr>
        </p:nvSpPr>
        <p:spPr>
          <a:xfrm>
            <a:off x="3629416" y="4652441"/>
            <a:ext cx="8063821" cy="500062"/>
          </a:xfrm>
        </p:spPr>
        <p:txBody>
          <a:bodyPr lIns="36000" tIns="36000" rIns="36000" bIns="36000"/>
          <a:lstStyle>
            <a:lvl1pPr marL="7938" indent="0">
              <a:buFontTx/>
              <a:buNone/>
              <a:tabLst/>
              <a:defRPr b="0" i="0">
                <a:solidFill>
                  <a:schemeClr val="bg1"/>
                </a:solidFill>
                <a:latin typeface="Avenir"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Click to add phone number</a:t>
            </a:r>
            <a:endParaRPr lang="en-US" dirty="0"/>
          </a:p>
        </p:txBody>
      </p:sp>
    </p:spTree>
    <p:extLst>
      <p:ext uri="{BB962C8B-B14F-4D97-AF65-F5344CB8AC3E}">
        <p14:creationId xmlns:p14="http://schemas.microsoft.com/office/powerpoint/2010/main" val="278369408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1506DF-D89B-1648-824A-44C9C9F01A2A}"/>
              </a:ext>
            </a:extLst>
          </p:cNvPr>
          <p:cNvSpPr/>
          <p:nvPr userDrawn="1"/>
        </p:nvSpPr>
        <p:spPr>
          <a:xfrm>
            <a:off x="0" y="0"/>
            <a:ext cx="12180807" cy="6858000"/>
          </a:xfrm>
          <a:prstGeom prst="rect">
            <a:avLst/>
          </a:prstGeom>
          <a:solidFill>
            <a:srgbClr val="2232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1139826" y="693365"/>
            <a:ext cx="2145834" cy="500062"/>
          </a:xfrm>
          <a:prstGeom prst="rect">
            <a:avLst/>
          </a:prstGeom>
        </p:spPr>
      </p:pic>
      <p:sp>
        <p:nvSpPr>
          <p:cNvPr id="3" name="Chevron 2">
            <a:extLst>
              <a:ext uri="{FF2B5EF4-FFF2-40B4-BE49-F238E27FC236}">
                <a16:creationId xmlns:a16="http://schemas.microsoft.com/office/drawing/2014/main" id="{695CA117-30A1-3D48-AD94-E7DE2FBA6A9A}"/>
              </a:ext>
            </a:extLst>
          </p:cNvPr>
          <p:cNvSpPr/>
          <p:nvPr userDrawn="1"/>
        </p:nvSpPr>
        <p:spPr>
          <a:xfrm rot="16200000">
            <a:off x="3918842" y="-1402670"/>
            <a:ext cx="4336474" cy="12187455"/>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CB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808980" y="1854199"/>
            <a:ext cx="8716145" cy="946151"/>
          </a:xfrm>
        </p:spPr>
        <p:txBody>
          <a:bodyPr lIns="0" tIns="0" rIns="0" bIns="0" anchor="t">
            <a:normAutofit/>
          </a:bodyPr>
          <a:lstStyle>
            <a:lvl1pPr algn="l">
              <a:defRPr sz="5400" b="1" i="0">
                <a:solidFill>
                  <a:schemeClr val="bg1"/>
                </a:solidFill>
                <a:latin typeface="Avenir Black" panose="02000503020000020003" pitchFamily="2" charset="0"/>
              </a:defRPr>
            </a:lvl1pPr>
          </a:lstStyle>
          <a:p>
            <a:r>
              <a:rPr lang="en-GB" dirty="0"/>
              <a:t>Click to add title</a:t>
            </a:r>
            <a:endParaRPr lang="en-US" dirty="0"/>
          </a:p>
        </p:txBody>
      </p:sp>
      <p:sp>
        <p:nvSpPr>
          <p:cNvPr id="9" name="Text Placeholder 14">
            <a:extLst>
              <a:ext uri="{FF2B5EF4-FFF2-40B4-BE49-F238E27FC236}">
                <a16:creationId xmlns:a16="http://schemas.microsoft.com/office/drawing/2014/main" id="{C0B3549F-B114-194B-AB05-41BC79F8D56F}"/>
              </a:ext>
            </a:extLst>
          </p:cNvPr>
          <p:cNvSpPr>
            <a:spLocks noGrp="1"/>
          </p:cNvSpPr>
          <p:nvPr>
            <p:ph type="body" sz="quarter" idx="10" hasCustomPrompt="1"/>
          </p:nvPr>
        </p:nvSpPr>
        <p:spPr>
          <a:xfrm>
            <a:off x="1811338" y="3338953"/>
            <a:ext cx="3656012"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author</a:t>
            </a:r>
            <a:endParaRPr lang="en-US" dirty="0"/>
          </a:p>
        </p:txBody>
      </p:sp>
      <p:sp>
        <p:nvSpPr>
          <p:cNvPr id="10" name="Text Placeholder 14">
            <a:extLst>
              <a:ext uri="{FF2B5EF4-FFF2-40B4-BE49-F238E27FC236}">
                <a16:creationId xmlns:a16="http://schemas.microsoft.com/office/drawing/2014/main" id="{A94EFF06-8E04-F847-B25A-F37A0A30C1F1}"/>
              </a:ext>
            </a:extLst>
          </p:cNvPr>
          <p:cNvSpPr>
            <a:spLocks noGrp="1"/>
          </p:cNvSpPr>
          <p:nvPr>
            <p:ph type="body" sz="quarter" idx="11" hasCustomPrompt="1"/>
          </p:nvPr>
        </p:nvSpPr>
        <p:spPr>
          <a:xfrm>
            <a:off x="1811338" y="3716247"/>
            <a:ext cx="3656011"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date</a:t>
            </a:r>
            <a:endParaRPr lang="en-US" dirty="0"/>
          </a:p>
        </p:txBody>
      </p:sp>
      <p:sp>
        <p:nvSpPr>
          <p:cNvPr id="12" name="Subtitle 2">
            <a:extLst>
              <a:ext uri="{FF2B5EF4-FFF2-40B4-BE49-F238E27FC236}">
                <a16:creationId xmlns:a16="http://schemas.microsoft.com/office/drawing/2014/main" id="{CE2664EA-45D4-4247-B100-0648FFA82EA3}"/>
              </a:ext>
            </a:extLst>
          </p:cNvPr>
          <p:cNvSpPr>
            <a:spLocks noGrp="1"/>
          </p:cNvSpPr>
          <p:nvPr>
            <p:ph type="subTitle" idx="1" hasCustomPrompt="1"/>
          </p:nvPr>
        </p:nvSpPr>
        <p:spPr>
          <a:xfrm>
            <a:off x="1811338" y="2790825"/>
            <a:ext cx="8713787" cy="546833"/>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1732273904"/>
      </p:ext>
    </p:extLst>
  </p:cSld>
  <p:clrMapOvr>
    <a:masterClrMapping/>
  </p:clrMapOvr>
  <p:extLst>
    <p:ext uri="{DCECCB84-F9BA-43D5-87BE-67443E8EF086}">
      <p15:sldGuideLst xmlns:p15="http://schemas.microsoft.com/office/powerpoint/2012/main">
        <p15:guide id="1" pos="3840" userDrawn="1">
          <p15:clr>
            <a:srgbClr val="FBAE40"/>
          </p15:clr>
        </p15:guide>
        <p15:guide id="2" pos="1141" userDrawn="1">
          <p15:clr>
            <a:srgbClr val="FBAE40"/>
          </p15:clr>
        </p15:guide>
        <p15:guide id="3" pos="6630" userDrawn="1">
          <p15:clr>
            <a:srgbClr val="FBAE40"/>
          </p15:clr>
        </p15:guide>
        <p15:guide id="4" userDrawn="1">
          <p15:clr>
            <a:srgbClr val="FBAE40"/>
          </p15:clr>
        </p15:guide>
        <p15:guide id="5" pos="7673" userDrawn="1">
          <p15:clr>
            <a:srgbClr val="FBAE40"/>
          </p15:clr>
        </p15:guide>
        <p15:guide id="6" orient="horz" pos="4315" userDrawn="1">
          <p15:clr>
            <a:srgbClr val="FBAE40"/>
          </p15:clr>
        </p15:guide>
        <p15:guide id="7" orient="horz"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721A22D-743F-854A-A952-4527F63F667A}"/>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7" name="Picture 6">
            <a:extLst>
              <a:ext uri="{FF2B5EF4-FFF2-40B4-BE49-F238E27FC236}">
                <a16:creationId xmlns:a16="http://schemas.microsoft.com/office/drawing/2014/main" id="{AAF2D069-0D4C-BF46-ACAD-E01025A1D746}"/>
              </a:ext>
            </a:extLst>
          </p:cNvPr>
          <p:cNvPicPr>
            <a:picLocks noChangeAspect="1"/>
          </p:cNvPicPr>
          <p:nvPr userDrawn="1"/>
        </p:nvPicPr>
        <p:blipFill rotWithShape="1">
          <a:blip r:embed="rId2"/>
          <a:srcRect b="43676"/>
          <a:stretch/>
        </p:blipFill>
        <p:spPr>
          <a:xfrm>
            <a:off x="0" y="5379341"/>
            <a:ext cx="12192000" cy="1478660"/>
          </a:xfrm>
          <a:prstGeom prst="rect">
            <a:avLst/>
          </a:prstGeom>
        </p:spPr>
      </p:pic>
      <p:pic>
        <p:nvPicPr>
          <p:cNvPr id="8" name="Picture 7" descr="A black and yellow logo&#10;&#10;Description automatically generated with low confidence">
            <a:extLst>
              <a:ext uri="{FF2B5EF4-FFF2-40B4-BE49-F238E27FC236}">
                <a16:creationId xmlns:a16="http://schemas.microsoft.com/office/drawing/2014/main" id="{E1C830A0-0D90-B04D-9A1F-A5D5D2CC2282}"/>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6" name="Subtitle 2">
            <a:extLst>
              <a:ext uri="{FF2B5EF4-FFF2-40B4-BE49-F238E27FC236}">
                <a16:creationId xmlns:a16="http://schemas.microsoft.com/office/drawing/2014/main" id="{6CA14577-8ED8-9541-ADA3-82C509E38D64}"/>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123127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26A5-FBB5-9376-8591-31B2D87749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868177-8D0C-ADE6-AD5B-AB19BCCDB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89EA89-33AF-F66B-DEE6-13098F02A998}"/>
              </a:ext>
            </a:extLst>
          </p:cNvPr>
          <p:cNvSpPr>
            <a:spLocks noGrp="1"/>
          </p:cNvSpPr>
          <p:nvPr>
            <p:ph type="dt" sz="half" idx="10"/>
          </p:nvPr>
        </p:nvSpPr>
        <p:spPr/>
        <p:txBody>
          <a:bodyPr/>
          <a:lstStyle/>
          <a:p>
            <a:fld id="{591AB019-757C-4238-9F82-B7B714429824}" type="datetimeFigureOut">
              <a:rPr lang="en-GB" smtClean="0"/>
              <a:t>29/05/2024</a:t>
            </a:fld>
            <a:endParaRPr lang="en-GB"/>
          </a:p>
        </p:txBody>
      </p:sp>
      <p:sp>
        <p:nvSpPr>
          <p:cNvPr id="5" name="Footer Placeholder 4">
            <a:extLst>
              <a:ext uri="{FF2B5EF4-FFF2-40B4-BE49-F238E27FC236}">
                <a16:creationId xmlns:a16="http://schemas.microsoft.com/office/drawing/2014/main" id="{27B20145-CAEF-0345-C662-42981F5340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296AE-B393-4387-6EC0-EC01DEA0C9F6}"/>
              </a:ext>
            </a:extLst>
          </p:cNvPr>
          <p:cNvSpPr>
            <a:spLocks noGrp="1"/>
          </p:cNvSpPr>
          <p:nvPr>
            <p:ph type="sldNum" sz="quarter" idx="12"/>
          </p:nvPr>
        </p:nvSpPr>
        <p:spPr/>
        <p:txBody>
          <a:bodyPr/>
          <a:lstStyle/>
          <a:p>
            <a:fld id="{EB2606C2-8257-4B07-9655-17330C8924B8}" type="slidenum">
              <a:rPr lang="en-GB" smtClean="0"/>
              <a:t>‹#›</a:t>
            </a:fld>
            <a:endParaRPr lang="en-GB"/>
          </a:p>
        </p:txBody>
      </p:sp>
    </p:spTree>
    <p:extLst>
      <p:ext uri="{BB962C8B-B14F-4D97-AF65-F5344CB8AC3E}">
        <p14:creationId xmlns:p14="http://schemas.microsoft.com/office/powerpoint/2010/main" val="2623778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B15BA-194A-8E24-F2A9-82FF42B91A23}"/>
              </a:ext>
            </a:extLst>
          </p:cNvPr>
          <p:cNvSpPr>
            <a:spLocks noGrp="1"/>
          </p:cNvSpPr>
          <p:nvPr>
            <p:ph type="dt" sz="half" idx="10"/>
          </p:nvPr>
        </p:nvSpPr>
        <p:spPr/>
        <p:txBody>
          <a:bodyPr/>
          <a:lstStyle/>
          <a:p>
            <a:fld id="{591AB019-757C-4238-9F82-B7B714429824}" type="datetimeFigureOut">
              <a:rPr lang="en-GB" smtClean="0"/>
              <a:t>29/05/2024</a:t>
            </a:fld>
            <a:endParaRPr lang="en-GB"/>
          </a:p>
        </p:txBody>
      </p:sp>
      <p:sp>
        <p:nvSpPr>
          <p:cNvPr id="3" name="Footer Placeholder 2">
            <a:extLst>
              <a:ext uri="{FF2B5EF4-FFF2-40B4-BE49-F238E27FC236}">
                <a16:creationId xmlns:a16="http://schemas.microsoft.com/office/drawing/2014/main" id="{A98BAF82-BF22-3534-6F25-0F7CD205B4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F9D98-3439-8B0C-396B-715B4DF4A752}"/>
              </a:ext>
            </a:extLst>
          </p:cNvPr>
          <p:cNvSpPr>
            <a:spLocks noGrp="1"/>
          </p:cNvSpPr>
          <p:nvPr>
            <p:ph type="sldNum" sz="quarter" idx="12"/>
          </p:nvPr>
        </p:nvSpPr>
        <p:spPr/>
        <p:txBody>
          <a:bodyPr/>
          <a:lstStyle/>
          <a:p>
            <a:fld id="{EB2606C2-8257-4B07-9655-17330C8924B8}" type="slidenum">
              <a:rPr lang="en-GB" smtClean="0"/>
              <a:t>‹#›</a:t>
            </a:fld>
            <a:endParaRPr lang="en-GB"/>
          </a:p>
        </p:txBody>
      </p:sp>
    </p:spTree>
    <p:extLst>
      <p:ext uri="{BB962C8B-B14F-4D97-AF65-F5344CB8AC3E}">
        <p14:creationId xmlns:p14="http://schemas.microsoft.com/office/powerpoint/2010/main" val="191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Title A">
    <p:bg>
      <p:bgPr>
        <a:solidFill>
          <a:srgbClr val="1064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3" name="Subtitle 2">
            <a:extLst>
              <a:ext uri="{FF2B5EF4-FFF2-40B4-BE49-F238E27FC236}">
                <a16:creationId xmlns:a16="http://schemas.microsoft.com/office/drawing/2014/main" id="{11E89A8B-AF7A-9945-9CBD-133CA43FE3FB}"/>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2"/>
          <a:stretch>
            <a:fillRect/>
          </a:stretch>
        </p:blipFill>
        <p:spPr>
          <a:xfrm>
            <a:off x="0" y="3384550"/>
            <a:ext cx="12192000" cy="3473450"/>
          </a:xfrm>
          <a:prstGeom prst="rect">
            <a:avLst/>
          </a:prstGeom>
        </p:spPr>
      </p:pic>
      <p:pic>
        <p:nvPicPr>
          <p:cNvPr id="13" name="Picture 12">
            <a:extLst>
              <a:ext uri="{FF2B5EF4-FFF2-40B4-BE49-F238E27FC236}">
                <a16:creationId xmlns:a16="http://schemas.microsoft.com/office/drawing/2014/main" id="{362F23ED-187B-E74A-8170-E7512417D020}"/>
              </a:ext>
            </a:extLst>
          </p:cNvPr>
          <p:cNvPicPr>
            <a:picLocks noChangeAspect="1"/>
          </p:cNvPicPr>
          <p:nvPr userDrawn="1"/>
        </p:nvPicPr>
        <p:blipFill>
          <a:blip r:embed="rId3"/>
          <a:stretch>
            <a:fillRect/>
          </a:stretch>
        </p:blipFill>
        <p:spPr>
          <a:xfrm>
            <a:off x="442913" y="456403"/>
            <a:ext cx="1620837" cy="377717"/>
          </a:xfrm>
          <a:prstGeom prst="rect">
            <a:avLst/>
          </a:prstGeom>
        </p:spPr>
      </p:pic>
    </p:spTree>
    <p:extLst>
      <p:ext uri="{BB962C8B-B14F-4D97-AF65-F5344CB8AC3E}">
        <p14:creationId xmlns:p14="http://schemas.microsoft.com/office/powerpoint/2010/main" val="4040709454"/>
      </p:ext>
    </p:extLst>
  </p:cSld>
  <p:clrMapOvr>
    <a:masterClrMapping/>
  </p:clrMapOvr>
  <p:extLst>
    <p:ext uri="{DCECCB84-F9BA-43D5-87BE-67443E8EF086}">
      <p15:sldGuideLst xmlns:p15="http://schemas.microsoft.com/office/powerpoint/2012/main">
        <p15:guide id="1" pos="3840" userDrawn="1">
          <p15:clr>
            <a:srgbClr val="FBAE40"/>
          </p15:clr>
        </p15:guide>
        <p15:guide id="2" pos="1096" userDrawn="1">
          <p15:clr>
            <a:srgbClr val="FBAE40"/>
          </p15:clr>
        </p15:guide>
        <p15:guide id="3" orient="horz" pos="2160" userDrawn="1">
          <p15:clr>
            <a:srgbClr val="FBAE40"/>
          </p15:clr>
        </p15:guide>
        <p15:guide id="5" orient="horz" pos="11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B">
    <p:bg>
      <p:bgPr>
        <a:solidFill>
          <a:srgbClr val="CB2A8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2"/>
          <a:stretch>
            <a:fillRect/>
          </a:stretch>
        </p:blipFill>
        <p:spPr>
          <a:xfrm>
            <a:off x="0" y="3384550"/>
            <a:ext cx="12192000" cy="3473450"/>
          </a:xfrm>
          <a:prstGeom prst="rect">
            <a:avLst/>
          </a:prstGeom>
        </p:spPr>
      </p:pic>
      <p:pic>
        <p:nvPicPr>
          <p:cNvPr id="9" name="Picture 8">
            <a:extLst>
              <a:ext uri="{FF2B5EF4-FFF2-40B4-BE49-F238E27FC236}">
                <a16:creationId xmlns:a16="http://schemas.microsoft.com/office/drawing/2014/main" id="{50EFD6D6-BF59-4B47-936B-49EBC84D4709}"/>
              </a:ext>
            </a:extLst>
          </p:cNvPr>
          <p:cNvPicPr>
            <a:picLocks noChangeAspect="1"/>
          </p:cNvPicPr>
          <p:nvPr userDrawn="1"/>
        </p:nvPicPr>
        <p:blipFill>
          <a:blip r:embed="rId3"/>
          <a:stretch>
            <a:fillRect/>
          </a:stretch>
        </p:blipFill>
        <p:spPr>
          <a:xfrm>
            <a:off x="442913" y="456403"/>
            <a:ext cx="1620837" cy="377717"/>
          </a:xfrm>
          <a:prstGeom prst="rect">
            <a:avLst/>
          </a:prstGeom>
        </p:spPr>
      </p:pic>
      <p:sp>
        <p:nvSpPr>
          <p:cNvPr id="8" name="Title 1">
            <a:extLst>
              <a:ext uri="{FF2B5EF4-FFF2-40B4-BE49-F238E27FC236}">
                <a16:creationId xmlns:a16="http://schemas.microsoft.com/office/drawing/2014/main" id="{EE0F69DE-F494-0547-8397-D71D22DF972D}"/>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11CFAB2E-3342-064B-B835-ABF4B0F11610}"/>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41130317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C">
    <p:bg>
      <p:bgPr>
        <a:solidFill>
          <a:srgbClr val="4E989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5C387AD7-3CC2-2540-9E5A-7BC2A3038576}"/>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9001BEE8-BE2A-8B45-BDC6-B9B233B0F5C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22141258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D">
    <p:bg>
      <p:bgPr>
        <a:solidFill>
          <a:srgbClr val="B3793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F2A7E4D0-ED1B-314C-A972-F29E56A9B090}"/>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4FEE8455-7CCB-4D45-9652-37CA3A08698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19018999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E">
    <p:bg>
      <p:bgPr>
        <a:solidFill>
          <a:srgbClr val="39454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F2A7E4D0-ED1B-314C-A972-F29E56A9B090}"/>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4FEE8455-7CCB-4D45-9652-37CA3A08698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7403348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Par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994115" y="2276475"/>
            <a:ext cx="6855981" cy="3329998"/>
          </a:xfrm>
        </p:spPr>
        <p:txBody>
          <a:bodyPr lIns="36000" tIns="36000" rIns="36000" bIns="36000">
            <a:no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9" name="Subtitle 2">
            <a:extLst>
              <a:ext uri="{FF2B5EF4-FFF2-40B4-BE49-F238E27FC236}">
                <a16:creationId xmlns:a16="http://schemas.microsoft.com/office/drawing/2014/main" id="{6E6B31E4-5EF5-9F4D-B63D-B69D8783083E}"/>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2516149900"/>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8" orient="horz" pos="391"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Para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8" name="Chevron 2">
            <a:extLst>
              <a:ext uri="{FF2B5EF4-FFF2-40B4-BE49-F238E27FC236}">
                <a16:creationId xmlns:a16="http://schemas.microsoft.com/office/drawing/2014/main" id="{99F860C9-7360-2344-ADC4-1F23C67D5A3D}"/>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ubtitle 2">
            <a:extLst>
              <a:ext uri="{FF2B5EF4-FFF2-40B4-BE49-F238E27FC236}">
                <a16:creationId xmlns:a16="http://schemas.microsoft.com/office/drawing/2014/main" id="{6BC3A80A-78DC-564B-BB00-A806E402C1F8}"/>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14" name="Text Placeholder 3">
            <a:extLst>
              <a:ext uri="{FF2B5EF4-FFF2-40B4-BE49-F238E27FC236}">
                <a16:creationId xmlns:a16="http://schemas.microsoft.com/office/drawing/2014/main" id="{6FC44D78-1382-C342-8AC7-695A1B7313FC}"/>
              </a:ext>
            </a:extLst>
          </p:cNvPr>
          <p:cNvSpPr>
            <a:spLocks noGrp="1"/>
          </p:cNvSpPr>
          <p:nvPr>
            <p:ph type="body" sz="half" idx="2" hasCustomPrompt="1"/>
          </p:nvPr>
        </p:nvSpPr>
        <p:spPr>
          <a:xfrm>
            <a:off x="1994400" y="2276475"/>
            <a:ext cx="6865217" cy="3394652"/>
          </a:xfrm>
        </p:spPr>
        <p:txBody>
          <a:bodyPr lIns="36000" tIns="36000" rIns="36000" bIns="36000">
            <a:no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Tree>
    <p:extLst>
      <p:ext uri="{BB962C8B-B14F-4D97-AF65-F5344CB8AC3E}">
        <p14:creationId xmlns:p14="http://schemas.microsoft.com/office/powerpoint/2010/main" val="1989957461"/>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9C5CC-B893-044A-8ECE-B9414E390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9C939F6-9216-554D-9EBA-6D26EA231C7A}"/>
              </a:ext>
            </a:extLst>
          </p:cNvPr>
          <p:cNvSpPr>
            <a:spLocks noGrp="1"/>
          </p:cNvSpPr>
          <p:nvPr>
            <p:ph type="body" idx="1"/>
          </p:nvPr>
        </p:nvSpPr>
        <p:spPr>
          <a:xfrm>
            <a:off x="838200" y="1825625"/>
            <a:ext cx="10515600" cy="4316558"/>
          </a:xfrm>
          <a:prstGeom prst="rect">
            <a:avLst/>
          </a:prstGeom>
        </p:spPr>
        <p:txBody>
          <a:bodyPr vert="horz" lIns="91440" tIns="45720" rIns="91440" bIns="45720" rtlCol="0">
            <a:normAutofit/>
          </a:bodyPr>
          <a:lstStyle/>
          <a:p>
            <a:pPr lvl="0"/>
            <a:r>
              <a:rPr lang="en-GB" dirty="0"/>
              <a:t>16pt bullet</a:t>
            </a:r>
          </a:p>
          <a:p>
            <a:pPr lvl="1"/>
            <a:r>
              <a:rPr lang="en-GB" dirty="0"/>
              <a:t>12pt sub bullet</a:t>
            </a:r>
          </a:p>
          <a:p>
            <a:pPr lvl="2"/>
            <a:r>
              <a:rPr lang="en-GB" dirty="0"/>
              <a:t>16pt body copy</a:t>
            </a:r>
            <a:endParaRPr lang="en-US" dirty="0"/>
          </a:p>
        </p:txBody>
      </p:sp>
    </p:spTree>
    <p:extLst>
      <p:ext uri="{BB962C8B-B14F-4D97-AF65-F5344CB8AC3E}">
        <p14:creationId xmlns:p14="http://schemas.microsoft.com/office/powerpoint/2010/main" val="13255902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49" r:id="rId3"/>
    <p:sldLayoutId id="2147483657" r:id="rId4"/>
    <p:sldLayoutId id="2147483658" r:id="rId5"/>
    <p:sldLayoutId id="2147483660" r:id="rId6"/>
    <p:sldLayoutId id="2147483679" r:id="rId7"/>
    <p:sldLayoutId id="2147483661" r:id="rId8"/>
    <p:sldLayoutId id="2147483669" r:id="rId9"/>
    <p:sldLayoutId id="2147483668" r:id="rId10"/>
    <p:sldLayoutId id="2147483672" r:id="rId11"/>
    <p:sldLayoutId id="2147483673" r:id="rId12"/>
    <p:sldLayoutId id="2147483674" r:id="rId13"/>
    <p:sldLayoutId id="2147483675" r:id="rId14"/>
    <p:sldLayoutId id="2147483677" r:id="rId15"/>
    <p:sldLayoutId id="2147483663" r:id="rId16"/>
    <p:sldLayoutId id="2147483678" r:id="rId17"/>
    <p:sldLayoutId id="2147483662" r:id="rId18"/>
    <p:sldLayoutId id="2147483680" r:id="rId19"/>
    <p:sldLayoutId id="2147483655" r:id="rId20"/>
    <p:sldLayoutId id="2147483681" r:id="rId21"/>
    <p:sldLayoutId id="2147483682" r:id="rId22"/>
  </p:sldLayoutIdLst>
  <p:hf hdr="0" ftr="0" dt="0"/>
  <p:txStyles>
    <p:titleStyle>
      <a:lvl1pPr algn="l" defTabSz="914400" rtl="0" eaLnBrk="1" latinLnBrk="0" hangingPunct="1">
        <a:lnSpc>
          <a:spcPct val="90000"/>
        </a:lnSpc>
        <a:spcBef>
          <a:spcPct val="0"/>
        </a:spcBef>
        <a:buNone/>
        <a:defRPr sz="4400" b="1" i="0" kern="1200">
          <a:solidFill>
            <a:srgbClr val="1064A2"/>
          </a:solidFill>
          <a:latin typeface="Avenir Black" panose="02000503020000020003" pitchFamily="2" charset="0"/>
          <a:ea typeface="+mj-ea"/>
          <a:cs typeface="+mj-cs"/>
        </a:defRPr>
      </a:lvl1pPr>
    </p:titleStyle>
    <p:bodyStyle>
      <a:lvl1pPr marL="136525" indent="-136525" algn="l" defTabSz="914400" rtl="0" eaLnBrk="1" latinLnBrk="0" hangingPunct="1">
        <a:lnSpc>
          <a:spcPts val="3560"/>
        </a:lnSpc>
        <a:spcBef>
          <a:spcPts val="1000"/>
        </a:spcBef>
        <a:buClr>
          <a:srgbClr val="1064A2"/>
        </a:buClr>
        <a:buFont typeface="Arial" panose="020B0604020202020204" pitchFamily="34" charset="0"/>
        <a:buChar char="•"/>
        <a:tabLst/>
        <a:defRPr sz="1600" b="0" i="0" kern="1200">
          <a:solidFill>
            <a:srgbClr val="39454B"/>
          </a:solidFill>
          <a:latin typeface="Avenir Book" panose="02000503020000020003" pitchFamily="2" charset="0"/>
          <a:ea typeface="+mn-ea"/>
          <a:cs typeface="+mn-cs"/>
        </a:defRPr>
      </a:lvl1pPr>
      <a:lvl2pPr marL="400050" indent="-171450" algn="l" defTabSz="914400" rtl="0" eaLnBrk="1" latinLnBrk="0" hangingPunct="1">
        <a:lnSpc>
          <a:spcPct val="100000"/>
        </a:lnSpc>
        <a:spcBef>
          <a:spcPts val="0"/>
        </a:spcBef>
        <a:buClr>
          <a:srgbClr val="1064A2"/>
        </a:buClr>
        <a:buFont typeface="System Font Regular"/>
        <a:buChar char="–"/>
        <a:tabLst/>
        <a:defRPr sz="1200" b="0" i="0" kern="1200">
          <a:solidFill>
            <a:srgbClr val="39454B"/>
          </a:solidFill>
          <a:latin typeface="Avenir Book" panose="02000503020000020003" pitchFamily="2" charset="0"/>
          <a:ea typeface="+mn-ea"/>
          <a:cs typeface="+mn-cs"/>
        </a:defRPr>
      </a:lvl2pPr>
      <a:lvl3pPr marL="914400" indent="-906463" algn="l" defTabSz="914400" rtl="0" eaLnBrk="1" latinLnBrk="0" hangingPunct="1">
        <a:lnSpc>
          <a:spcPct val="100000"/>
        </a:lnSpc>
        <a:spcBef>
          <a:spcPts val="1100"/>
        </a:spcBef>
        <a:buFontTx/>
        <a:buNone/>
        <a:tabLst/>
        <a:defRPr sz="1600" b="0" i="0" kern="1200">
          <a:solidFill>
            <a:srgbClr val="39454B"/>
          </a:solidFill>
          <a:latin typeface="Avenir Book" panose="02000503020000020003" pitchFamily="2" charset="0"/>
          <a:ea typeface="+mn-ea"/>
          <a:cs typeface="+mn-cs"/>
        </a:defRPr>
      </a:lvl3pPr>
      <a:lvl4pPr marL="1517650" indent="-146050" algn="l" defTabSz="914400" rtl="0" eaLnBrk="1" latinLnBrk="0" hangingPunct="1">
        <a:lnSpc>
          <a:spcPct val="100000"/>
        </a:lnSpc>
        <a:spcBef>
          <a:spcPts val="500"/>
        </a:spcBef>
        <a:buFont typeface="Arial" panose="020B0604020202020204" pitchFamily="34" charset="0"/>
        <a:buChar char="•"/>
        <a:tabLst/>
        <a:defRPr sz="1200" b="1" i="0" kern="1200">
          <a:solidFill>
            <a:srgbClr val="39454B"/>
          </a:solidFill>
          <a:latin typeface="Avenir Black" panose="02000503020000020003"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a:solidFill>
            <a:srgbClr val="39454B"/>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hyperlink" Target="https://theredboa.blogspot.com/2012/01/mojo-monday-be-change.html" TargetMode="External"/><Relationship Id="rId5" Type="http://schemas.openxmlformats.org/officeDocument/2006/relationships/image" Target="../media/image17.jpg"/><Relationship Id="rId4" Type="http://schemas.openxmlformats.org/officeDocument/2006/relationships/hyperlink" Target="https://www.flickr.com/photos/deeplifequotes/723562129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find-tender" TargetMode="External"/><Relationship Id="rId2" Type="http://schemas.openxmlformats.org/officeDocument/2006/relationships/hyperlink" Target="https://supplierlive.proactisp2p.com/Account/Login" TargetMode="External"/><Relationship Id="rId1" Type="http://schemas.openxmlformats.org/officeDocument/2006/relationships/slideLayout" Target="../slideLayouts/slideLayout8.xml"/><Relationship Id="rId5" Type="http://schemas.openxmlformats.org/officeDocument/2006/relationships/hyperlink" Target="mailto:desksuppliersupport@proactisservicedesk.com" TargetMode="External"/><Relationship Id="rId4" Type="http://schemas.openxmlformats.org/officeDocument/2006/relationships/hyperlink" Target="https://www.contractsfinder.service.gov.uk/Search"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A49AF8B-59E8-F062-8291-91B6027A2C0D}"/>
              </a:ext>
            </a:extLst>
          </p:cNvPr>
          <p:cNvSpPr>
            <a:spLocks noGrp="1"/>
          </p:cNvSpPr>
          <p:nvPr>
            <p:ph type="body" sz="quarter" idx="10"/>
          </p:nvPr>
        </p:nvSpPr>
        <p:spPr>
          <a:xfrm>
            <a:off x="1198151" y="3165676"/>
            <a:ext cx="3656012" cy="286471"/>
          </a:xfrm>
        </p:spPr>
        <p:txBody>
          <a:bodyPr/>
          <a:lstStyle/>
          <a:p>
            <a:r>
              <a:rPr lang="en-GB" dirty="0"/>
              <a:t>Staffordshire County Council </a:t>
            </a:r>
          </a:p>
        </p:txBody>
      </p:sp>
      <p:sp>
        <p:nvSpPr>
          <p:cNvPr id="11" name="Text Placeholder 10">
            <a:extLst>
              <a:ext uri="{FF2B5EF4-FFF2-40B4-BE49-F238E27FC236}">
                <a16:creationId xmlns:a16="http://schemas.microsoft.com/office/drawing/2014/main" id="{4546C70F-83BB-B1D7-9BE0-294AAFA18611}"/>
              </a:ext>
            </a:extLst>
          </p:cNvPr>
          <p:cNvSpPr>
            <a:spLocks noGrp="1"/>
          </p:cNvSpPr>
          <p:nvPr>
            <p:ph type="body" sz="quarter" idx="11"/>
          </p:nvPr>
        </p:nvSpPr>
        <p:spPr>
          <a:xfrm>
            <a:off x="1198152" y="3466120"/>
            <a:ext cx="3656011" cy="286471"/>
          </a:xfrm>
        </p:spPr>
        <p:txBody>
          <a:bodyPr/>
          <a:lstStyle/>
          <a:p>
            <a:r>
              <a:rPr lang="en-GB" sz="1100" dirty="0"/>
              <a:t>Date: May 2024</a:t>
            </a:r>
          </a:p>
        </p:txBody>
      </p:sp>
      <p:sp>
        <p:nvSpPr>
          <p:cNvPr id="12" name="TextBox 11">
            <a:extLst>
              <a:ext uri="{FF2B5EF4-FFF2-40B4-BE49-F238E27FC236}">
                <a16:creationId xmlns:a16="http://schemas.microsoft.com/office/drawing/2014/main" id="{AC7965CA-D3C7-4B6D-0454-607035DD9DFC}"/>
              </a:ext>
            </a:extLst>
          </p:cNvPr>
          <p:cNvSpPr txBox="1"/>
          <p:nvPr/>
        </p:nvSpPr>
        <p:spPr>
          <a:xfrm>
            <a:off x="2527443" y="6082301"/>
            <a:ext cx="914400" cy="914400"/>
          </a:xfrm>
          <a:prstGeom prst="rect">
            <a:avLst/>
          </a:prstGeom>
        </p:spPr>
        <p:txBody>
          <a:bodyPr vert="horz" wrap="none" lIns="0" tIns="0" rIns="0" bIns="0" rtlCol="0">
            <a:normAutofit/>
          </a:bodyPr>
          <a:lstStyle/>
          <a:p>
            <a:pPr algn="l"/>
            <a:endParaRPr lang="en-GB" dirty="0"/>
          </a:p>
        </p:txBody>
      </p:sp>
      <p:sp>
        <p:nvSpPr>
          <p:cNvPr id="3" name="Title 2">
            <a:extLst>
              <a:ext uri="{FF2B5EF4-FFF2-40B4-BE49-F238E27FC236}">
                <a16:creationId xmlns:a16="http://schemas.microsoft.com/office/drawing/2014/main" id="{C7F8BD91-0BF1-8715-A728-8C06B2553632}"/>
              </a:ext>
            </a:extLst>
          </p:cNvPr>
          <p:cNvSpPr>
            <a:spLocks noGrp="1"/>
          </p:cNvSpPr>
          <p:nvPr>
            <p:ph type="ctrTitle"/>
          </p:nvPr>
        </p:nvSpPr>
        <p:spPr>
          <a:xfrm>
            <a:off x="1198151" y="1519913"/>
            <a:ext cx="8713787" cy="1372549"/>
          </a:xfrm>
        </p:spPr>
        <p:txBody>
          <a:bodyPr>
            <a:normAutofit fontScale="90000"/>
          </a:bodyPr>
          <a:lstStyle/>
          <a:p>
            <a:r>
              <a:rPr lang="en-GB" dirty="0"/>
              <a:t>Care Home Recommission:</a:t>
            </a:r>
            <a:br>
              <a:rPr lang="en-GB" dirty="0"/>
            </a:br>
            <a:r>
              <a:rPr lang="en-GB" dirty="0"/>
              <a:t>Market Engagement</a:t>
            </a:r>
          </a:p>
        </p:txBody>
      </p:sp>
    </p:spTree>
    <p:extLst>
      <p:ext uri="{BB962C8B-B14F-4D97-AF65-F5344CB8AC3E}">
        <p14:creationId xmlns:p14="http://schemas.microsoft.com/office/powerpoint/2010/main" val="39522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9210BD70-BFEE-395B-C9FB-74B4C2308074}"/>
              </a:ext>
            </a:extLst>
          </p:cNvPr>
          <p:cNvPicPr>
            <a:picLocks noChangeAspect="1"/>
          </p:cNvPicPr>
          <p:nvPr/>
        </p:nvPicPr>
        <p:blipFill>
          <a:blip r:embed="rId2"/>
          <a:stretch>
            <a:fillRect/>
          </a:stretch>
        </p:blipFill>
        <p:spPr>
          <a:xfrm>
            <a:off x="2370" y="-1"/>
            <a:ext cx="12189630" cy="6858000"/>
          </a:xfrm>
          <a:prstGeom prst="rect">
            <a:avLst/>
          </a:prstGeom>
        </p:spPr>
      </p:pic>
      <p:sp>
        <p:nvSpPr>
          <p:cNvPr id="2" name="Title 1">
            <a:extLst>
              <a:ext uri="{FF2B5EF4-FFF2-40B4-BE49-F238E27FC236}">
                <a16:creationId xmlns:a16="http://schemas.microsoft.com/office/drawing/2014/main" id="{30960872-BDA5-41BC-8D17-8B9974C7EC7E}"/>
              </a:ext>
            </a:extLst>
          </p:cNvPr>
          <p:cNvSpPr>
            <a:spLocks noGrp="1"/>
          </p:cNvSpPr>
          <p:nvPr>
            <p:ph type="ctrTitle"/>
          </p:nvPr>
        </p:nvSpPr>
        <p:spPr>
          <a:xfrm>
            <a:off x="711408" y="2294739"/>
            <a:ext cx="8713787" cy="946151"/>
          </a:xfrm>
        </p:spPr>
        <p:txBody>
          <a:bodyPr/>
          <a:lstStyle/>
          <a:p>
            <a:r>
              <a:rPr lang="en-GB" dirty="0">
                <a:latin typeface="Avenir Black"/>
              </a:rPr>
              <a:t>Strengths Based Practice</a:t>
            </a:r>
            <a:endParaRPr lang="en-GB" dirty="0"/>
          </a:p>
        </p:txBody>
      </p:sp>
      <p:pic>
        <p:nvPicPr>
          <p:cNvPr id="1026" name="Picture 2" descr="image">
            <a:extLst>
              <a:ext uri="{FF2B5EF4-FFF2-40B4-BE49-F238E27FC236}">
                <a16:creationId xmlns:a16="http://schemas.microsoft.com/office/drawing/2014/main" id="{0100AD55-73C9-00E5-5837-395303424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3" y="5643562"/>
            <a:ext cx="261937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1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B64D5-76AE-46F1-2814-5012FDD10CC6}"/>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2E50DE7-1C97-0A42-55E6-132FDDAD431C}"/>
              </a:ext>
            </a:extLst>
          </p:cNvPr>
          <p:cNvSpPr>
            <a:spLocks noGrp="1"/>
          </p:cNvSpPr>
          <p:nvPr>
            <p:ph type="title"/>
          </p:nvPr>
        </p:nvSpPr>
        <p:spPr/>
        <p:txBody>
          <a:bodyPr/>
          <a:lstStyle/>
          <a:p>
            <a:r>
              <a:rPr lang="en-GB" dirty="0"/>
              <a:t>Everyone has a part to play</a:t>
            </a:r>
          </a:p>
        </p:txBody>
      </p:sp>
      <p:pic>
        <p:nvPicPr>
          <p:cNvPr id="5" name="Content Placeholder 4" descr="A blue sign with white text&#10;&#10;Description automatically generated with medium confidence">
            <a:extLst>
              <a:ext uri="{FF2B5EF4-FFF2-40B4-BE49-F238E27FC236}">
                <a16:creationId xmlns:a16="http://schemas.microsoft.com/office/drawing/2014/main" id="{3C54CEBF-C1C8-8D16-2199-016050D4D34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4589" y="2104402"/>
            <a:ext cx="4351338" cy="2482554"/>
          </a:xfrm>
        </p:spPr>
      </p:pic>
      <p:pic>
        <p:nvPicPr>
          <p:cNvPr id="10" name="Picture 9" descr="picture containing text&#10;&#10;Description automatically generated">
            <a:extLst>
              <a:ext uri="{FF2B5EF4-FFF2-40B4-BE49-F238E27FC236}">
                <a16:creationId xmlns:a16="http://schemas.microsoft.com/office/drawing/2014/main" id="{0A89CF8E-F3CE-C756-1367-EB04FBFAC18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6000" y="1472664"/>
            <a:ext cx="4191689" cy="3912671"/>
          </a:xfrm>
          <a:prstGeom prst="rect">
            <a:avLst/>
          </a:prstGeom>
        </p:spPr>
      </p:pic>
    </p:spTree>
    <p:extLst>
      <p:ext uri="{BB962C8B-B14F-4D97-AF65-F5344CB8AC3E}">
        <p14:creationId xmlns:p14="http://schemas.microsoft.com/office/powerpoint/2010/main" val="139873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1978A7E-6678-B746-BD8B-6EC340CCFC20}"/>
              </a:ext>
            </a:extLst>
          </p:cNvPr>
          <p:cNvPicPr>
            <a:picLocks noChangeAspect="1"/>
          </p:cNvPicPr>
          <p:nvPr/>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F906A0E1-22AB-F1A8-F7A6-34E02AE471E5}"/>
              </a:ext>
            </a:extLst>
          </p:cNvPr>
          <p:cNvSpPr>
            <a:spLocks noGrp="1"/>
          </p:cNvSpPr>
          <p:nvPr>
            <p:ph type="ctrTitle"/>
          </p:nvPr>
        </p:nvSpPr>
        <p:spPr>
          <a:xfrm>
            <a:off x="675689" y="702715"/>
            <a:ext cx="10514012" cy="614260"/>
          </a:xfrm>
        </p:spPr>
        <p:txBody>
          <a:bodyPr/>
          <a:lstStyle/>
          <a:p>
            <a:r>
              <a:rPr lang="en-GB" dirty="0"/>
              <a:t>Benefits of a strengths-based approach</a:t>
            </a:r>
          </a:p>
        </p:txBody>
      </p:sp>
      <p:sp>
        <p:nvSpPr>
          <p:cNvPr id="7" name="Text Placeholder 6">
            <a:extLst>
              <a:ext uri="{FF2B5EF4-FFF2-40B4-BE49-F238E27FC236}">
                <a16:creationId xmlns:a16="http://schemas.microsoft.com/office/drawing/2014/main" id="{DACD1A7B-BB9B-102B-DDFF-880902873E2F}"/>
              </a:ext>
            </a:extLst>
          </p:cNvPr>
          <p:cNvSpPr>
            <a:spLocks noGrp="1"/>
          </p:cNvSpPr>
          <p:nvPr>
            <p:ph type="body" sz="half" idx="2"/>
          </p:nvPr>
        </p:nvSpPr>
        <p:spPr>
          <a:xfrm>
            <a:off x="675689" y="1741439"/>
            <a:ext cx="10281063" cy="3774458"/>
          </a:xfrm>
        </p:spPr>
        <p:txBody>
          <a:bodyPr/>
          <a:lstStyle/>
          <a:p>
            <a:pPr marL="285750" indent="-285750" algn="just">
              <a:lnSpc>
                <a:spcPct val="107000"/>
              </a:lnSpc>
              <a:spcAft>
                <a:spcPts val="800"/>
              </a:spcAft>
              <a:buFont typeface="Arial" panose="020B0604020202020204" pitchFamily="34" charset="0"/>
              <a:buChar char="•"/>
            </a:pPr>
            <a:r>
              <a:rPr lang="en-GB" sz="2000" dirty="0">
                <a:latin typeface="Avenir Black" panose="02000503020000020003"/>
                <a:ea typeface="Verdana" panose="020B0604030504040204" pitchFamily="34" charset="0"/>
              </a:rPr>
              <a:t>Research suggests that the implementation of strengths-based approaches produces better outcomes for individuals, It recognises personal goals, uses strengths of communities, personal strengths and of others around individuals.</a:t>
            </a:r>
          </a:p>
          <a:p>
            <a:pPr marL="285750" indent="-285750" algn="just">
              <a:lnSpc>
                <a:spcPct val="107000"/>
              </a:lnSpc>
              <a:spcAft>
                <a:spcPts val="800"/>
              </a:spcAft>
              <a:buFont typeface="Arial" panose="020B0604020202020204" pitchFamily="34" charset="0"/>
              <a:buChar char="•"/>
            </a:pPr>
            <a:r>
              <a:rPr lang="en-GB" sz="2000" dirty="0">
                <a:latin typeface="Avenir Black" panose="02000503020000020003"/>
                <a:ea typeface="Verdana" panose="020B0604030504040204" pitchFamily="34" charset="0"/>
              </a:rPr>
              <a:t>It supports non-reliance upon a purely deficit or service focus.</a:t>
            </a:r>
          </a:p>
          <a:p>
            <a:pPr marL="285750" indent="-285750" algn="just">
              <a:lnSpc>
                <a:spcPct val="107000"/>
              </a:lnSpc>
              <a:spcAft>
                <a:spcPts val="800"/>
              </a:spcAft>
              <a:buFont typeface="Arial" panose="020B0604020202020204" pitchFamily="34" charset="0"/>
              <a:buChar char="•"/>
            </a:pPr>
            <a:r>
              <a:rPr lang="en-GB" sz="2000" dirty="0">
                <a:latin typeface="Avenir Black" panose="02000503020000020003"/>
                <a:ea typeface="Verdana" panose="020B0604030504040204" pitchFamily="34" charset="0"/>
              </a:rPr>
              <a:t>An agreed framework ensures that all areas within Health and Care have a consistent and clear view of strengths-based practice and how it operates within their team.</a:t>
            </a:r>
          </a:p>
          <a:p>
            <a:pPr marL="285750" lvl="0" indent="-285750" algn="just">
              <a:lnSpc>
                <a:spcPct val="107000"/>
              </a:lnSpc>
              <a:spcAft>
                <a:spcPts val="800"/>
              </a:spcAft>
              <a:buFont typeface="Arial" panose="020B0604020202020204" pitchFamily="34" charset="0"/>
              <a:buChar char="•"/>
            </a:pPr>
            <a:r>
              <a:rPr lang="en-GB" sz="2000" dirty="0">
                <a:latin typeface="Avenir Black" panose="02000503020000020003"/>
                <a:ea typeface="Verdana" panose="020B0604030504040204" pitchFamily="34" charset="0"/>
              </a:rPr>
              <a:t>Leading to greater collaborative working across Communities, Public Health and Health and Care – a strengths-based approach recognises and utilises strengths within the workplace at an individual level, team and organisational level.</a:t>
            </a:r>
          </a:p>
          <a:p>
            <a:pPr marL="285750" lvl="0" indent="-285750" algn="just">
              <a:lnSpc>
                <a:spcPct val="107000"/>
              </a:lnSpc>
              <a:spcAft>
                <a:spcPts val="800"/>
              </a:spcAft>
              <a:buFont typeface="Arial" panose="020B0604020202020204" pitchFamily="34" charset="0"/>
              <a:buChar char="•"/>
            </a:pPr>
            <a:endParaRPr lang="en-GB" sz="1800" dirty="0">
              <a:effectLst/>
              <a:latin typeface="Avenir Black" panose="02000503020000020003"/>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endParaRPr lang="en-GB" sz="1800" dirty="0">
              <a:effectLst/>
              <a:latin typeface="Avenir Black" panose="02000503020000020003"/>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endParaRPr lang="en-GB" sz="1800" dirty="0">
              <a:effectLst/>
              <a:latin typeface="Avenir Black" panose="02000503020000020003"/>
              <a:ea typeface="Calibri" panose="020F0502020204030204" pitchFamily="34" charset="0"/>
              <a:cs typeface="Times New Roman" panose="02020603050405020304" pitchFamily="18" charset="0"/>
            </a:endParaRPr>
          </a:p>
          <a:p>
            <a:pPr marL="285750" lvl="0" indent="-285750" algn="just">
              <a:spcBef>
                <a:spcPts val="600"/>
              </a:spcBef>
              <a:spcAft>
                <a:spcPts val="600"/>
              </a:spcAft>
              <a:buFont typeface="Arial" panose="020B0604020202020204" pitchFamily="34" charset="0"/>
              <a:buChar char="•"/>
              <a:tabLst>
                <a:tab pos="457200" algn="l"/>
              </a:tabLst>
            </a:pPr>
            <a:endParaRPr lang="en-GB" sz="1800" dirty="0">
              <a:latin typeface="Avenir Black" panose="02000503020000020003"/>
              <a:ea typeface="Verdana" panose="020B0604030504040204" pitchFamily="34" charset="0"/>
            </a:endParaRPr>
          </a:p>
          <a:p>
            <a:pPr lvl="0" algn="just">
              <a:spcBef>
                <a:spcPts val="600"/>
              </a:spcBef>
              <a:spcAft>
                <a:spcPts val="600"/>
              </a:spcAft>
              <a:tabLst>
                <a:tab pos="457200" algn="l"/>
              </a:tabLst>
            </a:pPr>
            <a:endParaRPr lang="en-GB" sz="2000" dirty="0">
              <a:latin typeface="Avenir Black" panose="02000503020000020003"/>
              <a:ea typeface="Verdana" panose="020B0604030504040204" pitchFamily="34" charset="0"/>
            </a:endParaRPr>
          </a:p>
        </p:txBody>
      </p:sp>
    </p:spTree>
    <p:extLst>
      <p:ext uri="{BB962C8B-B14F-4D97-AF65-F5344CB8AC3E}">
        <p14:creationId xmlns:p14="http://schemas.microsoft.com/office/powerpoint/2010/main" val="349070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1978A7E-6678-B746-BD8B-6EC340CCFC20}"/>
              </a:ext>
            </a:extLst>
          </p:cNvPr>
          <p:cNvPicPr>
            <a:picLocks noChangeAspect="1"/>
          </p:cNvPicPr>
          <p:nvPr/>
        </p:nvPicPr>
        <p:blipFill>
          <a:blip r:embed="rId3"/>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F906A0E1-22AB-F1A8-F7A6-34E02AE471E5}"/>
              </a:ext>
            </a:extLst>
          </p:cNvPr>
          <p:cNvSpPr>
            <a:spLocks noGrp="1"/>
          </p:cNvSpPr>
          <p:nvPr>
            <p:ph type="ctrTitle"/>
          </p:nvPr>
        </p:nvSpPr>
        <p:spPr>
          <a:xfrm>
            <a:off x="675689" y="534587"/>
            <a:ext cx="10514012" cy="614260"/>
          </a:xfrm>
        </p:spPr>
        <p:txBody>
          <a:bodyPr/>
          <a:lstStyle/>
          <a:p>
            <a:r>
              <a:rPr lang="en-GB" dirty="0"/>
              <a:t>What the strengths-based programme aimed to do -</a:t>
            </a:r>
          </a:p>
        </p:txBody>
      </p:sp>
      <p:sp>
        <p:nvSpPr>
          <p:cNvPr id="7" name="Text Placeholder 6">
            <a:extLst>
              <a:ext uri="{FF2B5EF4-FFF2-40B4-BE49-F238E27FC236}">
                <a16:creationId xmlns:a16="http://schemas.microsoft.com/office/drawing/2014/main" id="{DACD1A7B-BB9B-102B-DDFF-880902873E2F}"/>
              </a:ext>
            </a:extLst>
          </p:cNvPr>
          <p:cNvSpPr>
            <a:spLocks noGrp="1"/>
          </p:cNvSpPr>
          <p:nvPr>
            <p:ph type="body" sz="half" idx="2"/>
          </p:nvPr>
        </p:nvSpPr>
        <p:spPr>
          <a:xfrm>
            <a:off x="675689" y="1711942"/>
            <a:ext cx="10641240" cy="4586386"/>
          </a:xfrm>
        </p:spPr>
        <p:txBody>
          <a:bodyPr/>
          <a:lstStyle/>
          <a:p>
            <a:pPr marL="342900" lvl="0" indent="-342900" algn="just">
              <a:spcBef>
                <a:spcPts val="600"/>
              </a:spcBef>
              <a:spcAft>
                <a:spcPts val="600"/>
              </a:spcAft>
              <a:buFont typeface="+mj-lt"/>
              <a:buAutoNum type="arabicPeriod"/>
              <a:tabLst>
                <a:tab pos="457200" algn="l"/>
              </a:tabLst>
            </a:pPr>
            <a:r>
              <a:rPr lang="en-GB" sz="1800" dirty="0">
                <a:latin typeface="Avenir Black" panose="02000503020000020003"/>
                <a:ea typeface="Times New Roman" panose="02020603050405020304" pitchFamily="18" charset="0"/>
              </a:rPr>
              <a:t>Aiming to u</a:t>
            </a:r>
            <a:r>
              <a:rPr lang="en-GB" sz="1800" dirty="0">
                <a:effectLst/>
                <a:latin typeface="Avenir Black" panose="02000503020000020003"/>
                <a:ea typeface="Times New Roman" panose="02020603050405020304" pitchFamily="18" charset="0"/>
              </a:rPr>
              <a:t>nderstand existing strengths-based approaches (internally and externally) and how these informed next steps.</a:t>
            </a:r>
          </a:p>
          <a:p>
            <a:pPr marL="342900" indent="-342900" algn="just">
              <a:spcBef>
                <a:spcPts val="600"/>
              </a:spcBef>
              <a:spcAft>
                <a:spcPts val="600"/>
              </a:spcAft>
              <a:buFont typeface="+mj-lt"/>
              <a:buAutoNum type="arabicPeriod"/>
              <a:tabLst>
                <a:tab pos="457200" algn="l"/>
              </a:tabLst>
            </a:pPr>
            <a:r>
              <a:rPr lang="en-GB" sz="1800" dirty="0">
                <a:latin typeface="Avenir Black" panose="02000503020000020003"/>
                <a:ea typeface="Times New Roman" panose="02020603050405020304" pitchFamily="18" charset="0"/>
              </a:rPr>
              <a:t>Embedding a person-centred approach with a focus on what is right for the person one of which is led and informed by them.</a:t>
            </a:r>
          </a:p>
          <a:p>
            <a:pPr marL="342900" lvl="0" indent="-342900" algn="just">
              <a:spcBef>
                <a:spcPts val="600"/>
              </a:spcBef>
              <a:spcAft>
                <a:spcPts val="600"/>
              </a:spcAft>
              <a:buFont typeface="+mj-lt"/>
              <a:buAutoNum type="arabicPeriod"/>
              <a:tabLst>
                <a:tab pos="457200" algn="l"/>
              </a:tabLst>
            </a:pPr>
            <a:r>
              <a:rPr lang="en-GB" sz="1800" dirty="0">
                <a:latin typeface="Avenir Black" panose="02000503020000020003"/>
                <a:ea typeface="Times New Roman" panose="02020603050405020304" pitchFamily="18" charset="0"/>
              </a:rPr>
              <a:t>Increasing engagement and autonomy - to inform, empower and be led by our workforce. </a:t>
            </a:r>
          </a:p>
          <a:p>
            <a:pPr marL="342900" lvl="0" indent="-342900" algn="just">
              <a:spcBef>
                <a:spcPts val="600"/>
              </a:spcBef>
              <a:spcAft>
                <a:spcPts val="600"/>
              </a:spcAft>
              <a:buFont typeface="+mj-lt"/>
              <a:buAutoNum type="arabicPeriod"/>
              <a:tabLst>
                <a:tab pos="457200" algn="l"/>
              </a:tabLst>
            </a:pPr>
            <a:r>
              <a:rPr lang="en-GB" sz="1800" dirty="0">
                <a:latin typeface="Avenir Black" panose="02000503020000020003"/>
                <a:ea typeface="Times New Roman" panose="02020603050405020304" pitchFamily="18" charset="0"/>
              </a:rPr>
              <a:t>Developing</a:t>
            </a:r>
            <a:r>
              <a:rPr lang="en-GB" sz="1800" dirty="0">
                <a:effectLst/>
                <a:latin typeface="Avenir Black" panose="02000503020000020003"/>
                <a:ea typeface="Times New Roman" panose="02020603050405020304" pitchFamily="18" charset="0"/>
              </a:rPr>
              <a:t> a clear understanding of strengths-based practice represented and encouraged by branding, a clear vision and principles and a refreshed practice guidance document.</a:t>
            </a:r>
          </a:p>
          <a:p>
            <a:pPr marL="342900" indent="-342900" algn="just">
              <a:spcBef>
                <a:spcPts val="600"/>
              </a:spcBef>
              <a:spcAft>
                <a:spcPts val="600"/>
              </a:spcAft>
              <a:buFont typeface="+mj-lt"/>
              <a:buAutoNum type="arabicPeriod"/>
              <a:tabLst>
                <a:tab pos="457200" algn="l"/>
              </a:tabLst>
            </a:pPr>
            <a:r>
              <a:rPr lang="en-GB" sz="1800" dirty="0">
                <a:latin typeface="Avenir Black" panose="02000503020000020003"/>
                <a:ea typeface="Times New Roman" panose="02020603050405020304" pitchFamily="18" charset="0"/>
              </a:rPr>
              <a:t>Informing</a:t>
            </a:r>
            <a:r>
              <a:rPr lang="en-GB" sz="1800" dirty="0">
                <a:effectLst/>
                <a:latin typeface="Avenir Black" panose="02000503020000020003"/>
                <a:ea typeface="Times New Roman" panose="02020603050405020304" pitchFamily="18" charset="0"/>
              </a:rPr>
              <a:t> the review of pathways and documentation, for early support/ intervention and fewest handovers.</a:t>
            </a:r>
          </a:p>
          <a:p>
            <a:pPr marL="342900" lvl="0" indent="-342900" algn="just">
              <a:spcBef>
                <a:spcPts val="600"/>
              </a:spcBef>
              <a:spcAft>
                <a:spcPts val="600"/>
              </a:spcAft>
              <a:buFont typeface="+mj-lt"/>
              <a:buAutoNum type="arabicPeriod"/>
              <a:tabLst>
                <a:tab pos="457200" algn="l"/>
              </a:tabLst>
            </a:pPr>
            <a:r>
              <a:rPr lang="en-GB" sz="1800" dirty="0">
                <a:latin typeface="Avenir Black" panose="02000503020000020003"/>
                <a:ea typeface="Times New Roman" panose="02020603050405020304" pitchFamily="18" charset="0"/>
              </a:rPr>
              <a:t>Further develop and maximise</a:t>
            </a:r>
            <a:r>
              <a:rPr lang="en-GB" sz="1800" dirty="0">
                <a:effectLst/>
                <a:latin typeface="Avenir Black" panose="02000503020000020003"/>
                <a:ea typeface="Times New Roman" panose="02020603050405020304" pitchFamily="18" charset="0"/>
              </a:rPr>
              <a:t> the use of </a:t>
            </a:r>
            <a:r>
              <a:rPr lang="en-GB" sz="1800" dirty="0">
                <a:latin typeface="Avenir Black" panose="02000503020000020003"/>
                <a:ea typeface="Times New Roman" panose="02020603050405020304" pitchFamily="18" charset="0"/>
              </a:rPr>
              <a:t>resources such as supportive</a:t>
            </a:r>
            <a:r>
              <a:rPr lang="en-GB" sz="1800" dirty="0">
                <a:effectLst/>
                <a:latin typeface="Avenir Black" panose="02000503020000020003"/>
                <a:ea typeface="Times New Roman" panose="02020603050405020304" pitchFamily="18" charset="0"/>
              </a:rPr>
              <a:t> communities and assistive technologies and equipment, enabling people to be independent for longer.</a:t>
            </a:r>
          </a:p>
          <a:p>
            <a:pPr marL="342900" indent="-342900" algn="just">
              <a:spcBef>
                <a:spcPts val="600"/>
              </a:spcBef>
              <a:spcAft>
                <a:spcPts val="600"/>
              </a:spcAft>
              <a:buFont typeface="+mj-lt"/>
              <a:buAutoNum type="arabicPeriod"/>
              <a:tabLst>
                <a:tab pos="457200" algn="l"/>
              </a:tabLst>
            </a:pPr>
            <a:r>
              <a:rPr lang="en-GB" sz="1800" dirty="0">
                <a:latin typeface="Avenir Black" panose="02000503020000020003"/>
                <a:ea typeface="Times New Roman" panose="02020603050405020304" pitchFamily="18" charset="0"/>
                <a:cs typeface="Times New Roman" panose="02020603050405020304" pitchFamily="18" charset="0"/>
              </a:rPr>
              <a:t>Increasing community and individual involvement - to engage and collaborate with partners, providers to provide a consistent experience for the person.</a:t>
            </a:r>
            <a:endParaRPr lang="en-GB" sz="2000" dirty="0">
              <a:latin typeface="Avenir Black" panose="02000503020000020003"/>
              <a:ea typeface="Verdana" panose="020B0604030504040204" pitchFamily="34" charset="0"/>
            </a:endParaRPr>
          </a:p>
          <a:p>
            <a:pPr marL="342900" lvl="0" indent="-342900" algn="just">
              <a:spcBef>
                <a:spcPts val="600"/>
              </a:spcBef>
              <a:spcAft>
                <a:spcPts val="600"/>
              </a:spcAft>
              <a:buFont typeface="+mj-lt"/>
              <a:buAutoNum type="arabicPeriod"/>
              <a:tabLst>
                <a:tab pos="457200" algn="l"/>
              </a:tabLst>
            </a:pPr>
            <a:endParaRPr lang="en-GB" sz="1800" dirty="0">
              <a:effectLst/>
              <a:latin typeface="Avenir Black" panose="02000503020000020003"/>
              <a:ea typeface="Times New Roman" panose="02020603050405020304" pitchFamily="18" charset="0"/>
            </a:endParaRPr>
          </a:p>
        </p:txBody>
      </p:sp>
    </p:spTree>
    <p:extLst>
      <p:ext uri="{BB962C8B-B14F-4D97-AF65-F5344CB8AC3E}">
        <p14:creationId xmlns:p14="http://schemas.microsoft.com/office/powerpoint/2010/main" val="363550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1978A7E-6678-B746-BD8B-6EC340CCFC20}"/>
              </a:ext>
            </a:extLst>
          </p:cNvPr>
          <p:cNvPicPr>
            <a:picLocks noChangeAspect="1"/>
          </p:cNvPicPr>
          <p:nvPr/>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F906A0E1-22AB-F1A8-F7A6-34E02AE471E5}"/>
              </a:ext>
            </a:extLst>
          </p:cNvPr>
          <p:cNvSpPr>
            <a:spLocks noGrp="1"/>
          </p:cNvSpPr>
          <p:nvPr>
            <p:ph type="ctrTitle"/>
          </p:nvPr>
        </p:nvSpPr>
        <p:spPr>
          <a:xfrm>
            <a:off x="675689" y="563971"/>
            <a:ext cx="10514012" cy="614260"/>
          </a:xfrm>
        </p:spPr>
        <p:txBody>
          <a:bodyPr/>
          <a:lstStyle/>
          <a:p>
            <a:r>
              <a:rPr lang="en-GB" dirty="0"/>
              <a:t>Our newly developed vision </a:t>
            </a:r>
          </a:p>
        </p:txBody>
      </p:sp>
      <p:sp>
        <p:nvSpPr>
          <p:cNvPr id="7" name="Text Placeholder 6">
            <a:extLst>
              <a:ext uri="{FF2B5EF4-FFF2-40B4-BE49-F238E27FC236}">
                <a16:creationId xmlns:a16="http://schemas.microsoft.com/office/drawing/2014/main" id="{DACD1A7B-BB9B-102B-DDFF-880902873E2F}"/>
              </a:ext>
            </a:extLst>
          </p:cNvPr>
          <p:cNvSpPr>
            <a:spLocks noGrp="1"/>
          </p:cNvSpPr>
          <p:nvPr>
            <p:ph type="body" sz="half" idx="2"/>
          </p:nvPr>
        </p:nvSpPr>
        <p:spPr>
          <a:xfrm>
            <a:off x="675689" y="1343056"/>
            <a:ext cx="10281063" cy="614260"/>
          </a:xfrm>
        </p:spPr>
        <p:txBody>
          <a:bodyPr/>
          <a:lstStyle/>
          <a:p>
            <a:pPr lvl="0" algn="just">
              <a:spcBef>
                <a:spcPts val="600"/>
              </a:spcBef>
              <a:spcAft>
                <a:spcPts val="600"/>
              </a:spcAft>
              <a:tabLst>
                <a:tab pos="457200" algn="l"/>
              </a:tabLst>
            </a:pPr>
            <a:endParaRPr lang="en-GB" sz="1800" dirty="0">
              <a:latin typeface="Avenir Black" panose="02000503020000020003"/>
              <a:ea typeface="Verdana" panose="020B0604030504040204" pitchFamily="34" charset="0"/>
            </a:endParaRPr>
          </a:p>
          <a:p>
            <a:pPr lvl="0" algn="just">
              <a:spcBef>
                <a:spcPts val="600"/>
              </a:spcBef>
              <a:spcAft>
                <a:spcPts val="600"/>
              </a:spcAft>
              <a:tabLst>
                <a:tab pos="457200" algn="l"/>
              </a:tabLst>
            </a:pPr>
            <a:endParaRPr lang="en-GB" sz="2000" dirty="0">
              <a:latin typeface="Avenir Black" panose="02000503020000020003"/>
              <a:ea typeface="Verdana" panose="020B0604030504040204" pitchFamily="34" charset="0"/>
            </a:endParaRPr>
          </a:p>
        </p:txBody>
      </p:sp>
      <p:pic>
        <p:nvPicPr>
          <p:cNvPr id="19" name="Picture 18">
            <a:extLst>
              <a:ext uri="{FF2B5EF4-FFF2-40B4-BE49-F238E27FC236}">
                <a16:creationId xmlns:a16="http://schemas.microsoft.com/office/drawing/2014/main" id="{A7255059-5446-5855-5D1C-FFAFC04B5B90}"/>
              </a:ext>
            </a:extLst>
          </p:cNvPr>
          <p:cNvPicPr>
            <a:picLocks noChangeAspect="1"/>
          </p:cNvPicPr>
          <p:nvPr/>
        </p:nvPicPr>
        <p:blipFill>
          <a:blip r:embed="rId3"/>
          <a:stretch>
            <a:fillRect/>
          </a:stretch>
        </p:blipFill>
        <p:spPr>
          <a:xfrm>
            <a:off x="401150" y="1339093"/>
            <a:ext cx="10953135" cy="5136402"/>
          </a:xfrm>
          <a:prstGeom prst="rect">
            <a:avLst/>
          </a:prstGeom>
        </p:spPr>
      </p:pic>
    </p:spTree>
    <p:extLst>
      <p:ext uri="{BB962C8B-B14F-4D97-AF65-F5344CB8AC3E}">
        <p14:creationId xmlns:p14="http://schemas.microsoft.com/office/powerpoint/2010/main" val="272606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1978A7E-6678-B746-BD8B-6EC340CCFC20}"/>
              </a:ext>
            </a:extLst>
          </p:cNvPr>
          <p:cNvPicPr>
            <a:picLocks noChangeAspect="1"/>
          </p:cNvPicPr>
          <p:nvPr/>
        </p:nvPicPr>
        <p:blipFill>
          <a:blip r:embed="rId2"/>
          <a:stretch>
            <a:fillRect/>
          </a:stretch>
        </p:blipFill>
        <p:spPr>
          <a:xfrm>
            <a:off x="0" y="1785"/>
            <a:ext cx="12192000" cy="6854430"/>
          </a:xfrm>
          <a:prstGeom prst="rect">
            <a:avLst/>
          </a:prstGeom>
        </p:spPr>
      </p:pic>
      <p:sp>
        <p:nvSpPr>
          <p:cNvPr id="7" name="Text Placeholder 6">
            <a:extLst>
              <a:ext uri="{FF2B5EF4-FFF2-40B4-BE49-F238E27FC236}">
                <a16:creationId xmlns:a16="http://schemas.microsoft.com/office/drawing/2014/main" id="{DACD1A7B-BB9B-102B-DDFF-880902873E2F}"/>
              </a:ext>
            </a:extLst>
          </p:cNvPr>
          <p:cNvSpPr>
            <a:spLocks noGrp="1"/>
          </p:cNvSpPr>
          <p:nvPr>
            <p:ph type="body" sz="half" idx="2"/>
          </p:nvPr>
        </p:nvSpPr>
        <p:spPr>
          <a:xfrm>
            <a:off x="675689" y="1343056"/>
            <a:ext cx="10281063" cy="614260"/>
          </a:xfrm>
        </p:spPr>
        <p:txBody>
          <a:bodyPr/>
          <a:lstStyle/>
          <a:p>
            <a:pPr lvl="0" algn="just">
              <a:spcBef>
                <a:spcPts val="600"/>
              </a:spcBef>
              <a:spcAft>
                <a:spcPts val="600"/>
              </a:spcAft>
              <a:tabLst>
                <a:tab pos="457200" algn="l"/>
              </a:tabLst>
            </a:pPr>
            <a:endParaRPr lang="en-GB" sz="1800" dirty="0">
              <a:latin typeface="Avenir Black" panose="02000503020000020003"/>
              <a:ea typeface="Verdana" panose="020B0604030504040204" pitchFamily="34" charset="0"/>
            </a:endParaRPr>
          </a:p>
          <a:p>
            <a:pPr lvl="0" algn="just">
              <a:spcBef>
                <a:spcPts val="600"/>
              </a:spcBef>
              <a:spcAft>
                <a:spcPts val="600"/>
              </a:spcAft>
              <a:tabLst>
                <a:tab pos="457200" algn="l"/>
              </a:tabLst>
            </a:pPr>
            <a:endParaRPr lang="en-GB" sz="2000" dirty="0">
              <a:latin typeface="Avenir Black" panose="02000503020000020003"/>
              <a:ea typeface="Verdana" panose="020B0604030504040204" pitchFamily="34" charset="0"/>
            </a:endParaRPr>
          </a:p>
        </p:txBody>
      </p:sp>
      <p:sp>
        <p:nvSpPr>
          <p:cNvPr id="8" name="Title 1">
            <a:extLst>
              <a:ext uri="{FF2B5EF4-FFF2-40B4-BE49-F238E27FC236}">
                <a16:creationId xmlns:a16="http://schemas.microsoft.com/office/drawing/2014/main" id="{F906A0E1-22AB-F1A8-F7A6-34E02AE471E5}"/>
              </a:ext>
            </a:extLst>
          </p:cNvPr>
          <p:cNvSpPr txBox="1">
            <a:spLocks/>
          </p:cNvSpPr>
          <p:nvPr/>
        </p:nvSpPr>
        <p:spPr>
          <a:xfrm>
            <a:off x="675689" y="563971"/>
            <a:ext cx="10514011" cy="295532"/>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r>
              <a:rPr lang="en-GB" dirty="0"/>
              <a:t>Our new developed principles</a:t>
            </a:r>
          </a:p>
        </p:txBody>
      </p:sp>
      <p:pic>
        <p:nvPicPr>
          <p:cNvPr id="9" name="Picture 8">
            <a:extLst>
              <a:ext uri="{FF2B5EF4-FFF2-40B4-BE49-F238E27FC236}">
                <a16:creationId xmlns:a16="http://schemas.microsoft.com/office/drawing/2014/main" id="{9BA197E0-931C-D899-D3AD-4F451CF01443}"/>
              </a:ext>
            </a:extLst>
          </p:cNvPr>
          <p:cNvPicPr>
            <a:picLocks noChangeAspect="1"/>
          </p:cNvPicPr>
          <p:nvPr/>
        </p:nvPicPr>
        <p:blipFill>
          <a:blip r:embed="rId3"/>
          <a:stretch>
            <a:fillRect/>
          </a:stretch>
        </p:blipFill>
        <p:spPr>
          <a:xfrm>
            <a:off x="383457" y="1336955"/>
            <a:ext cx="10333371" cy="5014685"/>
          </a:xfrm>
          <a:prstGeom prst="rect">
            <a:avLst/>
          </a:prstGeom>
        </p:spPr>
      </p:pic>
    </p:spTree>
    <p:extLst>
      <p:ext uri="{BB962C8B-B14F-4D97-AF65-F5344CB8AC3E}">
        <p14:creationId xmlns:p14="http://schemas.microsoft.com/office/powerpoint/2010/main" val="421954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1978A7E-6678-B746-BD8B-6EC340CCFC20}"/>
              </a:ext>
            </a:extLst>
          </p:cNvPr>
          <p:cNvPicPr>
            <a:picLocks noChangeAspect="1"/>
          </p:cNvPicPr>
          <p:nvPr/>
        </p:nvPicPr>
        <p:blipFill>
          <a:blip r:embed="rId2"/>
          <a:stretch>
            <a:fillRect/>
          </a:stretch>
        </p:blipFill>
        <p:spPr>
          <a:xfrm>
            <a:off x="30188" y="3570"/>
            <a:ext cx="12192000" cy="6854430"/>
          </a:xfrm>
          <a:prstGeom prst="rect">
            <a:avLst/>
          </a:prstGeom>
        </p:spPr>
      </p:pic>
      <p:sp>
        <p:nvSpPr>
          <p:cNvPr id="2" name="Title 1">
            <a:extLst>
              <a:ext uri="{FF2B5EF4-FFF2-40B4-BE49-F238E27FC236}">
                <a16:creationId xmlns:a16="http://schemas.microsoft.com/office/drawing/2014/main" id="{F906A0E1-22AB-F1A8-F7A6-34E02AE471E5}"/>
              </a:ext>
            </a:extLst>
          </p:cNvPr>
          <p:cNvSpPr>
            <a:spLocks noGrp="1"/>
          </p:cNvSpPr>
          <p:nvPr>
            <p:ph type="ctrTitle"/>
          </p:nvPr>
        </p:nvSpPr>
        <p:spPr>
          <a:xfrm>
            <a:off x="675689" y="702715"/>
            <a:ext cx="10514012" cy="614260"/>
          </a:xfrm>
        </p:spPr>
        <p:txBody>
          <a:bodyPr/>
          <a:lstStyle/>
          <a:p>
            <a:r>
              <a:rPr lang="en-GB" dirty="0"/>
              <a:t>How the Programme linked to other areas</a:t>
            </a:r>
          </a:p>
        </p:txBody>
      </p:sp>
      <p:sp>
        <p:nvSpPr>
          <p:cNvPr id="8" name="Rectangle: Rounded Corners 7">
            <a:extLst>
              <a:ext uri="{FF2B5EF4-FFF2-40B4-BE49-F238E27FC236}">
                <a16:creationId xmlns:a16="http://schemas.microsoft.com/office/drawing/2014/main" id="{0EBB437D-BB7E-5989-B30F-0A361A6BD988}"/>
              </a:ext>
            </a:extLst>
          </p:cNvPr>
          <p:cNvSpPr/>
          <p:nvPr/>
        </p:nvSpPr>
        <p:spPr>
          <a:xfrm>
            <a:off x="1717017" y="1452285"/>
            <a:ext cx="7885509" cy="491319"/>
          </a:xfrm>
          <a:prstGeom prst="roundRect">
            <a:avLst/>
          </a:prstGeom>
          <a:solidFill>
            <a:schemeClr val="accent1">
              <a:lumMod val="20000"/>
              <a:lumOff val="80000"/>
            </a:schemeClr>
          </a:solidFill>
          <a:ln>
            <a:solidFill>
              <a:srgbClr val="1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b="1" dirty="0">
                <a:solidFill>
                  <a:srgbClr val="1064A2"/>
                </a:solidFill>
                <a:latin typeface="Avenir Black" panose="02000503020000020003"/>
              </a:rPr>
              <a:t>Strength Based Approaches Programme</a:t>
            </a:r>
          </a:p>
        </p:txBody>
      </p:sp>
      <p:cxnSp>
        <p:nvCxnSpPr>
          <p:cNvPr id="9" name="Connector: Elbow 8">
            <a:extLst>
              <a:ext uri="{FF2B5EF4-FFF2-40B4-BE49-F238E27FC236}">
                <a16:creationId xmlns:a16="http://schemas.microsoft.com/office/drawing/2014/main" id="{08699822-1E26-1E70-B820-0704D3A814C5}"/>
              </a:ext>
            </a:extLst>
          </p:cNvPr>
          <p:cNvCxnSpPr>
            <a:cxnSpLocks/>
            <a:stCxn id="8" idx="2"/>
          </p:cNvCxnSpPr>
          <p:nvPr/>
        </p:nvCxnSpPr>
        <p:spPr>
          <a:xfrm rot="16200000" flipH="1">
            <a:off x="5332125" y="2271250"/>
            <a:ext cx="655295" cy="1"/>
          </a:xfrm>
          <a:prstGeom prst="bentConnector3">
            <a:avLst>
              <a:gd name="adj1" fmla="val 50000"/>
            </a:avLst>
          </a:prstGeom>
          <a:ln w="38100">
            <a:solidFill>
              <a:srgbClr val="1064A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EED4B7B6-BB6A-62BE-BC1F-1D26DAC3193D}"/>
              </a:ext>
            </a:extLst>
          </p:cNvPr>
          <p:cNvSpPr/>
          <p:nvPr/>
        </p:nvSpPr>
        <p:spPr>
          <a:xfrm>
            <a:off x="1060434" y="2624760"/>
            <a:ext cx="2043578" cy="1041581"/>
          </a:xfrm>
          <a:prstGeom prst="roundRect">
            <a:avLst/>
          </a:prstGeom>
          <a:solidFill>
            <a:schemeClr val="bg1"/>
          </a:solidFill>
          <a:ln w="28575">
            <a:solidFill>
              <a:srgbClr val="1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latin typeface="Avenir Black" panose="02000503020000020003"/>
            </a:endParaRPr>
          </a:p>
        </p:txBody>
      </p:sp>
      <p:sp>
        <p:nvSpPr>
          <p:cNvPr id="11" name="TextBox 32">
            <a:extLst>
              <a:ext uri="{FF2B5EF4-FFF2-40B4-BE49-F238E27FC236}">
                <a16:creationId xmlns:a16="http://schemas.microsoft.com/office/drawing/2014/main" id="{6F112AC5-05B5-8B93-D0D5-07164902453A}"/>
              </a:ext>
            </a:extLst>
          </p:cNvPr>
          <p:cNvSpPr txBox="1"/>
          <p:nvPr/>
        </p:nvSpPr>
        <p:spPr>
          <a:xfrm>
            <a:off x="1261142" y="2675745"/>
            <a:ext cx="1642162" cy="913116"/>
          </a:xfrm>
          <a:prstGeom prst="rect">
            <a:avLst/>
          </a:prstGeom>
          <a:solidFill>
            <a:schemeClr val="bg1"/>
          </a:solidFill>
          <a:ln>
            <a:noFill/>
          </a:ln>
        </p:spPr>
        <p:txBody>
          <a:bodyPr vert="horz" wrap="square"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latin typeface="Avenir Black" panose="02000503020000020003"/>
              </a:rPr>
              <a:t>Strengths Based Practice</a:t>
            </a:r>
          </a:p>
        </p:txBody>
      </p:sp>
      <p:sp>
        <p:nvSpPr>
          <p:cNvPr id="12" name="Rectangle: Rounded Corners 11">
            <a:extLst>
              <a:ext uri="{FF2B5EF4-FFF2-40B4-BE49-F238E27FC236}">
                <a16:creationId xmlns:a16="http://schemas.microsoft.com/office/drawing/2014/main" id="{7724B3F0-3937-BDF3-3E5E-8D1B43027B98}"/>
              </a:ext>
            </a:extLst>
          </p:cNvPr>
          <p:cNvSpPr/>
          <p:nvPr/>
        </p:nvSpPr>
        <p:spPr>
          <a:xfrm>
            <a:off x="3459624" y="2638530"/>
            <a:ext cx="2043578" cy="1041581"/>
          </a:xfrm>
          <a:prstGeom prst="roundRect">
            <a:avLst/>
          </a:prstGeom>
          <a:solidFill>
            <a:schemeClr val="bg1"/>
          </a:solidFill>
          <a:ln w="28575">
            <a:solidFill>
              <a:srgbClr val="1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latin typeface="Avenir Black" panose="02000503020000020003"/>
            </a:endParaRPr>
          </a:p>
        </p:txBody>
      </p:sp>
      <p:sp>
        <p:nvSpPr>
          <p:cNvPr id="13" name="TextBox 35">
            <a:extLst>
              <a:ext uri="{FF2B5EF4-FFF2-40B4-BE49-F238E27FC236}">
                <a16:creationId xmlns:a16="http://schemas.microsoft.com/office/drawing/2014/main" id="{9C1FC006-95D5-4B50-8E9E-44557D6FC69F}"/>
              </a:ext>
            </a:extLst>
          </p:cNvPr>
          <p:cNvSpPr txBox="1"/>
          <p:nvPr/>
        </p:nvSpPr>
        <p:spPr>
          <a:xfrm>
            <a:off x="3639568" y="2689515"/>
            <a:ext cx="1642162" cy="913116"/>
          </a:xfrm>
          <a:prstGeom prst="rect">
            <a:avLst/>
          </a:prstGeom>
          <a:solidFill>
            <a:schemeClr val="bg1"/>
          </a:solidFill>
          <a:ln>
            <a:noFill/>
          </a:ln>
        </p:spPr>
        <p:txBody>
          <a:bodyPr vert="horz"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atin typeface="Avenir Black" panose="02000503020000020003"/>
              </a:rPr>
              <a:t>Linking Supportive Communities</a:t>
            </a:r>
          </a:p>
        </p:txBody>
      </p:sp>
      <p:sp>
        <p:nvSpPr>
          <p:cNvPr id="14" name="Rectangle: Rounded Corners 13">
            <a:extLst>
              <a:ext uri="{FF2B5EF4-FFF2-40B4-BE49-F238E27FC236}">
                <a16:creationId xmlns:a16="http://schemas.microsoft.com/office/drawing/2014/main" id="{E9EBB22A-54C4-1B7D-451D-2334A8ED29F2}"/>
              </a:ext>
            </a:extLst>
          </p:cNvPr>
          <p:cNvSpPr/>
          <p:nvPr/>
        </p:nvSpPr>
        <p:spPr>
          <a:xfrm>
            <a:off x="9395689" y="4845915"/>
            <a:ext cx="2036525" cy="1041581"/>
          </a:xfrm>
          <a:prstGeom prst="roundRect">
            <a:avLst/>
          </a:prstGeom>
          <a:solidFill>
            <a:schemeClr val="bg1"/>
          </a:solidFill>
          <a:ln w="28575">
            <a:solidFill>
              <a:srgbClr val="F7B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F7B755"/>
              </a:solidFill>
              <a:latin typeface="Avenir Black" panose="02000503020000020003"/>
            </a:endParaRPr>
          </a:p>
        </p:txBody>
      </p:sp>
      <p:sp>
        <p:nvSpPr>
          <p:cNvPr id="15" name="TextBox 37">
            <a:extLst>
              <a:ext uri="{FF2B5EF4-FFF2-40B4-BE49-F238E27FC236}">
                <a16:creationId xmlns:a16="http://schemas.microsoft.com/office/drawing/2014/main" id="{66B17D9B-28EF-D291-3199-3390288C91A2}"/>
              </a:ext>
            </a:extLst>
          </p:cNvPr>
          <p:cNvSpPr txBox="1"/>
          <p:nvPr/>
        </p:nvSpPr>
        <p:spPr>
          <a:xfrm>
            <a:off x="9575633" y="4896900"/>
            <a:ext cx="1636494" cy="913116"/>
          </a:xfrm>
          <a:prstGeom prst="rect">
            <a:avLst/>
          </a:prstGeom>
          <a:solidFill>
            <a:schemeClr val="bg1"/>
          </a:solidFill>
        </p:spPr>
        <p:txBody>
          <a:bodyPr vert="horz" wrap="square"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latin typeface="Avenir Black" panose="02000503020000020003"/>
              </a:rPr>
              <a:t>Pathway Development</a:t>
            </a:r>
          </a:p>
        </p:txBody>
      </p:sp>
      <p:sp>
        <p:nvSpPr>
          <p:cNvPr id="16" name="Rectangle: Rounded Corners 15">
            <a:extLst>
              <a:ext uri="{FF2B5EF4-FFF2-40B4-BE49-F238E27FC236}">
                <a16:creationId xmlns:a16="http://schemas.microsoft.com/office/drawing/2014/main" id="{5EE6E524-168E-4DC1-0890-11DD901155D4}"/>
              </a:ext>
            </a:extLst>
          </p:cNvPr>
          <p:cNvSpPr/>
          <p:nvPr/>
        </p:nvSpPr>
        <p:spPr>
          <a:xfrm>
            <a:off x="5858814" y="2638530"/>
            <a:ext cx="2043578" cy="1041581"/>
          </a:xfrm>
          <a:prstGeom prst="roundRect">
            <a:avLst/>
          </a:prstGeom>
          <a:solidFill>
            <a:schemeClr val="bg1"/>
          </a:solidFill>
          <a:ln w="28575">
            <a:solidFill>
              <a:srgbClr val="1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latin typeface="Avenir Black" panose="02000503020000020003"/>
            </a:endParaRPr>
          </a:p>
        </p:txBody>
      </p:sp>
      <p:sp>
        <p:nvSpPr>
          <p:cNvPr id="17" name="TextBox 39">
            <a:extLst>
              <a:ext uri="{FF2B5EF4-FFF2-40B4-BE49-F238E27FC236}">
                <a16:creationId xmlns:a16="http://schemas.microsoft.com/office/drawing/2014/main" id="{804B6F90-B20B-2A3F-AB21-16204980BBCD}"/>
              </a:ext>
            </a:extLst>
          </p:cNvPr>
          <p:cNvSpPr txBox="1"/>
          <p:nvPr/>
        </p:nvSpPr>
        <p:spPr>
          <a:xfrm>
            <a:off x="6038758" y="2689515"/>
            <a:ext cx="1642162" cy="913116"/>
          </a:xfrm>
          <a:prstGeom prst="rect">
            <a:avLst/>
          </a:prstGeom>
          <a:solidFill>
            <a:schemeClr val="bg1"/>
          </a:solidFill>
          <a:ln>
            <a:noFill/>
          </a:ln>
        </p:spPr>
        <p:txBody>
          <a:bodyPr vert="horz" wrap="square"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latin typeface="Avenir Black" panose="02000503020000020003"/>
              </a:rPr>
              <a:t>Equipment and Assistive Technology</a:t>
            </a:r>
          </a:p>
        </p:txBody>
      </p:sp>
      <p:sp>
        <p:nvSpPr>
          <p:cNvPr id="18" name="Rectangle: Rounded Corners 17">
            <a:extLst>
              <a:ext uri="{FF2B5EF4-FFF2-40B4-BE49-F238E27FC236}">
                <a16:creationId xmlns:a16="http://schemas.microsoft.com/office/drawing/2014/main" id="{59C95F11-6855-3D71-E2CE-5F54D1D619C5}"/>
              </a:ext>
            </a:extLst>
          </p:cNvPr>
          <p:cNvSpPr/>
          <p:nvPr/>
        </p:nvSpPr>
        <p:spPr>
          <a:xfrm>
            <a:off x="3492118" y="4569232"/>
            <a:ext cx="2043578" cy="1041581"/>
          </a:xfrm>
          <a:prstGeom prst="roundRect">
            <a:avLst/>
          </a:prstGeom>
          <a:solidFill>
            <a:schemeClr val="bg1"/>
          </a:solidFill>
          <a:ln w="28575">
            <a:solidFill>
              <a:srgbClr val="1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latin typeface="Avenir Black" panose="02000503020000020003"/>
            </a:endParaRPr>
          </a:p>
        </p:txBody>
      </p:sp>
      <p:sp>
        <p:nvSpPr>
          <p:cNvPr id="19" name="TextBox 41">
            <a:extLst>
              <a:ext uri="{FF2B5EF4-FFF2-40B4-BE49-F238E27FC236}">
                <a16:creationId xmlns:a16="http://schemas.microsoft.com/office/drawing/2014/main" id="{1B460700-0A96-F89F-47D7-0B99D98B815B}"/>
              </a:ext>
            </a:extLst>
          </p:cNvPr>
          <p:cNvSpPr txBox="1"/>
          <p:nvPr/>
        </p:nvSpPr>
        <p:spPr>
          <a:xfrm>
            <a:off x="3672062" y="4620217"/>
            <a:ext cx="1642162" cy="913116"/>
          </a:xfrm>
          <a:prstGeom prst="rect">
            <a:avLst/>
          </a:prstGeom>
          <a:solidFill>
            <a:schemeClr val="bg1"/>
          </a:solidFill>
          <a:ln>
            <a:noFill/>
          </a:ln>
        </p:spPr>
        <p:txBody>
          <a:bodyPr vert="horz"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atin typeface="Avenir Black" panose="02000503020000020003"/>
              </a:rPr>
              <a:t>Communications Campaign</a:t>
            </a:r>
          </a:p>
        </p:txBody>
      </p:sp>
      <p:sp>
        <p:nvSpPr>
          <p:cNvPr id="20" name="Rectangle: Rounded Corners 19">
            <a:extLst>
              <a:ext uri="{FF2B5EF4-FFF2-40B4-BE49-F238E27FC236}">
                <a16:creationId xmlns:a16="http://schemas.microsoft.com/office/drawing/2014/main" id="{2CFE9C79-BDBE-C0F9-B781-0855888F67BE}"/>
              </a:ext>
            </a:extLst>
          </p:cNvPr>
          <p:cNvSpPr/>
          <p:nvPr/>
        </p:nvSpPr>
        <p:spPr>
          <a:xfrm>
            <a:off x="5946244" y="4569231"/>
            <a:ext cx="2036525" cy="1041581"/>
          </a:xfrm>
          <a:prstGeom prst="roundRect">
            <a:avLst/>
          </a:prstGeom>
          <a:solidFill>
            <a:schemeClr val="bg1"/>
          </a:solidFill>
          <a:ln w="28575">
            <a:solidFill>
              <a:srgbClr val="1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latin typeface="Avenir Black" panose="02000503020000020003"/>
            </a:endParaRPr>
          </a:p>
        </p:txBody>
      </p:sp>
      <p:sp>
        <p:nvSpPr>
          <p:cNvPr id="21" name="TextBox 44">
            <a:extLst>
              <a:ext uri="{FF2B5EF4-FFF2-40B4-BE49-F238E27FC236}">
                <a16:creationId xmlns:a16="http://schemas.microsoft.com/office/drawing/2014/main" id="{5F934776-B978-493C-E470-C20F095A7864}"/>
              </a:ext>
            </a:extLst>
          </p:cNvPr>
          <p:cNvSpPr txBox="1"/>
          <p:nvPr/>
        </p:nvSpPr>
        <p:spPr>
          <a:xfrm>
            <a:off x="6126188" y="4620216"/>
            <a:ext cx="1636494" cy="913116"/>
          </a:xfrm>
          <a:prstGeom prst="rect">
            <a:avLst/>
          </a:prstGeom>
          <a:solidFill>
            <a:schemeClr val="bg1"/>
          </a:solidFill>
          <a:ln>
            <a:noFill/>
          </a:ln>
        </p:spPr>
        <p:txBody>
          <a:bodyPr vert="horz" wrap="square"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latin typeface="Avenir Black" panose="02000503020000020003"/>
              </a:rPr>
              <a:t>Branding</a:t>
            </a:r>
          </a:p>
        </p:txBody>
      </p:sp>
      <p:sp>
        <p:nvSpPr>
          <p:cNvPr id="22" name="Rectangle: Rounded Corners 21">
            <a:extLst>
              <a:ext uri="{FF2B5EF4-FFF2-40B4-BE49-F238E27FC236}">
                <a16:creationId xmlns:a16="http://schemas.microsoft.com/office/drawing/2014/main" id="{0BEF7339-6329-C939-3ED0-96E8FE5CC3E4}"/>
              </a:ext>
            </a:extLst>
          </p:cNvPr>
          <p:cNvSpPr/>
          <p:nvPr/>
        </p:nvSpPr>
        <p:spPr>
          <a:xfrm>
            <a:off x="8254001" y="2636728"/>
            <a:ext cx="2036525" cy="1041581"/>
          </a:xfrm>
          <a:prstGeom prst="roundRect">
            <a:avLst/>
          </a:prstGeom>
          <a:solidFill>
            <a:schemeClr val="bg1"/>
          </a:solidFill>
          <a:ln w="28575">
            <a:solidFill>
              <a:srgbClr val="1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latin typeface="Avenir Black" panose="02000503020000020003"/>
            </a:endParaRPr>
          </a:p>
        </p:txBody>
      </p:sp>
      <p:sp>
        <p:nvSpPr>
          <p:cNvPr id="23" name="TextBox 19">
            <a:extLst>
              <a:ext uri="{FF2B5EF4-FFF2-40B4-BE49-F238E27FC236}">
                <a16:creationId xmlns:a16="http://schemas.microsoft.com/office/drawing/2014/main" id="{DE58B836-9141-3A89-B0F1-46A84309C516}"/>
              </a:ext>
            </a:extLst>
          </p:cNvPr>
          <p:cNvSpPr txBox="1"/>
          <p:nvPr/>
        </p:nvSpPr>
        <p:spPr>
          <a:xfrm>
            <a:off x="8433945" y="2687713"/>
            <a:ext cx="1636494" cy="913116"/>
          </a:xfrm>
          <a:prstGeom prst="rect">
            <a:avLst/>
          </a:prstGeom>
          <a:solidFill>
            <a:schemeClr val="bg1"/>
          </a:solidFill>
          <a:ln>
            <a:noFill/>
          </a:ln>
        </p:spPr>
        <p:txBody>
          <a:bodyPr vert="horz" wrap="square"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atin typeface="Avenir Black" panose="02000503020000020003"/>
              </a:rPr>
              <a:t>Outcome Based Home Care</a:t>
            </a:r>
          </a:p>
        </p:txBody>
      </p:sp>
      <p:sp>
        <p:nvSpPr>
          <p:cNvPr id="24" name="Left Brace 23">
            <a:extLst>
              <a:ext uri="{FF2B5EF4-FFF2-40B4-BE49-F238E27FC236}">
                <a16:creationId xmlns:a16="http://schemas.microsoft.com/office/drawing/2014/main" id="{BB3C6310-6554-9C57-3BE4-80970FB3052D}"/>
              </a:ext>
            </a:extLst>
          </p:cNvPr>
          <p:cNvSpPr/>
          <p:nvPr/>
        </p:nvSpPr>
        <p:spPr>
          <a:xfrm rot="16200000">
            <a:off x="5444434" y="712849"/>
            <a:ext cx="491319" cy="6777976"/>
          </a:xfrm>
          <a:prstGeom prst="leftBrace">
            <a:avLst/>
          </a:prstGeom>
          <a:ln w="38100">
            <a:solidFill>
              <a:srgbClr val="1064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latin typeface="Avenir Black" panose="02000503020000020003"/>
            </a:endParaRPr>
          </a:p>
        </p:txBody>
      </p:sp>
      <p:cxnSp>
        <p:nvCxnSpPr>
          <p:cNvPr id="25" name="Straight Arrow Connector 24">
            <a:extLst>
              <a:ext uri="{FF2B5EF4-FFF2-40B4-BE49-F238E27FC236}">
                <a16:creationId xmlns:a16="http://schemas.microsoft.com/office/drawing/2014/main" id="{966E8534-C5F7-C758-1299-837F5E79C620}"/>
              </a:ext>
            </a:extLst>
          </p:cNvPr>
          <p:cNvCxnSpPr>
            <a:cxnSpLocks/>
          </p:cNvCxnSpPr>
          <p:nvPr/>
        </p:nvCxnSpPr>
        <p:spPr>
          <a:xfrm>
            <a:off x="9489630" y="4125752"/>
            <a:ext cx="432793" cy="494465"/>
          </a:xfrm>
          <a:prstGeom prst="straightConnector1">
            <a:avLst/>
          </a:prstGeom>
          <a:ln>
            <a:solidFill>
              <a:srgbClr val="1064A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AB56B2E-FD22-EF8E-FE37-311A5AF9E7AD}"/>
              </a:ext>
            </a:extLst>
          </p:cNvPr>
          <p:cNvCxnSpPr/>
          <p:nvPr/>
        </p:nvCxnSpPr>
        <p:spPr>
          <a:xfrm flipH="1" flipV="1">
            <a:off x="8254001" y="5276850"/>
            <a:ext cx="729996" cy="133350"/>
          </a:xfrm>
          <a:prstGeom prst="straightConnector1">
            <a:avLst/>
          </a:prstGeom>
          <a:ln>
            <a:solidFill>
              <a:srgbClr val="1064A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5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6EAAF-CBDE-7CE0-6B4C-0FA43ECE5645}"/>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C4BF7CB-D4E7-341C-E893-246B4911BD6F}"/>
              </a:ext>
            </a:extLst>
          </p:cNvPr>
          <p:cNvSpPr>
            <a:spLocks noGrp="1"/>
          </p:cNvSpPr>
          <p:nvPr>
            <p:ph type="title"/>
          </p:nvPr>
        </p:nvSpPr>
        <p:spPr/>
        <p:txBody>
          <a:bodyPr/>
          <a:lstStyle/>
          <a:p>
            <a:r>
              <a:rPr lang="en-GB" dirty="0"/>
              <a:t>Strength based isn’t…...</a:t>
            </a:r>
          </a:p>
        </p:txBody>
      </p:sp>
      <p:sp>
        <p:nvSpPr>
          <p:cNvPr id="3" name="Content Placeholder 2">
            <a:extLst>
              <a:ext uri="{FF2B5EF4-FFF2-40B4-BE49-F238E27FC236}">
                <a16:creationId xmlns:a16="http://schemas.microsoft.com/office/drawing/2014/main" id="{E3C096E3-1EBD-8606-A090-99B3875A5D43}"/>
              </a:ext>
            </a:extLst>
          </p:cNvPr>
          <p:cNvSpPr>
            <a:spLocks noGrp="1"/>
          </p:cNvSpPr>
          <p:nvPr>
            <p:ph idx="1"/>
          </p:nvPr>
        </p:nvSpPr>
        <p:spPr/>
        <p:txBody>
          <a:bodyPr/>
          <a:lstStyle/>
          <a:p>
            <a:r>
              <a:rPr lang="en-GB" dirty="0"/>
              <a:t> A Process</a:t>
            </a:r>
          </a:p>
          <a:p>
            <a:r>
              <a:rPr lang="en-GB" dirty="0"/>
              <a:t>About giving less support and services</a:t>
            </a:r>
          </a:p>
          <a:p>
            <a:r>
              <a:rPr lang="en-GB" dirty="0"/>
              <a:t>Shifting responsibility to family and carers or only about looking for community resources</a:t>
            </a:r>
          </a:p>
          <a:p>
            <a:r>
              <a:rPr lang="en-GB" dirty="0"/>
              <a:t>Not talking about needs or problems</a:t>
            </a:r>
          </a:p>
          <a:p>
            <a:r>
              <a:rPr lang="en-GB" dirty="0"/>
              <a:t>One size fits all</a:t>
            </a:r>
          </a:p>
          <a:p>
            <a:endParaRPr lang="en-GB" dirty="0"/>
          </a:p>
        </p:txBody>
      </p:sp>
    </p:spTree>
    <p:extLst>
      <p:ext uri="{BB962C8B-B14F-4D97-AF65-F5344CB8AC3E}">
        <p14:creationId xmlns:p14="http://schemas.microsoft.com/office/powerpoint/2010/main" val="2458494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121F0BE-796A-DEAF-8602-60D354E26987}"/>
              </a:ext>
            </a:extLst>
          </p:cNvPr>
          <p:cNvPicPr>
            <a:picLocks noChangeAspect="1"/>
          </p:cNvPicPr>
          <p:nvPr/>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23CF5249-45D5-69A3-DDAA-B7F91991E8B2}"/>
              </a:ext>
            </a:extLst>
          </p:cNvPr>
          <p:cNvSpPr>
            <a:spLocks noGrp="1"/>
          </p:cNvSpPr>
          <p:nvPr>
            <p:ph type="title"/>
          </p:nvPr>
        </p:nvSpPr>
        <p:spPr/>
        <p:txBody>
          <a:bodyPr/>
          <a:lstStyle/>
          <a:p>
            <a:r>
              <a:rPr lang="en-GB" dirty="0"/>
              <a:t>Strength Based is</a:t>
            </a:r>
          </a:p>
        </p:txBody>
      </p:sp>
      <p:sp>
        <p:nvSpPr>
          <p:cNvPr id="3" name="Content Placeholder 2">
            <a:extLst>
              <a:ext uri="{FF2B5EF4-FFF2-40B4-BE49-F238E27FC236}">
                <a16:creationId xmlns:a16="http://schemas.microsoft.com/office/drawing/2014/main" id="{5812D996-A4FE-69AC-89EE-FE0AA25F4183}"/>
              </a:ext>
            </a:extLst>
          </p:cNvPr>
          <p:cNvSpPr>
            <a:spLocks noGrp="1"/>
          </p:cNvSpPr>
          <p:nvPr>
            <p:ph idx="1"/>
          </p:nvPr>
        </p:nvSpPr>
        <p:spPr/>
        <p:txBody>
          <a:bodyPr/>
          <a:lstStyle/>
          <a:p>
            <a:r>
              <a:rPr lang="en-GB" dirty="0"/>
              <a:t>An approach</a:t>
            </a:r>
          </a:p>
          <a:p>
            <a:r>
              <a:rPr lang="en-GB" dirty="0"/>
              <a:t>Appropriate to the individual and flexible</a:t>
            </a:r>
          </a:p>
          <a:p>
            <a:r>
              <a:rPr lang="en-GB" dirty="0"/>
              <a:t>Holistic and multi-disciplinary</a:t>
            </a:r>
          </a:p>
          <a:p>
            <a:r>
              <a:rPr lang="en-GB" dirty="0"/>
              <a:t>Focused on ‘what matters to you’</a:t>
            </a:r>
          </a:p>
          <a:p>
            <a:r>
              <a:rPr lang="en-GB" dirty="0"/>
              <a:t>Helping identify the personal strengths, strengths of family/friends and the community.</a:t>
            </a:r>
          </a:p>
          <a:p>
            <a:r>
              <a:rPr lang="en-GB" dirty="0"/>
              <a:t>Supporting community development</a:t>
            </a:r>
          </a:p>
        </p:txBody>
      </p:sp>
    </p:spTree>
    <p:extLst>
      <p:ext uri="{BB962C8B-B14F-4D97-AF65-F5344CB8AC3E}">
        <p14:creationId xmlns:p14="http://schemas.microsoft.com/office/powerpoint/2010/main" val="356469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ength Based Quotes. QuotesGram">
            <a:extLst>
              <a:ext uri="{FF2B5EF4-FFF2-40B4-BE49-F238E27FC236}">
                <a16:creationId xmlns:a16="http://schemas.microsoft.com/office/drawing/2014/main" id="{F928310D-5E99-C25C-9681-CCC612872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0013"/>
            <a:ext cx="9753600" cy="665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8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3F10-6006-A71C-F383-107656231A3E}"/>
              </a:ext>
            </a:extLst>
          </p:cNvPr>
          <p:cNvSpPr>
            <a:spLocks noGrp="1"/>
          </p:cNvSpPr>
          <p:nvPr>
            <p:ph type="ctrTitle"/>
          </p:nvPr>
        </p:nvSpPr>
        <p:spPr>
          <a:xfrm>
            <a:off x="1084468" y="1383009"/>
            <a:ext cx="10514012" cy="614260"/>
          </a:xfrm>
        </p:spPr>
        <p:txBody>
          <a:bodyPr/>
          <a:lstStyle/>
          <a:p>
            <a:r>
              <a:rPr lang="en-GB" dirty="0"/>
              <a:t>Agenda</a:t>
            </a:r>
          </a:p>
        </p:txBody>
      </p:sp>
      <p:sp>
        <p:nvSpPr>
          <p:cNvPr id="5" name="Text Placeholder 4">
            <a:extLst>
              <a:ext uri="{FF2B5EF4-FFF2-40B4-BE49-F238E27FC236}">
                <a16:creationId xmlns:a16="http://schemas.microsoft.com/office/drawing/2014/main" id="{CE27B76B-2762-4322-F685-DB5749B27B9E}"/>
              </a:ext>
            </a:extLst>
          </p:cNvPr>
          <p:cNvSpPr>
            <a:spLocks noGrp="1"/>
          </p:cNvSpPr>
          <p:nvPr>
            <p:ph type="body" sz="half" idx="2"/>
          </p:nvPr>
        </p:nvSpPr>
        <p:spPr>
          <a:xfrm>
            <a:off x="1994115" y="2203646"/>
            <a:ext cx="6855981" cy="3433064"/>
          </a:xfrm>
        </p:spPr>
        <p:txBody>
          <a:bodyPr/>
          <a:lstStyle/>
          <a:p>
            <a:pPr marL="285750" indent="-285750">
              <a:buFont typeface="Arial" panose="020B0604020202020204" pitchFamily="34" charset="0"/>
              <a:buChar char="•"/>
            </a:pPr>
            <a:r>
              <a:rPr lang="en-GB" sz="2400" dirty="0">
                <a:solidFill>
                  <a:srgbClr val="1064A2"/>
                </a:solidFill>
              </a:rPr>
              <a:t>Aims</a:t>
            </a:r>
          </a:p>
          <a:p>
            <a:pPr marL="285750" indent="-285750">
              <a:buFont typeface="Arial" panose="020B0604020202020204" pitchFamily="34" charset="0"/>
              <a:buChar char="•"/>
            </a:pPr>
            <a:r>
              <a:rPr lang="en-GB" sz="2400" dirty="0">
                <a:solidFill>
                  <a:srgbClr val="1064A2"/>
                </a:solidFill>
              </a:rPr>
              <a:t>Strategic Objectives</a:t>
            </a:r>
          </a:p>
          <a:p>
            <a:pPr marL="285750" indent="-285750">
              <a:buFont typeface="Arial" panose="020B0604020202020204" pitchFamily="34" charset="0"/>
              <a:buChar char="•"/>
            </a:pPr>
            <a:r>
              <a:rPr lang="en-GB" sz="2400" dirty="0">
                <a:solidFill>
                  <a:srgbClr val="1064A2"/>
                </a:solidFill>
              </a:rPr>
              <a:t>Future Vision</a:t>
            </a:r>
          </a:p>
          <a:p>
            <a:pPr marL="285750" indent="-285750">
              <a:buFont typeface="Arial" panose="020B0604020202020204" pitchFamily="34" charset="0"/>
              <a:buChar char="•"/>
            </a:pPr>
            <a:r>
              <a:rPr lang="en-GB" sz="2400" dirty="0">
                <a:solidFill>
                  <a:srgbClr val="1064A2"/>
                </a:solidFill>
              </a:rPr>
              <a:t>Electronic Systems</a:t>
            </a:r>
          </a:p>
          <a:p>
            <a:pPr marL="285750" indent="-285750">
              <a:buFont typeface="Arial" panose="020B0604020202020204" pitchFamily="34" charset="0"/>
              <a:buChar char="•"/>
            </a:pPr>
            <a:r>
              <a:rPr lang="en-GB" sz="2400" dirty="0">
                <a:solidFill>
                  <a:srgbClr val="1064A2"/>
                </a:solidFill>
              </a:rPr>
              <a:t>Discussion Points for Market Feedback</a:t>
            </a:r>
          </a:p>
          <a:p>
            <a:pPr marL="285750" indent="-285750">
              <a:buFont typeface="Arial" panose="020B0604020202020204" pitchFamily="34" charset="0"/>
              <a:buChar char="•"/>
            </a:pPr>
            <a:r>
              <a:rPr lang="en-GB" sz="2400" dirty="0">
                <a:solidFill>
                  <a:srgbClr val="1064A2"/>
                </a:solidFill>
              </a:rPr>
              <a:t>Tender process &amp; TPSIQ </a:t>
            </a:r>
          </a:p>
          <a:p>
            <a:pPr marL="285750" indent="-285750">
              <a:buFont typeface="Arial" panose="020B0604020202020204" pitchFamily="34" charset="0"/>
              <a:buChar char="•"/>
            </a:pPr>
            <a:r>
              <a:rPr lang="en-GB" sz="2400" dirty="0">
                <a:solidFill>
                  <a:srgbClr val="1064A2"/>
                </a:solidFill>
              </a:rPr>
              <a:t>Next Steps</a:t>
            </a:r>
          </a:p>
          <a:p>
            <a:pPr marL="285750" indent="-285750">
              <a:buFont typeface="Arial" panose="020B0604020202020204" pitchFamily="34" charset="0"/>
              <a:buChar char="•"/>
            </a:pPr>
            <a:r>
              <a:rPr lang="en-GB" sz="2400" dirty="0">
                <a:solidFill>
                  <a:srgbClr val="1064A2"/>
                </a:solidFill>
              </a:rPr>
              <a:t>Proposed Timeline</a:t>
            </a:r>
          </a:p>
          <a:p>
            <a:endParaRPr lang="en-GB" dirty="0"/>
          </a:p>
        </p:txBody>
      </p:sp>
      <p:sp>
        <p:nvSpPr>
          <p:cNvPr id="4" name="Slide Number Placeholder 3">
            <a:extLst>
              <a:ext uri="{FF2B5EF4-FFF2-40B4-BE49-F238E27FC236}">
                <a16:creationId xmlns:a16="http://schemas.microsoft.com/office/drawing/2014/main" id="{92018DE9-97B4-1597-C3A4-7E77E478CE6C}"/>
              </a:ext>
            </a:extLst>
          </p:cNvPr>
          <p:cNvSpPr>
            <a:spLocks noGrp="1"/>
          </p:cNvSpPr>
          <p:nvPr>
            <p:ph type="sldNum" sz="quarter" idx="4"/>
          </p:nvPr>
        </p:nvSpPr>
        <p:spPr/>
        <p:txBody>
          <a:bodyPr/>
          <a:lstStyle/>
          <a:p>
            <a:fld id="{4355F0BC-E4B4-6141-ACA6-9E8905137EE3}" type="slidenum">
              <a:rPr lang="en-US" smtClean="0"/>
              <a:pPr/>
              <a:t>2</a:t>
            </a:fld>
            <a:endParaRPr lang="en-US" dirty="0"/>
          </a:p>
        </p:txBody>
      </p:sp>
      <p:sp>
        <p:nvSpPr>
          <p:cNvPr id="3" name="Subtitle 2">
            <a:extLst>
              <a:ext uri="{FF2B5EF4-FFF2-40B4-BE49-F238E27FC236}">
                <a16:creationId xmlns:a16="http://schemas.microsoft.com/office/drawing/2014/main" id="{799EAF31-A6EB-1BCD-994E-C5E5C4FF7C6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34E2-33C8-5C8E-A2D2-0E41218C1462}"/>
              </a:ext>
            </a:extLst>
          </p:cNvPr>
          <p:cNvSpPr>
            <a:spLocks noGrp="1"/>
          </p:cNvSpPr>
          <p:nvPr>
            <p:ph type="ctrTitle"/>
          </p:nvPr>
        </p:nvSpPr>
        <p:spPr>
          <a:xfrm>
            <a:off x="683655" y="1031385"/>
            <a:ext cx="10514012" cy="614260"/>
          </a:xfrm>
        </p:spPr>
        <p:txBody>
          <a:bodyPr/>
          <a:lstStyle/>
          <a:p>
            <a:r>
              <a:rPr lang="en-GB" dirty="0"/>
              <a:t>Public Health: Supportive Communities</a:t>
            </a:r>
          </a:p>
        </p:txBody>
      </p:sp>
      <p:sp>
        <p:nvSpPr>
          <p:cNvPr id="4" name="Slide Number Placeholder 3">
            <a:extLst>
              <a:ext uri="{FF2B5EF4-FFF2-40B4-BE49-F238E27FC236}">
                <a16:creationId xmlns:a16="http://schemas.microsoft.com/office/drawing/2014/main" id="{972D3A7F-4732-63D2-7A29-5A22F1E31B90}"/>
              </a:ext>
            </a:extLst>
          </p:cNvPr>
          <p:cNvSpPr>
            <a:spLocks noGrp="1"/>
          </p:cNvSpPr>
          <p:nvPr>
            <p:ph type="sldNum" sz="quarter" idx="4"/>
          </p:nvPr>
        </p:nvSpPr>
        <p:spPr/>
        <p:txBody>
          <a:bodyPr/>
          <a:lstStyle/>
          <a:p>
            <a:fld id="{4355F0BC-E4B4-6141-ACA6-9E8905137EE3}" type="slidenum">
              <a:rPr lang="en-US" smtClean="0"/>
              <a:pPr/>
              <a:t>20</a:t>
            </a:fld>
            <a:endParaRPr lang="en-US" dirty="0"/>
          </a:p>
        </p:txBody>
      </p:sp>
      <p:sp>
        <p:nvSpPr>
          <p:cNvPr id="8" name="Subtitle 7">
            <a:extLst>
              <a:ext uri="{FF2B5EF4-FFF2-40B4-BE49-F238E27FC236}">
                <a16:creationId xmlns:a16="http://schemas.microsoft.com/office/drawing/2014/main" id="{224141FA-B5FE-BC60-7F2A-5793A35D2332}"/>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145C0555-D141-C8DA-2D36-BF76F5317D53}"/>
              </a:ext>
            </a:extLst>
          </p:cNvPr>
          <p:cNvPicPr>
            <a:picLocks noChangeAspect="1"/>
          </p:cNvPicPr>
          <p:nvPr/>
        </p:nvPicPr>
        <p:blipFill>
          <a:blip r:embed="rId2"/>
          <a:stretch>
            <a:fillRect/>
          </a:stretch>
        </p:blipFill>
        <p:spPr>
          <a:xfrm>
            <a:off x="5864053" y="1645645"/>
            <a:ext cx="6322910" cy="4926028"/>
          </a:xfrm>
          <a:prstGeom prst="rect">
            <a:avLst/>
          </a:prstGeom>
        </p:spPr>
      </p:pic>
      <p:graphicFrame>
        <p:nvGraphicFramePr>
          <p:cNvPr id="12" name="Diagram 11">
            <a:extLst>
              <a:ext uri="{FF2B5EF4-FFF2-40B4-BE49-F238E27FC236}">
                <a16:creationId xmlns:a16="http://schemas.microsoft.com/office/drawing/2014/main" id="{9C141180-9D5F-66AC-4D16-171B1BC28246}"/>
              </a:ext>
            </a:extLst>
          </p:cNvPr>
          <p:cNvGraphicFramePr/>
          <p:nvPr>
            <p:extLst>
              <p:ext uri="{D42A27DB-BD31-4B8C-83A1-F6EECF244321}">
                <p14:modId xmlns:p14="http://schemas.microsoft.com/office/powerpoint/2010/main" val="4015272704"/>
              </p:ext>
            </p:extLst>
          </p:nvPr>
        </p:nvGraphicFramePr>
        <p:xfrm>
          <a:off x="77484" y="1928443"/>
          <a:ext cx="6165609" cy="27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6C487CC1-547B-E56B-8C9E-FD9FE67238E7}"/>
              </a:ext>
            </a:extLst>
          </p:cNvPr>
          <p:cNvGrpSpPr/>
          <p:nvPr/>
        </p:nvGrpSpPr>
        <p:grpSpPr>
          <a:xfrm>
            <a:off x="609738" y="4814099"/>
            <a:ext cx="5254315" cy="1569273"/>
            <a:chOff x="602314" y="1070867"/>
            <a:chExt cx="5254315" cy="1569273"/>
          </a:xfrm>
          <a:scene3d>
            <a:camera prst="orthographicFront">
              <a:rot lat="0" lon="0" rev="0"/>
            </a:camera>
            <a:lightRig rig="soft" dir="t">
              <a:rot lat="0" lon="0" rev="0"/>
            </a:lightRig>
          </a:scene3d>
        </p:grpSpPr>
        <p:sp>
          <p:nvSpPr>
            <p:cNvPr id="14" name="Rectangle: Rounded Corners 13">
              <a:extLst>
                <a:ext uri="{FF2B5EF4-FFF2-40B4-BE49-F238E27FC236}">
                  <a16:creationId xmlns:a16="http://schemas.microsoft.com/office/drawing/2014/main" id="{CEA73F7B-CAB8-A995-E951-68601E994515}"/>
                </a:ext>
              </a:extLst>
            </p:cNvPr>
            <p:cNvSpPr/>
            <p:nvPr/>
          </p:nvSpPr>
          <p:spPr>
            <a:xfrm>
              <a:off x="602314" y="1070867"/>
              <a:ext cx="5254315" cy="1569273"/>
            </a:xfrm>
            <a:prstGeom prst="roundRect">
              <a:avLst/>
            </a:prstGeom>
            <a:solidFill>
              <a:srgbClr val="E1BBDE"/>
            </a:solidFill>
            <a:ln>
              <a:noFill/>
            </a:ln>
            <a:effectLst>
              <a:outerShdw blurRad="107950" dist="12700" dir="5400000" algn="ctr">
                <a:srgbClr val="000000"/>
              </a:outerShdw>
            </a:effectLst>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dk1">
                <a:hueOff val="0"/>
                <a:satOff val="0"/>
                <a:lumOff val="0"/>
                <a:alphaOff val="0"/>
              </a:schemeClr>
            </a:fontRef>
          </p:style>
          <p:txBody>
            <a:bodyPr/>
            <a:lstStyle/>
            <a:p>
              <a:endParaRPr lang="en-GB"/>
            </a:p>
          </p:txBody>
        </p:sp>
        <p:sp>
          <p:nvSpPr>
            <p:cNvPr id="15" name="Rectangle: Rounded Corners 4">
              <a:extLst>
                <a:ext uri="{FF2B5EF4-FFF2-40B4-BE49-F238E27FC236}">
                  <a16:creationId xmlns:a16="http://schemas.microsoft.com/office/drawing/2014/main" id="{D2B9FC10-D417-D25A-F700-9C18181CD214}"/>
                </a:ext>
              </a:extLst>
            </p:cNvPr>
            <p:cNvSpPr txBox="1"/>
            <p:nvPr/>
          </p:nvSpPr>
          <p:spPr>
            <a:xfrm>
              <a:off x="602314" y="1147473"/>
              <a:ext cx="5101103" cy="1416061"/>
            </a:xfrm>
            <a:prstGeom prst="rect">
              <a:avLst/>
            </a:prstGeom>
            <a:solidFill>
              <a:schemeClr val="accent4">
                <a:lumMod val="20000"/>
                <a:lumOff val="80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accent1">
                      <a:lumMod val="50000"/>
                    </a:schemeClr>
                  </a:solidFill>
                  <a:latin typeface="Avenir Black"/>
                </a:rPr>
                <a:t>Actio</a:t>
              </a:r>
              <a:r>
                <a:rPr lang="en-GB" sz="1400" b="1" dirty="0">
                  <a:solidFill>
                    <a:schemeClr val="accent1">
                      <a:lumMod val="50000"/>
                    </a:schemeClr>
                  </a:solidFill>
                  <a:latin typeface="Avenir Black"/>
                </a:rPr>
                <a:t>n areas</a:t>
              </a:r>
              <a:r>
                <a:rPr lang="en-GB" sz="1400" b="1" kern="1200" dirty="0">
                  <a:solidFill>
                    <a:schemeClr val="accent1">
                      <a:lumMod val="50000"/>
                    </a:schemeClr>
                  </a:solidFill>
                  <a:latin typeface="Avenir Black"/>
                </a:rPr>
                <a:t>:</a:t>
              </a:r>
            </a:p>
            <a:p>
              <a:pPr marL="0" lvl="0" indent="0" algn="l" defTabSz="622300">
                <a:lnSpc>
                  <a:spcPct val="90000"/>
                </a:lnSpc>
                <a:spcBef>
                  <a:spcPct val="0"/>
                </a:spcBef>
                <a:spcAft>
                  <a:spcPct val="35000"/>
                </a:spcAft>
                <a:buFont typeface="Arial" panose="020B0604020202020204" pitchFamily="34" charset="0"/>
                <a:buNone/>
              </a:pPr>
              <a:r>
                <a:rPr lang="en-GB" sz="1400" b="0" kern="1200" dirty="0">
                  <a:solidFill>
                    <a:schemeClr val="accent1">
                      <a:lumMod val="50000"/>
                    </a:schemeClr>
                  </a:solidFill>
                  <a:latin typeface="Avenir Black"/>
                </a:rPr>
                <a:t>1. Supporting our Workforce</a:t>
              </a:r>
            </a:p>
            <a:p>
              <a:pPr marL="0" lvl="0" indent="0" algn="l" defTabSz="622300">
                <a:lnSpc>
                  <a:spcPct val="90000"/>
                </a:lnSpc>
                <a:spcBef>
                  <a:spcPct val="0"/>
                </a:spcBef>
                <a:spcAft>
                  <a:spcPct val="35000"/>
                </a:spcAft>
                <a:buFont typeface="Arial" panose="020B0604020202020204" pitchFamily="34" charset="0"/>
                <a:buNone/>
              </a:pPr>
              <a:r>
                <a:rPr lang="en-GB" sz="1400" b="0" kern="1200" dirty="0">
                  <a:solidFill>
                    <a:schemeClr val="accent1">
                      <a:lumMod val="50000"/>
                    </a:schemeClr>
                  </a:solidFill>
                  <a:latin typeface="Avenir Black"/>
                </a:rPr>
                <a:t>2. Our Communities</a:t>
              </a:r>
              <a:endParaRPr lang="en-GB" sz="1200" b="0" kern="1200" dirty="0">
                <a:solidFill>
                  <a:schemeClr val="accent1">
                    <a:lumMod val="50000"/>
                  </a:schemeClr>
                </a:solidFill>
                <a:latin typeface="Avenir Black"/>
              </a:endParaRPr>
            </a:p>
          </p:txBody>
        </p:sp>
      </p:grpSp>
    </p:spTree>
    <p:extLst>
      <p:ext uri="{BB962C8B-B14F-4D97-AF65-F5344CB8AC3E}">
        <p14:creationId xmlns:p14="http://schemas.microsoft.com/office/powerpoint/2010/main" val="204320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906C6E-44CC-CC91-DFB5-9BBD2CDC64DB}"/>
              </a:ext>
            </a:extLst>
          </p:cNvPr>
          <p:cNvSpPr>
            <a:spLocks noGrp="1"/>
          </p:cNvSpPr>
          <p:nvPr>
            <p:ph type="ctrTitle"/>
          </p:nvPr>
        </p:nvSpPr>
        <p:spPr/>
        <p:txBody>
          <a:bodyPr/>
          <a:lstStyle/>
          <a:p>
            <a:r>
              <a:rPr lang="en-GB" dirty="0"/>
              <a:t>Service Specification</a:t>
            </a:r>
          </a:p>
        </p:txBody>
      </p:sp>
      <p:sp>
        <p:nvSpPr>
          <p:cNvPr id="4" name="Slide Number Placeholder 3">
            <a:extLst>
              <a:ext uri="{FF2B5EF4-FFF2-40B4-BE49-F238E27FC236}">
                <a16:creationId xmlns:a16="http://schemas.microsoft.com/office/drawing/2014/main" id="{5FC67712-DA03-E3E8-8ED9-53A82F1BF1C4}"/>
              </a:ext>
            </a:extLst>
          </p:cNvPr>
          <p:cNvSpPr>
            <a:spLocks noGrp="1"/>
          </p:cNvSpPr>
          <p:nvPr>
            <p:ph type="sldNum" sz="quarter" idx="4294967295"/>
          </p:nvPr>
        </p:nvSpPr>
        <p:spPr>
          <a:xfrm>
            <a:off x="11772900" y="392113"/>
            <a:ext cx="419100" cy="365125"/>
          </a:xfrm>
          <a:prstGeom prst="rect">
            <a:avLst/>
          </a:prstGeom>
        </p:spPr>
        <p:txBody>
          <a:bodyPr/>
          <a:lstStyle/>
          <a:p>
            <a:fld id="{4355F0BC-E4B4-6141-ACA6-9E8905137EE3}" type="slidenum">
              <a:rPr lang="en-US" smtClean="0"/>
              <a:pPr/>
              <a:t>21</a:t>
            </a:fld>
            <a:endParaRPr lang="en-US" dirty="0"/>
          </a:p>
        </p:txBody>
      </p:sp>
    </p:spTree>
    <p:extLst>
      <p:ext uri="{BB962C8B-B14F-4D97-AF65-F5344CB8AC3E}">
        <p14:creationId xmlns:p14="http://schemas.microsoft.com/office/powerpoint/2010/main" val="242451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7831-C0AD-1B25-77A9-F1169BAB3EF5}"/>
              </a:ext>
            </a:extLst>
          </p:cNvPr>
          <p:cNvSpPr>
            <a:spLocks noGrp="1"/>
          </p:cNvSpPr>
          <p:nvPr>
            <p:ph type="ctrTitle"/>
          </p:nvPr>
        </p:nvSpPr>
        <p:spPr/>
        <p:txBody>
          <a:bodyPr/>
          <a:lstStyle/>
          <a:p>
            <a:r>
              <a:rPr lang="en-GB" dirty="0"/>
              <a:t>Designing the Service Specification</a:t>
            </a:r>
          </a:p>
        </p:txBody>
      </p:sp>
      <p:sp>
        <p:nvSpPr>
          <p:cNvPr id="3" name="Text Placeholder 2">
            <a:extLst>
              <a:ext uri="{FF2B5EF4-FFF2-40B4-BE49-F238E27FC236}">
                <a16:creationId xmlns:a16="http://schemas.microsoft.com/office/drawing/2014/main" id="{9C59AFB7-4294-AFF6-2DAD-CD827B0D1D97}"/>
              </a:ext>
            </a:extLst>
          </p:cNvPr>
          <p:cNvSpPr>
            <a:spLocks noGrp="1"/>
          </p:cNvSpPr>
          <p:nvPr>
            <p:ph type="body" sz="half" idx="2"/>
          </p:nvPr>
        </p:nvSpPr>
        <p:spPr>
          <a:xfrm>
            <a:off x="1596082" y="2276475"/>
            <a:ext cx="7935193" cy="2854923"/>
          </a:xfrm>
        </p:spPr>
        <p:txBody>
          <a:bodyPr/>
          <a:lstStyle/>
          <a:p>
            <a:pPr marL="285750" indent="-285750">
              <a:buFont typeface="Arial" panose="020B0604020202020204" pitchFamily="34" charset="0"/>
              <a:buChar char="•"/>
            </a:pPr>
            <a:r>
              <a:rPr lang="en-GB" sz="1800" dirty="0">
                <a:solidFill>
                  <a:srgbClr val="1064A2"/>
                </a:solidFill>
              </a:rPr>
              <a:t>The service specification is the most important document within the procurement and tendering process. </a:t>
            </a:r>
          </a:p>
          <a:p>
            <a:pPr marL="285750" indent="-285750">
              <a:buFont typeface="Arial" panose="020B0604020202020204" pitchFamily="34" charset="0"/>
              <a:buChar char="•"/>
            </a:pPr>
            <a:r>
              <a:rPr lang="en-GB" sz="1800" dirty="0">
                <a:solidFill>
                  <a:srgbClr val="1064A2"/>
                </a:solidFill>
              </a:rPr>
              <a:t>It provides a description of the types of outcomes Service Providers are expected to meet to enable individuals to achieve during the lifetime of the contract. </a:t>
            </a:r>
          </a:p>
          <a:p>
            <a:pPr marL="285750" indent="-285750">
              <a:buFont typeface="Arial" panose="020B0604020202020204" pitchFamily="34" charset="0"/>
              <a:buChar char="•"/>
            </a:pPr>
            <a:r>
              <a:rPr lang="en-GB" sz="1800" dirty="0">
                <a:solidFill>
                  <a:srgbClr val="1064A2"/>
                </a:solidFill>
              </a:rPr>
              <a:t>It should encourage and promote best practice, high quality service provision and effective delivery of policy objectives – both National and local. </a:t>
            </a:r>
          </a:p>
          <a:p>
            <a:pPr marL="285750" indent="-285750">
              <a:buFont typeface="Arial" panose="020B0604020202020204" pitchFamily="34" charset="0"/>
              <a:buChar char="•"/>
            </a:pPr>
            <a:r>
              <a:rPr lang="en-GB" sz="1800" dirty="0">
                <a:solidFill>
                  <a:srgbClr val="1064A2"/>
                </a:solidFill>
              </a:rPr>
              <a:t>A good specification is created through the planning and research undertaken with provider markets – this is why we are asking for your input.</a:t>
            </a:r>
          </a:p>
        </p:txBody>
      </p:sp>
      <p:sp>
        <p:nvSpPr>
          <p:cNvPr id="4" name="Slide Number Placeholder 3">
            <a:extLst>
              <a:ext uri="{FF2B5EF4-FFF2-40B4-BE49-F238E27FC236}">
                <a16:creationId xmlns:a16="http://schemas.microsoft.com/office/drawing/2014/main" id="{CC3348A8-AC8D-1940-3E6A-7C5BF2933520}"/>
              </a:ext>
            </a:extLst>
          </p:cNvPr>
          <p:cNvSpPr>
            <a:spLocks noGrp="1"/>
          </p:cNvSpPr>
          <p:nvPr>
            <p:ph type="sldNum" sz="quarter" idx="4"/>
          </p:nvPr>
        </p:nvSpPr>
        <p:spPr/>
        <p:txBody>
          <a:bodyPr/>
          <a:lstStyle/>
          <a:p>
            <a:fld id="{4355F0BC-E4B4-6141-ACA6-9E8905137EE3}" type="slidenum">
              <a:rPr lang="en-US" smtClean="0"/>
              <a:pPr/>
              <a:t>22</a:t>
            </a:fld>
            <a:endParaRPr lang="en-US" dirty="0"/>
          </a:p>
        </p:txBody>
      </p:sp>
      <p:sp>
        <p:nvSpPr>
          <p:cNvPr id="5" name="Subtitle 4">
            <a:extLst>
              <a:ext uri="{FF2B5EF4-FFF2-40B4-BE49-F238E27FC236}">
                <a16:creationId xmlns:a16="http://schemas.microsoft.com/office/drawing/2014/main" id="{2522E7D5-6861-FD5D-DB55-295E84F05CD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3009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E47F-28E8-707E-23A4-E50851C6B9F5}"/>
              </a:ext>
            </a:extLst>
          </p:cNvPr>
          <p:cNvSpPr>
            <a:spLocks noGrp="1"/>
          </p:cNvSpPr>
          <p:nvPr>
            <p:ph type="ctrTitle"/>
          </p:nvPr>
        </p:nvSpPr>
        <p:spPr/>
        <p:txBody>
          <a:bodyPr/>
          <a:lstStyle/>
          <a:p>
            <a:r>
              <a:rPr lang="en-GB" dirty="0"/>
              <a:t>What differences can Providers expect to see?</a:t>
            </a:r>
          </a:p>
        </p:txBody>
      </p:sp>
      <p:sp>
        <p:nvSpPr>
          <p:cNvPr id="3" name="Text Placeholder 2">
            <a:extLst>
              <a:ext uri="{FF2B5EF4-FFF2-40B4-BE49-F238E27FC236}">
                <a16:creationId xmlns:a16="http://schemas.microsoft.com/office/drawing/2014/main" id="{8DA73FA5-D7EF-E93E-D11B-85C032FE0458}"/>
              </a:ext>
            </a:extLst>
          </p:cNvPr>
          <p:cNvSpPr>
            <a:spLocks noGrp="1"/>
          </p:cNvSpPr>
          <p:nvPr>
            <p:ph type="body" sz="half" idx="2"/>
          </p:nvPr>
        </p:nvSpPr>
        <p:spPr>
          <a:xfrm>
            <a:off x="1994115" y="2276475"/>
            <a:ext cx="6855981" cy="4295198"/>
          </a:xfrm>
        </p:spPr>
        <p:txBody>
          <a:bodyPr/>
          <a:lstStyle/>
          <a:p>
            <a:r>
              <a:rPr lang="en-GB" sz="2000" dirty="0">
                <a:solidFill>
                  <a:srgbClr val="1064A2"/>
                </a:solidFill>
              </a:rPr>
              <a:t>In the </a:t>
            </a:r>
            <a:r>
              <a:rPr lang="en-GB" sz="2000">
                <a:solidFill>
                  <a:srgbClr val="1064A2"/>
                </a:solidFill>
              </a:rPr>
              <a:t>new care home </a:t>
            </a:r>
            <a:r>
              <a:rPr lang="en-GB" sz="2000" dirty="0">
                <a:solidFill>
                  <a:srgbClr val="1064A2"/>
                </a:solidFill>
              </a:rPr>
              <a:t>service specification, Providers can expect to see greater clarity in relation to: </a:t>
            </a:r>
          </a:p>
          <a:p>
            <a:endParaRPr lang="en-GB" sz="2000" dirty="0">
              <a:solidFill>
                <a:srgbClr val="1064A2"/>
              </a:solidFill>
            </a:endParaRPr>
          </a:p>
          <a:p>
            <a:pPr lvl="1"/>
            <a:r>
              <a:rPr lang="en-GB" sz="1800" dirty="0">
                <a:solidFill>
                  <a:srgbClr val="1064A2"/>
                </a:solidFill>
              </a:rPr>
              <a:t>✓ The provision of Care and Support and Co-production </a:t>
            </a:r>
          </a:p>
          <a:p>
            <a:pPr lvl="1"/>
            <a:r>
              <a:rPr lang="en-GB" sz="1800" dirty="0">
                <a:solidFill>
                  <a:srgbClr val="1064A2"/>
                </a:solidFill>
              </a:rPr>
              <a:t>✓ Health and Wellbeing Outcomes and Strengths-based Practice </a:t>
            </a:r>
          </a:p>
          <a:p>
            <a:pPr lvl="1"/>
            <a:r>
              <a:rPr lang="en-GB" sz="1800" dirty="0">
                <a:solidFill>
                  <a:srgbClr val="1064A2"/>
                </a:solidFill>
              </a:rPr>
              <a:t>✓ Safeguarding and Positive Risk Taking </a:t>
            </a:r>
          </a:p>
          <a:p>
            <a:pPr lvl="1"/>
            <a:r>
              <a:rPr lang="en-GB" sz="1800" dirty="0">
                <a:solidFill>
                  <a:srgbClr val="1064A2"/>
                </a:solidFill>
              </a:rPr>
              <a:t>✓ Quality Assurance and Contract Management </a:t>
            </a:r>
          </a:p>
          <a:p>
            <a:pPr lvl="1"/>
            <a:r>
              <a:rPr lang="en-GB" sz="1800" dirty="0">
                <a:solidFill>
                  <a:srgbClr val="1064A2"/>
                </a:solidFill>
              </a:rPr>
              <a:t>✓ Staffing and Workforce Development </a:t>
            </a:r>
          </a:p>
          <a:p>
            <a:pPr lvl="1"/>
            <a:r>
              <a:rPr lang="en-GB" sz="1800" dirty="0">
                <a:solidFill>
                  <a:srgbClr val="1064A2"/>
                </a:solidFill>
              </a:rPr>
              <a:t>✓ Organisational Management and Financial Sustainability </a:t>
            </a:r>
          </a:p>
          <a:p>
            <a:pPr lvl="1"/>
            <a:r>
              <a:rPr lang="en-GB" sz="1800" dirty="0">
                <a:solidFill>
                  <a:srgbClr val="1064A2"/>
                </a:solidFill>
              </a:rPr>
              <a:t>✓ Communications and Relationships with SCC and MPFT</a:t>
            </a:r>
          </a:p>
        </p:txBody>
      </p:sp>
      <p:sp>
        <p:nvSpPr>
          <p:cNvPr id="4" name="Slide Number Placeholder 3">
            <a:extLst>
              <a:ext uri="{FF2B5EF4-FFF2-40B4-BE49-F238E27FC236}">
                <a16:creationId xmlns:a16="http://schemas.microsoft.com/office/drawing/2014/main" id="{3CE36675-C725-C4BE-4B24-2DB3D4BCFEFC}"/>
              </a:ext>
            </a:extLst>
          </p:cNvPr>
          <p:cNvSpPr>
            <a:spLocks noGrp="1"/>
          </p:cNvSpPr>
          <p:nvPr>
            <p:ph type="sldNum" sz="quarter" idx="4"/>
          </p:nvPr>
        </p:nvSpPr>
        <p:spPr/>
        <p:txBody>
          <a:bodyPr/>
          <a:lstStyle/>
          <a:p>
            <a:fld id="{4355F0BC-E4B4-6141-ACA6-9E8905137EE3}" type="slidenum">
              <a:rPr lang="en-US" smtClean="0"/>
              <a:pPr/>
              <a:t>23</a:t>
            </a:fld>
            <a:endParaRPr lang="en-US" dirty="0"/>
          </a:p>
        </p:txBody>
      </p:sp>
      <p:sp>
        <p:nvSpPr>
          <p:cNvPr id="5" name="Subtitle 4">
            <a:extLst>
              <a:ext uri="{FF2B5EF4-FFF2-40B4-BE49-F238E27FC236}">
                <a16:creationId xmlns:a16="http://schemas.microsoft.com/office/drawing/2014/main" id="{E060649C-406D-0333-A528-F8AF3D90F21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7604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139D91-07B0-A58B-1ED4-1E6A442DECE3}"/>
              </a:ext>
            </a:extLst>
          </p:cNvPr>
          <p:cNvSpPr>
            <a:spLocks noGrp="1"/>
          </p:cNvSpPr>
          <p:nvPr>
            <p:ph type="ctrTitle"/>
          </p:nvPr>
        </p:nvSpPr>
        <p:spPr/>
        <p:txBody>
          <a:bodyPr>
            <a:normAutofit fontScale="90000"/>
          </a:bodyPr>
          <a:lstStyle/>
          <a:p>
            <a:r>
              <a:rPr lang="en-GB" dirty="0"/>
              <a:t>Discussion Points:</a:t>
            </a:r>
            <a:br>
              <a:rPr lang="en-GB" dirty="0"/>
            </a:br>
            <a:r>
              <a:rPr lang="en-GB" dirty="0"/>
              <a:t>Provider Feedback Needed</a:t>
            </a:r>
          </a:p>
        </p:txBody>
      </p:sp>
      <p:sp>
        <p:nvSpPr>
          <p:cNvPr id="4" name="Slide Number Placeholder 3">
            <a:extLst>
              <a:ext uri="{FF2B5EF4-FFF2-40B4-BE49-F238E27FC236}">
                <a16:creationId xmlns:a16="http://schemas.microsoft.com/office/drawing/2014/main" id="{0F3E2BA7-F051-8A2C-779A-13D68ABE5F34}"/>
              </a:ext>
            </a:extLst>
          </p:cNvPr>
          <p:cNvSpPr>
            <a:spLocks noGrp="1"/>
          </p:cNvSpPr>
          <p:nvPr>
            <p:ph type="sldNum" sz="quarter" idx="4294967295"/>
          </p:nvPr>
        </p:nvSpPr>
        <p:spPr>
          <a:xfrm>
            <a:off x="11772900" y="392113"/>
            <a:ext cx="419100" cy="365125"/>
          </a:xfrm>
          <a:prstGeom prst="rect">
            <a:avLst/>
          </a:prstGeom>
        </p:spPr>
        <p:txBody>
          <a:bodyPr/>
          <a:lstStyle/>
          <a:p>
            <a:fld id="{4355F0BC-E4B4-6141-ACA6-9E8905137EE3}" type="slidenum">
              <a:rPr lang="en-US" smtClean="0"/>
              <a:pPr/>
              <a:t>24</a:t>
            </a:fld>
            <a:endParaRPr lang="en-US" dirty="0"/>
          </a:p>
        </p:txBody>
      </p:sp>
    </p:spTree>
    <p:extLst>
      <p:ext uri="{BB962C8B-B14F-4D97-AF65-F5344CB8AC3E}">
        <p14:creationId xmlns:p14="http://schemas.microsoft.com/office/powerpoint/2010/main" val="2357315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B515-5724-38F5-8C5F-7442770D4FFC}"/>
              </a:ext>
            </a:extLst>
          </p:cNvPr>
          <p:cNvSpPr>
            <a:spLocks noGrp="1"/>
          </p:cNvSpPr>
          <p:nvPr>
            <p:ph type="ctrTitle"/>
          </p:nvPr>
        </p:nvSpPr>
        <p:spPr>
          <a:xfrm>
            <a:off x="1235076" y="1385989"/>
            <a:ext cx="10514012" cy="890485"/>
          </a:xfrm>
        </p:spPr>
        <p:txBody>
          <a:bodyPr/>
          <a:lstStyle/>
          <a:p>
            <a:r>
              <a:rPr lang="en-GB" dirty="0"/>
              <a:t>Previous Contracted Provider Engagement Summary (May 2023)</a:t>
            </a:r>
          </a:p>
        </p:txBody>
      </p:sp>
      <p:sp>
        <p:nvSpPr>
          <p:cNvPr id="3" name="Text Placeholder 2">
            <a:extLst>
              <a:ext uri="{FF2B5EF4-FFF2-40B4-BE49-F238E27FC236}">
                <a16:creationId xmlns:a16="http://schemas.microsoft.com/office/drawing/2014/main" id="{63AB0E65-3941-7CB5-43B9-E909A61AE084}"/>
              </a:ext>
            </a:extLst>
          </p:cNvPr>
          <p:cNvSpPr>
            <a:spLocks noGrp="1"/>
          </p:cNvSpPr>
          <p:nvPr>
            <p:ph type="body" sz="half" idx="2"/>
          </p:nvPr>
        </p:nvSpPr>
        <p:spPr>
          <a:xfrm>
            <a:off x="1994115" y="2683751"/>
            <a:ext cx="8485525" cy="3795552"/>
          </a:xfrm>
        </p:spPr>
        <p:txBody>
          <a:bodyPr/>
          <a:lstStyle/>
          <a:p>
            <a:pPr marL="0" marR="0" lvl="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Last year contracted providers told us:</a:t>
            </a:r>
          </a:p>
          <a:p>
            <a:pPr marL="285750" marR="0" lvl="0" indent="-28575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Pen Portraits are not consistent and make it difficult to assess without meeting in person</a:t>
            </a:r>
          </a:p>
          <a:p>
            <a:pPr marL="285750" marR="0" lvl="0" indent="-28575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Annual uplift agreements need to be more timely</a:t>
            </a:r>
          </a:p>
          <a:p>
            <a:pPr marL="285750" marR="0" lvl="0" indent="-28575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Block arrangements would be attractive if improvements were made to existing arrangements </a:t>
            </a:r>
          </a:p>
          <a:p>
            <a:pPr marL="285750" indent="-285750">
              <a:buFont typeface="Arial" panose="020B0604020202020204" pitchFamily="34" charset="0"/>
              <a:buChar char="•"/>
              <a:defRPr/>
            </a:pPr>
            <a:r>
              <a:rPr lang="en-GB" sz="2000" dirty="0">
                <a:solidFill>
                  <a:srgbClr val="1064A2"/>
                </a:solidFill>
              </a:rPr>
              <a:t>Assistive Technology – providers were advised of the Council’s intention to continue to expand the use of Assistive Technology within care settings. Providers said they would like to be involved in any future assistive technology projects.</a:t>
            </a:r>
            <a:endPar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a:p>
            <a:endParaRPr lang="en-GB" dirty="0">
              <a:solidFill>
                <a:srgbClr val="1064A2"/>
              </a:solidFill>
            </a:endParaRPr>
          </a:p>
          <a:p>
            <a:endParaRPr lang="en-GB" dirty="0">
              <a:solidFill>
                <a:srgbClr val="1064A2"/>
              </a:solidFill>
            </a:endParaRPr>
          </a:p>
        </p:txBody>
      </p:sp>
      <p:sp>
        <p:nvSpPr>
          <p:cNvPr id="4" name="Slide Number Placeholder 3">
            <a:extLst>
              <a:ext uri="{FF2B5EF4-FFF2-40B4-BE49-F238E27FC236}">
                <a16:creationId xmlns:a16="http://schemas.microsoft.com/office/drawing/2014/main" id="{D8A322C0-02B2-7C8C-9995-5EAA7023B2A2}"/>
              </a:ext>
            </a:extLst>
          </p:cNvPr>
          <p:cNvSpPr>
            <a:spLocks noGrp="1"/>
          </p:cNvSpPr>
          <p:nvPr>
            <p:ph type="sldNum" sz="quarter" idx="4"/>
          </p:nvPr>
        </p:nvSpPr>
        <p:spPr/>
        <p:txBody>
          <a:bodyPr/>
          <a:lstStyle/>
          <a:p>
            <a:fld id="{4355F0BC-E4B4-6141-ACA6-9E8905137EE3}" type="slidenum">
              <a:rPr lang="en-US" smtClean="0"/>
              <a:pPr/>
              <a:t>25</a:t>
            </a:fld>
            <a:endParaRPr lang="en-US" dirty="0"/>
          </a:p>
        </p:txBody>
      </p:sp>
      <p:sp>
        <p:nvSpPr>
          <p:cNvPr id="5" name="Subtitle 4">
            <a:extLst>
              <a:ext uri="{FF2B5EF4-FFF2-40B4-BE49-F238E27FC236}">
                <a16:creationId xmlns:a16="http://schemas.microsoft.com/office/drawing/2014/main" id="{C8ECF793-5DD7-80F3-AA77-27BA45C18C6E}"/>
              </a:ext>
            </a:extLst>
          </p:cNvPr>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353674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DE58-1B18-707A-1BEB-2C5A41BA16D4}"/>
              </a:ext>
            </a:extLst>
          </p:cNvPr>
          <p:cNvSpPr>
            <a:spLocks noGrp="1"/>
          </p:cNvSpPr>
          <p:nvPr>
            <p:ph type="ctrTitle"/>
          </p:nvPr>
        </p:nvSpPr>
        <p:spPr>
          <a:xfrm>
            <a:off x="531680" y="1241838"/>
            <a:ext cx="10514012" cy="1028447"/>
          </a:xfrm>
        </p:spPr>
        <p:txBody>
          <a:bodyPr/>
          <a:lstStyle/>
          <a:p>
            <a:r>
              <a:rPr lang="en-GB" dirty="0"/>
              <a:t>Questions </a:t>
            </a:r>
            <a:r>
              <a:rPr kumimoji="0" lang="en-GB" sz="3600" b="1" i="0" u="none" strike="noStrike" kern="1200" cap="none" spc="0" normalizeH="0" baseline="0" noProof="0" dirty="0">
                <a:ln>
                  <a:noFill/>
                </a:ln>
                <a:solidFill>
                  <a:srgbClr val="1064A2"/>
                </a:solidFill>
                <a:effectLst/>
                <a:uLnTx/>
                <a:uFillTx/>
                <a:latin typeface="Avenir Black" panose="02000503020000020003" pitchFamily="2" charset="0"/>
                <a:ea typeface="+mj-ea"/>
                <a:cs typeface="+mj-cs"/>
              </a:rPr>
              <a:t>– does the previous slide resonate with your experiences? </a:t>
            </a:r>
            <a:endParaRPr lang="en-GB" dirty="0"/>
          </a:p>
        </p:txBody>
      </p:sp>
      <p:sp>
        <p:nvSpPr>
          <p:cNvPr id="3" name="Text Placeholder 2">
            <a:extLst>
              <a:ext uri="{FF2B5EF4-FFF2-40B4-BE49-F238E27FC236}">
                <a16:creationId xmlns:a16="http://schemas.microsoft.com/office/drawing/2014/main" id="{9F428853-513B-0FCC-098A-A1DC457FF000}"/>
              </a:ext>
            </a:extLst>
          </p:cNvPr>
          <p:cNvSpPr>
            <a:spLocks noGrp="1"/>
          </p:cNvSpPr>
          <p:nvPr>
            <p:ph type="body" sz="half" idx="2"/>
          </p:nvPr>
        </p:nvSpPr>
        <p:spPr>
          <a:xfrm>
            <a:off x="1367161" y="2442408"/>
            <a:ext cx="9259410" cy="4975372"/>
          </a:xfrm>
        </p:spPr>
        <p:txBody>
          <a:bodyPr/>
          <a:lstStyle/>
          <a:p>
            <a:pPr marL="457200" marR="0" lvl="0" indent="-457200" algn="l" defTabSz="914400" rtl="0" eaLnBrk="1" fontAlgn="auto" latinLnBrk="0" hangingPunct="1">
              <a:lnSpc>
                <a:spcPts val="2080"/>
              </a:lnSpc>
              <a:spcBef>
                <a:spcPts val="1000"/>
              </a:spcBef>
              <a:spcAft>
                <a:spcPts val="0"/>
              </a:spcAft>
              <a:buClrTx/>
              <a:buSzTx/>
              <a:buFont typeface="+mj-lt"/>
              <a:buAutoNum type="arabicPeriod"/>
              <a:tabLst/>
              <a:defRPr/>
            </a:pPr>
            <a:r>
              <a:rPr lang="en-GB" sz="2000" dirty="0">
                <a:solidFill>
                  <a:srgbClr val="1064A2"/>
                </a:solidFill>
              </a:rPr>
              <a:t>Are the current contracted ‘Lots’ right, are there any gaps? </a:t>
            </a:r>
            <a:r>
              <a:rPr kumimoji="0" lang="en-GB" sz="1600" b="0" i="1"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(See current ‘Lots’ on slide 27)</a:t>
            </a:r>
          </a:p>
          <a:p>
            <a:pPr marL="457200" marR="0" lvl="0" indent="-457200" algn="l" defTabSz="914400" rtl="0" eaLnBrk="1" fontAlgn="auto" latinLnBrk="0" hangingPunct="1">
              <a:lnSpc>
                <a:spcPts val="2080"/>
              </a:lnSpc>
              <a:spcBef>
                <a:spcPts val="1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Do you have anything else to add to the contracted provider engagement sessions completed in 2023 </a:t>
            </a:r>
            <a:r>
              <a:rPr kumimoji="0" lang="en-GB" sz="1600" b="0" i="1"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(slide 26)</a:t>
            </a: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a:t>
            </a:r>
          </a:p>
          <a:p>
            <a:pPr marL="1257300" lvl="2" indent="-342900">
              <a:buFont typeface="+mj-lt"/>
              <a:buAutoNum type="alphaLcPeriod"/>
            </a:pPr>
            <a:r>
              <a:rPr lang="en-GB" sz="2000" dirty="0">
                <a:solidFill>
                  <a:srgbClr val="1064A2"/>
                </a:solidFill>
              </a:rPr>
              <a:t>What currently works well?</a:t>
            </a:r>
          </a:p>
          <a:p>
            <a:pPr marL="1257300" lvl="2" indent="-342900">
              <a:buFont typeface="+mj-lt"/>
              <a:buAutoNum type="alphaLcPeriod"/>
            </a:pPr>
            <a:r>
              <a:rPr lang="en-GB" sz="2000" dirty="0">
                <a:solidFill>
                  <a:srgbClr val="1064A2"/>
                </a:solidFill>
              </a:rPr>
              <a:t>What could be improved/what are the gaps?</a:t>
            </a:r>
          </a:p>
          <a:p>
            <a:pPr marL="457200" indent="-457200">
              <a:buFont typeface="+mj-lt"/>
              <a:buAutoNum type="arabicPeriod"/>
            </a:pPr>
            <a:r>
              <a:rPr lang="en-GB" sz="2000" dirty="0">
                <a:solidFill>
                  <a:srgbClr val="1064A2"/>
                </a:solidFill>
              </a:rPr>
              <a:t>Do you have any innovation examples or good practice to share?</a:t>
            </a:r>
          </a:p>
          <a:p>
            <a:pPr marL="457200" indent="-457200">
              <a:buFont typeface="+mj-lt"/>
              <a:buAutoNum type="arabicPeriod"/>
            </a:pPr>
            <a:r>
              <a:rPr lang="en-GB" sz="2000" dirty="0">
                <a:solidFill>
                  <a:srgbClr val="1064A2"/>
                </a:solidFill>
              </a:rPr>
              <a:t>How would you like to be measured on how you meet people’s needs/achieve individual outcomes? </a:t>
            </a:r>
          </a:p>
          <a:p>
            <a:pPr marL="457200" indent="-457200">
              <a:buFont typeface="+mj-lt"/>
              <a:buAutoNum type="arabicPeriod"/>
            </a:pPr>
            <a:r>
              <a:rPr lang="en-GB" sz="2000" dirty="0">
                <a:solidFill>
                  <a:srgbClr val="1064A2"/>
                </a:solidFill>
              </a:rPr>
              <a:t>What tools and resources do you use to help you to measure outcomes and set new goals when people achieve?</a:t>
            </a:r>
          </a:p>
          <a:p>
            <a:pPr marL="457200" indent="-457200">
              <a:buFont typeface="+mj-lt"/>
              <a:buAutoNum type="arabicPeriod"/>
            </a:pPr>
            <a:endParaRPr lang="en-GB" dirty="0">
              <a:solidFill>
                <a:srgbClr val="1064A2"/>
              </a:solidFill>
            </a:endParaRPr>
          </a:p>
          <a:p>
            <a:pPr marL="457200" indent="-457200">
              <a:buFont typeface="+mj-lt"/>
              <a:buAutoNum type="arabicPeriod"/>
            </a:pPr>
            <a:endParaRPr lang="en-GB" sz="2400" dirty="0">
              <a:solidFill>
                <a:srgbClr val="1064A2"/>
              </a:solidFill>
            </a:endParaRPr>
          </a:p>
          <a:p>
            <a:endParaRPr lang="en-GB" dirty="0"/>
          </a:p>
        </p:txBody>
      </p:sp>
      <p:sp>
        <p:nvSpPr>
          <p:cNvPr id="4" name="Slide Number Placeholder 3">
            <a:extLst>
              <a:ext uri="{FF2B5EF4-FFF2-40B4-BE49-F238E27FC236}">
                <a16:creationId xmlns:a16="http://schemas.microsoft.com/office/drawing/2014/main" id="{3741C2B0-B39C-6014-7320-6015AA408806}"/>
              </a:ext>
            </a:extLst>
          </p:cNvPr>
          <p:cNvSpPr>
            <a:spLocks noGrp="1"/>
          </p:cNvSpPr>
          <p:nvPr>
            <p:ph type="sldNum" sz="quarter" idx="4"/>
          </p:nvPr>
        </p:nvSpPr>
        <p:spPr/>
        <p:txBody>
          <a:bodyPr/>
          <a:lstStyle/>
          <a:p>
            <a:fld id="{4355F0BC-E4B4-6141-ACA6-9E8905137EE3}" type="slidenum">
              <a:rPr lang="en-US" smtClean="0"/>
              <a:pPr/>
              <a:t>26</a:t>
            </a:fld>
            <a:endParaRPr lang="en-US" dirty="0"/>
          </a:p>
        </p:txBody>
      </p:sp>
      <p:sp>
        <p:nvSpPr>
          <p:cNvPr id="5" name="Subtitle 4">
            <a:extLst>
              <a:ext uri="{FF2B5EF4-FFF2-40B4-BE49-F238E27FC236}">
                <a16:creationId xmlns:a16="http://schemas.microsoft.com/office/drawing/2014/main" id="{1C7EFB42-8D2F-DAE6-41A9-C820D467456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42743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96AD-EE06-9FB4-D641-5DE7D1839730}"/>
              </a:ext>
            </a:extLst>
          </p:cNvPr>
          <p:cNvSpPr>
            <a:spLocks noGrp="1"/>
          </p:cNvSpPr>
          <p:nvPr>
            <p:ph type="ctrTitle"/>
          </p:nvPr>
        </p:nvSpPr>
        <p:spPr/>
        <p:txBody>
          <a:bodyPr/>
          <a:lstStyle/>
          <a:p>
            <a:r>
              <a:rPr lang="en-GB" dirty="0"/>
              <a:t>Current DPS Lots</a:t>
            </a:r>
          </a:p>
        </p:txBody>
      </p:sp>
      <p:sp>
        <p:nvSpPr>
          <p:cNvPr id="3" name="Text Placeholder 2">
            <a:extLst>
              <a:ext uri="{FF2B5EF4-FFF2-40B4-BE49-F238E27FC236}">
                <a16:creationId xmlns:a16="http://schemas.microsoft.com/office/drawing/2014/main" id="{304611E9-3C27-8733-FF73-48B33584086D}"/>
              </a:ext>
            </a:extLst>
          </p:cNvPr>
          <p:cNvSpPr>
            <a:spLocks noGrp="1"/>
          </p:cNvSpPr>
          <p:nvPr>
            <p:ph type="body" sz="half" idx="2"/>
          </p:nvPr>
        </p:nvSpPr>
        <p:spPr>
          <a:xfrm>
            <a:off x="1994115" y="2094614"/>
            <a:ext cx="8957420" cy="4477059"/>
          </a:xfrm>
        </p:spPr>
        <p:txBody>
          <a:bodyPr/>
          <a:lstStyle/>
          <a:p>
            <a:pPr fontAlgn="t">
              <a:lnSpc>
                <a:spcPct val="115000"/>
              </a:lnSpc>
              <a:spcBef>
                <a:spcPts val="0"/>
              </a:spcBef>
              <a:spcAft>
                <a:spcPts val="1000"/>
              </a:spcAft>
            </a:pPr>
            <a:r>
              <a:rPr lang="en-GB" dirty="0">
                <a:solidFill>
                  <a:srgbClr val="1064A2"/>
                </a:solidFill>
                <a:latin typeface="Arial" panose="020B0604020202020204" pitchFamily="34" charset="0"/>
                <a:ea typeface="Times New Roman" panose="02020603050405020304" pitchFamily="18" charset="0"/>
                <a:cs typeface="Arial" panose="020B0604020202020204" pitchFamily="34" charset="0"/>
              </a:rPr>
              <a:t>Lot 1 – Residential Older People</a:t>
            </a:r>
            <a:endParaRPr lang="en-GB" dirty="0">
              <a:solidFill>
                <a:srgbClr val="1064A2"/>
              </a:solidFill>
              <a:latin typeface="Arial" panose="020B0604020202020204" pitchFamily="34" charset="0"/>
            </a:endParaRPr>
          </a:p>
          <a:p>
            <a:pPr algn="l" rtl="0" eaLnBrk="1" fontAlgn="t" latinLnBrk="0" hangingPunct="1">
              <a:lnSpc>
                <a:spcPct val="115000"/>
              </a:lnSpc>
              <a:spcBef>
                <a:spcPts val="0"/>
              </a:spcBef>
              <a:spcAft>
                <a:spcPts val="1000"/>
              </a:spcAft>
            </a:pPr>
            <a:r>
              <a:rPr lang="en-GB" b="0" i="0" u="none" strike="noStrike" kern="1200" dirty="0">
                <a:solidFill>
                  <a:srgbClr val="1064A2"/>
                </a:solidFill>
                <a:effectLst/>
                <a:latin typeface="Arial" panose="020B0604020202020204" pitchFamily="34" charset="0"/>
                <a:ea typeface="Times New Roman" panose="02020603050405020304" pitchFamily="18" charset="0"/>
                <a:cs typeface="Arial" panose="020B0604020202020204" pitchFamily="34" charset="0"/>
              </a:rPr>
              <a:t>Lot 2 – Residential Dementia</a:t>
            </a:r>
            <a:endParaRPr lang="en-GB" b="0" i="0" u="none" strike="noStrike" dirty="0">
              <a:solidFill>
                <a:srgbClr val="1064A2"/>
              </a:solidFill>
              <a:effectLst/>
              <a:latin typeface="Arial" panose="020B0604020202020204" pitchFamily="34" charset="0"/>
            </a:endParaRPr>
          </a:p>
          <a:p>
            <a:pPr fontAlgn="t">
              <a:lnSpc>
                <a:spcPct val="115000"/>
              </a:lnSpc>
              <a:spcBef>
                <a:spcPts val="0"/>
              </a:spcBef>
              <a:spcAft>
                <a:spcPts val="1000"/>
              </a:spcAft>
            </a:pPr>
            <a:r>
              <a:rPr lang="en-GB" dirty="0">
                <a:solidFill>
                  <a:srgbClr val="1064A2"/>
                </a:solidFill>
                <a:latin typeface="Arial" panose="020B0604020202020204" pitchFamily="34" charset="0"/>
                <a:ea typeface="Times New Roman" panose="02020603050405020304" pitchFamily="18" charset="0"/>
                <a:cs typeface="Arial" panose="020B0604020202020204" pitchFamily="34" charset="0"/>
              </a:rPr>
              <a:t>Lot 3 – Residential Physical Disability</a:t>
            </a:r>
            <a:endParaRPr lang="en-GB" dirty="0">
              <a:solidFill>
                <a:srgbClr val="1064A2"/>
              </a:solidFill>
              <a:latin typeface="Arial" panose="020B0604020202020204" pitchFamily="34" charset="0"/>
            </a:endParaRPr>
          </a:p>
          <a:p>
            <a:pPr algn="l" rtl="0" eaLnBrk="1" fontAlgn="t" latinLnBrk="0" hangingPunct="1">
              <a:lnSpc>
                <a:spcPct val="115000"/>
              </a:lnSpc>
              <a:spcBef>
                <a:spcPts val="0"/>
              </a:spcBef>
              <a:spcAft>
                <a:spcPts val="1000"/>
              </a:spcAft>
            </a:pPr>
            <a:r>
              <a:rPr lang="en-GB" b="0" i="0" u="none" strike="noStrike" kern="1200" dirty="0">
                <a:solidFill>
                  <a:srgbClr val="1064A2"/>
                </a:solidFill>
                <a:effectLst/>
                <a:latin typeface="Arial" panose="020B0604020202020204" pitchFamily="34" charset="0"/>
                <a:ea typeface="Times New Roman" panose="02020603050405020304" pitchFamily="18" charset="0"/>
                <a:cs typeface="Arial" panose="020B0604020202020204" pitchFamily="34" charset="0"/>
              </a:rPr>
              <a:t>Lot 4 – Residential Learning Disability/</a:t>
            </a:r>
            <a:r>
              <a:rPr lang="en-GB" dirty="0">
                <a:solidFill>
                  <a:srgbClr val="1064A2"/>
                </a:solidFill>
                <a:latin typeface="Arial" panose="020B0604020202020204" pitchFamily="34" charset="0"/>
                <a:ea typeface="Times New Roman" panose="02020603050405020304" pitchFamily="18" charset="0"/>
                <a:cs typeface="Arial" panose="020B0604020202020204" pitchFamily="34" charset="0"/>
              </a:rPr>
              <a:t> </a:t>
            </a:r>
            <a:r>
              <a:rPr lang="en-GB" b="0" i="0" u="none" strike="noStrike" kern="1200" dirty="0">
                <a:solidFill>
                  <a:srgbClr val="1064A2"/>
                </a:solidFill>
                <a:effectLst/>
                <a:latin typeface="Arial" panose="020B0604020202020204" pitchFamily="34" charset="0"/>
                <a:ea typeface="Times New Roman" panose="02020603050405020304" pitchFamily="18" charset="0"/>
                <a:cs typeface="Arial" panose="020B0604020202020204" pitchFamily="34" charset="0"/>
              </a:rPr>
              <a:t>Autistic Spectrum Disorder</a:t>
            </a:r>
            <a:endParaRPr lang="en-GB" b="0" i="0" u="none" strike="noStrike" dirty="0">
              <a:solidFill>
                <a:srgbClr val="1064A2"/>
              </a:solidFill>
              <a:effectLst/>
              <a:latin typeface="Arial" panose="020B0604020202020204" pitchFamily="34" charset="0"/>
            </a:endParaRPr>
          </a:p>
          <a:p>
            <a:pPr fontAlgn="t">
              <a:lnSpc>
                <a:spcPct val="115000"/>
              </a:lnSpc>
              <a:spcBef>
                <a:spcPts val="0"/>
              </a:spcBef>
              <a:spcAft>
                <a:spcPts val="1000"/>
              </a:spcAft>
            </a:pPr>
            <a:r>
              <a:rPr lang="en-GB" dirty="0">
                <a:solidFill>
                  <a:srgbClr val="1064A2"/>
                </a:solidFill>
                <a:latin typeface="Arial" panose="020B0604020202020204" pitchFamily="34" charset="0"/>
                <a:ea typeface="Times New Roman" panose="02020603050405020304" pitchFamily="18" charset="0"/>
                <a:cs typeface="Arial" panose="020B0604020202020204" pitchFamily="34" charset="0"/>
              </a:rPr>
              <a:t>Lot 5 – Residential Mental Health</a:t>
            </a:r>
            <a:endParaRPr lang="en-GB" dirty="0">
              <a:solidFill>
                <a:srgbClr val="1064A2"/>
              </a:solidFill>
              <a:latin typeface="Arial" panose="020B0604020202020204" pitchFamily="34" charset="0"/>
            </a:endParaRPr>
          </a:p>
          <a:p>
            <a:pPr algn="l" rtl="0" eaLnBrk="1" fontAlgn="t" latinLnBrk="0" hangingPunct="1">
              <a:lnSpc>
                <a:spcPct val="115000"/>
              </a:lnSpc>
              <a:spcBef>
                <a:spcPts val="0"/>
              </a:spcBef>
              <a:spcAft>
                <a:spcPts val="1000"/>
              </a:spcAft>
            </a:pPr>
            <a:r>
              <a:rPr lang="en-GB" b="0" i="0" u="none" strike="noStrike" kern="1200" dirty="0">
                <a:solidFill>
                  <a:srgbClr val="1064A2"/>
                </a:solidFill>
                <a:effectLst/>
                <a:latin typeface="Arial" panose="020B0604020202020204" pitchFamily="34" charset="0"/>
                <a:ea typeface="Times New Roman" panose="02020603050405020304" pitchFamily="18" charset="0"/>
                <a:cs typeface="Arial" panose="020B0604020202020204" pitchFamily="34" charset="0"/>
              </a:rPr>
              <a:t>Lot 6 - Nursing Older People</a:t>
            </a:r>
            <a:endParaRPr lang="en-GB" b="0" i="0" u="none" strike="noStrike" dirty="0">
              <a:solidFill>
                <a:srgbClr val="1064A2"/>
              </a:solidFill>
              <a:effectLst/>
              <a:latin typeface="Arial" panose="020B0604020202020204" pitchFamily="34" charset="0"/>
            </a:endParaRPr>
          </a:p>
          <a:p>
            <a:pPr fontAlgn="t">
              <a:lnSpc>
                <a:spcPct val="115000"/>
              </a:lnSpc>
              <a:spcBef>
                <a:spcPts val="0"/>
              </a:spcBef>
              <a:spcAft>
                <a:spcPts val="1000"/>
              </a:spcAft>
            </a:pPr>
            <a:r>
              <a:rPr lang="en-GB" dirty="0">
                <a:solidFill>
                  <a:srgbClr val="1064A2"/>
                </a:solidFill>
                <a:latin typeface="Arial" panose="020B0604020202020204" pitchFamily="34" charset="0"/>
                <a:ea typeface="Times New Roman" panose="02020603050405020304" pitchFamily="18" charset="0"/>
                <a:cs typeface="Arial" panose="020B0604020202020204" pitchFamily="34" charset="0"/>
              </a:rPr>
              <a:t>Lot 7 – Nursing Dementia</a:t>
            </a:r>
            <a:endParaRPr lang="en-GB" dirty="0">
              <a:solidFill>
                <a:srgbClr val="1064A2"/>
              </a:solidFill>
              <a:latin typeface="Arial" panose="020B0604020202020204" pitchFamily="34" charset="0"/>
            </a:endParaRPr>
          </a:p>
          <a:p>
            <a:pPr algn="l" rtl="0" eaLnBrk="1" fontAlgn="t" latinLnBrk="0" hangingPunct="1">
              <a:lnSpc>
                <a:spcPct val="115000"/>
              </a:lnSpc>
              <a:spcBef>
                <a:spcPts val="0"/>
              </a:spcBef>
              <a:spcAft>
                <a:spcPts val="1000"/>
              </a:spcAft>
            </a:pPr>
            <a:r>
              <a:rPr lang="en-GB" b="0" i="0" u="none" strike="noStrike" kern="1200" dirty="0">
                <a:solidFill>
                  <a:srgbClr val="1064A2"/>
                </a:solidFill>
                <a:effectLst/>
                <a:latin typeface="Arial" panose="020B0604020202020204" pitchFamily="34" charset="0"/>
                <a:ea typeface="Times New Roman" panose="02020603050405020304" pitchFamily="18" charset="0"/>
                <a:cs typeface="Arial" panose="020B0604020202020204" pitchFamily="34" charset="0"/>
              </a:rPr>
              <a:t>Lot 8 – Nursing Physical Disability/Sensory Impairment </a:t>
            </a:r>
            <a:endParaRPr lang="en-GB" b="0" i="0" u="none" strike="noStrike" dirty="0">
              <a:solidFill>
                <a:srgbClr val="1064A2"/>
              </a:solidFill>
              <a:effectLst/>
              <a:latin typeface="Arial" panose="020B0604020202020204" pitchFamily="34" charset="0"/>
            </a:endParaRPr>
          </a:p>
          <a:p>
            <a:pPr fontAlgn="t">
              <a:lnSpc>
                <a:spcPct val="115000"/>
              </a:lnSpc>
              <a:spcBef>
                <a:spcPts val="0"/>
              </a:spcBef>
              <a:spcAft>
                <a:spcPts val="1000"/>
              </a:spcAft>
            </a:pPr>
            <a:r>
              <a:rPr lang="en-GB" dirty="0">
                <a:solidFill>
                  <a:srgbClr val="1064A2"/>
                </a:solidFill>
                <a:latin typeface="Arial" panose="020B0604020202020204" pitchFamily="34" charset="0"/>
                <a:ea typeface="Times New Roman" panose="02020603050405020304" pitchFamily="18" charset="0"/>
                <a:cs typeface="Arial" panose="020B0604020202020204" pitchFamily="34" charset="0"/>
              </a:rPr>
              <a:t>Lot 9 – Nursing Learning Disability/Autistic Spectrum Disorder</a:t>
            </a:r>
            <a:endParaRPr lang="en-GB" dirty="0">
              <a:solidFill>
                <a:srgbClr val="1064A2"/>
              </a:solidFill>
              <a:latin typeface="Arial" panose="020B0604020202020204" pitchFamily="34" charset="0"/>
            </a:endParaRPr>
          </a:p>
          <a:p>
            <a:pPr algn="l" rtl="0" eaLnBrk="1" fontAlgn="t" latinLnBrk="0" hangingPunct="1">
              <a:lnSpc>
                <a:spcPct val="115000"/>
              </a:lnSpc>
              <a:spcBef>
                <a:spcPts val="0"/>
              </a:spcBef>
              <a:spcAft>
                <a:spcPts val="1000"/>
              </a:spcAft>
            </a:pPr>
            <a:r>
              <a:rPr lang="en-GB" b="0" i="0" u="none" strike="noStrike" kern="1200" dirty="0">
                <a:solidFill>
                  <a:srgbClr val="1064A2"/>
                </a:solidFill>
                <a:effectLst/>
                <a:latin typeface="Arial" panose="020B0604020202020204" pitchFamily="34" charset="0"/>
                <a:ea typeface="Times New Roman" panose="02020603050405020304" pitchFamily="18" charset="0"/>
                <a:cs typeface="Arial" panose="020B0604020202020204" pitchFamily="34" charset="0"/>
              </a:rPr>
              <a:t>Lot 10 – Nursing Mental Health</a:t>
            </a:r>
            <a:endParaRPr lang="en-GB" dirty="0">
              <a:solidFill>
                <a:srgbClr val="1064A2"/>
              </a:solidFill>
            </a:endParaRPr>
          </a:p>
          <a:p>
            <a:endParaRPr lang="en-GB" dirty="0"/>
          </a:p>
        </p:txBody>
      </p:sp>
      <p:sp>
        <p:nvSpPr>
          <p:cNvPr id="4" name="Slide Number Placeholder 3">
            <a:extLst>
              <a:ext uri="{FF2B5EF4-FFF2-40B4-BE49-F238E27FC236}">
                <a16:creationId xmlns:a16="http://schemas.microsoft.com/office/drawing/2014/main" id="{FD77F458-DDC6-EC43-B60A-1EBB8EFE3CF1}"/>
              </a:ext>
            </a:extLst>
          </p:cNvPr>
          <p:cNvSpPr>
            <a:spLocks noGrp="1"/>
          </p:cNvSpPr>
          <p:nvPr>
            <p:ph type="sldNum" sz="quarter" idx="4"/>
          </p:nvPr>
        </p:nvSpPr>
        <p:spPr/>
        <p:txBody>
          <a:bodyPr/>
          <a:lstStyle/>
          <a:p>
            <a:fld id="{4355F0BC-E4B4-6141-ACA6-9E8905137EE3}" type="slidenum">
              <a:rPr lang="en-US" smtClean="0"/>
              <a:pPr/>
              <a:t>27</a:t>
            </a:fld>
            <a:endParaRPr lang="en-US" dirty="0"/>
          </a:p>
        </p:txBody>
      </p:sp>
      <p:sp>
        <p:nvSpPr>
          <p:cNvPr id="5" name="Subtitle 4">
            <a:extLst>
              <a:ext uri="{FF2B5EF4-FFF2-40B4-BE49-F238E27FC236}">
                <a16:creationId xmlns:a16="http://schemas.microsoft.com/office/drawing/2014/main" id="{CC948659-8942-FDB8-E43B-A327456E181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204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F2BE-4E03-38B1-E1D0-B3C014D0411B}"/>
              </a:ext>
            </a:extLst>
          </p:cNvPr>
          <p:cNvSpPr>
            <a:spLocks noGrp="1"/>
          </p:cNvSpPr>
          <p:nvPr>
            <p:ph type="ctrTitle"/>
          </p:nvPr>
        </p:nvSpPr>
        <p:spPr>
          <a:xfrm>
            <a:off x="427208" y="1154856"/>
            <a:ext cx="10514012" cy="969935"/>
          </a:xfrm>
        </p:spPr>
        <p:txBody>
          <a:bodyPr/>
          <a:lstStyle/>
          <a:p>
            <a:r>
              <a:rPr lang="en-GB" dirty="0"/>
              <a:t>Discussion Point – Strength Based Approach &amp; Supportive Communities</a:t>
            </a:r>
          </a:p>
        </p:txBody>
      </p:sp>
      <p:sp>
        <p:nvSpPr>
          <p:cNvPr id="3" name="Text Placeholder 2">
            <a:extLst>
              <a:ext uri="{FF2B5EF4-FFF2-40B4-BE49-F238E27FC236}">
                <a16:creationId xmlns:a16="http://schemas.microsoft.com/office/drawing/2014/main" id="{5F3E0EAF-D32C-B1BF-AB5A-BDAA97ACD8D6}"/>
              </a:ext>
            </a:extLst>
          </p:cNvPr>
          <p:cNvSpPr>
            <a:spLocks noGrp="1"/>
          </p:cNvSpPr>
          <p:nvPr>
            <p:ph type="body" sz="half" idx="2"/>
          </p:nvPr>
        </p:nvSpPr>
        <p:spPr>
          <a:xfrm>
            <a:off x="884202" y="2689769"/>
            <a:ext cx="10445785" cy="3772663"/>
          </a:xfrm>
        </p:spPr>
        <p:txBody>
          <a:bodyPr/>
          <a:lstStyle/>
          <a:p>
            <a:pPr marL="457200" indent="-457200">
              <a:buFont typeface="+mj-lt"/>
              <a:buAutoNum type="arabicPeriod" startAt="6"/>
            </a:pPr>
            <a:r>
              <a:rPr lang="en-GB" sz="2000" dirty="0">
                <a:solidFill>
                  <a:srgbClr val="1064A2"/>
                </a:solidFill>
              </a:rPr>
              <a:t>Do you have any examples of supportive communities and strength-based practices you can share?</a:t>
            </a:r>
          </a:p>
          <a:p>
            <a:pPr marL="457200" indent="-457200">
              <a:buFont typeface="+mj-lt"/>
              <a:buAutoNum type="arabicPeriod" startAt="6"/>
            </a:pPr>
            <a:r>
              <a:rPr lang="en-GB" sz="2000" dirty="0">
                <a:solidFill>
                  <a:srgbClr val="1064A2"/>
                </a:solidFill>
              </a:rPr>
              <a:t>Where have you experienced challenges?</a:t>
            </a:r>
          </a:p>
          <a:p>
            <a:pPr marL="457200" indent="-457200">
              <a:buFont typeface="+mj-lt"/>
              <a:buAutoNum type="arabicPeriod" startAt="6"/>
            </a:pPr>
            <a:r>
              <a:rPr lang="en-GB" sz="2000" dirty="0">
                <a:solidFill>
                  <a:srgbClr val="1064A2"/>
                </a:solidFill>
              </a:rPr>
              <a:t>What do service specifications need to provide to enable you to deliver services in outcomes-focused ways?</a:t>
            </a:r>
          </a:p>
          <a:p>
            <a:pPr marL="457200" indent="-457200">
              <a:buFont typeface="+mj-lt"/>
              <a:buAutoNum type="arabicPeriod" startAt="6"/>
            </a:pPr>
            <a:r>
              <a:rPr lang="en-GB" sz="2000" dirty="0">
                <a:solidFill>
                  <a:srgbClr val="1064A2"/>
                </a:solidFill>
              </a:rPr>
              <a:t>What information do you require from social work teams to enable you and people you support to co-define outcomes and aspirations?</a:t>
            </a:r>
          </a:p>
          <a:p>
            <a:pPr marL="457200" indent="-457200">
              <a:buFont typeface="+mj-lt"/>
              <a:buAutoNum type="arabicPeriod" startAt="6"/>
            </a:pPr>
            <a:r>
              <a:rPr lang="en-GB" sz="2000" dirty="0">
                <a:solidFill>
                  <a:srgbClr val="1064A2"/>
                </a:solidFill>
              </a:rPr>
              <a:t>What tools and resources do you use to help you to measure outcomes, and set new goals when people achieve?</a:t>
            </a:r>
          </a:p>
        </p:txBody>
      </p:sp>
      <p:sp>
        <p:nvSpPr>
          <p:cNvPr id="4" name="Slide Number Placeholder 3">
            <a:extLst>
              <a:ext uri="{FF2B5EF4-FFF2-40B4-BE49-F238E27FC236}">
                <a16:creationId xmlns:a16="http://schemas.microsoft.com/office/drawing/2014/main" id="{51E06FB7-4506-617F-4E88-41F36FD21E2F}"/>
              </a:ext>
            </a:extLst>
          </p:cNvPr>
          <p:cNvSpPr>
            <a:spLocks noGrp="1"/>
          </p:cNvSpPr>
          <p:nvPr>
            <p:ph type="sldNum" sz="quarter" idx="4"/>
          </p:nvPr>
        </p:nvSpPr>
        <p:spPr/>
        <p:txBody>
          <a:bodyPr/>
          <a:lstStyle/>
          <a:p>
            <a:fld id="{4355F0BC-E4B4-6141-ACA6-9E8905137EE3}" type="slidenum">
              <a:rPr lang="en-US" smtClean="0"/>
              <a:pPr/>
              <a:t>28</a:t>
            </a:fld>
            <a:endParaRPr lang="en-US" dirty="0"/>
          </a:p>
        </p:txBody>
      </p:sp>
      <p:sp>
        <p:nvSpPr>
          <p:cNvPr id="5" name="Subtitle 4">
            <a:extLst>
              <a:ext uri="{FF2B5EF4-FFF2-40B4-BE49-F238E27FC236}">
                <a16:creationId xmlns:a16="http://schemas.microsoft.com/office/drawing/2014/main" id="{355A0002-7CB5-E132-643F-D02DD224AF2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1743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ACA3-0EFA-300E-5DD1-2A738425656A}"/>
              </a:ext>
            </a:extLst>
          </p:cNvPr>
          <p:cNvSpPr>
            <a:spLocks noGrp="1"/>
          </p:cNvSpPr>
          <p:nvPr>
            <p:ph type="ctrTitle"/>
          </p:nvPr>
        </p:nvSpPr>
        <p:spPr>
          <a:xfrm>
            <a:off x="1023913" y="1256191"/>
            <a:ext cx="10514012" cy="614260"/>
          </a:xfrm>
        </p:spPr>
        <p:txBody>
          <a:bodyPr/>
          <a:lstStyle/>
          <a:p>
            <a:r>
              <a:rPr lang="en-GB" dirty="0"/>
              <a:t>Discussion Point – Delivery Aims</a:t>
            </a:r>
          </a:p>
        </p:txBody>
      </p:sp>
      <p:sp>
        <p:nvSpPr>
          <p:cNvPr id="3" name="Text Placeholder 2">
            <a:extLst>
              <a:ext uri="{FF2B5EF4-FFF2-40B4-BE49-F238E27FC236}">
                <a16:creationId xmlns:a16="http://schemas.microsoft.com/office/drawing/2014/main" id="{7D680280-D097-C9BA-D06B-3B2EDF486940}"/>
              </a:ext>
            </a:extLst>
          </p:cNvPr>
          <p:cNvSpPr>
            <a:spLocks noGrp="1"/>
          </p:cNvSpPr>
          <p:nvPr>
            <p:ph type="body" sz="half" idx="2"/>
          </p:nvPr>
        </p:nvSpPr>
        <p:spPr>
          <a:xfrm>
            <a:off x="1622793" y="2226833"/>
            <a:ext cx="8946413" cy="3948056"/>
          </a:xfrm>
        </p:spPr>
        <p:txBody>
          <a:bodyPr vert="horz" lIns="36000" tIns="36000" rIns="36000" bIns="36000" rtlCol="0" anchor="t">
            <a:noAutofit/>
          </a:bodyPr>
          <a:lstStyle/>
          <a:p>
            <a:pPr marL="457200" indent="-457200">
              <a:buFont typeface="+mj-lt"/>
              <a:buAutoNum type="arabicPeriod" startAt="11"/>
            </a:pPr>
            <a:r>
              <a:rPr lang="en-GB" sz="2000" dirty="0">
                <a:solidFill>
                  <a:srgbClr val="1064A2"/>
                </a:solidFill>
              </a:rPr>
              <a:t>What helps you to achieve good quality care home provision for the people you support? </a:t>
            </a:r>
          </a:p>
          <a:p>
            <a:pPr marL="457200" indent="-457200">
              <a:buFont typeface="+mj-lt"/>
              <a:buAutoNum type="arabicPeriod" startAt="11"/>
            </a:pPr>
            <a:r>
              <a:rPr lang="en-GB" sz="2000" dirty="0">
                <a:solidFill>
                  <a:srgbClr val="1064A2"/>
                </a:solidFill>
              </a:rPr>
              <a:t>What are your barriers and/or challenges to achieving this? </a:t>
            </a:r>
          </a:p>
          <a:p>
            <a:pPr marL="457200" indent="-457200">
              <a:buFont typeface="+mj-lt"/>
              <a:buAutoNum type="arabicPeriod" startAt="11"/>
            </a:pPr>
            <a:r>
              <a:rPr lang="en-GB" sz="2000" dirty="0">
                <a:solidFill>
                  <a:srgbClr val="1064A2"/>
                </a:solidFill>
              </a:rPr>
              <a:t>What learning and experiences can you share that reduce the impact of these barriers/challenges?</a:t>
            </a:r>
          </a:p>
          <a:p>
            <a:pPr marL="457200" indent="-457200">
              <a:buFont typeface="+mj-lt"/>
              <a:buAutoNum type="arabicPeriod" startAt="11"/>
            </a:pPr>
            <a:r>
              <a:rPr lang="en-GB" sz="2000" dirty="0">
                <a:solidFill>
                  <a:srgbClr val="1064A2"/>
                </a:solidFill>
              </a:rPr>
              <a:t>How can we work together to achieve good quality care and support?</a:t>
            </a:r>
          </a:p>
          <a:p>
            <a:pPr marL="457200" indent="-457200">
              <a:buFont typeface="+mj-lt"/>
              <a:buAutoNum type="arabicPeriod" startAt="11"/>
            </a:pPr>
            <a:r>
              <a:rPr lang="en-GB" sz="2000" dirty="0">
                <a:solidFill>
                  <a:srgbClr val="1064A2"/>
                </a:solidFill>
                <a:latin typeface="Avenir Book"/>
              </a:rPr>
              <a:t>Are there any areas in the service specification where we can add further detail, or make things clearer, to help you continue to meet people's needs and achieve outcomes? </a:t>
            </a:r>
            <a:r>
              <a:rPr lang="en-GB" sz="2000" i="1" dirty="0">
                <a:solidFill>
                  <a:srgbClr val="1064A2"/>
                </a:solidFill>
                <a:latin typeface="Avenir Book"/>
              </a:rPr>
              <a:t>*Please refer to attachment</a:t>
            </a:r>
            <a:endParaRPr lang="en-GB" sz="2000" i="1" dirty="0">
              <a:solidFill>
                <a:srgbClr val="1064A2"/>
              </a:solidFill>
            </a:endParaRPr>
          </a:p>
        </p:txBody>
      </p:sp>
      <p:sp>
        <p:nvSpPr>
          <p:cNvPr id="4" name="Slide Number Placeholder 3">
            <a:extLst>
              <a:ext uri="{FF2B5EF4-FFF2-40B4-BE49-F238E27FC236}">
                <a16:creationId xmlns:a16="http://schemas.microsoft.com/office/drawing/2014/main" id="{3CFFAE4D-1E39-F487-7DCB-345AF94E35A0}"/>
              </a:ext>
            </a:extLst>
          </p:cNvPr>
          <p:cNvSpPr>
            <a:spLocks noGrp="1"/>
          </p:cNvSpPr>
          <p:nvPr>
            <p:ph type="sldNum" sz="quarter" idx="4"/>
          </p:nvPr>
        </p:nvSpPr>
        <p:spPr/>
        <p:txBody>
          <a:bodyPr/>
          <a:lstStyle/>
          <a:p>
            <a:fld id="{4355F0BC-E4B4-6141-ACA6-9E8905137EE3}" type="slidenum">
              <a:rPr lang="en-US" smtClean="0"/>
              <a:pPr/>
              <a:t>29</a:t>
            </a:fld>
            <a:endParaRPr lang="en-US" dirty="0"/>
          </a:p>
        </p:txBody>
      </p:sp>
      <p:sp>
        <p:nvSpPr>
          <p:cNvPr id="5" name="Subtitle 4">
            <a:extLst>
              <a:ext uri="{FF2B5EF4-FFF2-40B4-BE49-F238E27FC236}">
                <a16:creationId xmlns:a16="http://schemas.microsoft.com/office/drawing/2014/main" id="{EDA4BF4D-BDB9-342B-AA0E-18D08173E01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7319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0E3D85-09A8-EE2F-C23A-5E324420DBFC}"/>
              </a:ext>
            </a:extLst>
          </p:cNvPr>
          <p:cNvSpPr>
            <a:spLocks noGrp="1"/>
          </p:cNvSpPr>
          <p:nvPr>
            <p:ph type="ctrTitle"/>
          </p:nvPr>
        </p:nvSpPr>
        <p:spPr>
          <a:xfrm>
            <a:off x="428252" y="1182844"/>
            <a:ext cx="10514012" cy="614260"/>
          </a:xfrm>
        </p:spPr>
        <p:txBody>
          <a:bodyPr/>
          <a:lstStyle/>
          <a:p>
            <a:r>
              <a:rPr lang="en-GB" dirty="0"/>
              <a:t>Aims</a:t>
            </a:r>
          </a:p>
        </p:txBody>
      </p:sp>
      <p:sp>
        <p:nvSpPr>
          <p:cNvPr id="9" name="Text Placeholder 8">
            <a:extLst>
              <a:ext uri="{FF2B5EF4-FFF2-40B4-BE49-F238E27FC236}">
                <a16:creationId xmlns:a16="http://schemas.microsoft.com/office/drawing/2014/main" id="{952FC5AA-77B4-4D62-939C-A20109A1B772}"/>
              </a:ext>
            </a:extLst>
          </p:cNvPr>
          <p:cNvSpPr>
            <a:spLocks noGrp="1"/>
          </p:cNvSpPr>
          <p:nvPr>
            <p:ph type="body" sz="half" idx="2"/>
          </p:nvPr>
        </p:nvSpPr>
        <p:spPr>
          <a:xfrm>
            <a:off x="428252" y="2001500"/>
            <a:ext cx="11222280" cy="4265326"/>
          </a:xfrm>
        </p:spPr>
        <p:txBody>
          <a:bodyPr/>
          <a:lstStyle/>
          <a:p>
            <a:pPr marL="285750" marR="0" lvl="0" indent="-285750" algn="l" defTabSz="914400" rtl="0" eaLnBrk="1" fontAlgn="auto" latinLnBrk="0" hangingPunct="1">
              <a:lnSpc>
                <a:spcPts val="2080"/>
              </a:lnSpc>
              <a:spcBef>
                <a:spcPts val="1000"/>
              </a:spcBef>
              <a:spcAft>
                <a:spcPts val="0"/>
              </a:spcAft>
              <a:buClr>
                <a:srgbClr val="1064A2"/>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Staffordshire County Council are engaging with the Care Home market ahead of publishing a tender opportunity in Autumn 2024. </a:t>
            </a:r>
          </a:p>
          <a:p>
            <a:pPr marL="285750" marR="0" lvl="0" indent="-285750" algn="l" defTabSz="914400" rtl="0" eaLnBrk="1" fontAlgn="auto" latinLnBrk="0" hangingPunct="1">
              <a:lnSpc>
                <a:spcPts val="2080"/>
              </a:lnSpc>
              <a:spcBef>
                <a:spcPts val="1000"/>
              </a:spcBef>
              <a:spcAft>
                <a:spcPts val="0"/>
              </a:spcAft>
              <a:buClr>
                <a:srgbClr val="1064A2"/>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We are seeking to recommission residential and nursing Care Home Services for both older people (aged 65+) and working age adults (aged 18 - 64) which include people with the following support needs: learning disabilities, Autism/ASD, mental health and physical disabilities. </a:t>
            </a:r>
          </a:p>
          <a:p>
            <a:pPr marL="285750" marR="0" lvl="0" indent="-285750" algn="l" defTabSz="914400" rtl="0" eaLnBrk="1" fontAlgn="auto" latinLnBrk="0" hangingPunct="1">
              <a:lnSpc>
                <a:spcPts val="2080"/>
              </a:lnSpc>
              <a:spcBef>
                <a:spcPts val="1000"/>
              </a:spcBef>
              <a:spcAft>
                <a:spcPts val="0"/>
              </a:spcAft>
              <a:buClr>
                <a:srgbClr val="1064A2"/>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We are seeking your valuable input as we design our new commissioning model. Our aim is that this recommission will drive a fundamental change in practice which focuses on achieving people's health and wellbeing outcomes for the short and long term. </a:t>
            </a:r>
          </a:p>
          <a:p>
            <a:pPr marL="285750" marR="0" lvl="0" indent="-285750" algn="l" defTabSz="914400" rtl="0" eaLnBrk="1" fontAlgn="auto" latinLnBrk="0" hangingPunct="1">
              <a:lnSpc>
                <a:spcPts val="2080"/>
              </a:lnSpc>
              <a:spcBef>
                <a:spcPts val="1000"/>
              </a:spcBef>
              <a:spcAft>
                <a:spcPts val="0"/>
              </a:spcAft>
              <a:buClr>
                <a:srgbClr val="1064A2"/>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We want to work with Providers who are committed to enabling people to access all the opportunities available to them to live a rich and meaningful life. </a:t>
            </a:r>
          </a:p>
          <a:p>
            <a:pPr marL="285750" marR="0" lvl="0" indent="-285750" algn="l" defTabSz="914400" rtl="0" eaLnBrk="1" fontAlgn="auto" latinLnBrk="0" hangingPunct="1">
              <a:lnSpc>
                <a:spcPts val="2080"/>
              </a:lnSpc>
              <a:spcBef>
                <a:spcPts val="1000"/>
              </a:spcBef>
              <a:spcAft>
                <a:spcPts val="0"/>
              </a:spcAft>
              <a:buClr>
                <a:srgbClr val="1064A2"/>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Your input as Care Home Providers is essential. Your expertise and experience of delivering services locally and in other areas will support us to develop a service specification, delivery mechanism and contract monitoring/quality assurance process that is effective, meaningful and puts </a:t>
            </a:r>
            <a:r>
              <a:rPr lang="en-GB" sz="1800" dirty="0">
                <a:solidFill>
                  <a:srgbClr val="1064A2"/>
                </a:solidFill>
              </a:rPr>
              <a:t>people</a:t>
            </a:r>
            <a:r>
              <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 at the centre of all we do.</a:t>
            </a:r>
          </a:p>
          <a:p>
            <a:pPr marL="0" marR="0" lvl="0" indent="0" algn="l" defTabSz="914400" rtl="0" eaLnBrk="1" fontAlgn="auto" latinLnBrk="0" hangingPunct="1">
              <a:lnSpc>
                <a:spcPts val="2080"/>
              </a:lnSpc>
              <a:spcBef>
                <a:spcPts val="1000"/>
              </a:spcBef>
              <a:spcAft>
                <a:spcPts val="0"/>
              </a:spcAft>
              <a:buClr>
                <a:srgbClr val="1064A2"/>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ts val="2080"/>
              </a:lnSpc>
              <a:spcBef>
                <a:spcPts val="1000"/>
              </a:spcBef>
              <a:spcAft>
                <a:spcPts val="0"/>
              </a:spcAft>
              <a:buClr>
                <a:srgbClr val="1064A2"/>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a:p>
            <a:endParaRPr lang="en-GB" dirty="0"/>
          </a:p>
        </p:txBody>
      </p:sp>
      <p:sp>
        <p:nvSpPr>
          <p:cNvPr id="5" name="Slide Number Placeholder 4">
            <a:extLst>
              <a:ext uri="{FF2B5EF4-FFF2-40B4-BE49-F238E27FC236}">
                <a16:creationId xmlns:a16="http://schemas.microsoft.com/office/drawing/2014/main" id="{F51DE7D5-BAE4-1E71-009D-84848B21E664}"/>
              </a:ext>
            </a:extLst>
          </p:cNvPr>
          <p:cNvSpPr>
            <a:spLocks noGrp="1"/>
          </p:cNvSpPr>
          <p:nvPr>
            <p:ph type="sldNum" sz="quarter" idx="4"/>
          </p:nvPr>
        </p:nvSpPr>
        <p:spPr/>
        <p:txBody>
          <a:bodyPr/>
          <a:lstStyle/>
          <a:p>
            <a:fld id="{4355F0BC-E4B4-6141-ACA6-9E8905137EE3}" type="slidenum">
              <a:rPr lang="en-US" smtClean="0"/>
              <a:pPr/>
              <a:t>3</a:t>
            </a:fld>
            <a:endParaRPr lang="en-US" dirty="0"/>
          </a:p>
        </p:txBody>
      </p:sp>
      <p:sp>
        <p:nvSpPr>
          <p:cNvPr id="8" name="Subtitle 7">
            <a:extLst>
              <a:ext uri="{FF2B5EF4-FFF2-40B4-BE49-F238E27FC236}">
                <a16:creationId xmlns:a16="http://schemas.microsoft.com/office/drawing/2014/main" id="{5EF7D26D-E6D6-0D5D-2781-6E69F2CECCF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59024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B202FE-BBF8-FDC6-4A9C-B89123AD1109}"/>
              </a:ext>
            </a:extLst>
          </p:cNvPr>
          <p:cNvSpPr>
            <a:spLocks noGrp="1"/>
          </p:cNvSpPr>
          <p:nvPr>
            <p:ph type="ctrTitle"/>
          </p:nvPr>
        </p:nvSpPr>
        <p:spPr/>
        <p:txBody>
          <a:bodyPr>
            <a:normAutofit fontScale="90000"/>
          </a:bodyPr>
          <a:lstStyle/>
          <a:p>
            <a:r>
              <a:rPr kumimoji="0" lang="en-GB" sz="4900" b="1" i="0" u="none" strike="noStrike" kern="1200" cap="none" spc="0" normalizeH="0" baseline="0" noProof="0" dirty="0">
                <a:ln>
                  <a:noFill/>
                </a:ln>
                <a:solidFill>
                  <a:prstClr val="white"/>
                </a:solidFill>
                <a:effectLst/>
                <a:uLnTx/>
                <a:uFillTx/>
                <a:latin typeface="Avenir Black" panose="02000503020000020003" pitchFamily="2" charset="0"/>
                <a:ea typeface="+mj-ea"/>
                <a:cs typeface="+mj-cs"/>
              </a:rPr>
              <a:t>Other Information:</a:t>
            </a:r>
            <a:br>
              <a:rPr kumimoji="0" lang="en-GB" sz="4900" b="1" i="0" u="none" strike="noStrike" kern="1200" cap="none" spc="0" normalizeH="0" baseline="0" noProof="0" dirty="0">
                <a:ln>
                  <a:noFill/>
                </a:ln>
                <a:solidFill>
                  <a:prstClr val="white"/>
                </a:solidFill>
                <a:effectLst/>
                <a:uLnTx/>
                <a:uFillTx/>
                <a:latin typeface="Avenir Black" panose="02000503020000020003" pitchFamily="2" charset="0"/>
                <a:ea typeface="+mj-ea"/>
                <a:cs typeface="+mj-cs"/>
              </a:rPr>
            </a:br>
            <a:r>
              <a:rPr kumimoji="0" lang="en-GB" sz="4900" b="1" i="0" u="none" strike="noStrike" kern="1200" cap="none" spc="0" normalizeH="0" baseline="0" noProof="0" dirty="0">
                <a:ln>
                  <a:noFill/>
                </a:ln>
                <a:solidFill>
                  <a:prstClr val="white"/>
                </a:solidFill>
                <a:effectLst/>
                <a:uLnTx/>
                <a:uFillTx/>
                <a:latin typeface="Avenir Black" panose="02000503020000020003" pitchFamily="2" charset="0"/>
                <a:ea typeface="+mj-ea"/>
                <a:cs typeface="+mj-cs"/>
              </a:rPr>
              <a:t>Staffordshire's Procurement Processes &amp; TPSIQ</a:t>
            </a:r>
            <a:endParaRPr lang="en-GB" dirty="0"/>
          </a:p>
        </p:txBody>
      </p:sp>
      <p:sp>
        <p:nvSpPr>
          <p:cNvPr id="4" name="Slide Number Placeholder 3">
            <a:extLst>
              <a:ext uri="{FF2B5EF4-FFF2-40B4-BE49-F238E27FC236}">
                <a16:creationId xmlns:a16="http://schemas.microsoft.com/office/drawing/2014/main" id="{288CF3DA-32C0-A551-21E7-239B27D7C02E}"/>
              </a:ext>
            </a:extLst>
          </p:cNvPr>
          <p:cNvSpPr>
            <a:spLocks noGrp="1"/>
          </p:cNvSpPr>
          <p:nvPr>
            <p:ph type="sldNum" sz="quarter" idx="4294967295"/>
          </p:nvPr>
        </p:nvSpPr>
        <p:spPr>
          <a:xfrm>
            <a:off x="11772900" y="392113"/>
            <a:ext cx="419100" cy="365125"/>
          </a:xfrm>
          <a:prstGeom prst="rect">
            <a:avLst/>
          </a:prstGeom>
        </p:spPr>
        <p:txBody>
          <a:bodyPr/>
          <a:lstStyle/>
          <a:p>
            <a:fld id="{4355F0BC-E4B4-6141-ACA6-9E8905137EE3}" type="slidenum">
              <a:rPr lang="en-US" smtClean="0"/>
              <a:pPr/>
              <a:t>30</a:t>
            </a:fld>
            <a:endParaRPr lang="en-US" dirty="0"/>
          </a:p>
        </p:txBody>
      </p:sp>
    </p:spTree>
    <p:extLst>
      <p:ext uri="{BB962C8B-B14F-4D97-AF65-F5344CB8AC3E}">
        <p14:creationId xmlns:p14="http://schemas.microsoft.com/office/powerpoint/2010/main" val="59063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A4CE-E616-F550-9524-070961DA9886}"/>
              </a:ext>
            </a:extLst>
          </p:cNvPr>
          <p:cNvSpPr>
            <a:spLocks noGrp="1"/>
          </p:cNvSpPr>
          <p:nvPr>
            <p:ph type="ctrTitle"/>
          </p:nvPr>
        </p:nvSpPr>
        <p:spPr>
          <a:xfrm>
            <a:off x="587005" y="926133"/>
            <a:ext cx="10514012" cy="614260"/>
          </a:xfrm>
        </p:spPr>
        <p:txBody>
          <a:bodyPr/>
          <a:lstStyle/>
          <a:p>
            <a:r>
              <a:rPr lang="en-GB" dirty="0"/>
              <a:t>Procurement Process</a:t>
            </a:r>
          </a:p>
        </p:txBody>
      </p:sp>
      <p:sp>
        <p:nvSpPr>
          <p:cNvPr id="3" name="Text Placeholder 2">
            <a:extLst>
              <a:ext uri="{FF2B5EF4-FFF2-40B4-BE49-F238E27FC236}">
                <a16:creationId xmlns:a16="http://schemas.microsoft.com/office/drawing/2014/main" id="{7BD035EF-464A-A9EA-60AB-8E2FB1872A8F}"/>
              </a:ext>
            </a:extLst>
          </p:cNvPr>
          <p:cNvSpPr>
            <a:spLocks noGrp="1"/>
          </p:cNvSpPr>
          <p:nvPr>
            <p:ph type="body" sz="half" idx="2"/>
          </p:nvPr>
        </p:nvSpPr>
        <p:spPr>
          <a:xfrm>
            <a:off x="801130" y="1543848"/>
            <a:ext cx="10591060" cy="4756598"/>
          </a:xfrm>
        </p:spPr>
        <p:txBody>
          <a:bodyPr vert="horz" lIns="36000" tIns="36000" rIns="36000" bIns="36000" rtlCol="0" anchor="t">
            <a:noAutofit/>
          </a:bodyPr>
          <a:lstStyle/>
          <a:p>
            <a:pPr marL="342900" marR="0" lvl="0" indent="-342900" algn="l" defTabSz="914400" rtl="0" eaLnBrk="1" fontAlgn="auto" latinLnBrk="0" hangingPunct="1">
              <a:lnSpc>
                <a:spcPts val="1560"/>
              </a:lnSpc>
              <a:spcBef>
                <a:spcPts val="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1064A2"/>
                </a:solidFill>
                <a:effectLst/>
                <a:uLnTx/>
                <a:uFillTx/>
                <a:latin typeface="Avenir Book" panose="02000503020000020003"/>
                <a:cs typeface="Arial" panose="020B0604020202020204" pitchFamily="34" charset="0"/>
              </a:rPr>
              <a:t>Register </a:t>
            </a:r>
            <a:r>
              <a:rPr lang="en-GB" altLang="en-US" sz="2000" dirty="0">
                <a:solidFill>
                  <a:srgbClr val="1064A2"/>
                </a:solidFill>
                <a:latin typeface="Avenir Book" panose="02000503020000020003"/>
                <a:cs typeface="Arial" panose="020B0604020202020204" pitchFamily="34" charset="0"/>
              </a:rPr>
              <a:t>on the Councils e-procurement system </a:t>
            </a:r>
            <a:r>
              <a:rPr lang="en-GB" altLang="en-US" sz="2000" dirty="0" err="1">
                <a:solidFill>
                  <a:srgbClr val="1064A2"/>
                </a:solidFill>
                <a:latin typeface="Avenir Book" panose="02000503020000020003"/>
                <a:cs typeface="Arial" panose="020B0604020202020204" pitchFamily="34" charset="0"/>
              </a:rPr>
              <a:t>Proactis</a:t>
            </a:r>
            <a:r>
              <a:rPr lang="en-GB" altLang="en-US" sz="2000" dirty="0">
                <a:solidFill>
                  <a:srgbClr val="1064A2"/>
                </a:solidFill>
                <a:latin typeface="Avenir Book" panose="02000503020000020003"/>
                <a:cs typeface="Arial" panose="020B0604020202020204" pitchFamily="34" charset="0"/>
              </a:rPr>
              <a:t>:</a:t>
            </a:r>
          </a:p>
          <a:p>
            <a:pPr marR="0" lvl="0" algn="l" defTabSz="914400" rtl="0" eaLnBrk="1" fontAlgn="auto" latinLnBrk="0" hangingPunct="1">
              <a:lnSpc>
                <a:spcPts val="1560"/>
              </a:lnSpc>
              <a:spcBef>
                <a:spcPts val="0"/>
              </a:spcBef>
              <a:spcAft>
                <a:spcPts val="0"/>
              </a:spcAft>
              <a:buClrTx/>
              <a:buSzTx/>
              <a:tabLst/>
              <a:defRPr/>
            </a:pPr>
            <a:endParaRPr lang="en-GB" sz="2000" dirty="0">
              <a:solidFill>
                <a:srgbClr val="1064A2"/>
              </a:solidFill>
              <a:latin typeface="Avenir Book" panose="02000503020000020003"/>
              <a:cs typeface="Arial" panose="020B0604020202020204" pitchFamily="34" charset="0"/>
              <a:hlinkClick r:id="rId2">
                <a:extLst>
                  <a:ext uri="{A12FA001-AC4F-418D-AE19-62706E023703}">
                    <ahyp:hlinkClr xmlns:ahyp="http://schemas.microsoft.com/office/drawing/2018/hyperlinkcolor" val="tx"/>
                  </a:ext>
                </a:extLst>
              </a:hlinkClick>
            </a:endParaRPr>
          </a:p>
          <a:p>
            <a:pPr lvl="1">
              <a:lnSpc>
                <a:spcPts val="1560"/>
              </a:lnSpc>
              <a:buClrTx/>
              <a:defRPr/>
            </a:pPr>
            <a:r>
              <a:rPr lang="en-GB" sz="2000" b="0" i="0" dirty="0">
                <a:solidFill>
                  <a:srgbClr val="1064A2"/>
                </a:solidFill>
                <a:effectLst/>
                <a:latin typeface="Avenir Book" panose="02000503020000020003"/>
                <a:hlinkClick r:id="rId2">
                  <a:extLst>
                    <a:ext uri="{A12FA001-AC4F-418D-AE19-62706E023703}">
                      <ahyp:hlinkClr xmlns:ahyp="http://schemas.microsoft.com/office/drawing/2018/hyperlinkcolor" val="tx"/>
                    </a:ext>
                  </a:extLst>
                </a:hlinkClick>
              </a:rPr>
              <a:t>https://Supplierlive.proactisp2p.com/Account/Login#</a:t>
            </a:r>
            <a:endParaRPr lang="en-GB" sz="2000" b="0" i="0" dirty="0">
              <a:solidFill>
                <a:srgbClr val="1064A2"/>
              </a:solidFill>
              <a:effectLst/>
              <a:latin typeface="Avenir Book" panose="02000503020000020003"/>
            </a:endParaRPr>
          </a:p>
          <a:p>
            <a:pPr lvl="1">
              <a:lnSpc>
                <a:spcPts val="1560"/>
              </a:lnSpc>
              <a:defRPr/>
            </a:pPr>
            <a:endParaRPr lang="en-GB" sz="1200" b="0" i="0" dirty="0">
              <a:solidFill>
                <a:srgbClr val="1064A2"/>
              </a:solidFill>
              <a:effectLst/>
              <a:latin typeface="Avenir Book" panose="02000503020000020003"/>
            </a:endParaRPr>
          </a:p>
          <a:p>
            <a:pPr marL="285750" marR="0" lvl="0" indent="-285750" algn="l" defTabSz="914400" rtl="0" eaLnBrk="1" fontAlgn="auto" latinLnBrk="0" hangingPunct="1">
              <a:lnSpc>
                <a:spcPts val="1560"/>
              </a:lnSpc>
              <a:spcBef>
                <a:spcPts val="0"/>
              </a:spcBef>
              <a:spcAft>
                <a:spcPts val="0"/>
              </a:spcAft>
              <a:buClrTx/>
              <a:buSzTx/>
              <a:buFont typeface="Arial" panose="020B0604020202020204" pitchFamily="34" charset="0"/>
              <a:buChar char="•"/>
              <a:tabLst/>
              <a:defRPr/>
            </a:pPr>
            <a:endParaRPr lang="en-GB" altLang="en-US" sz="2000" dirty="0">
              <a:solidFill>
                <a:srgbClr val="1064A2"/>
              </a:solidFill>
              <a:highlight>
                <a:srgbClr val="FFFF00"/>
              </a:highlight>
              <a:latin typeface="Avenir Book" panose="02000503020000020003"/>
              <a:cs typeface="Arial" panose="020B0604020202020204" pitchFamily="34" charset="0"/>
            </a:endParaRPr>
          </a:p>
          <a:p>
            <a:pPr marL="342900" indent="-342900">
              <a:lnSpc>
                <a:spcPts val="1560"/>
              </a:lnSpc>
              <a:spcBef>
                <a:spcPts val="0"/>
              </a:spcBef>
              <a:buFont typeface="Arial" panose="020B0604020202020204" pitchFamily="34" charset="0"/>
              <a:buChar char="•"/>
              <a:defRPr/>
            </a:pPr>
            <a:r>
              <a:rPr kumimoji="0" lang="en-GB" altLang="en-US" sz="2000" b="0" i="0" u="none" strike="noStrike" kern="1200" cap="none" spc="0" normalizeH="0" baseline="0" noProof="0" dirty="0">
                <a:ln>
                  <a:noFill/>
                </a:ln>
                <a:solidFill>
                  <a:srgbClr val="1064A2"/>
                </a:solidFill>
                <a:effectLst/>
                <a:uLnTx/>
                <a:uFillTx/>
                <a:latin typeface="Avenir Book" panose="02000503020000020003"/>
                <a:cs typeface="Arial" panose="020B0604020202020204" pitchFamily="34" charset="0"/>
              </a:rPr>
              <a:t>Any new tender opportunities will be advertised via the following routes:</a:t>
            </a:r>
          </a:p>
          <a:p>
            <a:pPr marL="1428750" lvl="3" indent="-285750" defTabSz="685800">
              <a:spcBef>
                <a:spcPts val="825"/>
              </a:spcBef>
              <a:buFont typeface="Arial" panose="020B0604020202020204" pitchFamily="34" charset="0"/>
              <a:buChar char="•"/>
              <a:defRPr/>
            </a:pPr>
            <a:r>
              <a:rPr kumimoji="0" lang="en-GB" sz="2000" b="0" i="0" u="none" strike="noStrike" kern="1200" cap="none" spc="0" normalizeH="0" baseline="0" noProof="0" dirty="0">
                <a:ln>
                  <a:noFill/>
                </a:ln>
                <a:solidFill>
                  <a:srgbClr val="1064A2"/>
                </a:solidFill>
                <a:effectLst/>
                <a:uLnTx/>
                <a:uFillTx/>
                <a:latin typeface="Avenir Book" panose="02000503020000020003"/>
              </a:rPr>
              <a:t>Find a Tender Service (FTS) </a:t>
            </a:r>
            <a:r>
              <a:rPr kumimoji="0" lang="en-GB" sz="2000" b="0" i="0" u="none" strike="noStrike" kern="1200" cap="none" spc="0" normalizeH="0" baseline="0" noProof="0" dirty="0">
                <a:ln>
                  <a:noFill/>
                </a:ln>
                <a:solidFill>
                  <a:srgbClr val="1064A2"/>
                </a:solidFill>
                <a:effectLst/>
                <a:uLnTx/>
                <a:uFillTx/>
                <a:latin typeface="Avenir Book" panose="02000503020000020003"/>
                <a:hlinkClick r:id="rId3">
                  <a:extLst>
                    <a:ext uri="{A12FA001-AC4F-418D-AE19-62706E023703}">
                      <ahyp:hlinkClr xmlns:ahyp="http://schemas.microsoft.com/office/drawing/2018/hyperlinkcolor" val="tx"/>
                    </a:ext>
                  </a:extLst>
                </a:hlinkClick>
              </a:rPr>
              <a:t>https://www.gov.uk/find-tender</a:t>
            </a:r>
            <a:r>
              <a:rPr kumimoji="0" lang="en-GB" sz="2000" b="0" i="0" u="none" strike="noStrike" kern="1200" cap="none" spc="0" normalizeH="0" baseline="0" noProof="0" dirty="0">
                <a:ln>
                  <a:noFill/>
                </a:ln>
                <a:solidFill>
                  <a:srgbClr val="1064A2"/>
                </a:solidFill>
                <a:effectLst/>
                <a:uLnTx/>
                <a:uFillTx/>
                <a:latin typeface="Avenir Book" panose="02000503020000020003"/>
              </a:rPr>
              <a:t> and Contract Finder </a:t>
            </a:r>
            <a:r>
              <a:rPr kumimoji="0" lang="en-GB" sz="2000" b="0" i="0" u="none" strike="noStrike" kern="1200" cap="none" spc="0" normalizeH="0" baseline="0" noProof="0" dirty="0">
                <a:ln>
                  <a:noFill/>
                </a:ln>
                <a:solidFill>
                  <a:srgbClr val="1064A2"/>
                </a:solidFill>
                <a:effectLst/>
                <a:uLnTx/>
                <a:uFillTx/>
                <a:latin typeface="Avenir Book" panose="02000503020000020003"/>
                <a:hlinkClick r:id="rId4">
                  <a:extLst>
                    <a:ext uri="{A12FA001-AC4F-418D-AE19-62706E023703}">
                      <ahyp:hlinkClr xmlns:ahyp="http://schemas.microsoft.com/office/drawing/2018/hyperlinkcolor" val="tx"/>
                    </a:ext>
                  </a:extLst>
                </a:hlinkClick>
              </a:rPr>
              <a:t>https://www.contractsfinder.service.gov.uk/Search</a:t>
            </a:r>
            <a:endParaRPr kumimoji="0" lang="en-GB" sz="2000" b="0" i="0" u="none" strike="noStrike" kern="1200" cap="none" spc="0" normalizeH="0" baseline="0" noProof="0" dirty="0">
              <a:ln>
                <a:noFill/>
              </a:ln>
              <a:solidFill>
                <a:srgbClr val="1064A2"/>
              </a:solidFill>
              <a:effectLst/>
              <a:uLnTx/>
              <a:uFillTx/>
              <a:latin typeface="Avenir Book" panose="02000503020000020003"/>
            </a:endParaRPr>
          </a:p>
          <a:p>
            <a:pPr marL="1428750" lvl="3" indent="-285750" defTabSz="685800">
              <a:spcBef>
                <a:spcPts val="825"/>
              </a:spcBef>
              <a:buFont typeface="Arial" panose="020B0604020202020204" pitchFamily="34" charset="0"/>
              <a:buChar char="•"/>
              <a:defRPr/>
            </a:pPr>
            <a:r>
              <a:rPr kumimoji="0" lang="en-GB" altLang="en-US" sz="2000" b="0" i="0" u="none" strike="noStrike" kern="1200" cap="none" spc="0" normalizeH="0" baseline="0" noProof="0" dirty="0">
                <a:ln>
                  <a:noFill/>
                </a:ln>
                <a:solidFill>
                  <a:srgbClr val="1064A2"/>
                </a:solidFill>
                <a:effectLst/>
                <a:uLnTx/>
                <a:uFillTx/>
                <a:latin typeface="Avenir Book" panose="02000503020000020003"/>
                <a:cs typeface="Arial" panose="020B0604020202020204" pitchFamily="34" charset="0"/>
              </a:rPr>
              <a:t>E Procurement system: </a:t>
            </a:r>
            <a:r>
              <a:rPr kumimoji="0" lang="en-GB" altLang="en-US" sz="2000" b="0" i="0" u="none" strike="noStrike" kern="1200" cap="none" spc="0" normalizeH="0" baseline="0" noProof="0" dirty="0" err="1">
                <a:ln>
                  <a:noFill/>
                </a:ln>
                <a:solidFill>
                  <a:srgbClr val="1064A2"/>
                </a:solidFill>
                <a:effectLst/>
                <a:uLnTx/>
                <a:uFillTx/>
                <a:latin typeface="Avenir Book" panose="02000503020000020003"/>
                <a:cs typeface="Arial" panose="020B0604020202020204" pitchFamily="34" charset="0"/>
              </a:rPr>
              <a:t>Proactis</a:t>
            </a:r>
            <a:r>
              <a:rPr kumimoji="0" lang="en-GB" altLang="en-US" sz="2000" b="0" i="0" u="none" strike="noStrike" kern="1200" cap="none" spc="0" normalizeH="0" baseline="0" noProof="0" dirty="0">
                <a:ln>
                  <a:noFill/>
                </a:ln>
                <a:solidFill>
                  <a:srgbClr val="1064A2"/>
                </a:solidFill>
                <a:effectLst/>
                <a:uLnTx/>
                <a:uFillTx/>
                <a:latin typeface="Avenir Book" panose="02000503020000020003"/>
                <a:cs typeface="Arial" panose="020B0604020202020204" pitchFamily="34" charset="0"/>
              </a:rPr>
              <a:t>. </a:t>
            </a:r>
          </a:p>
          <a:p>
            <a:pPr marL="1428750" lvl="3" indent="-285750" defTabSz="685800">
              <a:spcBef>
                <a:spcPts val="825"/>
              </a:spcBef>
              <a:buChar char="•"/>
              <a:defRPr/>
            </a:pPr>
            <a:r>
              <a:rPr lang="en-GB" altLang="en-US" sz="2000" b="0" dirty="0">
                <a:solidFill>
                  <a:srgbClr val="1064A2"/>
                </a:solidFill>
                <a:latin typeface="Avenir Book" panose="02000503020000020003"/>
                <a:cs typeface="Arial"/>
              </a:rPr>
              <a:t>The council will inform you should this change</a:t>
            </a:r>
            <a:endParaRPr lang="en-GB" altLang="en-US" sz="2000" b="0" i="0" u="none" strike="noStrike" kern="1200" cap="none" spc="0" normalizeH="0" baseline="0" noProof="0" dirty="0">
              <a:ln>
                <a:noFill/>
              </a:ln>
              <a:solidFill>
                <a:srgbClr val="1064A2"/>
              </a:solidFill>
              <a:effectLst/>
              <a:uLnTx/>
              <a:uFillTx/>
              <a:latin typeface="Avenir Book" panose="02000503020000020003"/>
              <a:cs typeface="Arial" panose="020B0604020202020204" pitchFamily="34" charset="0"/>
            </a:endParaRPr>
          </a:p>
          <a:p>
            <a:pPr marL="1143000" lvl="3" defTabSz="685800">
              <a:spcBef>
                <a:spcPts val="825"/>
              </a:spcBef>
              <a:defRPr/>
            </a:pPr>
            <a:endParaRPr lang="en-GB" altLang="en-US" sz="1200" b="0" dirty="0">
              <a:solidFill>
                <a:srgbClr val="1064A2"/>
              </a:solidFill>
              <a:latin typeface="Avenir Book" panose="02000503020000020003"/>
              <a:cs typeface="Arial" panose="020B0604020202020204" pitchFamily="34" charset="0"/>
            </a:endParaRPr>
          </a:p>
          <a:p>
            <a:pPr marL="342900" indent="-342900" defTabSz="685800">
              <a:spcBef>
                <a:spcPts val="825"/>
              </a:spcBef>
              <a:buFont typeface="Arial" panose="020B0604020202020204" pitchFamily="34" charset="0"/>
              <a:buChar char="•"/>
              <a:defRPr/>
            </a:pPr>
            <a:r>
              <a:rPr kumimoji="0" lang="en-GB" sz="2000" b="0" i="0" u="none" strike="noStrike" kern="1200" cap="none" spc="0" normalizeH="0" baseline="0" noProof="0" dirty="0">
                <a:ln>
                  <a:noFill/>
                </a:ln>
                <a:solidFill>
                  <a:srgbClr val="1064A2"/>
                </a:solidFill>
                <a:effectLst/>
                <a:uLnTx/>
                <a:uFillTx/>
                <a:latin typeface="Avenir Book" panose="02000503020000020003"/>
              </a:rPr>
              <a:t>For any technical Issues with the Proactis please contact the Help desk: </a:t>
            </a:r>
          </a:p>
          <a:p>
            <a:pPr lvl="1" defTabSz="685800">
              <a:spcBef>
                <a:spcPts val="825"/>
              </a:spcBef>
              <a:defRPr/>
            </a:pPr>
            <a:r>
              <a:rPr kumimoji="0" lang="en-GB" sz="2000" b="0" i="0" u="none" strike="noStrike" kern="1200" cap="none" spc="0" normalizeH="0" baseline="0" noProof="0" dirty="0">
                <a:ln>
                  <a:noFill/>
                </a:ln>
                <a:solidFill>
                  <a:srgbClr val="1064A2"/>
                </a:solidFill>
                <a:effectLst/>
                <a:uLnTx/>
                <a:uFillTx/>
                <a:latin typeface="Avenir Book" panose="02000503020000020003"/>
                <a:hlinkClick r:id="rId5">
                  <a:extLst>
                    <a:ext uri="{A12FA001-AC4F-418D-AE19-62706E023703}">
                      <ahyp:hlinkClr xmlns:ahyp="http://schemas.microsoft.com/office/drawing/2018/hyperlinkcolor" val="tx"/>
                    </a:ext>
                  </a:extLst>
                </a:hlinkClick>
              </a:rPr>
              <a:t>desksuppliersupport@proactisservicedesk.com</a:t>
            </a:r>
            <a:endParaRPr kumimoji="0" lang="en-GB" sz="2000" b="0" i="0" u="none" strike="noStrike" kern="1200" cap="none" spc="0" normalizeH="0" baseline="0" noProof="0" dirty="0">
              <a:ln>
                <a:noFill/>
              </a:ln>
              <a:solidFill>
                <a:srgbClr val="1064A2"/>
              </a:solidFill>
              <a:effectLst/>
              <a:uLnTx/>
              <a:uFillTx/>
              <a:latin typeface="Avenir Book" panose="02000503020000020003"/>
            </a:endParaRPr>
          </a:p>
          <a:p>
            <a:pPr marL="228600" lvl="1" defTabSz="685800">
              <a:spcBef>
                <a:spcPts val="825"/>
              </a:spcBef>
              <a:defRPr/>
            </a:pPr>
            <a:endParaRPr lang="en-GB" sz="1200" b="0" i="0" u="none" strike="noStrike" kern="1200" cap="none" spc="0" normalizeH="0" baseline="0" noProof="0" dirty="0">
              <a:ln>
                <a:noFill/>
              </a:ln>
              <a:solidFill>
                <a:srgbClr val="1064A2"/>
              </a:solidFill>
              <a:effectLst/>
              <a:uLnTx/>
              <a:uFillTx/>
              <a:latin typeface="Avenir Book" panose="02000503020000020003"/>
            </a:endParaRPr>
          </a:p>
          <a:p>
            <a:pPr marL="342900" indent="-342900" defTabSz="685800">
              <a:spcBef>
                <a:spcPts val="825"/>
              </a:spcBef>
              <a:buFont typeface="Arial" panose="020B0604020202020204" pitchFamily="34" charset="0"/>
              <a:buChar char="•"/>
              <a:defRPr/>
            </a:pPr>
            <a:r>
              <a:rPr lang="en-GB" sz="2000" dirty="0">
                <a:solidFill>
                  <a:srgbClr val="1064A2"/>
                </a:solidFill>
                <a:latin typeface="Avenir Book" panose="02000503020000020003"/>
              </a:rPr>
              <a:t>For any support with using Proactis system this is </a:t>
            </a:r>
            <a:r>
              <a:rPr lang="en-GB" sz="2000" b="0" i="0" dirty="0">
                <a:solidFill>
                  <a:srgbClr val="1064A2"/>
                </a:solidFill>
                <a:effectLst/>
                <a:latin typeface="Avenir Book" panose="02000503020000020003"/>
              </a:rPr>
              <a:t>a SCC E-Tendering Portal User Guide and is</a:t>
            </a:r>
            <a:r>
              <a:rPr lang="en-GB" sz="2000" dirty="0">
                <a:solidFill>
                  <a:srgbClr val="1064A2"/>
                </a:solidFill>
                <a:latin typeface="Avenir Book" panose="02000503020000020003"/>
              </a:rPr>
              <a:t> </a:t>
            </a:r>
            <a:r>
              <a:rPr lang="en-GB" sz="2000" b="0" i="0" dirty="0">
                <a:solidFill>
                  <a:srgbClr val="1064A2"/>
                </a:solidFill>
                <a:effectLst/>
                <a:latin typeface="Avenir Book" panose="02000503020000020003"/>
              </a:rPr>
              <a:t>available upon request and in any case is uploaded with all Council tenders.</a:t>
            </a:r>
            <a:endParaRPr lang="en-GB" sz="2000" dirty="0">
              <a:solidFill>
                <a:srgbClr val="1064A2"/>
              </a:solidFill>
              <a:highlight>
                <a:srgbClr val="FFFF00"/>
              </a:highlight>
              <a:latin typeface="Avenir Book" panose="02000503020000020003"/>
            </a:endParaRPr>
          </a:p>
          <a:p>
            <a:endParaRPr lang="en-GB" sz="2000" dirty="0"/>
          </a:p>
        </p:txBody>
      </p:sp>
      <p:sp>
        <p:nvSpPr>
          <p:cNvPr id="4" name="Slide Number Placeholder 3">
            <a:extLst>
              <a:ext uri="{FF2B5EF4-FFF2-40B4-BE49-F238E27FC236}">
                <a16:creationId xmlns:a16="http://schemas.microsoft.com/office/drawing/2014/main" id="{AB2DB010-0C31-FFBF-F212-7A49E7DDEA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
        <p:nvSpPr>
          <p:cNvPr id="5" name="Subtitle 4">
            <a:extLst>
              <a:ext uri="{FF2B5EF4-FFF2-40B4-BE49-F238E27FC236}">
                <a16:creationId xmlns:a16="http://schemas.microsoft.com/office/drawing/2014/main" id="{F52D212D-75AB-0908-9A30-E3D4D2C0EE7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7135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2A8D-C901-D367-BF8D-3E8AF6BEA06B}"/>
              </a:ext>
            </a:extLst>
          </p:cNvPr>
          <p:cNvSpPr>
            <a:spLocks noGrp="1"/>
          </p:cNvSpPr>
          <p:nvPr>
            <p:ph type="ctrTitle"/>
          </p:nvPr>
        </p:nvSpPr>
        <p:spPr>
          <a:xfrm>
            <a:off x="716239" y="1092400"/>
            <a:ext cx="10514012" cy="614260"/>
          </a:xfrm>
        </p:spPr>
        <p:txBody>
          <a:bodyPr/>
          <a:lstStyle/>
          <a:p>
            <a:r>
              <a:rPr lang="en-GB" dirty="0"/>
              <a:t>TPSIQ </a:t>
            </a:r>
          </a:p>
        </p:txBody>
      </p:sp>
      <p:sp>
        <p:nvSpPr>
          <p:cNvPr id="3" name="Text Placeholder 2">
            <a:extLst>
              <a:ext uri="{FF2B5EF4-FFF2-40B4-BE49-F238E27FC236}">
                <a16:creationId xmlns:a16="http://schemas.microsoft.com/office/drawing/2014/main" id="{F1028200-18E1-7912-96AF-F566571B932B}"/>
              </a:ext>
            </a:extLst>
          </p:cNvPr>
          <p:cNvSpPr>
            <a:spLocks noGrp="1"/>
          </p:cNvSpPr>
          <p:nvPr>
            <p:ph type="body" sz="half" idx="2"/>
          </p:nvPr>
        </p:nvSpPr>
        <p:spPr>
          <a:xfrm>
            <a:off x="1038688" y="1693120"/>
            <a:ext cx="10191564" cy="4432472"/>
          </a:xfrm>
        </p:spPr>
        <p:txBody>
          <a:bodyPr/>
          <a:lstStyle/>
          <a:p>
            <a:r>
              <a:rPr lang="en-GB" sz="2000" u="sng" dirty="0">
                <a:solidFill>
                  <a:srgbClr val="1064A2"/>
                </a:solidFill>
              </a:rPr>
              <a:t>Requirement:</a:t>
            </a:r>
          </a:p>
          <a:p>
            <a:r>
              <a:rPr lang="en-GB" sz="2000" dirty="0">
                <a:solidFill>
                  <a:srgbClr val="1064A2"/>
                </a:solidFill>
              </a:rPr>
              <a:t>The Third-Party Security Question has been created to understand from prospective providers the measures they have in place both from Data Protection but also the security of the data being held relating to SCC information.</a:t>
            </a:r>
          </a:p>
          <a:p>
            <a:endParaRPr lang="en-GB" sz="2000" dirty="0">
              <a:solidFill>
                <a:srgbClr val="1064A2"/>
              </a:solidFill>
            </a:endParaRPr>
          </a:p>
          <a:p>
            <a:r>
              <a:rPr lang="en-GB" sz="2000" u="sng" dirty="0">
                <a:solidFill>
                  <a:srgbClr val="1064A2"/>
                </a:solidFill>
              </a:rPr>
              <a:t>Process: </a:t>
            </a:r>
          </a:p>
          <a:p>
            <a:pPr marL="342900" indent="-342900">
              <a:buFont typeface="Arial" panose="020B0604020202020204" pitchFamily="34" charset="0"/>
              <a:buChar char="•"/>
            </a:pPr>
            <a:r>
              <a:rPr lang="en-GB" sz="2000" dirty="0">
                <a:solidFill>
                  <a:srgbClr val="1064A2"/>
                </a:solidFill>
              </a:rPr>
              <a:t>It is important to go through and respond back on each of the tabs and supply documentation relating to the relevant areas.</a:t>
            </a:r>
          </a:p>
          <a:p>
            <a:pPr marL="342900" indent="-342900">
              <a:buFont typeface="Arial" panose="020B0604020202020204" pitchFamily="34" charset="0"/>
              <a:buChar char="•"/>
            </a:pPr>
            <a:r>
              <a:rPr lang="en-GB" sz="2000" dirty="0">
                <a:solidFill>
                  <a:srgbClr val="1064A2"/>
                </a:solidFill>
              </a:rPr>
              <a:t>Certification is important therefore please supply all certificates such as DSPT and ICO as well as IT related such as Cyber Essentials,  ISO27001 should they be relevant to you.</a:t>
            </a:r>
          </a:p>
          <a:p>
            <a:pPr marL="342900" indent="-342900">
              <a:buFont typeface="Arial" panose="020B0604020202020204" pitchFamily="34" charset="0"/>
              <a:buChar char="•"/>
            </a:pPr>
            <a:r>
              <a:rPr lang="en-GB" sz="2000" dirty="0">
                <a:solidFill>
                  <a:srgbClr val="1064A2"/>
                </a:solidFill>
              </a:rPr>
              <a:t>If your ICT is outsourced, please include this in your responses as well as asking them to respond to the relevant areas within the document especially relating to where the data is to be housed if Cloud Hosted together with detailing locations, backup etc.</a:t>
            </a:r>
          </a:p>
          <a:p>
            <a:pPr marL="342900" indent="-342900">
              <a:buFont typeface="Arial" panose="020B0604020202020204" pitchFamily="34" charset="0"/>
              <a:buChar char="•"/>
            </a:pPr>
            <a:endParaRPr lang="en-GB" sz="2000" dirty="0">
              <a:solidFill>
                <a:srgbClr val="1064A2"/>
              </a:solidFill>
            </a:endParaRPr>
          </a:p>
          <a:p>
            <a:pPr marL="342900" indent="-342900">
              <a:buFont typeface="Arial" panose="020B0604020202020204" pitchFamily="34" charset="0"/>
              <a:buChar char="•"/>
            </a:pPr>
            <a:endParaRPr lang="en-GB" sz="2000" dirty="0">
              <a:solidFill>
                <a:srgbClr val="1064A2"/>
              </a:solidFill>
            </a:endParaRPr>
          </a:p>
          <a:p>
            <a:pPr marL="342900" indent="-342900">
              <a:buFont typeface="Arial" panose="020B0604020202020204" pitchFamily="34" charset="0"/>
              <a:buChar char="•"/>
            </a:pPr>
            <a:endParaRPr lang="en-GB" sz="2000" dirty="0">
              <a:solidFill>
                <a:srgbClr val="1064A2"/>
              </a:solidFill>
            </a:endParaRPr>
          </a:p>
          <a:p>
            <a:pPr marL="342900" indent="-342900">
              <a:buFont typeface="Arial" panose="020B0604020202020204" pitchFamily="34" charset="0"/>
              <a:buChar char="•"/>
            </a:pPr>
            <a:endParaRPr lang="en-GB" sz="2000" dirty="0">
              <a:solidFill>
                <a:srgbClr val="1064A2"/>
              </a:solidFill>
            </a:endParaRPr>
          </a:p>
          <a:p>
            <a:endParaRPr lang="en-GB" dirty="0"/>
          </a:p>
          <a:p>
            <a:endParaRPr lang="en-GB" dirty="0"/>
          </a:p>
        </p:txBody>
      </p:sp>
      <p:sp>
        <p:nvSpPr>
          <p:cNvPr id="4" name="Slide Number Placeholder 3">
            <a:extLst>
              <a:ext uri="{FF2B5EF4-FFF2-40B4-BE49-F238E27FC236}">
                <a16:creationId xmlns:a16="http://schemas.microsoft.com/office/drawing/2014/main" id="{2430D1FA-65FB-DEFA-FA43-9B3D725E5042}"/>
              </a:ext>
            </a:extLst>
          </p:cNvPr>
          <p:cNvSpPr>
            <a:spLocks noGrp="1"/>
          </p:cNvSpPr>
          <p:nvPr>
            <p:ph type="sldNum" sz="quarter" idx="4"/>
          </p:nvPr>
        </p:nvSpPr>
        <p:spPr/>
        <p:txBody>
          <a:bodyPr/>
          <a:lstStyle/>
          <a:p>
            <a:fld id="{4355F0BC-E4B4-6141-ACA6-9E8905137EE3}" type="slidenum">
              <a:rPr lang="en-US" smtClean="0"/>
              <a:pPr/>
              <a:t>32</a:t>
            </a:fld>
            <a:endParaRPr lang="en-US" dirty="0"/>
          </a:p>
        </p:txBody>
      </p:sp>
      <p:sp>
        <p:nvSpPr>
          <p:cNvPr id="5" name="Subtitle 4">
            <a:extLst>
              <a:ext uri="{FF2B5EF4-FFF2-40B4-BE49-F238E27FC236}">
                <a16:creationId xmlns:a16="http://schemas.microsoft.com/office/drawing/2014/main" id="{4992CDC6-3296-B861-BEC0-AF51DCDE233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19195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2F1326-A8D6-0D79-70C7-F12D4EFB61AA}"/>
              </a:ext>
            </a:extLst>
          </p:cNvPr>
          <p:cNvSpPr>
            <a:spLocks noGrp="1"/>
          </p:cNvSpPr>
          <p:nvPr>
            <p:ph type="ctrTitle"/>
          </p:nvPr>
        </p:nvSpPr>
        <p:spPr/>
        <p:txBody>
          <a:bodyPr/>
          <a:lstStyle/>
          <a:p>
            <a:r>
              <a:rPr lang="en-GB" dirty="0"/>
              <a:t>Next Steps</a:t>
            </a:r>
          </a:p>
        </p:txBody>
      </p:sp>
      <p:sp>
        <p:nvSpPr>
          <p:cNvPr id="4" name="Slide Number Placeholder 3">
            <a:extLst>
              <a:ext uri="{FF2B5EF4-FFF2-40B4-BE49-F238E27FC236}">
                <a16:creationId xmlns:a16="http://schemas.microsoft.com/office/drawing/2014/main" id="{E5390190-CD93-07BD-3554-4D0E6B867A53}"/>
              </a:ext>
            </a:extLst>
          </p:cNvPr>
          <p:cNvSpPr>
            <a:spLocks noGrp="1"/>
          </p:cNvSpPr>
          <p:nvPr>
            <p:ph type="sldNum" sz="quarter" idx="4294967295"/>
          </p:nvPr>
        </p:nvSpPr>
        <p:spPr>
          <a:xfrm>
            <a:off x="11772900" y="392113"/>
            <a:ext cx="419100" cy="365125"/>
          </a:xfrm>
          <a:prstGeom prst="rect">
            <a:avLst/>
          </a:prstGeom>
        </p:spPr>
        <p:txBody>
          <a:bodyPr/>
          <a:lstStyle/>
          <a:p>
            <a:fld id="{4355F0BC-E4B4-6141-ACA6-9E8905137EE3}" type="slidenum">
              <a:rPr lang="en-US" smtClean="0"/>
              <a:pPr/>
              <a:t>33</a:t>
            </a:fld>
            <a:endParaRPr lang="en-US" dirty="0"/>
          </a:p>
        </p:txBody>
      </p:sp>
    </p:spTree>
    <p:extLst>
      <p:ext uri="{BB962C8B-B14F-4D97-AF65-F5344CB8AC3E}">
        <p14:creationId xmlns:p14="http://schemas.microsoft.com/office/powerpoint/2010/main" val="2559999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7DD1-7D15-73C9-4938-B3FAC2DF9DA4}"/>
              </a:ext>
            </a:extLst>
          </p:cNvPr>
          <p:cNvSpPr>
            <a:spLocks noGrp="1"/>
          </p:cNvSpPr>
          <p:nvPr>
            <p:ph type="ctrTitle"/>
          </p:nvPr>
        </p:nvSpPr>
        <p:spPr/>
        <p:txBody>
          <a:bodyPr/>
          <a:lstStyle/>
          <a:p>
            <a:r>
              <a:rPr lang="en-GB" dirty="0"/>
              <a:t>Next Steps</a:t>
            </a:r>
          </a:p>
        </p:txBody>
      </p:sp>
      <p:sp>
        <p:nvSpPr>
          <p:cNvPr id="3" name="Text Placeholder 2">
            <a:extLst>
              <a:ext uri="{FF2B5EF4-FFF2-40B4-BE49-F238E27FC236}">
                <a16:creationId xmlns:a16="http://schemas.microsoft.com/office/drawing/2014/main" id="{F72056E7-0C74-2051-E0E1-F9140AB3624E}"/>
              </a:ext>
            </a:extLst>
          </p:cNvPr>
          <p:cNvSpPr>
            <a:spLocks noGrp="1"/>
          </p:cNvSpPr>
          <p:nvPr>
            <p:ph type="body" sz="half" idx="2"/>
          </p:nvPr>
        </p:nvSpPr>
        <p:spPr/>
        <p:txBody>
          <a:bodyPr/>
          <a:lstStyle/>
          <a:p>
            <a:pPr marL="285750" indent="-285750">
              <a:buFont typeface="Arial" panose="020B0604020202020204" pitchFamily="34" charset="0"/>
              <a:buChar char="•"/>
            </a:pPr>
            <a:r>
              <a:rPr lang="en-GB" sz="2400" dirty="0">
                <a:solidFill>
                  <a:srgbClr val="1064A2"/>
                </a:solidFill>
              </a:rPr>
              <a:t>Collate feedback</a:t>
            </a:r>
          </a:p>
          <a:p>
            <a:pPr marL="285750" indent="-285750">
              <a:buFont typeface="Arial" panose="020B0604020202020204" pitchFamily="34" charset="0"/>
              <a:buChar char="•"/>
            </a:pPr>
            <a:r>
              <a:rPr lang="en-GB" sz="2400" dirty="0">
                <a:solidFill>
                  <a:srgbClr val="1064A2"/>
                </a:solidFill>
              </a:rPr>
              <a:t>Develop commissioning model</a:t>
            </a:r>
          </a:p>
          <a:p>
            <a:pPr marL="285750" indent="-285750">
              <a:buFont typeface="Arial" panose="020B0604020202020204" pitchFamily="34" charset="0"/>
              <a:buChar char="•"/>
            </a:pPr>
            <a:r>
              <a:rPr lang="en-GB" sz="2400" dirty="0">
                <a:solidFill>
                  <a:srgbClr val="1064A2"/>
                </a:solidFill>
              </a:rPr>
              <a:t>Governance process</a:t>
            </a:r>
          </a:p>
          <a:p>
            <a:pPr marL="285750" indent="-285750">
              <a:buFont typeface="Arial" panose="020B0604020202020204" pitchFamily="34" charset="0"/>
              <a:buChar char="•"/>
            </a:pPr>
            <a:r>
              <a:rPr lang="en-GB" sz="2400" dirty="0">
                <a:solidFill>
                  <a:srgbClr val="1064A2"/>
                </a:solidFill>
              </a:rPr>
              <a:t>Development of contractual terms and conditions</a:t>
            </a:r>
          </a:p>
          <a:p>
            <a:pPr marL="285750" indent="-285750">
              <a:buFont typeface="Arial" panose="020B0604020202020204" pitchFamily="34" charset="0"/>
              <a:buChar char="•"/>
            </a:pPr>
            <a:r>
              <a:rPr lang="en-GB" sz="2400" dirty="0">
                <a:solidFill>
                  <a:srgbClr val="1064A2"/>
                </a:solidFill>
              </a:rPr>
              <a:t>Development of clear and measurable service specification</a:t>
            </a:r>
          </a:p>
          <a:p>
            <a:pPr marL="285750" indent="-285750">
              <a:buFont typeface="Arial" panose="020B0604020202020204" pitchFamily="34" charset="0"/>
              <a:buChar char="•"/>
            </a:pPr>
            <a:r>
              <a:rPr lang="en-GB" sz="2400" dirty="0">
                <a:solidFill>
                  <a:srgbClr val="1064A2"/>
                </a:solidFill>
              </a:rPr>
              <a:t>Development of tender documentation</a:t>
            </a:r>
          </a:p>
          <a:p>
            <a:pPr marL="285750" indent="-285750">
              <a:buFont typeface="Arial" panose="020B0604020202020204" pitchFamily="34" charset="0"/>
              <a:buChar char="•"/>
            </a:pPr>
            <a:r>
              <a:rPr lang="en-GB" sz="2400" dirty="0">
                <a:solidFill>
                  <a:srgbClr val="1064A2"/>
                </a:solidFill>
              </a:rPr>
              <a:t>Bidders event (when tender is live)</a:t>
            </a:r>
          </a:p>
        </p:txBody>
      </p:sp>
      <p:sp>
        <p:nvSpPr>
          <p:cNvPr id="4" name="Slide Number Placeholder 3">
            <a:extLst>
              <a:ext uri="{FF2B5EF4-FFF2-40B4-BE49-F238E27FC236}">
                <a16:creationId xmlns:a16="http://schemas.microsoft.com/office/drawing/2014/main" id="{3EE8B8EE-7F9C-8826-4411-B4FA1C764ADB}"/>
              </a:ext>
            </a:extLst>
          </p:cNvPr>
          <p:cNvSpPr>
            <a:spLocks noGrp="1"/>
          </p:cNvSpPr>
          <p:nvPr>
            <p:ph type="sldNum" sz="quarter" idx="4"/>
          </p:nvPr>
        </p:nvSpPr>
        <p:spPr/>
        <p:txBody>
          <a:bodyPr/>
          <a:lstStyle/>
          <a:p>
            <a:fld id="{4355F0BC-E4B4-6141-ACA6-9E8905137EE3}" type="slidenum">
              <a:rPr lang="en-US" smtClean="0"/>
              <a:pPr/>
              <a:t>34</a:t>
            </a:fld>
            <a:endParaRPr lang="en-US" dirty="0"/>
          </a:p>
        </p:txBody>
      </p:sp>
      <p:sp>
        <p:nvSpPr>
          <p:cNvPr id="5" name="Subtitle 4">
            <a:extLst>
              <a:ext uri="{FF2B5EF4-FFF2-40B4-BE49-F238E27FC236}">
                <a16:creationId xmlns:a16="http://schemas.microsoft.com/office/drawing/2014/main" id="{31AFD5B5-D00F-EA02-D59E-A165E49082F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01822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6643-CC1F-C703-45E0-1D0AF8C4BBA9}"/>
              </a:ext>
            </a:extLst>
          </p:cNvPr>
          <p:cNvSpPr>
            <a:spLocks noGrp="1"/>
          </p:cNvSpPr>
          <p:nvPr>
            <p:ph type="ctrTitle"/>
          </p:nvPr>
        </p:nvSpPr>
        <p:spPr>
          <a:xfrm>
            <a:off x="1235075" y="1078860"/>
            <a:ext cx="10514012" cy="614260"/>
          </a:xfrm>
        </p:spPr>
        <p:txBody>
          <a:bodyPr/>
          <a:lstStyle/>
          <a:p>
            <a:r>
              <a:rPr lang="en-GB" dirty="0"/>
              <a:t>Timeline</a:t>
            </a:r>
          </a:p>
        </p:txBody>
      </p:sp>
      <p:sp>
        <p:nvSpPr>
          <p:cNvPr id="3" name="Text Placeholder 2">
            <a:extLst>
              <a:ext uri="{FF2B5EF4-FFF2-40B4-BE49-F238E27FC236}">
                <a16:creationId xmlns:a16="http://schemas.microsoft.com/office/drawing/2014/main" id="{BCD020DF-C6E5-2450-4C5A-452C0935B860}"/>
              </a:ext>
            </a:extLst>
          </p:cNvPr>
          <p:cNvSpPr>
            <a:spLocks noGrp="1"/>
          </p:cNvSpPr>
          <p:nvPr>
            <p:ph type="body" sz="half" idx="2"/>
          </p:nvPr>
        </p:nvSpPr>
        <p:spPr>
          <a:xfrm>
            <a:off x="1869828" y="1993788"/>
            <a:ext cx="8712355" cy="4295198"/>
          </a:xfrm>
        </p:spPr>
        <p:txBody>
          <a:bodyPr vert="horz" lIns="36000" tIns="36000" rIns="36000" bIns="36000" rtlCol="0" anchor="t">
            <a:noAutofit/>
          </a:bodyPr>
          <a:lstStyle/>
          <a:p>
            <a:pPr marL="0" lvl="0" indent="0" defTabSz="914400">
              <a:spcBef>
                <a:spcPts val="0"/>
              </a:spcBef>
              <a:buNone/>
              <a:defRPr/>
            </a:pPr>
            <a:r>
              <a:rPr lang="en-GB" altLang="en-US" sz="2000" b="1" dirty="0">
                <a:solidFill>
                  <a:srgbClr val="1064A2"/>
                </a:solidFill>
                <a:cs typeface="Arial" panose="020B0604020202020204" pitchFamily="34" charset="0"/>
              </a:rPr>
              <a:t>Approximate</a:t>
            </a:r>
            <a:r>
              <a:rPr lang="en-GB" altLang="en-US" sz="2000" dirty="0">
                <a:solidFill>
                  <a:srgbClr val="1064A2"/>
                </a:solidFill>
                <a:cs typeface="Arial" panose="020B0604020202020204" pitchFamily="34" charset="0"/>
              </a:rPr>
              <a:t> timescales listed below and are </a:t>
            </a:r>
            <a:r>
              <a:rPr lang="en-GB" altLang="en-US" sz="2000" b="1" dirty="0">
                <a:solidFill>
                  <a:srgbClr val="1064A2"/>
                </a:solidFill>
                <a:cs typeface="Arial" panose="020B0604020202020204" pitchFamily="34" charset="0"/>
              </a:rPr>
              <a:t>subject to change</a:t>
            </a:r>
            <a:r>
              <a:rPr lang="en-GB" altLang="en-US" sz="2000" dirty="0">
                <a:solidFill>
                  <a:srgbClr val="1064A2"/>
                </a:solidFill>
                <a:cs typeface="Arial" panose="020B0604020202020204" pitchFamily="34" charset="0"/>
              </a:rPr>
              <a:t>:</a:t>
            </a:r>
          </a:p>
          <a:p>
            <a:pPr marL="0" lvl="0" indent="0" defTabSz="914400">
              <a:spcBef>
                <a:spcPts val="0"/>
              </a:spcBef>
              <a:buNone/>
              <a:defRPr/>
            </a:pPr>
            <a:endParaRPr lang="en-GB" altLang="en-US" sz="2000" b="1" dirty="0">
              <a:solidFill>
                <a:srgbClr val="1064A2"/>
              </a:solidFill>
              <a:cs typeface="Arial" panose="020B0604020202020204" pitchFamily="34" charset="0"/>
            </a:endParaRPr>
          </a:p>
          <a:p>
            <a:pPr marL="342900" marR="0" lvl="0" indent="-34290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Cabinet Meeting* – September 2024</a:t>
            </a:r>
          </a:p>
          <a:p>
            <a:pPr marL="342900" marR="0" lvl="0" indent="-34290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Tender Live – October 2024</a:t>
            </a:r>
          </a:p>
          <a:p>
            <a:pPr marL="342900" indent="-342900">
              <a:buFont typeface="Arial" panose="020B0604020202020204" pitchFamily="34" charset="0"/>
              <a:buChar char="•"/>
              <a:defRPr/>
            </a:pPr>
            <a:r>
              <a:rPr kumimoji="0" lang="en-GB" sz="2000" b="0" i="0" u="none" strike="noStrike" kern="1200" cap="none" spc="0" normalizeH="0" baseline="0" noProof="0">
                <a:ln>
                  <a:noFill/>
                </a:ln>
                <a:solidFill>
                  <a:srgbClr val="1064A2"/>
                </a:solidFill>
                <a:effectLst/>
                <a:uLnTx/>
                <a:uFillTx/>
                <a:latin typeface="Avenir Book"/>
              </a:rPr>
              <a:t>Tender Closing Date – </a:t>
            </a:r>
            <a:r>
              <a:rPr lang="en-GB" sz="2000">
                <a:solidFill>
                  <a:srgbClr val="1064A2"/>
                </a:solidFill>
                <a:latin typeface="Avenir Book"/>
              </a:rPr>
              <a:t>November 2024</a:t>
            </a:r>
            <a:endParaRPr lang="en-GB" sz="2000" b="0" i="0" u="none" strike="noStrike" kern="1200" cap="none" spc="0" normalizeH="0" baseline="0" noProof="0">
              <a:ln>
                <a:noFill/>
              </a:ln>
              <a:solidFill>
                <a:srgbClr val="1064A2"/>
              </a:solidFill>
              <a:effectLst/>
              <a:uLnTx/>
              <a:uFillTx/>
              <a:latin typeface="Avenir Book" panose="02000503020000020003" pitchFamily="2" charset="0"/>
            </a:endParaRPr>
          </a:p>
          <a:p>
            <a:pPr marL="342900" indent="-342900">
              <a:buFont typeface="Arial" panose="020B0604020202020204" pitchFamily="34" charset="0"/>
              <a:buChar char="•"/>
              <a:defRPr/>
            </a:pPr>
            <a:r>
              <a:rPr kumimoji="0" lang="en-GB" sz="2000" b="0" i="0" u="none" strike="noStrike" kern="1200" cap="none" spc="0" normalizeH="0" baseline="0" noProof="0" dirty="0">
                <a:ln>
                  <a:noFill/>
                </a:ln>
                <a:solidFill>
                  <a:srgbClr val="1064A2"/>
                </a:solidFill>
                <a:effectLst/>
                <a:uLnTx/>
                <a:uFillTx/>
                <a:latin typeface="Avenir Book"/>
              </a:rPr>
              <a:t>Tender Evaluations – </a:t>
            </a:r>
            <a:r>
              <a:rPr lang="en-GB" sz="2000" dirty="0">
                <a:solidFill>
                  <a:srgbClr val="1064A2"/>
                </a:solidFill>
                <a:latin typeface="Avenir Book"/>
              </a:rPr>
              <a:t>December 2024 </a:t>
            </a:r>
            <a:endParaRPr lang="en-GB" sz="2000" b="0" i="0" u="none" strike="noStrike" kern="1200" cap="none" spc="0" normalizeH="0" baseline="0" noProof="0" dirty="0">
              <a:ln>
                <a:noFill/>
              </a:ln>
              <a:solidFill>
                <a:srgbClr val="1064A2"/>
              </a:solidFill>
              <a:effectLst/>
              <a:uLnTx/>
              <a:uFillTx/>
              <a:latin typeface="Avenir Book" panose="02000503020000020003" pitchFamily="2" charset="0"/>
            </a:endParaRPr>
          </a:p>
          <a:p>
            <a:pPr marL="342900" marR="0" lvl="0" indent="-34290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rPr>
              <a:t>Contract Award – </a:t>
            </a: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January 2025</a:t>
            </a:r>
            <a:r>
              <a:rPr kumimoji="0" lang="en-GB" sz="2000" b="0" i="0" u="none" strike="noStrike" kern="1200" cap="none" spc="0" normalizeH="0" baseline="0" noProof="0" dirty="0">
                <a:ln>
                  <a:noFill/>
                </a:ln>
                <a:solidFill>
                  <a:srgbClr val="1064A2"/>
                </a:solidFill>
                <a:effectLst/>
                <a:uLnTx/>
                <a:uFillTx/>
              </a:rPr>
              <a:t> (may differ for providers/lots)</a:t>
            </a:r>
          </a:p>
          <a:p>
            <a:pPr marL="342900" marR="0" lvl="0" indent="-34290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Service Mobilisation –  From January 2025 (may differ for providers/lots)</a:t>
            </a:r>
          </a:p>
          <a:p>
            <a:pPr marL="342900" marR="0" lvl="0" indent="-34290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Contract Start Date – From April 2025 (may differ for providers/lots)</a:t>
            </a:r>
          </a:p>
          <a:p>
            <a:pPr lvl="0"/>
            <a:endParaRPr lang="en-GB" altLang="en-US" sz="2000" dirty="0">
              <a:solidFill>
                <a:srgbClr val="1064A2"/>
              </a:solidFill>
              <a:cs typeface="Arial" panose="020B0604020202020204" pitchFamily="34" charset="0"/>
            </a:endParaRPr>
          </a:p>
          <a:p>
            <a:r>
              <a:rPr lang="en-GB" dirty="0">
                <a:solidFill>
                  <a:srgbClr val="1064A2"/>
                </a:solidFill>
              </a:rPr>
              <a:t>*Require Cabinet approval on this date to tender the opportunity</a:t>
            </a:r>
          </a:p>
        </p:txBody>
      </p:sp>
      <p:sp>
        <p:nvSpPr>
          <p:cNvPr id="4" name="Slide Number Placeholder 3">
            <a:extLst>
              <a:ext uri="{FF2B5EF4-FFF2-40B4-BE49-F238E27FC236}">
                <a16:creationId xmlns:a16="http://schemas.microsoft.com/office/drawing/2014/main" id="{871F3E7B-EA37-210A-58F4-E30867A5F832}"/>
              </a:ext>
            </a:extLst>
          </p:cNvPr>
          <p:cNvSpPr>
            <a:spLocks noGrp="1"/>
          </p:cNvSpPr>
          <p:nvPr>
            <p:ph type="sldNum" sz="quarter" idx="4"/>
          </p:nvPr>
        </p:nvSpPr>
        <p:spPr/>
        <p:txBody>
          <a:bodyPr/>
          <a:lstStyle/>
          <a:p>
            <a:fld id="{4355F0BC-E4B4-6141-ACA6-9E8905137EE3}" type="slidenum">
              <a:rPr lang="en-US" smtClean="0"/>
              <a:pPr/>
              <a:t>35</a:t>
            </a:fld>
            <a:endParaRPr lang="en-US" dirty="0"/>
          </a:p>
        </p:txBody>
      </p:sp>
      <p:sp>
        <p:nvSpPr>
          <p:cNvPr id="5" name="Subtitle 4">
            <a:extLst>
              <a:ext uri="{FF2B5EF4-FFF2-40B4-BE49-F238E27FC236}">
                <a16:creationId xmlns:a16="http://schemas.microsoft.com/office/drawing/2014/main" id="{1FEEBED3-2499-DE3A-36E1-C0B36652D2D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02596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CA8BB1-12FF-892F-C3F5-98A7433C50E0}"/>
              </a:ext>
            </a:extLst>
          </p:cNvPr>
          <p:cNvSpPr>
            <a:spLocks noGrp="1"/>
          </p:cNvSpPr>
          <p:nvPr>
            <p:ph type="ctrTitle"/>
          </p:nvPr>
        </p:nvSpPr>
        <p:spPr/>
        <p:txBody>
          <a:bodyPr>
            <a:normAutofit fontScale="90000"/>
          </a:bodyPr>
          <a:lstStyle/>
          <a:p>
            <a:r>
              <a:rPr lang="en-GB" dirty="0"/>
              <a:t>End</a:t>
            </a:r>
            <a:br>
              <a:rPr lang="en-GB" dirty="0"/>
            </a:br>
            <a:br>
              <a:rPr lang="en-GB" dirty="0"/>
            </a:br>
            <a:r>
              <a:rPr lang="en-GB" dirty="0"/>
              <a:t>Thankyou  </a:t>
            </a:r>
          </a:p>
        </p:txBody>
      </p:sp>
      <p:sp>
        <p:nvSpPr>
          <p:cNvPr id="4" name="Slide Number Placeholder 3">
            <a:extLst>
              <a:ext uri="{FF2B5EF4-FFF2-40B4-BE49-F238E27FC236}">
                <a16:creationId xmlns:a16="http://schemas.microsoft.com/office/drawing/2014/main" id="{88051CE9-A673-E2AF-F060-13F7FD00ED62}"/>
              </a:ext>
            </a:extLst>
          </p:cNvPr>
          <p:cNvSpPr>
            <a:spLocks noGrp="1"/>
          </p:cNvSpPr>
          <p:nvPr>
            <p:ph type="sldNum" sz="quarter" idx="4294967295"/>
          </p:nvPr>
        </p:nvSpPr>
        <p:spPr>
          <a:xfrm>
            <a:off x="11772900" y="392113"/>
            <a:ext cx="419100" cy="365125"/>
          </a:xfrm>
          <a:prstGeom prst="rect">
            <a:avLst/>
          </a:prstGeom>
        </p:spPr>
        <p:txBody>
          <a:bodyPr/>
          <a:lstStyle/>
          <a:p>
            <a:fld id="{4355F0BC-E4B4-6141-ACA6-9E8905137EE3}" type="slidenum">
              <a:rPr lang="en-US" smtClean="0"/>
              <a:pPr/>
              <a:t>36</a:t>
            </a:fld>
            <a:endParaRPr lang="en-US" dirty="0"/>
          </a:p>
        </p:txBody>
      </p:sp>
    </p:spTree>
    <p:extLst>
      <p:ext uri="{BB962C8B-B14F-4D97-AF65-F5344CB8AC3E}">
        <p14:creationId xmlns:p14="http://schemas.microsoft.com/office/powerpoint/2010/main" val="385965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CD69B3-027E-02B3-D69F-96CA3CB22077}"/>
              </a:ext>
            </a:extLst>
          </p:cNvPr>
          <p:cNvSpPr>
            <a:spLocks noGrp="1"/>
          </p:cNvSpPr>
          <p:nvPr>
            <p:ph type="ctrTitle"/>
          </p:nvPr>
        </p:nvSpPr>
        <p:spPr/>
        <p:txBody>
          <a:bodyPr>
            <a:normAutofit fontScale="90000"/>
          </a:bodyPr>
          <a:lstStyle/>
          <a:p>
            <a:r>
              <a:rPr lang="en-GB" dirty="0"/>
              <a:t>Strategic Objectives and Vision</a:t>
            </a:r>
          </a:p>
        </p:txBody>
      </p:sp>
      <p:sp>
        <p:nvSpPr>
          <p:cNvPr id="4" name="Slide Number Placeholder 3">
            <a:extLst>
              <a:ext uri="{FF2B5EF4-FFF2-40B4-BE49-F238E27FC236}">
                <a16:creationId xmlns:a16="http://schemas.microsoft.com/office/drawing/2014/main" id="{1168B2A0-BA9E-D0B4-2B8D-04C1CA6E3AE5}"/>
              </a:ext>
            </a:extLst>
          </p:cNvPr>
          <p:cNvSpPr>
            <a:spLocks noGrp="1"/>
          </p:cNvSpPr>
          <p:nvPr>
            <p:ph type="sldNum" sz="quarter" idx="4294967295"/>
          </p:nvPr>
        </p:nvSpPr>
        <p:spPr>
          <a:xfrm>
            <a:off x="11772900" y="392113"/>
            <a:ext cx="419100" cy="365125"/>
          </a:xfrm>
          <a:prstGeom prst="rect">
            <a:avLst/>
          </a:prstGeom>
        </p:spPr>
        <p:txBody>
          <a:bodyPr/>
          <a:lstStyle/>
          <a:p>
            <a:fld id="{4355F0BC-E4B4-6141-ACA6-9E8905137EE3}" type="slidenum">
              <a:rPr lang="en-US" smtClean="0"/>
              <a:pPr/>
              <a:t>4</a:t>
            </a:fld>
            <a:endParaRPr lang="en-US" dirty="0"/>
          </a:p>
        </p:txBody>
      </p:sp>
    </p:spTree>
    <p:extLst>
      <p:ext uri="{BB962C8B-B14F-4D97-AF65-F5344CB8AC3E}">
        <p14:creationId xmlns:p14="http://schemas.microsoft.com/office/powerpoint/2010/main" val="76503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B9D7-FB24-EF95-8898-A8B23254060F}"/>
              </a:ext>
            </a:extLst>
          </p:cNvPr>
          <p:cNvSpPr>
            <a:spLocks noGrp="1"/>
          </p:cNvSpPr>
          <p:nvPr>
            <p:ph type="ctrTitle"/>
          </p:nvPr>
        </p:nvSpPr>
        <p:spPr>
          <a:xfrm>
            <a:off x="675678" y="1385990"/>
            <a:ext cx="10514012" cy="614260"/>
          </a:xfrm>
        </p:spPr>
        <p:txBody>
          <a:bodyPr/>
          <a:lstStyle/>
          <a:p>
            <a:r>
              <a:rPr lang="en-GB" dirty="0"/>
              <a:t>The Council’s Strategic Objectives</a:t>
            </a:r>
          </a:p>
        </p:txBody>
      </p:sp>
      <p:sp>
        <p:nvSpPr>
          <p:cNvPr id="3" name="Text Placeholder 2">
            <a:extLst>
              <a:ext uri="{FF2B5EF4-FFF2-40B4-BE49-F238E27FC236}">
                <a16:creationId xmlns:a16="http://schemas.microsoft.com/office/drawing/2014/main" id="{234DDA48-2ECB-3F61-A844-860F17BA371E}"/>
              </a:ext>
            </a:extLst>
          </p:cNvPr>
          <p:cNvSpPr>
            <a:spLocks noGrp="1"/>
          </p:cNvSpPr>
          <p:nvPr>
            <p:ph type="body" sz="half" idx="2"/>
          </p:nvPr>
        </p:nvSpPr>
        <p:spPr>
          <a:xfrm>
            <a:off x="911225" y="2276475"/>
            <a:ext cx="4100718" cy="4145840"/>
          </a:xfrm>
        </p:spPr>
        <p:txBody>
          <a:bodyPr>
            <a:normAutofit fontScale="70000" lnSpcReduction="20000"/>
          </a:bodyPr>
          <a:lstStyle/>
          <a:p>
            <a:r>
              <a:rPr lang="en-GB" sz="2300" dirty="0"/>
              <a:t>Our strategic objectives for the whole of the Council’s Health and Care Directorate are to:</a:t>
            </a:r>
          </a:p>
          <a:p>
            <a:pPr marL="285750" indent="-285750">
              <a:buFont typeface="Arial" panose="020B0604020202020204" pitchFamily="34" charset="0"/>
              <a:buChar char="•"/>
            </a:pPr>
            <a:r>
              <a:rPr lang="en-GB" sz="2300" dirty="0"/>
              <a:t>Promote good health and independence, and encourage and enable people to take personal responsibility for maintaining their well-being</a:t>
            </a:r>
          </a:p>
          <a:p>
            <a:pPr marL="285750" indent="-285750">
              <a:buFont typeface="Arial" panose="020B0604020202020204" pitchFamily="34" charset="0"/>
              <a:buChar char="•"/>
            </a:pPr>
            <a:r>
              <a:rPr lang="en-GB" sz="2300" dirty="0"/>
              <a:t>Ensure effective and efficient assessment of needs that offers fair access to services</a:t>
            </a:r>
          </a:p>
          <a:p>
            <a:pPr marL="285750" indent="-285750">
              <a:buFont typeface="Arial" panose="020B0604020202020204" pitchFamily="34" charset="0"/>
              <a:buChar char="•"/>
            </a:pPr>
            <a:r>
              <a:rPr lang="en-GB" sz="2300" dirty="0"/>
              <a:t>Maintain a market for care and support that offers services at an affordable price</a:t>
            </a:r>
          </a:p>
          <a:p>
            <a:pPr marL="285750" indent="-285750">
              <a:buFont typeface="Arial" panose="020B0604020202020204" pitchFamily="34" charset="0"/>
              <a:buChar char="•"/>
            </a:pPr>
            <a:r>
              <a:rPr lang="en-GB" sz="2300" dirty="0"/>
              <a:t>Ensure best use of resources, people, data and technology</a:t>
            </a:r>
            <a:endParaRPr lang="en-GB" sz="2300" dirty="0">
              <a:solidFill>
                <a:srgbClr val="FF0000"/>
              </a:solidFill>
              <a:highlight>
                <a:srgbClr val="FFFF00"/>
              </a:highlight>
            </a:endParaRPr>
          </a:p>
          <a:p>
            <a:endParaRPr lang="en-GB" dirty="0">
              <a:solidFill>
                <a:srgbClr val="FF0000"/>
              </a:solidFill>
              <a:highlight>
                <a:srgbClr val="FFFF00"/>
              </a:highlight>
            </a:endParaRPr>
          </a:p>
        </p:txBody>
      </p:sp>
      <p:sp>
        <p:nvSpPr>
          <p:cNvPr id="7" name="Text Placeholder 6">
            <a:extLst>
              <a:ext uri="{FF2B5EF4-FFF2-40B4-BE49-F238E27FC236}">
                <a16:creationId xmlns:a16="http://schemas.microsoft.com/office/drawing/2014/main" id="{0776491A-DEBC-7F44-E520-08DC303E3544}"/>
              </a:ext>
            </a:extLst>
          </p:cNvPr>
          <p:cNvSpPr>
            <a:spLocks noGrp="1"/>
          </p:cNvSpPr>
          <p:nvPr>
            <p:ph type="body" sz="half" idx="13"/>
          </p:nvPr>
        </p:nvSpPr>
        <p:spPr>
          <a:xfrm>
            <a:off x="5422107" y="2276475"/>
            <a:ext cx="5249480" cy="3811588"/>
          </a:xfrm>
        </p:spPr>
        <p:txBody>
          <a:bodyPr>
            <a:normAutofit/>
          </a:bodyPr>
          <a:lstStyle/>
          <a:p>
            <a:r>
              <a:rPr lang="en-GB" sz="1600" dirty="0">
                <a:solidFill>
                  <a:srgbClr val="1064A2"/>
                </a:solidFill>
              </a:rPr>
              <a:t>Specifically for commissioning residential and nursing care, our strategic objectives are: </a:t>
            </a:r>
          </a:p>
          <a:p>
            <a:pPr marL="285750" indent="-285750">
              <a:buFont typeface="Arial" panose="020B0604020202020204" pitchFamily="34" charset="0"/>
              <a:buChar char="•"/>
            </a:pPr>
            <a:r>
              <a:rPr lang="en-GB" sz="1600" dirty="0">
                <a:solidFill>
                  <a:srgbClr val="1064A2"/>
                </a:solidFill>
              </a:rPr>
              <a:t>Improving the quality-of-care homes in Staffordshire, primarily measured by the proportion of care homes rated by the Care Quality Commission (CQC) as ‘outstanding’ or ‘good’</a:t>
            </a:r>
          </a:p>
          <a:p>
            <a:pPr marL="285750" indent="-285750">
              <a:buFont typeface="Arial" panose="020B0604020202020204" pitchFamily="34" charset="0"/>
              <a:buChar char="•"/>
            </a:pPr>
            <a:r>
              <a:rPr lang="en-GB" sz="1600" dirty="0">
                <a:solidFill>
                  <a:srgbClr val="1064A2"/>
                </a:solidFill>
              </a:rPr>
              <a:t>Ensuring timely access to care home placements when required, with difference timescales depending on the pathway – ranging from same or next day for Discharge to Assess services commissioned by the NHS, and emergency respite requested by the Council, but with a longer period of time for non-urgent assessments</a:t>
            </a:r>
          </a:p>
          <a:p>
            <a:pPr marL="285750" indent="-285750">
              <a:buFont typeface="Arial" panose="020B0604020202020204" pitchFamily="34" charset="0"/>
              <a:buChar char="•"/>
            </a:pPr>
            <a:r>
              <a:rPr lang="en-GB" sz="1600" dirty="0">
                <a:solidFill>
                  <a:srgbClr val="1064A2"/>
                </a:solidFill>
              </a:rPr>
              <a:t>Ensuring affordability of care home placements, with the Council aiming to pay a fair price, achieving value for money for the Council taxpayers, and remining within budget</a:t>
            </a:r>
          </a:p>
        </p:txBody>
      </p:sp>
      <p:sp>
        <p:nvSpPr>
          <p:cNvPr id="4" name="Slide Number Placeholder 3">
            <a:extLst>
              <a:ext uri="{FF2B5EF4-FFF2-40B4-BE49-F238E27FC236}">
                <a16:creationId xmlns:a16="http://schemas.microsoft.com/office/drawing/2014/main" id="{2A500DAB-E09A-9525-D3EB-E6352AA4C6ED}"/>
              </a:ext>
            </a:extLst>
          </p:cNvPr>
          <p:cNvSpPr>
            <a:spLocks noGrp="1"/>
          </p:cNvSpPr>
          <p:nvPr>
            <p:ph type="sldNum" sz="quarter" idx="4"/>
          </p:nvPr>
        </p:nvSpPr>
        <p:spPr/>
        <p:txBody>
          <a:bodyPr/>
          <a:lstStyle/>
          <a:p>
            <a:fld id="{4355F0BC-E4B4-6141-ACA6-9E8905137EE3}" type="slidenum">
              <a:rPr lang="en-US" smtClean="0"/>
              <a:pPr/>
              <a:t>5</a:t>
            </a:fld>
            <a:endParaRPr lang="en-US" dirty="0"/>
          </a:p>
        </p:txBody>
      </p:sp>
      <p:sp>
        <p:nvSpPr>
          <p:cNvPr id="6" name="Subtitle 5">
            <a:extLst>
              <a:ext uri="{FF2B5EF4-FFF2-40B4-BE49-F238E27FC236}">
                <a16:creationId xmlns:a16="http://schemas.microsoft.com/office/drawing/2014/main" id="{CC8D59DA-8F44-AEB0-0CCD-CA460212A2A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90927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C4EC-0AE6-2C19-DEBC-194578CEB59D}"/>
              </a:ext>
            </a:extLst>
          </p:cNvPr>
          <p:cNvSpPr>
            <a:spLocks noGrp="1"/>
          </p:cNvSpPr>
          <p:nvPr>
            <p:ph type="ctrTitle"/>
          </p:nvPr>
        </p:nvSpPr>
        <p:spPr>
          <a:xfrm>
            <a:off x="218027" y="994066"/>
            <a:ext cx="3514878" cy="1082160"/>
          </a:xfrm>
        </p:spPr>
        <p:txBody>
          <a:bodyPr/>
          <a:lstStyle/>
          <a:p>
            <a:r>
              <a:rPr lang="en-GB" dirty="0"/>
              <a:t>Our Vision for the Future</a:t>
            </a:r>
          </a:p>
        </p:txBody>
      </p:sp>
      <p:sp>
        <p:nvSpPr>
          <p:cNvPr id="4" name="Slide Number Placeholder 3">
            <a:extLst>
              <a:ext uri="{FF2B5EF4-FFF2-40B4-BE49-F238E27FC236}">
                <a16:creationId xmlns:a16="http://schemas.microsoft.com/office/drawing/2014/main" id="{C24C8F3D-078C-AA2F-2E1B-070E85E10AD0}"/>
              </a:ext>
            </a:extLst>
          </p:cNvPr>
          <p:cNvSpPr>
            <a:spLocks noGrp="1"/>
          </p:cNvSpPr>
          <p:nvPr>
            <p:ph type="sldNum" sz="quarter" idx="4"/>
          </p:nvPr>
        </p:nvSpPr>
        <p:spPr/>
        <p:txBody>
          <a:bodyPr/>
          <a:lstStyle/>
          <a:p>
            <a:fld id="{4355F0BC-E4B4-6141-ACA6-9E8905137EE3}" type="slidenum">
              <a:rPr lang="en-US" smtClean="0"/>
              <a:pPr/>
              <a:t>6</a:t>
            </a:fld>
            <a:endParaRPr lang="en-US" dirty="0"/>
          </a:p>
        </p:txBody>
      </p:sp>
      <p:sp>
        <p:nvSpPr>
          <p:cNvPr id="10" name="TextBox 9">
            <a:extLst>
              <a:ext uri="{FF2B5EF4-FFF2-40B4-BE49-F238E27FC236}">
                <a16:creationId xmlns:a16="http://schemas.microsoft.com/office/drawing/2014/main" id="{62E36A88-6E83-0ABC-1CFA-42265FB00A62}"/>
              </a:ext>
            </a:extLst>
          </p:cNvPr>
          <p:cNvSpPr txBox="1"/>
          <p:nvPr/>
        </p:nvSpPr>
        <p:spPr>
          <a:xfrm>
            <a:off x="4975789" y="5497158"/>
            <a:ext cx="914400" cy="914400"/>
          </a:xfrm>
          <a:prstGeom prst="rect">
            <a:avLst/>
          </a:prstGeom>
        </p:spPr>
        <p:txBody>
          <a:bodyPr vert="horz" wrap="none" lIns="0" tIns="0" rIns="0" bIns="0" rtlCol="0">
            <a:normAutofit/>
          </a:bodyPr>
          <a:lstStyle/>
          <a:p>
            <a:pPr algn="l"/>
            <a:endParaRPr lang="en-GB" dirty="0"/>
          </a:p>
        </p:txBody>
      </p:sp>
      <p:graphicFrame>
        <p:nvGraphicFramePr>
          <p:cNvPr id="3" name="Diagram 2">
            <a:extLst>
              <a:ext uri="{FF2B5EF4-FFF2-40B4-BE49-F238E27FC236}">
                <a16:creationId xmlns:a16="http://schemas.microsoft.com/office/drawing/2014/main" id="{F264AE4B-9BD2-28D1-9114-C1A30028CFB2}"/>
              </a:ext>
            </a:extLst>
          </p:cNvPr>
          <p:cNvGraphicFramePr/>
          <p:nvPr>
            <p:extLst>
              <p:ext uri="{D42A27DB-BD31-4B8C-83A1-F6EECF244321}">
                <p14:modId xmlns:p14="http://schemas.microsoft.com/office/powerpoint/2010/main" val="1241776275"/>
              </p:ext>
            </p:extLst>
          </p:nvPr>
        </p:nvGraphicFramePr>
        <p:xfrm>
          <a:off x="1826189" y="769668"/>
          <a:ext cx="8128000" cy="5865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4655A29A-7A53-5196-F144-29ACDC86F3ED}"/>
              </a:ext>
            </a:extLst>
          </p:cNvPr>
          <p:cNvSpPr txBox="1"/>
          <p:nvPr/>
        </p:nvSpPr>
        <p:spPr>
          <a:xfrm>
            <a:off x="5563286" y="3374675"/>
            <a:ext cx="653806" cy="655097"/>
          </a:xfrm>
          <a:prstGeom prst="rect">
            <a:avLst/>
          </a:prstGeom>
        </p:spPr>
        <p:txBody>
          <a:bodyPr vert="horz" wrap="none" lIns="0" tIns="0" rIns="0" bIns="0" rtlCol="0">
            <a:normAutofit fontScale="92500" lnSpcReduction="10000"/>
          </a:bodyPr>
          <a:lstStyle/>
          <a:p>
            <a:pPr algn="ctr"/>
            <a:r>
              <a:rPr lang="en-GB" sz="2400" b="1" dirty="0">
                <a:solidFill>
                  <a:srgbClr val="1064A2"/>
                </a:solidFill>
              </a:rPr>
              <a:t>Our </a:t>
            </a:r>
          </a:p>
          <a:p>
            <a:pPr algn="ctr"/>
            <a:r>
              <a:rPr lang="en-GB" sz="2400" b="1" dirty="0">
                <a:solidFill>
                  <a:srgbClr val="1064A2"/>
                </a:solidFill>
              </a:rPr>
              <a:t>Vision</a:t>
            </a:r>
          </a:p>
        </p:txBody>
      </p:sp>
    </p:spTree>
    <p:extLst>
      <p:ext uri="{BB962C8B-B14F-4D97-AF65-F5344CB8AC3E}">
        <p14:creationId xmlns:p14="http://schemas.microsoft.com/office/powerpoint/2010/main" val="208017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87AB-FF3B-23FF-AFBB-40FE5308A468}"/>
              </a:ext>
            </a:extLst>
          </p:cNvPr>
          <p:cNvSpPr>
            <a:spLocks noGrp="1"/>
          </p:cNvSpPr>
          <p:nvPr>
            <p:ph type="ctrTitle"/>
          </p:nvPr>
        </p:nvSpPr>
        <p:spPr>
          <a:xfrm>
            <a:off x="654164" y="1078860"/>
            <a:ext cx="10514012" cy="614260"/>
          </a:xfrm>
        </p:spPr>
        <p:txBody>
          <a:bodyPr/>
          <a:lstStyle/>
          <a:p>
            <a:r>
              <a:rPr lang="en-GB" dirty="0"/>
              <a:t>Service Delivery Aims</a:t>
            </a:r>
          </a:p>
        </p:txBody>
      </p:sp>
      <p:sp>
        <p:nvSpPr>
          <p:cNvPr id="4" name="Slide Number Placeholder 3">
            <a:extLst>
              <a:ext uri="{FF2B5EF4-FFF2-40B4-BE49-F238E27FC236}">
                <a16:creationId xmlns:a16="http://schemas.microsoft.com/office/drawing/2014/main" id="{E07EB401-8ED4-992B-D1A1-B586B8C55E4C}"/>
              </a:ext>
            </a:extLst>
          </p:cNvPr>
          <p:cNvSpPr>
            <a:spLocks noGrp="1"/>
          </p:cNvSpPr>
          <p:nvPr>
            <p:ph type="sldNum" sz="quarter" idx="4"/>
          </p:nvPr>
        </p:nvSpPr>
        <p:spPr/>
        <p:txBody>
          <a:bodyPr/>
          <a:lstStyle/>
          <a:p>
            <a:fld id="{4355F0BC-E4B4-6141-ACA6-9E8905137EE3}" type="slidenum">
              <a:rPr lang="en-US" smtClean="0"/>
              <a:pPr/>
              <a:t>7</a:t>
            </a:fld>
            <a:endParaRPr lang="en-US" dirty="0"/>
          </a:p>
        </p:txBody>
      </p:sp>
      <p:sp>
        <p:nvSpPr>
          <p:cNvPr id="5" name="Subtitle 4">
            <a:extLst>
              <a:ext uri="{FF2B5EF4-FFF2-40B4-BE49-F238E27FC236}">
                <a16:creationId xmlns:a16="http://schemas.microsoft.com/office/drawing/2014/main" id="{4C544995-C7C5-C8CE-ACE0-F1FF38889C24}"/>
              </a:ext>
            </a:extLst>
          </p:cNvPr>
          <p:cNvSpPr>
            <a:spLocks noGrp="1"/>
          </p:cNvSpPr>
          <p:nvPr>
            <p:ph type="subTitle" idx="1"/>
          </p:nvPr>
        </p:nvSpPr>
        <p:spPr/>
        <p:txBody>
          <a:bodyPr/>
          <a:lstStyle/>
          <a:p>
            <a:endParaRPr lang="en-GB"/>
          </a:p>
        </p:txBody>
      </p:sp>
      <p:sp>
        <p:nvSpPr>
          <p:cNvPr id="8" name="TextBox 7">
            <a:extLst>
              <a:ext uri="{FF2B5EF4-FFF2-40B4-BE49-F238E27FC236}">
                <a16:creationId xmlns:a16="http://schemas.microsoft.com/office/drawing/2014/main" id="{B8190676-2ECD-8C68-3CEC-8401A4A27840}"/>
              </a:ext>
            </a:extLst>
          </p:cNvPr>
          <p:cNvSpPr txBox="1"/>
          <p:nvPr/>
        </p:nvSpPr>
        <p:spPr>
          <a:xfrm>
            <a:off x="654164" y="1863411"/>
            <a:ext cx="2675483" cy="914400"/>
          </a:xfrm>
          <a:prstGeom prst="rect">
            <a:avLst/>
          </a:prstGeom>
        </p:spPr>
        <p:txBody>
          <a:bodyPr vert="horz" wrap="none" lIns="0" tIns="0" rIns="0" bIns="0" rtlCol="0">
            <a:normAutofit/>
          </a:bodyPr>
          <a:lstStyle/>
          <a:p>
            <a:pPr algn="l"/>
            <a:r>
              <a:rPr lang="en-GB" sz="1400" dirty="0">
                <a:solidFill>
                  <a:srgbClr val="1064A2"/>
                </a:solidFill>
              </a:rPr>
              <a:t>Social Workers will undertake </a:t>
            </a:r>
          </a:p>
          <a:p>
            <a:pPr algn="l"/>
            <a:r>
              <a:rPr lang="en-GB" sz="1400" dirty="0">
                <a:solidFill>
                  <a:srgbClr val="1064A2"/>
                </a:solidFill>
              </a:rPr>
              <a:t>a strength-based assessment of </a:t>
            </a:r>
          </a:p>
          <a:p>
            <a:pPr algn="l"/>
            <a:r>
              <a:rPr lang="en-GB" sz="1400" dirty="0">
                <a:solidFill>
                  <a:srgbClr val="1064A2"/>
                </a:solidFill>
              </a:rPr>
              <a:t>a person's health and wellbeing</a:t>
            </a:r>
          </a:p>
          <a:p>
            <a:pPr algn="l"/>
            <a:r>
              <a:rPr lang="en-GB" sz="1400" dirty="0">
                <a:solidFill>
                  <a:srgbClr val="1064A2"/>
                </a:solidFill>
              </a:rPr>
              <a:t>needs. </a:t>
            </a:r>
          </a:p>
        </p:txBody>
      </p:sp>
      <p:sp>
        <p:nvSpPr>
          <p:cNvPr id="9" name="TextBox 8">
            <a:extLst>
              <a:ext uri="{FF2B5EF4-FFF2-40B4-BE49-F238E27FC236}">
                <a16:creationId xmlns:a16="http://schemas.microsoft.com/office/drawing/2014/main" id="{8EF11AEA-CB82-5FD2-5072-AACDF7B6EF94}"/>
              </a:ext>
            </a:extLst>
          </p:cNvPr>
          <p:cNvSpPr txBox="1"/>
          <p:nvPr/>
        </p:nvSpPr>
        <p:spPr>
          <a:xfrm>
            <a:off x="4200702" y="1863411"/>
            <a:ext cx="3420931" cy="1027355"/>
          </a:xfrm>
          <a:prstGeom prst="rect">
            <a:avLst/>
          </a:prstGeom>
        </p:spPr>
        <p:txBody>
          <a:bodyPr vert="horz" wrap="none" lIns="0" tIns="0" rIns="0" bIns="0" rtlCol="0">
            <a:normAutofit lnSpcReduction="10000"/>
          </a:bodyPr>
          <a:lstStyle/>
          <a:p>
            <a:pPr algn="l"/>
            <a:r>
              <a:rPr lang="en-GB" sz="1400" dirty="0">
                <a:solidFill>
                  <a:srgbClr val="1064A2"/>
                </a:solidFill>
              </a:rPr>
              <a:t>We expect Providers will work co-productively </a:t>
            </a:r>
          </a:p>
          <a:p>
            <a:pPr algn="l"/>
            <a:r>
              <a:rPr lang="en-GB" sz="1400" dirty="0">
                <a:solidFill>
                  <a:srgbClr val="1064A2"/>
                </a:solidFill>
              </a:rPr>
              <a:t>with people and their representatives, </a:t>
            </a:r>
          </a:p>
          <a:p>
            <a:pPr algn="l"/>
            <a:r>
              <a:rPr lang="en-GB" sz="1400" dirty="0">
                <a:solidFill>
                  <a:srgbClr val="1064A2"/>
                </a:solidFill>
              </a:rPr>
              <a:t>to design and agree meaningful, </a:t>
            </a:r>
          </a:p>
          <a:p>
            <a:pPr algn="l"/>
            <a:r>
              <a:rPr lang="en-GB" sz="1400" dirty="0">
                <a:solidFill>
                  <a:srgbClr val="1064A2"/>
                </a:solidFill>
              </a:rPr>
              <a:t>outcome focussed support plans that enable </a:t>
            </a:r>
          </a:p>
          <a:p>
            <a:pPr algn="l"/>
            <a:r>
              <a:rPr lang="en-GB" sz="1400" dirty="0">
                <a:solidFill>
                  <a:srgbClr val="1064A2"/>
                </a:solidFill>
              </a:rPr>
              <a:t>them to achieve their goals.</a:t>
            </a:r>
          </a:p>
        </p:txBody>
      </p:sp>
      <p:sp>
        <p:nvSpPr>
          <p:cNvPr id="10" name="TextBox 9">
            <a:extLst>
              <a:ext uri="{FF2B5EF4-FFF2-40B4-BE49-F238E27FC236}">
                <a16:creationId xmlns:a16="http://schemas.microsoft.com/office/drawing/2014/main" id="{A6E4B19E-1F17-17AD-1A0B-68C9B068702F}"/>
              </a:ext>
            </a:extLst>
          </p:cNvPr>
          <p:cNvSpPr txBox="1"/>
          <p:nvPr/>
        </p:nvSpPr>
        <p:spPr>
          <a:xfrm>
            <a:off x="654164" y="3963861"/>
            <a:ext cx="2675485" cy="614261"/>
          </a:xfrm>
          <a:prstGeom prst="rect">
            <a:avLst/>
          </a:prstGeom>
        </p:spPr>
        <p:txBody>
          <a:bodyPr vert="horz" wrap="none" lIns="0" tIns="0" rIns="0" bIns="0" rtlCol="0">
            <a:normAutofit lnSpcReduction="10000"/>
          </a:bodyPr>
          <a:lstStyle/>
          <a:p>
            <a:pPr algn="l"/>
            <a:r>
              <a:rPr lang="en-GB" sz="1400" dirty="0">
                <a:solidFill>
                  <a:srgbClr val="1064A2"/>
                </a:solidFill>
              </a:rPr>
              <a:t>We will support people to articulate </a:t>
            </a:r>
          </a:p>
          <a:p>
            <a:pPr algn="l"/>
            <a:r>
              <a:rPr lang="en-GB" sz="1400" dirty="0">
                <a:solidFill>
                  <a:srgbClr val="1064A2"/>
                </a:solidFill>
              </a:rPr>
              <a:t>what is important to them from </a:t>
            </a:r>
          </a:p>
          <a:p>
            <a:pPr algn="l"/>
            <a:r>
              <a:rPr lang="en-GB" sz="1400" dirty="0">
                <a:solidFill>
                  <a:srgbClr val="1064A2"/>
                </a:solidFill>
              </a:rPr>
              <a:t>health and care perspectives.</a:t>
            </a:r>
          </a:p>
        </p:txBody>
      </p:sp>
      <p:sp>
        <p:nvSpPr>
          <p:cNvPr id="11" name="TextBox 10">
            <a:extLst>
              <a:ext uri="{FF2B5EF4-FFF2-40B4-BE49-F238E27FC236}">
                <a16:creationId xmlns:a16="http://schemas.microsoft.com/office/drawing/2014/main" id="{E7299E61-22CC-1EB4-92AD-6F8F11DE3DF9}"/>
              </a:ext>
            </a:extLst>
          </p:cNvPr>
          <p:cNvSpPr txBox="1"/>
          <p:nvPr/>
        </p:nvSpPr>
        <p:spPr>
          <a:xfrm>
            <a:off x="8492688" y="1863411"/>
            <a:ext cx="2764715" cy="914400"/>
          </a:xfrm>
          <a:prstGeom prst="rect">
            <a:avLst/>
          </a:prstGeom>
        </p:spPr>
        <p:txBody>
          <a:bodyPr vert="horz" wrap="none" lIns="0" tIns="0" rIns="0" bIns="0" rtlCol="0">
            <a:normAutofit/>
          </a:bodyPr>
          <a:lstStyle/>
          <a:p>
            <a:pPr algn="l"/>
            <a:r>
              <a:rPr lang="en-GB" sz="1400" dirty="0">
                <a:solidFill>
                  <a:srgbClr val="1064A2"/>
                </a:solidFill>
              </a:rPr>
              <a:t>Providers will work flexibly, creatively </a:t>
            </a:r>
          </a:p>
          <a:p>
            <a:pPr algn="l"/>
            <a:r>
              <a:rPr lang="en-GB" sz="1400" dirty="0">
                <a:solidFill>
                  <a:srgbClr val="1064A2"/>
                </a:solidFill>
              </a:rPr>
              <a:t>and innovatively to support people to </a:t>
            </a:r>
          </a:p>
          <a:p>
            <a:pPr algn="l"/>
            <a:r>
              <a:rPr lang="en-GB" sz="1400" dirty="0">
                <a:solidFill>
                  <a:srgbClr val="1064A2"/>
                </a:solidFill>
              </a:rPr>
              <a:t>achieve their goals and aspirations</a:t>
            </a:r>
          </a:p>
        </p:txBody>
      </p:sp>
      <p:sp>
        <p:nvSpPr>
          <p:cNvPr id="12" name="TextBox 11">
            <a:extLst>
              <a:ext uri="{FF2B5EF4-FFF2-40B4-BE49-F238E27FC236}">
                <a16:creationId xmlns:a16="http://schemas.microsoft.com/office/drawing/2014/main" id="{220D5484-AF55-3DE4-6A3B-FF193B5047F3}"/>
              </a:ext>
            </a:extLst>
          </p:cNvPr>
          <p:cNvSpPr txBox="1"/>
          <p:nvPr/>
        </p:nvSpPr>
        <p:spPr>
          <a:xfrm>
            <a:off x="8492688" y="3963861"/>
            <a:ext cx="3045148" cy="1221529"/>
          </a:xfrm>
          <a:prstGeom prst="rect">
            <a:avLst/>
          </a:prstGeom>
        </p:spPr>
        <p:txBody>
          <a:bodyPr vert="horz" wrap="none" lIns="0" tIns="0" rIns="0" bIns="0" rtlCol="0">
            <a:normAutofit/>
          </a:bodyPr>
          <a:lstStyle/>
          <a:p>
            <a:pPr algn="l"/>
            <a:r>
              <a:rPr lang="en-GB" sz="1400" dirty="0">
                <a:solidFill>
                  <a:srgbClr val="1064A2"/>
                </a:solidFill>
              </a:rPr>
              <a:t>People will be aware of all </a:t>
            </a:r>
          </a:p>
          <a:p>
            <a:pPr algn="l"/>
            <a:r>
              <a:rPr lang="en-GB" sz="1400" dirty="0">
                <a:solidFill>
                  <a:srgbClr val="1064A2"/>
                </a:solidFill>
              </a:rPr>
              <a:t>opportunities available to them and </a:t>
            </a:r>
          </a:p>
          <a:p>
            <a:pPr algn="l"/>
            <a:r>
              <a:rPr lang="en-GB" sz="1400" dirty="0">
                <a:solidFill>
                  <a:srgbClr val="1064A2"/>
                </a:solidFill>
              </a:rPr>
              <a:t>supported to live rich and </a:t>
            </a:r>
          </a:p>
          <a:p>
            <a:pPr algn="l"/>
            <a:r>
              <a:rPr lang="en-GB" sz="1400" dirty="0">
                <a:solidFill>
                  <a:srgbClr val="1064A2"/>
                </a:solidFill>
              </a:rPr>
              <a:t>fulfilled lives </a:t>
            </a:r>
          </a:p>
        </p:txBody>
      </p:sp>
      <p:sp>
        <p:nvSpPr>
          <p:cNvPr id="13" name="TextBox 12">
            <a:extLst>
              <a:ext uri="{FF2B5EF4-FFF2-40B4-BE49-F238E27FC236}">
                <a16:creationId xmlns:a16="http://schemas.microsoft.com/office/drawing/2014/main" id="{58AA9D7C-C870-FDA3-025D-9DF4563694ED}"/>
              </a:ext>
            </a:extLst>
          </p:cNvPr>
          <p:cNvSpPr txBox="1"/>
          <p:nvPr/>
        </p:nvSpPr>
        <p:spPr>
          <a:xfrm>
            <a:off x="4200703" y="3963861"/>
            <a:ext cx="3420931" cy="670539"/>
          </a:xfrm>
          <a:prstGeom prst="rect">
            <a:avLst/>
          </a:prstGeom>
        </p:spPr>
        <p:txBody>
          <a:bodyPr vert="horz" wrap="none" lIns="0" tIns="0" rIns="0" bIns="0" rtlCol="0">
            <a:normAutofit/>
          </a:bodyPr>
          <a:lstStyle/>
          <a:p>
            <a:pPr algn="l"/>
            <a:r>
              <a:rPr lang="en-GB" sz="1400" dirty="0">
                <a:solidFill>
                  <a:srgbClr val="1064A2"/>
                </a:solidFill>
              </a:rPr>
              <a:t>People will be supported to access high</a:t>
            </a:r>
          </a:p>
          <a:p>
            <a:pPr algn="l"/>
            <a:r>
              <a:rPr lang="en-GB" sz="1400" dirty="0">
                <a:solidFill>
                  <a:srgbClr val="1064A2"/>
                </a:solidFill>
              </a:rPr>
              <a:t>quality care homes which maximise technology</a:t>
            </a:r>
          </a:p>
          <a:p>
            <a:pPr algn="l"/>
            <a:r>
              <a:rPr lang="en-GB" sz="1400" dirty="0">
                <a:solidFill>
                  <a:srgbClr val="1064A2"/>
                </a:solidFill>
              </a:rPr>
              <a:t>and community connection.   </a:t>
            </a:r>
          </a:p>
        </p:txBody>
      </p:sp>
      <p:pic>
        <p:nvPicPr>
          <p:cNvPr id="15" name="Picture 14">
            <a:extLst>
              <a:ext uri="{FF2B5EF4-FFF2-40B4-BE49-F238E27FC236}">
                <a16:creationId xmlns:a16="http://schemas.microsoft.com/office/drawing/2014/main" id="{3DD4AD01-12EA-E9ED-195B-1860B7318622}"/>
              </a:ext>
            </a:extLst>
          </p:cNvPr>
          <p:cNvPicPr>
            <a:picLocks noChangeAspect="1"/>
          </p:cNvPicPr>
          <p:nvPr/>
        </p:nvPicPr>
        <p:blipFill>
          <a:blip r:embed="rId2"/>
          <a:stretch>
            <a:fillRect/>
          </a:stretch>
        </p:blipFill>
        <p:spPr>
          <a:xfrm>
            <a:off x="1045191" y="2799135"/>
            <a:ext cx="1326385" cy="914400"/>
          </a:xfrm>
          <a:prstGeom prst="rect">
            <a:avLst/>
          </a:prstGeom>
        </p:spPr>
      </p:pic>
      <p:pic>
        <p:nvPicPr>
          <p:cNvPr id="17" name="Picture 16">
            <a:extLst>
              <a:ext uri="{FF2B5EF4-FFF2-40B4-BE49-F238E27FC236}">
                <a16:creationId xmlns:a16="http://schemas.microsoft.com/office/drawing/2014/main" id="{2DEAF7FF-308C-3734-468B-CA439FB3B29F}"/>
              </a:ext>
            </a:extLst>
          </p:cNvPr>
          <p:cNvPicPr>
            <a:picLocks noChangeAspect="1"/>
          </p:cNvPicPr>
          <p:nvPr/>
        </p:nvPicPr>
        <p:blipFill>
          <a:blip r:embed="rId3"/>
          <a:stretch>
            <a:fillRect/>
          </a:stretch>
        </p:blipFill>
        <p:spPr>
          <a:xfrm>
            <a:off x="1108308" y="4640677"/>
            <a:ext cx="1200150" cy="1008786"/>
          </a:xfrm>
          <a:prstGeom prst="rect">
            <a:avLst/>
          </a:prstGeom>
        </p:spPr>
      </p:pic>
      <p:pic>
        <p:nvPicPr>
          <p:cNvPr id="19" name="Picture 18">
            <a:extLst>
              <a:ext uri="{FF2B5EF4-FFF2-40B4-BE49-F238E27FC236}">
                <a16:creationId xmlns:a16="http://schemas.microsoft.com/office/drawing/2014/main" id="{90B25D16-90F5-15A4-292E-A4CDCEB80CA5}"/>
              </a:ext>
            </a:extLst>
          </p:cNvPr>
          <p:cNvPicPr>
            <a:picLocks noChangeAspect="1"/>
          </p:cNvPicPr>
          <p:nvPr/>
        </p:nvPicPr>
        <p:blipFill>
          <a:blip r:embed="rId4"/>
          <a:stretch>
            <a:fillRect/>
          </a:stretch>
        </p:blipFill>
        <p:spPr>
          <a:xfrm>
            <a:off x="5149168" y="2882697"/>
            <a:ext cx="1524000" cy="908147"/>
          </a:xfrm>
          <a:prstGeom prst="rect">
            <a:avLst/>
          </a:prstGeom>
        </p:spPr>
      </p:pic>
      <p:pic>
        <p:nvPicPr>
          <p:cNvPr id="21" name="Picture 20">
            <a:extLst>
              <a:ext uri="{FF2B5EF4-FFF2-40B4-BE49-F238E27FC236}">
                <a16:creationId xmlns:a16="http://schemas.microsoft.com/office/drawing/2014/main" id="{FAFF0CDB-6E16-107D-558D-4AFA4B989698}"/>
              </a:ext>
            </a:extLst>
          </p:cNvPr>
          <p:cNvPicPr>
            <a:picLocks noChangeAspect="1"/>
          </p:cNvPicPr>
          <p:nvPr/>
        </p:nvPicPr>
        <p:blipFill>
          <a:blip r:embed="rId5"/>
          <a:stretch>
            <a:fillRect/>
          </a:stretch>
        </p:blipFill>
        <p:spPr>
          <a:xfrm>
            <a:off x="5301567" y="4668281"/>
            <a:ext cx="1219200" cy="986451"/>
          </a:xfrm>
          <a:prstGeom prst="rect">
            <a:avLst/>
          </a:prstGeom>
        </p:spPr>
      </p:pic>
      <p:pic>
        <p:nvPicPr>
          <p:cNvPr id="23" name="Picture 22">
            <a:extLst>
              <a:ext uri="{FF2B5EF4-FFF2-40B4-BE49-F238E27FC236}">
                <a16:creationId xmlns:a16="http://schemas.microsoft.com/office/drawing/2014/main" id="{6CFA7B3F-AF80-117C-ADD4-F9B26990F97B}"/>
              </a:ext>
            </a:extLst>
          </p:cNvPr>
          <p:cNvPicPr>
            <a:picLocks noChangeAspect="1"/>
          </p:cNvPicPr>
          <p:nvPr/>
        </p:nvPicPr>
        <p:blipFill>
          <a:blip r:embed="rId6"/>
          <a:stretch>
            <a:fillRect/>
          </a:stretch>
        </p:blipFill>
        <p:spPr>
          <a:xfrm>
            <a:off x="9327018" y="2723358"/>
            <a:ext cx="1100866" cy="1067486"/>
          </a:xfrm>
          <a:prstGeom prst="rect">
            <a:avLst/>
          </a:prstGeom>
        </p:spPr>
      </p:pic>
      <p:pic>
        <p:nvPicPr>
          <p:cNvPr id="25" name="Picture 24">
            <a:extLst>
              <a:ext uri="{FF2B5EF4-FFF2-40B4-BE49-F238E27FC236}">
                <a16:creationId xmlns:a16="http://schemas.microsoft.com/office/drawing/2014/main" id="{407691FD-41C4-53EE-B85A-B19C3A72A570}"/>
              </a:ext>
            </a:extLst>
          </p:cNvPr>
          <p:cNvPicPr>
            <a:picLocks noChangeAspect="1"/>
          </p:cNvPicPr>
          <p:nvPr/>
        </p:nvPicPr>
        <p:blipFill>
          <a:blip r:embed="rId7"/>
          <a:stretch>
            <a:fillRect/>
          </a:stretch>
        </p:blipFill>
        <p:spPr>
          <a:xfrm>
            <a:off x="9327018" y="4858682"/>
            <a:ext cx="1100866" cy="854744"/>
          </a:xfrm>
          <a:prstGeom prst="rect">
            <a:avLst/>
          </a:prstGeom>
        </p:spPr>
      </p:pic>
    </p:spTree>
    <p:extLst>
      <p:ext uri="{BB962C8B-B14F-4D97-AF65-F5344CB8AC3E}">
        <p14:creationId xmlns:p14="http://schemas.microsoft.com/office/powerpoint/2010/main" val="179162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69BB-7A9B-42D6-861F-DB8A95A42247}"/>
              </a:ext>
            </a:extLst>
          </p:cNvPr>
          <p:cNvSpPr>
            <a:spLocks noGrp="1"/>
          </p:cNvSpPr>
          <p:nvPr>
            <p:ph type="ctrTitle"/>
          </p:nvPr>
        </p:nvSpPr>
        <p:spPr/>
        <p:txBody>
          <a:bodyPr/>
          <a:lstStyle/>
          <a:p>
            <a:r>
              <a:rPr lang="en-GB" dirty="0"/>
              <a:t>Electronic Systems</a:t>
            </a:r>
          </a:p>
        </p:txBody>
      </p:sp>
      <p:sp>
        <p:nvSpPr>
          <p:cNvPr id="3" name="Text Placeholder 2">
            <a:extLst>
              <a:ext uri="{FF2B5EF4-FFF2-40B4-BE49-F238E27FC236}">
                <a16:creationId xmlns:a16="http://schemas.microsoft.com/office/drawing/2014/main" id="{6D64C1D1-5FB8-01A6-62C4-E69616482C6F}"/>
              </a:ext>
            </a:extLst>
          </p:cNvPr>
          <p:cNvSpPr>
            <a:spLocks noGrp="1"/>
          </p:cNvSpPr>
          <p:nvPr>
            <p:ph type="body" sz="half" idx="2"/>
          </p:nvPr>
        </p:nvSpPr>
        <p:spPr>
          <a:xfrm>
            <a:off x="1994115" y="2243059"/>
            <a:ext cx="9335872" cy="3394866"/>
          </a:xfrm>
        </p:spPr>
        <p:txBody>
          <a:bodyPr/>
          <a:lstStyle/>
          <a:p>
            <a:pPr marL="285750" indent="-285750">
              <a:buFont typeface="Arial" panose="020B0604020202020204" pitchFamily="34" charset="0"/>
              <a:buChar char="•"/>
            </a:pPr>
            <a:r>
              <a:rPr lang="en-GB" sz="2400" dirty="0" err="1">
                <a:solidFill>
                  <a:srgbClr val="1064A2"/>
                </a:solidFill>
              </a:rPr>
              <a:t>Proactis</a:t>
            </a:r>
            <a:r>
              <a:rPr lang="en-GB" sz="2400" dirty="0">
                <a:solidFill>
                  <a:srgbClr val="1064A2"/>
                </a:solidFill>
              </a:rPr>
              <a:t> – The Councils Procurement E-Portal</a:t>
            </a:r>
          </a:p>
          <a:p>
            <a:endParaRPr lang="en-GB" sz="2400" dirty="0">
              <a:solidFill>
                <a:srgbClr val="1064A2"/>
              </a:solidFill>
            </a:endParaRPr>
          </a:p>
          <a:p>
            <a:pPr marL="285750" marR="0" lvl="0" indent="-28575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lang="en-GB" sz="2400" dirty="0">
                <a:solidFill>
                  <a:srgbClr val="1064A2"/>
                </a:solidFill>
              </a:rPr>
              <a:t>Care Place – </a:t>
            </a:r>
            <a:r>
              <a:rPr kumimoji="0" lang="en-GB" sz="24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A proposed new brokerage system for sourcing care home placements</a:t>
            </a:r>
          </a:p>
          <a:p>
            <a:pPr marR="0" lvl="0" algn="l" defTabSz="914400" rtl="0" eaLnBrk="1" fontAlgn="auto" latinLnBrk="0" hangingPunct="1">
              <a:lnSpc>
                <a:spcPts val="2080"/>
              </a:lnSpc>
              <a:spcBef>
                <a:spcPts val="1000"/>
              </a:spcBef>
              <a:spcAft>
                <a:spcPts val="0"/>
              </a:spcAft>
              <a:buClrTx/>
              <a:buSzTx/>
              <a:tabLst/>
              <a:defRPr/>
            </a:pPr>
            <a:endParaRPr lang="en-GB" sz="2400" dirty="0">
              <a:solidFill>
                <a:srgbClr val="1064A2"/>
              </a:solidFill>
            </a:endParaRPr>
          </a:p>
          <a:p>
            <a:pPr marL="285750" marR="0" lvl="0" indent="-285750" algn="l" defTabSz="914400" rtl="0" eaLnBrk="1" fontAlgn="auto" latinLnBrk="0" hangingPunct="1">
              <a:lnSpc>
                <a:spcPts val="2080"/>
              </a:lnSpc>
              <a:spcBef>
                <a:spcPts val="1000"/>
              </a:spcBef>
              <a:spcAft>
                <a:spcPts val="0"/>
              </a:spcAft>
              <a:buClrTx/>
              <a:buSzTx/>
              <a:buFont typeface="Arial" panose="020B0604020202020204" pitchFamily="34" charset="0"/>
              <a:buChar char="•"/>
              <a:tabLst/>
              <a:defRPr/>
            </a:pPr>
            <a:r>
              <a:rPr lang="en-GB" sz="2400" dirty="0">
                <a:solidFill>
                  <a:srgbClr val="1064A2"/>
                </a:solidFill>
              </a:rPr>
              <a:t>Bed Booking System – </a:t>
            </a:r>
            <a:r>
              <a:rPr kumimoji="0" lang="en-GB" sz="24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rPr>
              <a:t>A proposed new vacancy and booking system for care homes</a:t>
            </a:r>
            <a:endParaRPr lang="en-GB" sz="2400" dirty="0">
              <a:solidFill>
                <a:srgbClr val="1064A2"/>
              </a:solidFill>
            </a:endParaRPr>
          </a:p>
          <a:p>
            <a:pPr marR="0" lvl="0" algn="l" defTabSz="914400" rtl="0" eaLnBrk="1" fontAlgn="auto" latinLnBrk="0" hangingPunct="1">
              <a:lnSpc>
                <a:spcPts val="2080"/>
              </a:lnSpc>
              <a:spcBef>
                <a:spcPts val="1000"/>
              </a:spcBef>
              <a:spcAft>
                <a:spcPts val="0"/>
              </a:spcAft>
              <a:buClrTx/>
              <a:buSzTx/>
              <a:tabLst/>
              <a:defRPr/>
            </a:pPr>
            <a:endParaRPr lang="en-GB" sz="2400" dirty="0">
              <a:solidFill>
                <a:srgbClr val="1064A2"/>
              </a:solidFill>
            </a:endParaRPr>
          </a:p>
          <a:p>
            <a:pPr marL="285750" indent="-285750">
              <a:buFont typeface="Arial" panose="020B0604020202020204" pitchFamily="34" charset="0"/>
              <a:buChar char="•"/>
            </a:pPr>
            <a:r>
              <a:rPr lang="en-GB" sz="2400" dirty="0">
                <a:solidFill>
                  <a:srgbClr val="1064A2"/>
                </a:solidFill>
              </a:rPr>
              <a:t>National Capacity Tracker – CQC Mandate</a:t>
            </a:r>
          </a:p>
        </p:txBody>
      </p:sp>
      <p:sp>
        <p:nvSpPr>
          <p:cNvPr id="4" name="Slide Number Placeholder 3">
            <a:extLst>
              <a:ext uri="{FF2B5EF4-FFF2-40B4-BE49-F238E27FC236}">
                <a16:creationId xmlns:a16="http://schemas.microsoft.com/office/drawing/2014/main" id="{59AA8CB8-6F17-16F6-542C-8EAA16BBD4E1}"/>
              </a:ext>
            </a:extLst>
          </p:cNvPr>
          <p:cNvSpPr>
            <a:spLocks noGrp="1"/>
          </p:cNvSpPr>
          <p:nvPr>
            <p:ph type="sldNum" sz="quarter" idx="4"/>
          </p:nvPr>
        </p:nvSpPr>
        <p:spPr/>
        <p:txBody>
          <a:bodyPr/>
          <a:lstStyle/>
          <a:p>
            <a:fld id="{4355F0BC-E4B4-6141-ACA6-9E8905137EE3}" type="slidenum">
              <a:rPr lang="en-US" smtClean="0"/>
              <a:pPr/>
              <a:t>8</a:t>
            </a:fld>
            <a:endParaRPr lang="en-US" dirty="0"/>
          </a:p>
        </p:txBody>
      </p:sp>
      <p:sp>
        <p:nvSpPr>
          <p:cNvPr id="5" name="Subtitle 4">
            <a:extLst>
              <a:ext uri="{FF2B5EF4-FFF2-40B4-BE49-F238E27FC236}">
                <a16:creationId xmlns:a16="http://schemas.microsoft.com/office/drawing/2014/main" id="{03B48C62-DC88-0DEE-7D22-F445E627BD6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8275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D40B-24AB-A0F8-72B2-4291E0AA8E76}"/>
              </a:ext>
            </a:extLst>
          </p:cNvPr>
          <p:cNvSpPr>
            <a:spLocks noGrp="1"/>
          </p:cNvSpPr>
          <p:nvPr>
            <p:ph type="ctrTitle"/>
          </p:nvPr>
        </p:nvSpPr>
        <p:spPr>
          <a:xfrm>
            <a:off x="482040" y="1201608"/>
            <a:ext cx="10514012" cy="614260"/>
          </a:xfrm>
        </p:spPr>
        <p:txBody>
          <a:bodyPr/>
          <a:lstStyle/>
          <a:p>
            <a:r>
              <a:rPr lang="en-GB" dirty="0"/>
              <a:t>CQC Standards</a:t>
            </a:r>
          </a:p>
        </p:txBody>
      </p:sp>
      <p:sp>
        <p:nvSpPr>
          <p:cNvPr id="7" name="Text Placeholder 6">
            <a:extLst>
              <a:ext uri="{FF2B5EF4-FFF2-40B4-BE49-F238E27FC236}">
                <a16:creationId xmlns:a16="http://schemas.microsoft.com/office/drawing/2014/main" id="{0A8B20CB-3030-F5C3-6F73-5E0EB6D2E804}"/>
              </a:ext>
            </a:extLst>
          </p:cNvPr>
          <p:cNvSpPr>
            <a:spLocks noGrp="1"/>
          </p:cNvSpPr>
          <p:nvPr>
            <p:ph type="body" sz="half" idx="2"/>
          </p:nvPr>
        </p:nvSpPr>
        <p:spPr>
          <a:xfrm>
            <a:off x="1057835" y="2560320"/>
            <a:ext cx="4905487" cy="4102421"/>
          </a:xfrm>
        </p:spPr>
        <p:txBody>
          <a:bodyPr>
            <a:noAutofit/>
          </a:bodyPr>
          <a:lstStyle/>
          <a:p>
            <a:pPr marL="171450" indent="-171450" algn="l">
              <a:lnSpc>
                <a:spcPct val="100000"/>
              </a:lnSpc>
              <a:buFont typeface="Arial" panose="020B0604020202020204" pitchFamily="34" charset="0"/>
              <a:buChar char="•"/>
            </a:pPr>
            <a:r>
              <a:rPr lang="en-GB" b="0" i="0" dirty="0">
                <a:effectLst/>
                <a:latin typeface="Avenir Book" panose="02000503020000020003"/>
              </a:rPr>
              <a:t>Provide person-centred care</a:t>
            </a:r>
          </a:p>
          <a:p>
            <a:pPr marL="171450" indent="-171450" algn="l">
              <a:lnSpc>
                <a:spcPct val="100000"/>
              </a:lnSpc>
              <a:buFont typeface="Arial" panose="020B0604020202020204" pitchFamily="34" charset="0"/>
              <a:buChar char="•"/>
            </a:pPr>
            <a:r>
              <a:rPr lang="en-GB" b="0" i="0" dirty="0">
                <a:effectLst/>
                <a:latin typeface="Avenir Book" panose="02000503020000020003"/>
              </a:rPr>
              <a:t>Treat residents with dignity and respect</a:t>
            </a:r>
          </a:p>
          <a:p>
            <a:pPr marL="171450" indent="-171450" algn="l">
              <a:lnSpc>
                <a:spcPct val="100000"/>
              </a:lnSpc>
              <a:buFont typeface="Arial" panose="020B0604020202020204" pitchFamily="34" charset="0"/>
              <a:buChar char="•"/>
            </a:pPr>
            <a:r>
              <a:rPr lang="en-GB" b="0" i="0" dirty="0">
                <a:effectLst/>
                <a:latin typeface="Avenir Book" panose="02000503020000020003"/>
              </a:rPr>
              <a:t>Acquire consent before giving any care or treatment</a:t>
            </a:r>
          </a:p>
          <a:p>
            <a:pPr marL="171450" indent="-171450" algn="l">
              <a:lnSpc>
                <a:spcPct val="100000"/>
              </a:lnSpc>
              <a:buFont typeface="Arial" panose="020B0604020202020204" pitchFamily="34" charset="0"/>
              <a:buChar char="•"/>
            </a:pPr>
            <a:r>
              <a:rPr lang="en-GB" b="0" i="0" dirty="0">
                <a:effectLst/>
                <a:latin typeface="Avenir Book" panose="02000503020000020003"/>
              </a:rPr>
              <a:t>Ensure they do not give unsafe care or treatment, and that staff have the qualifications and skills to keep residents safe</a:t>
            </a:r>
          </a:p>
          <a:p>
            <a:pPr marL="171450" indent="-171450" algn="l">
              <a:lnSpc>
                <a:spcPct val="100000"/>
              </a:lnSpc>
              <a:buFont typeface="Arial" panose="020B0604020202020204" pitchFamily="34" charset="0"/>
              <a:buChar char="•"/>
            </a:pPr>
            <a:r>
              <a:rPr lang="en-GB" b="0" i="0" dirty="0">
                <a:effectLst/>
                <a:latin typeface="Avenir Book" panose="02000503020000020003"/>
              </a:rPr>
              <a:t>Safeguard residents from any form of abuse or improper treatment</a:t>
            </a:r>
          </a:p>
          <a:p>
            <a:pPr marL="171450" indent="-171450" algn="l">
              <a:lnSpc>
                <a:spcPct val="100000"/>
              </a:lnSpc>
              <a:buFont typeface="Arial" panose="020B0604020202020204" pitchFamily="34" charset="0"/>
              <a:buChar char="•"/>
            </a:pPr>
            <a:r>
              <a:rPr lang="en-GB" b="0" i="0" dirty="0">
                <a:effectLst/>
                <a:latin typeface="Avenir Book" panose="02000503020000020003"/>
              </a:rPr>
              <a:t>Provide food and drink which keep residents in good health</a:t>
            </a:r>
          </a:p>
          <a:p>
            <a:pPr marL="171450" indent="-171450" algn="l">
              <a:lnSpc>
                <a:spcPct val="100000"/>
              </a:lnSpc>
              <a:buFont typeface="Arial" panose="020B0604020202020204" pitchFamily="34" charset="0"/>
              <a:buChar char="•"/>
            </a:pPr>
            <a:r>
              <a:rPr lang="en-GB" b="0" i="0" dirty="0">
                <a:effectLst/>
                <a:latin typeface="Avenir Book" panose="02000503020000020003"/>
              </a:rPr>
              <a:t>Keep premises and equipment clean, suitable and looked after</a:t>
            </a:r>
          </a:p>
          <a:p>
            <a:endParaRPr lang="en-GB" sz="1200" dirty="0"/>
          </a:p>
        </p:txBody>
      </p:sp>
      <p:sp>
        <p:nvSpPr>
          <p:cNvPr id="8" name="Text Placeholder 7">
            <a:extLst>
              <a:ext uri="{FF2B5EF4-FFF2-40B4-BE49-F238E27FC236}">
                <a16:creationId xmlns:a16="http://schemas.microsoft.com/office/drawing/2014/main" id="{210DF532-CB85-4C79-4EE4-7E51475204D0}"/>
              </a:ext>
            </a:extLst>
          </p:cNvPr>
          <p:cNvSpPr>
            <a:spLocks noGrp="1"/>
          </p:cNvSpPr>
          <p:nvPr>
            <p:ph type="body" sz="half" idx="13"/>
          </p:nvPr>
        </p:nvSpPr>
        <p:spPr>
          <a:xfrm>
            <a:off x="6348750" y="2560320"/>
            <a:ext cx="5099123" cy="4113633"/>
          </a:xfrm>
        </p:spPr>
        <p:txBody>
          <a:bodyPr>
            <a:normAutofit/>
          </a:bodyPr>
          <a:lstStyle/>
          <a:p>
            <a:pPr marL="171450" marR="0" lvl="0" indent="-171450" algn="l" defTabSz="914400" rtl="0" eaLnBrk="1" fontAlgn="auto" latinLnBrk="0" hangingPunct="1">
              <a:lnSpc>
                <a:spcPct val="100000"/>
              </a:lnSpc>
              <a:spcBef>
                <a:spcPts val="1000"/>
              </a:spcBef>
              <a:spcAft>
                <a:spcPts val="0"/>
              </a:spcAft>
              <a:buClr>
                <a:srgbClr val="1064A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1064A2"/>
                </a:solidFill>
                <a:effectLst/>
                <a:uLnTx/>
                <a:uFillTx/>
                <a:latin typeface="Avenir Book" panose="02000503020000020003"/>
                <a:ea typeface="+mn-ea"/>
                <a:cs typeface="+mn-cs"/>
              </a:rPr>
              <a:t>Offer a complaints system, investigate incidents thoroughly and take action</a:t>
            </a:r>
          </a:p>
          <a:p>
            <a:pPr marL="171450" marR="0" lvl="0" indent="-171450" algn="l" defTabSz="914400" rtl="0" eaLnBrk="1" fontAlgn="auto" latinLnBrk="0" hangingPunct="1">
              <a:lnSpc>
                <a:spcPct val="100000"/>
              </a:lnSpc>
              <a:spcBef>
                <a:spcPts val="1000"/>
              </a:spcBef>
              <a:spcAft>
                <a:spcPts val="0"/>
              </a:spcAft>
              <a:buClr>
                <a:srgbClr val="1064A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1064A2"/>
                </a:solidFill>
                <a:effectLst/>
                <a:uLnTx/>
                <a:uFillTx/>
                <a:latin typeface="Avenir Book" panose="02000503020000020003"/>
                <a:ea typeface="+mn-ea"/>
                <a:cs typeface="+mn-cs"/>
              </a:rPr>
              <a:t>Have plans in place to ensure they can meet above standards and systems to check quality and safety of care</a:t>
            </a:r>
          </a:p>
          <a:p>
            <a:pPr marL="171450" marR="0" lvl="0" indent="-171450" algn="l" defTabSz="914400" rtl="0" eaLnBrk="1" fontAlgn="auto" latinLnBrk="0" hangingPunct="1">
              <a:lnSpc>
                <a:spcPct val="100000"/>
              </a:lnSpc>
              <a:spcBef>
                <a:spcPts val="1000"/>
              </a:spcBef>
              <a:spcAft>
                <a:spcPts val="0"/>
              </a:spcAft>
              <a:buClr>
                <a:srgbClr val="1064A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1064A2"/>
                </a:solidFill>
                <a:effectLst/>
                <a:uLnTx/>
                <a:uFillTx/>
                <a:latin typeface="Avenir Book" panose="02000503020000020003"/>
                <a:ea typeface="+mn-ea"/>
                <a:cs typeface="+mn-cs"/>
              </a:rPr>
              <a:t>Have enough suitably qualified, competent and experienced staff to meet standards</a:t>
            </a:r>
          </a:p>
          <a:p>
            <a:pPr marL="171450" marR="0" lvl="0" indent="-171450" algn="l" defTabSz="914400" rtl="0" eaLnBrk="1" fontAlgn="auto" latinLnBrk="0" hangingPunct="1">
              <a:lnSpc>
                <a:spcPct val="100000"/>
              </a:lnSpc>
              <a:spcBef>
                <a:spcPts val="1000"/>
              </a:spcBef>
              <a:spcAft>
                <a:spcPts val="0"/>
              </a:spcAft>
              <a:buClr>
                <a:srgbClr val="1064A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1064A2"/>
                </a:solidFill>
                <a:effectLst/>
                <a:uLnTx/>
                <a:uFillTx/>
                <a:latin typeface="Avenir Book" panose="02000503020000020003"/>
                <a:ea typeface="+mn-ea"/>
                <a:cs typeface="+mn-cs"/>
              </a:rPr>
              <a:t>Only employ staff who can provide care and treatment appropriate to their role</a:t>
            </a:r>
          </a:p>
          <a:p>
            <a:pPr marL="171450" marR="0" lvl="0" indent="-171450" algn="l" defTabSz="914400" rtl="0" eaLnBrk="1" fontAlgn="auto" latinLnBrk="0" hangingPunct="1">
              <a:lnSpc>
                <a:spcPct val="100000"/>
              </a:lnSpc>
              <a:spcBef>
                <a:spcPts val="1000"/>
              </a:spcBef>
              <a:spcAft>
                <a:spcPts val="0"/>
              </a:spcAft>
              <a:buClr>
                <a:srgbClr val="1064A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1064A2"/>
                </a:solidFill>
                <a:effectLst/>
                <a:uLnTx/>
                <a:uFillTx/>
                <a:latin typeface="Avenir Book" panose="02000503020000020003"/>
                <a:ea typeface="+mn-ea"/>
                <a:cs typeface="+mn-cs"/>
              </a:rPr>
              <a:t>Be open and transparent about care and treatment</a:t>
            </a:r>
          </a:p>
          <a:p>
            <a:pPr marL="171450" marR="0" lvl="0" indent="-171450" algn="l" defTabSz="914400" rtl="0" eaLnBrk="1" fontAlgn="auto" latinLnBrk="0" hangingPunct="1">
              <a:lnSpc>
                <a:spcPct val="100000"/>
              </a:lnSpc>
              <a:spcBef>
                <a:spcPts val="1000"/>
              </a:spcBef>
              <a:spcAft>
                <a:spcPts val="0"/>
              </a:spcAft>
              <a:buClr>
                <a:srgbClr val="1064A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1064A2"/>
                </a:solidFill>
                <a:effectLst/>
                <a:uLnTx/>
                <a:uFillTx/>
                <a:latin typeface="Avenir Book" panose="02000503020000020003"/>
                <a:ea typeface="+mn-ea"/>
                <a:cs typeface="+mn-cs"/>
              </a:rPr>
              <a:t>Display their CQC rating clearly and make their latest report available to you</a:t>
            </a:r>
          </a:p>
          <a:p>
            <a:endParaRPr lang="en-GB" sz="4800" dirty="0">
              <a:solidFill>
                <a:srgbClr val="1064A2"/>
              </a:solidFill>
            </a:endParaRPr>
          </a:p>
          <a:p>
            <a:endParaRPr lang="en-GB" sz="1600" dirty="0">
              <a:solidFill>
                <a:srgbClr val="1064A2"/>
              </a:solidFill>
            </a:endParaRPr>
          </a:p>
          <a:p>
            <a:endParaRPr lang="en-GB" sz="1600" dirty="0">
              <a:solidFill>
                <a:srgbClr val="1064A2"/>
              </a:solidFill>
            </a:endParaRPr>
          </a:p>
        </p:txBody>
      </p:sp>
      <p:sp>
        <p:nvSpPr>
          <p:cNvPr id="4" name="Slide Number Placeholder 3">
            <a:extLst>
              <a:ext uri="{FF2B5EF4-FFF2-40B4-BE49-F238E27FC236}">
                <a16:creationId xmlns:a16="http://schemas.microsoft.com/office/drawing/2014/main" id="{6227F196-15BA-B9DE-0B22-2D3BAC17607E}"/>
              </a:ext>
            </a:extLst>
          </p:cNvPr>
          <p:cNvSpPr>
            <a:spLocks noGrp="1"/>
          </p:cNvSpPr>
          <p:nvPr>
            <p:ph type="sldNum" sz="quarter" idx="4"/>
          </p:nvPr>
        </p:nvSpPr>
        <p:spPr/>
        <p:txBody>
          <a:bodyPr/>
          <a:lstStyle/>
          <a:p>
            <a:fld id="{4355F0BC-E4B4-6141-ACA6-9E8905137EE3}" type="slidenum">
              <a:rPr lang="en-US" smtClean="0"/>
              <a:pPr/>
              <a:t>9</a:t>
            </a:fld>
            <a:endParaRPr lang="en-US" dirty="0"/>
          </a:p>
        </p:txBody>
      </p:sp>
      <p:sp>
        <p:nvSpPr>
          <p:cNvPr id="6" name="Subtitle 5">
            <a:extLst>
              <a:ext uri="{FF2B5EF4-FFF2-40B4-BE49-F238E27FC236}">
                <a16:creationId xmlns:a16="http://schemas.microsoft.com/office/drawing/2014/main" id="{AA815F95-B999-9D01-447F-CCC94BE055B3}"/>
              </a:ext>
            </a:extLst>
          </p:cNvPr>
          <p:cNvSpPr>
            <a:spLocks noGrp="1"/>
          </p:cNvSpPr>
          <p:nvPr>
            <p:ph type="subTitle" idx="1"/>
          </p:nvPr>
        </p:nvSpPr>
        <p:spPr/>
        <p:txBody>
          <a:bodyPr/>
          <a:lstStyle/>
          <a:p>
            <a:endParaRPr lang="en-GB"/>
          </a:p>
        </p:txBody>
      </p:sp>
      <p:sp>
        <p:nvSpPr>
          <p:cNvPr id="9" name="TextBox 8">
            <a:extLst>
              <a:ext uri="{FF2B5EF4-FFF2-40B4-BE49-F238E27FC236}">
                <a16:creationId xmlns:a16="http://schemas.microsoft.com/office/drawing/2014/main" id="{75B0321F-DCA6-B9EC-DCCD-CB4F9C62774B}"/>
              </a:ext>
            </a:extLst>
          </p:cNvPr>
          <p:cNvSpPr txBox="1"/>
          <p:nvPr/>
        </p:nvSpPr>
        <p:spPr>
          <a:xfrm>
            <a:off x="143435" y="1392663"/>
            <a:ext cx="914400" cy="914400"/>
          </a:xfrm>
          <a:prstGeom prst="rect">
            <a:avLst/>
          </a:prstGeom>
        </p:spPr>
        <p:txBody>
          <a:bodyPr vert="horz" wrap="none" lIns="0" tIns="0" rIns="0" bIns="0" rtlCol="0">
            <a:normAutofit/>
          </a:bodyPr>
          <a:lstStyle/>
          <a:p>
            <a:pPr algn="l"/>
            <a:endParaRPr lang="en-GB" dirty="0"/>
          </a:p>
        </p:txBody>
      </p:sp>
      <p:sp>
        <p:nvSpPr>
          <p:cNvPr id="11" name="TextBox 10">
            <a:extLst>
              <a:ext uri="{FF2B5EF4-FFF2-40B4-BE49-F238E27FC236}">
                <a16:creationId xmlns:a16="http://schemas.microsoft.com/office/drawing/2014/main" id="{E949F483-4C36-34E7-A2E4-65F55760489C}"/>
              </a:ext>
            </a:extLst>
          </p:cNvPr>
          <p:cNvSpPr txBox="1"/>
          <p:nvPr/>
        </p:nvSpPr>
        <p:spPr>
          <a:xfrm>
            <a:off x="697193" y="1913052"/>
            <a:ext cx="6857704" cy="369332"/>
          </a:xfrm>
          <a:prstGeom prst="rect">
            <a:avLst/>
          </a:prstGeom>
          <a:noFill/>
        </p:spPr>
        <p:txBody>
          <a:bodyPr wrap="square">
            <a:spAutoFit/>
          </a:bodyPr>
          <a:lstStyle/>
          <a:p>
            <a:r>
              <a:rPr lang="en-GB" dirty="0">
                <a:solidFill>
                  <a:srgbClr val="1064A2"/>
                </a:solidFill>
                <a:latin typeface="Avenir Book" panose="02000503020000020003"/>
              </a:rPr>
              <a:t>The fundamental standards state that care homes must, as a minimum:</a:t>
            </a:r>
          </a:p>
        </p:txBody>
      </p:sp>
    </p:spTree>
    <p:extLst>
      <p:ext uri="{BB962C8B-B14F-4D97-AF65-F5344CB8AC3E}">
        <p14:creationId xmlns:p14="http://schemas.microsoft.com/office/powerpoint/2010/main" val="3195946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79E59325DCEB4398A34BEC402EA2B1" ma:contentTypeVersion="14" ma:contentTypeDescription="Create a new document." ma:contentTypeScope="" ma:versionID="476e30cf37bf6067f641e43133e4829f">
  <xsd:schema xmlns:xsd="http://www.w3.org/2001/XMLSchema" xmlns:xs="http://www.w3.org/2001/XMLSchema" xmlns:p="http://schemas.microsoft.com/office/2006/metadata/properties" xmlns:ns2="8f865652-39b8-46de-843f-6b808a99f4da" xmlns:ns3="4f26d4f9-fca5-464a-9f59-196472309a90" targetNamespace="http://schemas.microsoft.com/office/2006/metadata/properties" ma:root="true" ma:fieldsID="57b616ec90dcb4cda3cc4601e942d68c" ns2:_="" ns3:_="">
    <xsd:import namespace="8f865652-39b8-46de-843f-6b808a99f4da"/>
    <xsd:import namespace="4f26d4f9-fca5-464a-9f59-196472309a9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65652-39b8-46de-843f-6b808a99f4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f4238c-e56c-47f3-bb7f-918e154ea93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26d4f9-fca5-464a-9f59-196472309a9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199a7bf-db86-491b-87f3-9d445aa63106}" ma:internalName="TaxCatchAll" ma:showField="CatchAllData" ma:web="4f26d4f9-fca5-464a-9f59-196472309a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865652-39b8-46de-843f-6b808a99f4da">
      <Terms xmlns="http://schemas.microsoft.com/office/infopath/2007/PartnerControls"/>
    </lcf76f155ced4ddcb4097134ff3c332f>
    <TaxCatchAll xmlns="4f26d4f9-fca5-464a-9f59-196472309a90" xsi:nil="true"/>
  </documentManagement>
</p:properties>
</file>

<file path=customXml/itemProps1.xml><?xml version="1.0" encoding="utf-8"?>
<ds:datastoreItem xmlns:ds="http://schemas.openxmlformats.org/officeDocument/2006/customXml" ds:itemID="{15A56BB7-CA02-4D4F-A1FE-F10009BE8502}"/>
</file>

<file path=customXml/itemProps2.xml><?xml version="1.0" encoding="utf-8"?>
<ds:datastoreItem xmlns:ds="http://schemas.openxmlformats.org/officeDocument/2006/customXml" ds:itemID="{A015C779-47BE-42A2-946E-4B3D6E09B630}">
  <ds:schemaRefs>
    <ds:schemaRef ds:uri="http://schemas.microsoft.com/sharepoint/v3/contenttype/forms"/>
  </ds:schemaRefs>
</ds:datastoreItem>
</file>

<file path=customXml/itemProps3.xml><?xml version="1.0" encoding="utf-8"?>
<ds:datastoreItem xmlns:ds="http://schemas.openxmlformats.org/officeDocument/2006/customXml" ds:itemID="{5C508BC9-59C8-4003-83A5-15ECA62C753A}">
  <ds:schemaRefs>
    <ds:schemaRef ds:uri="021b3506-961e-49be-b000-9e5a1e40a263"/>
    <ds:schemaRef ds:uri="7972536f-5e4a-4b97-8200-58e30bac6ef5"/>
    <ds:schemaRef ds:uri="ba10ec63-bda8-48a9-97ed-c98270d278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2989</TotalTime>
  <Words>2368</Words>
  <Application>Microsoft Office PowerPoint</Application>
  <PresentationFormat>Widescreen</PresentationFormat>
  <Paragraphs>271</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Avenir</vt:lpstr>
      <vt:lpstr>Avenir Black</vt:lpstr>
      <vt:lpstr>Avenir Book</vt:lpstr>
      <vt:lpstr>Avenir Heavy</vt:lpstr>
      <vt:lpstr>Avenir Medium</vt:lpstr>
      <vt:lpstr>Calibri</vt:lpstr>
      <vt:lpstr>System Font Regular</vt:lpstr>
      <vt:lpstr>Office Theme</vt:lpstr>
      <vt:lpstr>Care Home Recommission: Market Engagement</vt:lpstr>
      <vt:lpstr>Agenda</vt:lpstr>
      <vt:lpstr>Aims</vt:lpstr>
      <vt:lpstr>Strategic Objectives and Vision</vt:lpstr>
      <vt:lpstr>The Council’s Strategic Objectives</vt:lpstr>
      <vt:lpstr>Our Vision for the Future</vt:lpstr>
      <vt:lpstr>Service Delivery Aims</vt:lpstr>
      <vt:lpstr>Electronic Systems</vt:lpstr>
      <vt:lpstr>CQC Standards</vt:lpstr>
      <vt:lpstr>Strengths Based Practice</vt:lpstr>
      <vt:lpstr>Everyone has a part to play</vt:lpstr>
      <vt:lpstr>Benefits of a strengths-based approach</vt:lpstr>
      <vt:lpstr>What the strengths-based programme aimed to do -</vt:lpstr>
      <vt:lpstr>Our newly developed vision </vt:lpstr>
      <vt:lpstr>PowerPoint Presentation</vt:lpstr>
      <vt:lpstr>How the Programme linked to other areas</vt:lpstr>
      <vt:lpstr>Strength based isn’t…...</vt:lpstr>
      <vt:lpstr>Strength Based is</vt:lpstr>
      <vt:lpstr>PowerPoint Presentation</vt:lpstr>
      <vt:lpstr>Public Health: Supportive Communities</vt:lpstr>
      <vt:lpstr>Service Specification</vt:lpstr>
      <vt:lpstr>Designing the Service Specification</vt:lpstr>
      <vt:lpstr>What differences can Providers expect to see?</vt:lpstr>
      <vt:lpstr>Discussion Points: Provider Feedback Needed</vt:lpstr>
      <vt:lpstr>Previous Contracted Provider Engagement Summary (May 2023)</vt:lpstr>
      <vt:lpstr>Questions – does the previous slide resonate with your experiences? </vt:lpstr>
      <vt:lpstr>Current DPS Lots</vt:lpstr>
      <vt:lpstr>Discussion Point – Strength Based Approach &amp; Supportive Communities</vt:lpstr>
      <vt:lpstr>Discussion Point – Delivery Aims</vt:lpstr>
      <vt:lpstr>Other Information: Staffordshire's Procurement Processes &amp; TPSIQ</vt:lpstr>
      <vt:lpstr>Procurement Process</vt:lpstr>
      <vt:lpstr>TPSIQ </vt:lpstr>
      <vt:lpstr>Next Steps</vt:lpstr>
      <vt:lpstr>Next Steps</vt:lpstr>
      <vt:lpstr>Timeline</vt:lpstr>
      <vt:lpstr>End  Thankyou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Grace Gough</cp:lastModifiedBy>
  <cp:revision>154</cp:revision>
  <cp:lastPrinted>2024-05-21T13:52:30Z</cp:lastPrinted>
  <dcterms:created xsi:type="dcterms:W3CDTF">2021-04-06T15:45:04Z</dcterms:created>
  <dcterms:modified xsi:type="dcterms:W3CDTF">2024-05-29T13:42:24Z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0x010100E3C1A1A8FE5118469040A98A4305232A</vt:lpwstr>
  </property>
  <property fmtid="{D5CDD505-2E9C-101B-9397-08002B2CF9AE}" pid="3" name="MediaServiceImageTags">
    <vt:lpwstr/>
  </property>
</Properties>
</file>