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39" r:id="rId2"/>
    <p:sldId id="337" r:id="rId3"/>
    <p:sldId id="338" r:id="rId4"/>
    <p:sldId id="340" r:id="rId5"/>
    <p:sldId id="341" r:id="rId6"/>
    <p:sldId id="333" r:id="rId7"/>
    <p:sldId id="335" r:id="rId8"/>
    <p:sldId id="336" r:id="rId9"/>
    <p:sldId id="342" r:id="rId10"/>
    <p:sldId id="343" r:id="rId11"/>
    <p:sldId id="344" r:id="rId12"/>
  </p:sldIdLst>
  <p:sldSz cx="9144000" cy="6858000" type="screen4x3"/>
  <p:notesSz cx="6669088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FE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841" autoAdjust="0"/>
    <p:restoredTop sz="94660"/>
  </p:normalViewPr>
  <p:slideViewPr>
    <p:cSldViewPr>
      <p:cViewPr varScale="1">
        <p:scale>
          <a:sx n="88" d="100"/>
          <a:sy n="88" d="100"/>
        </p:scale>
        <p:origin x="21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394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777607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A313D5-D64A-4618-96A3-EB75CD48E2A6}" type="datetimeFigureOut">
              <a:rPr lang="en-GB" smtClean="0"/>
              <a:t>04/10/2018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777607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E65FAF-2761-464F-B9CC-DDBCCCC3C9B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7993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007B56-03DD-48B6-9AEF-3DC10CAE0345}" type="datetimeFigureOut">
              <a:rPr lang="en-GB" smtClean="0"/>
              <a:t>04/10/2018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54075" y="744538"/>
            <a:ext cx="4960938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909" y="4715153"/>
            <a:ext cx="533527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7607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9153B0-02C1-48B8-8720-22D02E478BF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046850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53C4B-A3F9-4EC5-9ED8-92CF384CBE6C}" type="datetimeFigureOut">
              <a:rPr lang="en-GB" smtClean="0"/>
              <a:t>04/10/2018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950D2-94DA-45FF-B5AD-51BEC95C8AD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419796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53C4B-A3F9-4EC5-9ED8-92CF384CBE6C}" type="datetimeFigureOut">
              <a:rPr lang="en-GB" smtClean="0"/>
              <a:t>04/10/2018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950D2-94DA-45FF-B5AD-51BEC95C8AD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392352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53C4B-A3F9-4EC5-9ED8-92CF384CBE6C}" type="datetimeFigureOut">
              <a:rPr lang="en-GB" smtClean="0"/>
              <a:t>04/10/2018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950D2-94DA-45FF-B5AD-51BEC95C8AD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406501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53C4B-A3F9-4EC5-9ED8-92CF384CBE6C}" type="datetimeFigureOut">
              <a:rPr lang="en-GB" smtClean="0"/>
              <a:t>04/10/2018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950D2-94DA-45FF-B5AD-51BEC95C8AD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402730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53C4B-A3F9-4EC5-9ED8-92CF384CBE6C}" type="datetimeFigureOut">
              <a:rPr lang="en-GB" smtClean="0"/>
              <a:t>04/10/2018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950D2-94DA-45FF-B5AD-51BEC95C8AD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986920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53C4B-A3F9-4EC5-9ED8-92CF384CBE6C}" type="datetimeFigureOut">
              <a:rPr lang="en-GB" smtClean="0"/>
              <a:t>04/10/2018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950D2-94DA-45FF-B5AD-51BEC95C8AD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910058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53C4B-A3F9-4EC5-9ED8-92CF384CBE6C}" type="datetimeFigureOut">
              <a:rPr lang="en-GB" smtClean="0"/>
              <a:t>04/10/2018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950D2-94DA-45FF-B5AD-51BEC95C8AD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163962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53C4B-A3F9-4EC5-9ED8-92CF384CBE6C}" type="datetimeFigureOut">
              <a:rPr lang="en-GB" smtClean="0"/>
              <a:t>04/10/2018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950D2-94DA-45FF-B5AD-51BEC95C8AD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95090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53C4B-A3F9-4EC5-9ED8-92CF384CBE6C}" type="datetimeFigureOut">
              <a:rPr lang="en-GB" smtClean="0"/>
              <a:t>04/10/2018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950D2-94DA-45FF-B5AD-51BEC95C8AD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178117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53C4B-A3F9-4EC5-9ED8-92CF384CBE6C}" type="datetimeFigureOut">
              <a:rPr lang="en-GB" smtClean="0"/>
              <a:t>04/10/2018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950D2-94DA-45FF-B5AD-51BEC95C8AD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52754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53C4B-A3F9-4EC5-9ED8-92CF384CBE6C}" type="datetimeFigureOut">
              <a:rPr lang="en-GB" smtClean="0"/>
              <a:t>04/10/2018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950D2-94DA-45FF-B5AD-51BEC95C8AD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555783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553C4B-A3F9-4EC5-9ED8-92CF384CBE6C}" type="datetimeFigureOut">
              <a:rPr lang="en-GB" smtClean="0"/>
              <a:t>04/10/2018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A950D2-94DA-45FF-B5AD-51BEC95C8AD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02375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54868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GB" sz="4000" dirty="0" smtClean="0"/>
              <a:t>Appendix </a:t>
            </a:r>
            <a:r>
              <a:rPr lang="en-GB" sz="4000" dirty="0" smtClean="0"/>
              <a:t>7: </a:t>
            </a:r>
            <a:r>
              <a:rPr lang="en-GB" sz="4000" dirty="0" smtClean="0"/>
              <a:t>Scenario 1 </a:t>
            </a:r>
            <a:br>
              <a:rPr lang="en-GB" sz="4000" dirty="0" smtClean="0"/>
            </a:br>
            <a:r>
              <a:rPr lang="en-GB" sz="4000" dirty="0" smtClean="0"/>
              <a:t>Coke Oven Gas Main</a:t>
            </a:r>
            <a:br>
              <a:rPr lang="en-GB" sz="4000" dirty="0" smtClean="0"/>
            </a:br>
            <a:r>
              <a:rPr lang="en-GB" sz="4000" dirty="0" smtClean="0"/>
              <a:t>(COGM)</a:t>
            </a:r>
            <a:endParaRPr lang="en-GB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59632" y="2276872"/>
            <a:ext cx="6400800" cy="1752600"/>
          </a:xfrm>
        </p:spPr>
        <p:txBody>
          <a:bodyPr>
            <a:normAutofit/>
          </a:bodyPr>
          <a:lstStyle/>
          <a:p>
            <a:r>
              <a:rPr lang="en-GB" sz="2800" dirty="0" smtClean="0">
                <a:solidFill>
                  <a:schemeClr val="tx1"/>
                </a:solidFill>
              </a:rPr>
              <a:t>Decontamination Project</a:t>
            </a:r>
          </a:p>
          <a:p>
            <a:r>
              <a:rPr lang="en-GB" sz="2800" dirty="0" smtClean="0">
                <a:solidFill>
                  <a:schemeClr val="tx1"/>
                </a:solidFill>
              </a:rPr>
              <a:t>Sections 1 and 2 (Elevated and Underground Arterial Main)</a:t>
            </a:r>
            <a:endParaRPr lang="en-GB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0464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8"/>
          <p:cNvSpPr>
            <a:spLocks noChangeArrowheads="1"/>
          </p:cNvSpPr>
          <p:nvPr/>
        </p:nvSpPr>
        <p:spPr bwMode="auto">
          <a:xfrm>
            <a:off x="1537158" y="2651988"/>
            <a:ext cx="637919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auto" hangingPunct="1">
              <a:spcBef>
                <a:spcPct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GB" altLang="en-US" sz="2000" b="1" i="1" dirty="0" smtClean="0">
                <a:solidFill>
                  <a:srgbClr val="FF0000"/>
                </a:solidFill>
                <a:latin typeface="+mn-lt"/>
                <a:cs typeface="+mn-cs"/>
              </a:rPr>
              <a:t>Assume COG mains contain 50% residue with an S.G. of 1.0 </a:t>
            </a:r>
          </a:p>
        </p:txBody>
      </p:sp>
      <p:sp>
        <p:nvSpPr>
          <p:cNvPr id="21" name="Rectangle 19"/>
          <p:cNvSpPr>
            <a:spLocks noChangeArrowheads="1"/>
          </p:cNvSpPr>
          <p:nvPr/>
        </p:nvSpPr>
        <p:spPr bwMode="auto">
          <a:xfrm>
            <a:off x="987427" y="3398619"/>
            <a:ext cx="737510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en-GB" altLang="en-US" sz="1800" dirty="0">
                <a:latin typeface="+mn-lt"/>
              </a:rPr>
              <a:t>Volume of COG residue in a 1 m length of 600 mm dia </a:t>
            </a:r>
            <a:r>
              <a:rPr lang="en-GB" altLang="en-US" sz="1800" dirty="0" smtClean="0">
                <a:latin typeface="+mn-lt"/>
              </a:rPr>
              <a:t>main</a:t>
            </a:r>
            <a:r>
              <a:rPr lang="en-GB" altLang="en-US" sz="1800" dirty="0">
                <a:latin typeface="+mn-lt"/>
              </a:rPr>
              <a:t>: 0.2827 m</a:t>
            </a:r>
            <a:r>
              <a:rPr lang="en-GB" altLang="en-US" sz="1800" baseline="30000" dirty="0">
                <a:latin typeface="+mn-lt"/>
              </a:rPr>
              <a:t>3</a:t>
            </a:r>
            <a:r>
              <a:rPr lang="en-GB" altLang="en-US" sz="1800" dirty="0">
                <a:latin typeface="+mn-lt"/>
              </a:rPr>
              <a:t> / 50% </a:t>
            </a:r>
            <a:r>
              <a:rPr lang="en-GB" altLang="en-US" sz="1800" b="1" baseline="30000" dirty="0" smtClean="0">
                <a:solidFill>
                  <a:srgbClr val="0070C0"/>
                </a:solidFill>
                <a:latin typeface="+mn-lt"/>
              </a:rPr>
              <a:t> </a:t>
            </a:r>
            <a:endParaRPr lang="en-GB" altLang="en-US" sz="1800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22" name="Rectangle 8"/>
          <p:cNvSpPr>
            <a:spLocks noChangeArrowheads="1"/>
          </p:cNvSpPr>
          <p:nvPr/>
        </p:nvSpPr>
        <p:spPr bwMode="auto">
          <a:xfrm>
            <a:off x="987425" y="1377121"/>
            <a:ext cx="645728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auto" hangingPunct="1">
              <a:spcBef>
                <a:spcPct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GB" altLang="en-US" sz="1800" dirty="0" smtClean="0">
                <a:latin typeface="+mn-lt"/>
                <a:cs typeface="+mn-cs"/>
              </a:rPr>
              <a:t>Volume of 1 metre length of 600 mm dia COG main   = </a:t>
            </a:r>
            <a:r>
              <a:rPr lang="en-GB" sz="1800" b="1" dirty="0" smtClean="0">
                <a:solidFill>
                  <a:srgbClr val="0070C0"/>
                </a:solidFill>
                <a:latin typeface="+mn-lt"/>
                <a:cs typeface="+mn-cs"/>
              </a:rPr>
              <a:t>0.2827 m</a:t>
            </a:r>
            <a:r>
              <a:rPr lang="en-GB" sz="1800" b="1" baseline="30000" dirty="0" smtClean="0">
                <a:solidFill>
                  <a:srgbClr val="0070C0"/>
                </a:solidFill>
                <a:latin typeface="+mn-lt"/>
                <a:cs typeface="+mn-cs"/>
              </a:rPr>
              <a:t>3</a:t>
            </a:r>
            <a:endParaRPr lang="en-GB" altLang="en-US" sz="1800" b="1" dirty="0" smtClean="0">
              <a:solidFill>
                <a:srgbClr val="0070C0"/>
              </a:solidFill>
              <a:latin typeface="+mn-lt"/>
              <a:cs typeface="+mn-cs"/>
            </a:endParaRPr>
          </a:p>
        </p:txBody>
      </p:sp>
      <p:grpSp>
        <p:nvGrpSpPr>
          <p:cNvPr id="17" name="Group 16"/>
          <p:cNvGrpSpPr>
            <a:grpSpLocks/>
          </p:cNvGrpSpPr>
          <p:nvPr/>
        </p:nvGrpSpPr>
        <p:grpSpPr bwMode="auto">
          <a:xfrm>
            <a:off x="3951825" y="3992931"/>
            <a:ext cx="1439862" cy="684212"/>
            <a:chOff x="6732239" y="5022850"/>
            <a:chExt cx="1440161" cy="684524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18" name="Bevel 17"/>
            <p:cNvSpPr/>
            <p:nvPr/>
          </p:nvSpPr>
          <p:spPr>
            <a:xfrm>
              <a:off x="6732239" y="5022850"/>
              <a:ext cx="1440161" cy="684524"/>
            </a:xfrm>
            <a:prstGeom prst="bevel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 dirty="0"/>
            </a:p>
          </p:txBody>
        </p:sp>
        <p:sp>
          <p:nvSpPr>
            <p:cNvPr id="19" name="Rectangle 23"/>
            <p:cNvSpPr>
              <a:spLocks noChangeArrowheads="1"/>
            </p:cNvSpPr>
            <p:nvPr/>
          </p:nvSpPr>
          <p:spPr bwMode="auto">
            <a:xfrm>
              <a:off x="6898465" y="5180443"/>
              <a:ext cx="1152367" cy="369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GB" altLang="en-US" sz="1800" b="1" dirty="0" smtClean="0">
                  <a:solidFill>
                    <a:srgbClr val="0070C0"/>
                  </a:solidFill>
                </a:rPr>
                <a:t>0.1413 m</a:t>
              </a:r>
              <a:r>
                <a:rPr lang="en-GB" altLang="en-US" sz="1800" b="1" baseline="30000" dirty="0">
                  <a:solidFill>
                    <a:srgbClr val="0070C0"/>
                  </a:solidFill>
                </a:rPr>
                <a:t>3</a:t>
              </a:r>
              <a:endParaRPr lang="en-GB" altLang="en-US" sz="1800" b="1" dirty="0">
                <a:solidFill>
                  <a:srgbClr val="0070C0"/>
                </a:solidFill>
              </a:endParaRPr>
            </a:p>
          </p:txBody>
        </p:sp>
      </p:grpSp>
      <p:pic>
        <p:nvPicPr>
          <p:cNvPr id="16" name="Picture 15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" t="10916" r="20024" b="5090"/>
          <a:stretch/>
        </p:blipFill>
        <p:spPr bwMode="auto">
          <a:xfrm>
            <a:off x="7916350" y="11858"/>
            <a:ext cx="1224136" cy="68390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25" name="Straight Connector 24"/>
          <p:cNvCxnSpPr/>
          <p:nvPr/>
        </p:nvCxnSpPr>
        <p:spPr>
          <a:xfrm>
            <a:off x="0" y="711684"/>
            <a:ext cx="914048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4"/>
          <p:cNvSpPr txBox="1">
            <a:spLocks noChangeArrowheads="1"/>
          </p:cNvSpPr>
          <p:nvPr/>
        </p:nvSpPr>
        <p:spPr bwMode="auto">
          <a:xfrm>
            <a:off x="1653921" y="266231"/>
            <a:ext cx="604377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2000" b="1" dirty="0" smtClean="0"/>
              <a:t>STSC COGM Quantity of Residue </a:t>
            </a:r>
            <a:endParaRPr lang="en-GB" altLang="en-US" sz="2000" b="1" dirty="0"/>
          </a:p>
        </p:txBody>
      </p:sp>
      <p:sp>
        <p:nvSpPr>
          <p:cNvPr id="28" name="Rectangle 8"/>
          <p:cNvSpPr>
            <a:spLocks noChangeArrowheads="1"/>
          </p:cNvSpPr>
          <p:nvPr/>
        </p:nvSpPr>
        <p:spPr bwMode="auto">
          <a:xfrm>
            <a:off x="1427164" y="893763"/>
            <a:ext cx="631318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auto" hangingPunct="1">
              <a:spcBef>
                <a:spcPct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GB" altLang="en-US" sz="1800" b="1" dirty="0" smtClean="0">
                <a:latin typeface="+mn-lt"/>
                <a:cs typeface="+mn-cs"/>
              </a:rPr>
              <a:t>Calculation for estimating quantity of residue within COG mains</a:t>
            </a:r>
          </a:p>
        </p:txBody>
      </p:sp>
    </p:spTree>
    <p:extLst>
      <p:ext uri="{BB962C8B-B14F-4D97-AF65-F5344CB8AC3E}">
        <p14:creationId xmlns:p14="http://schemas.microsoft.com/office/powerpoint/2010/main" val="2046547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2"/>
          <p:cNvSpPr txBox="1">
            <a:spLocks noChangeArrowheads="1"/>
          </p:cNvSpPr>
          <p:nvPr/>
        </p:nvSpPr>
        <p:spPr bwMode="auto">
          <a:xfrm>
            <a:off x="75697" y="2351262"/>
            <a:ext cx="697543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dirty="0" smtClean="0"/>
              <a:t>RCO &gt;  &lt; SBCO underground arterial main @3000 </a:t>
            </a:r>
            <a:r>
              <a:rPr lang="en-GB" altLang="en-US" sz="1800" dirty="0"/>
              <a:t>m x 0.1413 </a:t>
            </a:r>
            <a:r>
              <a:rPr lang="en-GB" altLang="en-US" sz="1800" dirty="0" smtClean="0"/>
              <a:t>m</a:t>
            </a:r>
            <a:r>
              <a:rPr lang="en-GB" altLang="en-US" sz="1800" baseline="30000" dirty="0" smtClean="0"/>
              <a:t>3</a:t>
            </a:r>
            <a:r>
              <a:rPr lang="en-GB" altLang="en-US" sz="1800" dirty="0" smtClean="0"/>
              <a:t> </a:t>
            </a:r>
            <a:r>
              <a:rPr lang="en-GB" altLang="en-US" sz="1800" dirty="0"/>
              <a:t>= </a:t>
            </a:r>
            <a:r>
              <a:rPr lang="en-GB" altLang="en-US" sz="1800" dirty="0">
                <a:solidFill>
                  <a:srgbClr val="0070C0"/>
                </a:solidFill>
              </a:rPr>
              <a:t>424 </a:t>
            </a:r>
            <a:r>
              <a:rPr lang="en-GB" altLang="en-US" sz="1800" dirty="0" smtClean="0">
                <a:solidFill>
                  <a:srgbClr val="0070C0"/>
                </a:solidFill>
              </a:rPr>
              <a:t>t</a:t>
            </a:r>
            <a:endParaRPr lang="en-GB" altLang="en-US" sz="1800" dirty="0">
              <a:solidFill>
                <a:srgbClr val="0070C0"/>
              </a:solidFill>
            </a:endParaRPr>
          </a:p>
        </p:txBody>
      </p:sp>
      <p:pic>
        <p:nvPicPr>
          <p:cNvPr id="35" name="Picture 34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" t="10916" r="20024" b="5090"/>
          <a:stretch/>
        </p:blipFill>
        <p:spPr bwMode="auto">
          <a:xfrm>
            <a:off x="7916350" y="11858"/>
            <a:ext cx="1224136" cy="68390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36" name="Straight Connector 35"/>
          <p:cNvCxnSpPr/>
          <p:nvPr/>
        </p:nvCxnSpPr>
        <p:spPr>
          <a:xfrm>
            <a:off x="0" y="711684"/>
            <a:ext cx="914048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4"/>
          <p:cNvSpPr txBox="1">
            <a:spLocks noChangeArrowheads="1"/>
          </p:cNvSpPr>
          <p:nvPr/>
        </p:nvSpPr>
        <p:spPr bwMode="auto">
          <a:xfrm>
            <a:off x="1653921" y="266231"/>
            <a:ext cx="604377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2000" b="1" dirty="0" smtClean="0"/>
              <a:t>STSC COGM Quantity of Residue </a:t>
            </a:r>
            <a:endParaRPr lang="en-GB" altLang="en-US" sz="2000" b="1" dirty="0"/>
          </a:p>
        </p:txBody>
      </p:sp>
      <p:sp>
        <p:nvSpPr>
          <p:cNvPr id="25" name="Rectangle 8"/>
          <p:cNvSpPr>
            <a:spLocks noChangeArrowheads="1"/>
          </p:cNvSpPr>
          <p:nvPr/>
        </p:nvSpPr>
        <p:spPr bwMode="auto">
          <a:xfrm>
            <a:off x="1427164" y="893763"/>
            <a:ext cx="631318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auto" hangingPunct="1">
              <a:spcBef>
                <a:spcPct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GB" altLang="en-US" sz="1800" b="1" dirty="0" smtClean="0">
                <a:latin typeface="+mn-lt"/>
                <a:cs typeface="+mn-cs"/>
              </a:rPr>
              <a:t>Calculation for estimating quantity of residue within COG mains</a:t>
            </a:r>
          </a:p>
        </p:txBody>
      </p:sp>
      <p:sp>
        <p:nvSpPr>
          <p:cNvPr id="26" name="TextBox 2"/>
          <p:cNvSpPr txBox="1">
            <a:spLocks noChangeArrowheads="1"/>
          </p:cNvSpPr>
          <p:nvPr/>
        </p:nvSpPr>
        <p:spPr bwMode="auto">
          <a:xfrm>
            <a:off x="75697" y="1614313"/>
            <a:ext cx="747851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dirty="0" smtClean="0"/>
              <a:t>SBCO &gt; TLRS elevated arterial main @1700 </a:t>
            </a:r>
            <a:r>
              <a:rPr lang="en-GB" altLang="en-US" sz="1800" dirty="0"/>
              <a:t>m x 0.1413 m</a:t>
            </a:r>
            <a:r>
              <a:rPr lang="en-GB" altLang="en-US" sz="1800" baseline="30000" dirty="0"/>
              <a:t>3</a:t>
            </a:r>
            <a:r>
              <a:rPr lang="en-GB" altLang="en-US" sz="1800" dirty="0"/>
              <a:t> = </a:t>
            </a:r>
            <a:r>
              <a:rPr lang="en-GB" altLang="en-US" sz="1800" dirty="0" smtClean="0">
                <a:solidFill>
                  <a:srgbClr val="0070C0"/>
                </a:solidFill>
              </a:rPr>
              <a:t>240 t</a:t>
            </a:r>
            <a:endParaRPr lang="en-GB" altLang="en-US" sz="18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9528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65" y="874713"/>
            <a:ext cx="9001125" cy="575945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8"/>
          <p:cNvSpPr txBox="1">
            <a:spLocks noChangeArrowheads="1"/>
          </p:cNvSpPr>
          <p:nvPr/>
        </p:nvSpPr>
        <p:spPr bwMode="auto">
          <a:xfrm>
            <a:off x="4459288" y="1157289"/>
            <a:ext cx="50800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000" b="1" dirty="0">
                <a:solidFill>
                  <a:srgbClr val="FFFF00"/>
                </a:solidFill>
                <a:latin typeface="Arial" pitchFamily="34" charset="0"/>
                <a:cs typeface="Times New Roman" pitchFamily="18" charset="0"/>
              </a:rPr>
              <a:t>RCO</a:t>
            </a:r>
            <a:endParaRPr lang="en-GB" alt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10"/>
          <p:cNvSpPr txBox="1">
            <a:spLocks noChangeArrowheads="1"/>
          </p:cNvSpPr>
          <p:nvPr/>
        </p:nvSpPr>
        <p:spPr bwMode="auto">
          <a:xfrm>
            <a:off x="2101850" y="5570538"/>
            <a:ext cx="609600" cy="234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000" b="1" dirty="0">
                <a:solidFill>
                  <a:srgbClr val="FFFF00"/>
                </a:solidFill>
                <a:latin typeface="Arial" pitchFamily="34" charset="0"/>
                <a:cs typeface="Times New Roman" pitchFamily="18" charset="0"/>
              </a:rPr>
              <a:t> SBCO</a:t>
            </a:r>
            <a:endParaRPr lang="en-GB" alt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9" name="Group 9"/>
          <p:cNvGrpSpPr>
            <a:grpSpLocks/>
          </p:cNvGrpSpPr>
          <p:nvPr/>
        </p:nvGrpSpPr>
        <p:grpSpPr bwMode="auto">
          <a:xfrm rot="1138314">
            <a:off x="1100138" y="1698626"/>
            <a:ext cx="647700" cy="215900"/>
            <a:chOff x="0" y="0"/>
            <a:chExt cx="648072" cy="216024"/>
          </a:xfrm>
        </p:grpSpPr>
        <p:cxnSp>
          <p:nvCxnSpPr>
            <p:cNvPr id="10" name="Straight Arrow Connector 9"/>
            <p:cNvCxnSpPr/>
            <p:nvPr/>
          </p:nvCxnSpPr>
          <p:spPr>
            <a:xfrm>
              <a:off x="-516" y="106510"/>
              <a:ext cx="648072" cy="0"/>
            </a:xfrm>
            <a:prstGeom prst="straightConnector1">
              <a:avLst/>
            </a:prstGeom>
            <a:ln>
              <a:solidFill>
                <a:srgbClr val="FFFF00"/>
              </a:solidFill>
              <a:headEnd type="stealt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259726" y="-1407"/>
              <a:ext cx="0" cy="216024"/>
            </a:xfrm>
            <a:prstGeom prst="line">
              <a:avLst/>
            </a:prstGeom>
            <a:ln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extBox 10"/>
          <p:cNvSpPr txBox="1">
            <a:spLocks noChangeArrowheads="1"/>
          </p:cNvSpPr>
          <p:nvPr/>
        </p:nvSpPr>
        <p:spPr bwMode="auto">
          <a:xfrm rot="-4362812">
            <a:off x="767371" y="1426647"/>
            <a:ext cx="3337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dirty="0">
                <a:solidFill>
                  <a:srgbClr val="FFFF00"/>
                </a:solidFill>
                <a:cs typeface="Times New Roman" pitchFamily="18" charset="0"/>
              </a:rPr>
              <a:t>N</a:t>
            </a:r>
            <a:endParaRPr lang="en-GB" alt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8"/>
          <p:cNvSpPr txBox="1">
            <a:spLocks noChangeArrowheads="1"/>
          </p:cNvSpPr>
          <p:nvPr/>
        </p:nvSpPr>
        <p:spPr bwMode="auto">
          <a:xfrm>
            <a:off x="6202365" y="2984501"/>
            <a:ext cx="904875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000" b="1" dirty="0">
                <a:solidFill>
                  <a:srgbClr val="FFFF00"/>
                </a:solidFill>
                <a:latin typeface="Arial" pitchFamily="34" charset="0"/>
                <a:cs typeface="Times New Roman" pitchFamily="18" charset="0"/>
              </a:rPr>
              <a:t>Steel house</a:t>
            </a:r>
            <a:endParaRPr lang="en-GB" alt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4" name="Straight Arrow Connector 13"/>
          <p:cNvCxnSpPr>
            <a:stCxn id="7" idx="2"/>
          </p:cNvCxnSpPr>
          <p:nvPr/>
        </p:nvCxnSpPr>
        <p:spPr>
          <a:xfrm flipH="1">
            <a:off x="2627315" y="1452563"/>
            <a:ext cx="2085975" cy="4291012"/>
          </a:xfrm>
          <a:prstGeom prst="straightConnector1">
            <a:avLst/>
          </a:prstGeom>
          <a:ln w="15875">
            <a:solidFill>
              <a:srgbClr val="FF0000"/>
            </a:solidFill>
            <a:prstDash val="sys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8"/>
          <p:cNvSpPr txBox="1">
            <a:spLocks noChangeArrowheads="1"/>
          </p:cNvSpPr>
          <p:nvPr/>
        </p:nvSpPr>
        <p:spPr bwMode="auto">
          <a:xfrm>
            <a:off x="4713290" y="1820863"/>
            <a:ext cx="45402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000" b="1" dirty="0">
                <a:solidFill>
                  <a:srgbClr val="FFFF00"/>
                </a:solidFill>
                <a:latin typeface="Arial" pitchFamily="34" charset="0"/>
                <a:cs typeface="Times New Roman" pitchFamily="18" charset="0"/>
              </a:rPr>
              <a:t>RSP</a:t>
            </a:r>
            <a:endParaRPr lang="en-GB" alt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8"/>
          <p:cNvSpPr txBox="1">
            <a:spLocks noChangeArrowheads="1"/>
          </p:cNvSpPr>
          <p:nvPr/>
        </p:nvSpPr>
        <p:spPr bwMode="auto">
          <a:xfrm>
            <a:off x="5146677" y="1350963"/>
            <a:ext cx="454025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000" b="1" dirty="0">
                <a:solidFill>
                  <a:srgbClr val="FFFF00"/>
                </a:solidFill>
                <a:latin typeface="Arial" pitchFamily="34" charset="0"/>
                <a:cs typeface="Times New Roman" pitchFamily="18" charset="0"/>
              </a:rPr>
              <a:t>RBF</a:t>
            </a:r>
            <a:endParaRPr lang="en-GB" alt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8"/>
          <p:cNvSpPr txBox="1">
            <a:spLocks noChangeArrowheads="1"/>
          </p:cNvSpPr>
          <p:nvPr/>
        </p:nvSpPr>
        <p:spPr bwMode="auto">
          <a:xfrm>
            <a:off x="4989515" y="1571625"/>
            <a:ext cx="452437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000" b="1" dirty="0">
                <a:solidFill>
                  <a:srgbClr val="FFFF00"/>
                </a:solidFill>
                <a:latin typeface="Arial" pitchFamily="34" charset="0"/>
                <a:cs typeface="Times New Roman" pitchFamily="18" charset="0"/>
              </a:rPr>
              <a:t>RPS</a:t>
            </a:r>
            <a:endParaRPr lang="en-GB" alt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8" name="Straight Arrow Connector 17"/>
          <p:cNvCxnSpPr/>
          <p:nvPr/>
        </p:nvCxnSpPr>
        <p:spPr>
          <a:xfrm flipH="1">
            <a:off x="3313113" y="5414964"/>
            <a:ext cx="830262" cy="427037"/>
          </a:xfrm>
          <a:prstGeom prst="straightConnector1">
            <a:avLst/>
          </a:prstGeom>
          <a:ln w="19050">
            <a:solidFill>
              <a:srgbClr val="FFFF00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5643563" y="1784350"/>
            <a:ext cx="381000" cy="234951"/>
          </a:xfrm>
          <a:prstGeom prst="straightConnector1">
            <a:avLst/>
          </a:prstGeom>
          <a:ln w="19050">
            <a:solidFill>
              <a:srgbClr val="FFFF00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H="1">
            <a:off x="4143377" y="3684590"/>
            <a:ext cx="1317625" cy="1730375"/>
          </a:xfrm>
          <a:prstGeom prst="straightConnector1">
            <a:avLst/>
          </a:prstGeom>
          <a:ln w="19050">
            <a:solidFill>
              <a:srgbClr val="FFFF0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6011865" y="2016126"/>
            <a:ext cx="73025" cy="225425"/>
          </a:xfrm>
          <a:prstGeom prst="straightConnector1">
            <a:avLst/>
          </a:prstGeom>
          <a:ln w="19050">
            <a:solidFill>
              <a:srgbClr val="FFFF00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H="1">
            <a:off x="5867400" y="2239963"/>
            <a:ext cx="217488" cy="506412"/>
          </a:xfrm>
          <a:prstGeom prst="straightConnector1">
            <a:avLst/>
          </a:prstGeom>
          <a:ln w="19050">
            <a:solidFill>
              <a:srgbClr val="FFFF00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H="1">
            <a:off x="5462588" y="2746376"/>
            <a:ext cx="404812" cy="938213"/>
          </a:xfrm>
          <a:prstGeom prst="straightConnector1">
            <a:avLst/>
          </a:prstGeom>
          <a:ln w="19050">
            <a:solidFill>
              <a:srgbClr val="FFFF0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flipH="1">
            <a:off x="2627313" y="5842001"/>
            <a:ext cx="685800" cy="71439"/>
          </a:xfrm>
          <a:prstGeom prst="straightConnector1">
            <a:avLst/>
          </a:prstGeom>
          <a:ln w="19050">
            <a:solidFill>
              <a:srgbClr val="FFFF00"/>
            </a:solidFill>
            <a:prstDash val="solid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>
            <a:off x="5368925" y="1557338"/>
            <a:ext cx="1735138" cy="6351"/>
          </a:xfrm>
          <a:prstGeom prst="straightConnector1">
            <a:avLst/>
          </a:prstGeom>
          <a:ln w="19050">
            <a:solidFill>
              <a:schemeClr val="bg1"/>
            </a:solidFill>
            <a:prstDash val="solid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26"/>
          <p:cNvSpPr/>
          <p:nvPr/>
        </p:nvSpPr>
        <p:spPr>
          <a:xfrm>
            <a:off x="2483770" y="3186115"/>
            <a:ext cx="954757" cy="41195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000" b="1" dirty="0" smtClean="0">
                <a:solidFill>
                  <a:schemeClr val="tx1"/>
                </a:solidFill>
              </a:rPr>
              <a:t>c. 8 k Arterial  </a:t>
            </a:r>
          </a:p>
          <a:p>
            <a:pPr algn="ctr">
              <a:defRPr/>
            </a:pPr>
            <a:r>
              <a:rPr lang="en-GB" sz="1000" b="1" dirty="0" smtClean="0">
                <a:solidFill>
                  <a:schemeClr val="tx1"/>
                </a:solidFill>
              </a:rPr>
              <a:t>RCO &gt; &lt; SBCO</a:t>
            </a:r>
            <a:endParaRPr lang="en-GB" sz="1000" b="1" dirty="0">
              <a:solidFill>
                <a:schemeClr val="tx1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7104063" y="1322388"/>
            <a:ext cx="1822970" cy="415925"/>
          </a:xfrm>
          <a:prstGeom prst="rect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000" b="1" dirty="0">
                <a:solidFill>
                  <a:schemeClr val="tx1"/>
                </a:solidFill>
              </a:rPr>
              <a:t>N2 imported into the COG system at this point from BOC</a:t>
            </a:r>
          </a:p>
        </p:txBody>
      </p:sp>
      <p:cxnSp>
        <p:nvCxnSpPr>
          <p:cNvPr id="29" name="Straight Arrow Connector 28"/>
          <p:cNvCxnSpPr/>
          <p:nvPr/>
        </p:nvCxnSpPr>
        <p:spPr>
          <a:xfrm flipV="1">
            <a:off x="4903790" y="1509714"/>
            <a:ext cx="187325" cy="311151"/>
          </a:xfrm>
          <a:prstGeom prst="straightConnector1">
            <a:avLst/>
          </a:prstGeom>
          <a:ln>
            <a:solidFill>
              <a:srgbClr val="FFFF00"/>
            </a:solidFill>
            <a:prstDash val="lgDashDot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29"/>
          <p:cNvSpPr/>
          <p:nvPr/>
        </p:nvSpPr>
        <p:spPr>
          <a:xfrm>
            <a:off x="5662216" y="3754439"/>
            <a:ext cx="985440" cy="37025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GB" sz="1000" b="1" dirty="0" smtClean="0">
                <a:solidFill>
                  <a:schemeClr val="tx1"/>
                </a:solidFill>
              </a:rPr>
              <a:t>c. </a:t>
            </a:r>
            <a:r>
              <a:rPr lang="en-GB" sz="1000" b="1" dirty="0">
                <a:solidFill>
                  <a:schemeClr val="tx1"/>
                </a:solidFill>
              </a:rPr>
              <a:t>3 </a:t>
            </a:r>
            <a:r>
              <a:rPr lang="en-GB" sz="1000" b="1" dirty="0" smtClean="0">
                <a:solidFill>
                  <a:schemeClr val="tx1"/>
                </a:solidFill>
              </a:rPr>
              <a:t>k Arterial</a:t>
            </a:r>
          </a:p>
          <a:p>
            <a:pPr algn="ctr"/>
            <a:r>
              <a:rPr lang="en-GB" sz="1000" b="1" dirty="0" smtClean="0">
                <a:solidFill>
                  <a:schemeClr val="tx1"/>
                </a:solidFill>
              </a:rPr>
              <a:t>Underground   </a:t>
            </a:r>
            <a:endParaRPr lang="en-GB" sz="1000" b="1" dirty="0">
              <a:solidFill>
                <a:schemeClr val="tx1"/>
              </a:solidFill>
            </a:endParaRPr>
          </a:p>
        </p:txBody>
      </p:sp>
      <p:cxnSp>
        <p:nvCxnSpPr>
          <p:cNvPr id="31" name="Straight Arrow Connector 30"/>
          <p:cNvCxnSpPr/>
          <p:nvPr/>
        </p:nvCxnSpPr>
        <p:spPr>
          <a:xfrm flipH="1">
            <a:off x="5279233" y="3939567"/>
            <a:ext cx="385763" cy="0"/>
          </a:xfrm>
          <a:prstGeom prst="straightConnector1">
            <a:avLst/>
          </a:prstGeom>
          <a:ln>
            <a:solidFill>
              <a:schemeClr val="bg1"/>
            </a:solidFill>
            <a:prstDash val="solid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>
            <a:off x="5335588" y="1590675"/>
            <a:ext cx="381000" cy="234951"/>
          </a:xfrm>
          <a:prstGeom prst="straightConnector1">
            <a:avLst/>
          </a:prstGeom>
          <a:ln w="19050">
            <a:solidFill>
              <a:srgbClr val="FFFF00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>
            <a:off x="4953000" y="1355726"/>
            <a:ext cx="381000" cy="234951"/>
          </a:xfrm>
          <a:prstGeom prst="straightConnector1">
            <a:avLst/>
          </a:prstGeom>
          <a:ln w="19050">
            <a:solidFill>
              <a:srgbClr val="FFFF00"/>
            </a:solidFill>
            <a:prstDash val="lgDashDotDot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>
            <a:off x="3313115" y="5859463"/>
            <a:ext cx="250825" cy="298451"/>
          </a:xfrm>
          <a:prstGeom prst="straightConnector1">
            <a:avLst/>
          </a:prstGeom>
          <a:ln>
            <a:solidFill>
              <a:srgbClr val="FFFF00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10"/>
          <p:cNvSpPr txBox="1">
            <a:spLocks noChangeArrowheads="1"/>
          </p:cNvSpPr>
          <p:nvPr/>
        </p:nvSpPr>
        <p:spPr bwMode="auto">
          <a:xfrm>
            <a:off x="4293674" y="5849144"/>
            <a:ext cx="609600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000" b="1" dirty="0">
                <a:solidFill>
                  <a:srgbClr val="FFFF00"/>
                </a:solidFill>
                <a:latin typeface="Arial" pitchFamily="34" charset="0"/>
                <a:cs typeface="Times New Roman" pitchFamily="18" charset="0"/>
              </a:rPr>
              <a:t> TLRS</a:t>
            </a:r>
            <a:endParaRPr lang="en-GB" alt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TextBox 10"/>
          <p:cNvSpPr txBox="1">
            <a:spLocks noChangeArrowheads="1"/>
          </p:cNvSpPr>
          <p:nvPr/>
        </p:nvSpPr>
        <p:spPr bwMode="auto">
          <a:xfrm rot="18373301">
            <a:off x="4210363" y="4843412"/>
            <a:ext cx="977588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000" b="1" dirty="0">
                <a:solidFill>
                  <a:srgbClr val="FFFF00"/>
                </a:solidFill>
                <a:latin typeface="Arial" pitchFamily="34" charset="0"/>
                <a:cs typeface="Times New Roman" pitchFamily="18" charset="0"/>
              </a:rPr>
              <a:t> </a:t>
            </a:r>
            <a:r>
              <a:rPr lang="en-GB" altLang="en-US" sz="1000" b="1" dirty="0" smtClean="0">
                <a:solidFill>
                  <a:srgbClr val="FFFF00"/>
                </a:solidFill>
                <a:latin typeface="Arial" pitchFamily="34" charset="0"/>
                <a:cs typeface="Times New Roman" pitchFamily="18" charset="0"/>
              </a:rPr>
              <a:t>British Steel &amp; TATA</a:t>
            </a:r>
            <a:endParaRPr lang="en-GB" altLang="en-US" sz="12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9" name="Straight Arrow Connector 38"/>
          <p:cNvCxnSpPr/>
          <p:nvPr/>
        </p:nvCxnSpPr>
        <p:spPr>
          <a:xfrm flipV="1">
            <a:off x="3563938" y="5762625"/>
            <a:ext cx="895350" cy="395288"/>
          </a:xfrm>
          <a:prstGeom prst="straightConnector1">
            <a:avLst/>
          </a:prstGeom>
          <a:ln>
            <a:solidFill>
              <a:srgbClr val="FFFF00"/>
            </a:solidFill>
            <a:prstDash val="solid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4894265" y="4463258"/>
            <a:ext cx="376237" cy="329567"/>
          </a:xfrm>
          <a:prstGeom prst="straightConnector1">
            <a:avLst/>
          </a:prstGeom>
          <a:ln>
            <a:solidFill>
              <a:srgbClr val="FFFF00"/>
            </a:solidFill>
            <a:prstDash val="solid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 42"/>
          <p:cNvSpPr/>
          <p:nvPr/>
        </p:nvSpPr>
        <p:spPr>
          <a:xfrm>
            <a:off x="4996409" y="5038776"/>
            <a:ext cx="2142045" cy="42862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GB" sz="1000" b="1" dirty="0" smtClean="0">
                <a:solidFill>
                  <a:schemeClr val="tx1"/>
                </a:solidFill>
              </a:rPr>
              <a:t>c. 2 k Elevated &amp; c. 3 k Underground</a:t>
            </a:r>
          </a:p>
          <a:p>
            <a:pPr algn="ctr"/>
            <a:r>
              <a:rPr lang="en-GB" sz="1000" b="1" dirty="0" smtClean="0">
                <a:solidFill>
                  <a:schemeClr val="tx1"/>
                </a:solidFill>
              </a:rPr>
              <a:t> Tata </a:t>
            </a:r>
            <a:r>
              <a:rPr lang="en-GB" sz="1000" b="1" dirty="0">
                <a:solidFill>
                  <a:schemeClr val="tx1"/>
                </a:solidFill>
              </a:rPr>
              <a:t>&amp; </a:t>
            </a:r>
            <a:r>
              <a:rPr lang="en-GB" sz="1000" b="1" dirty="0" smtClean="0">
                <a:solidFill>
                  <a:schemeClr val="tx1"/>
                </a:solidFill>
              </a:rPr>
              <a:t>British Steel</a:t>
            </a:r>
            <a:endParaRPr lang="en-GB" sz="1000" b="1" dirty="0">
              <a:solidFill>
                <a:schemeClr val="tx1"/>
              </a:solidFill>
            </a:endParaRPr>
          </a:p>
        </p:txBody>
      </p:sp>
      <p:cxnSp>
        <p:nvCxnSpPr>
          <p:cNvPr id="48" name="Straight Arrow Connector 47"/>
          <p:cNvCxnSpPr/>
          <p:nvPr/>
        </p:nvCxnSpPr>
        <p:spPr>
          <a:xfrm flipV="1">
            <a:off x="4641338" y="4792824"/>
            <a:ext cx="525977" cy="712363"/>
          </a:xfrm>
          <a:prstGeom prst="straightConnector1">
            <a:avLst/>
          </a:prstGeom>
          <a:ln>
            <a:solidFill>
              <a:srgbClr val="FFFF0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Rectangle 48"/>
          <p:cNvSpPr/>
          <p:nvPr/>
        </p:nvSpPr>
        <p:spPr>
          <a:xfrm>
            <a:off x="2491708" y="6082507"/>
            <a:ext cx="963613" cy="40121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GB" sz="1000" b="1" dirty="0" smtClean="0">
                <a:solidFill>
                  <a:schemeClr val="tx1"/>
                </a:solidFill>
              </a:rPr>
              <a:t>c. 1.7 k</a:t>
            </a:r>
          </a:p>
          <a:p>
            <a:pPr algn="ctr"/>
            <a:r>
              <a:rPr lang="en-GB" sz="1000" b="1" dirty="0" smtClean="0">
                <a:solidFill>
                  <a:schemeClr val="tx1"/>
                </a:solidFill>
              </a:rPr>
              <a:t> SBCO - TLRS</a:t>
            </a:r>
            <a:endParaRPr lang="en-GB" sz="1000" b="1" dirty="0">
              <a:solidFill>
                <a:schemeClr val="tx1"/>
              </a:solidFill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1730246" y="5170489"/>
            <a:ext cx="619254" cy="40121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GB" sz="1000" b="1" dirty="0" smtClean="0">
                <a:solidFill>
                  <a:schemeClr val="tx1"/>
                </a:solidFill>
              </a:rPr>
              <a:t>c. 2.5 k </a:t>
            </a:r>
          </a:p>
          <a:p>
            <a:pPr algn="ctr"/>
            <a:r>
              <a:rPr lang="en-GB" sz="1000" b="1" dirty="0" smtClean="0">
                <a:solidFill>
                  <a:schemeClr val="tx1"/>
                </a:solidFill>
              </a:rPr>
              <a:t>SBCO</a:t>
            </a:r>
            <a:endParaRPr lang="en-GB" sz="1000" b="1" dirty="0">
              <a:solidFill>
                <a:schemeClr val="tx1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3728244" y="1076750"/>
            <a:ext cx="673894" cy="40121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GB" sz="1000" b="1" dirty="0" smtClean="0">
                <a:solidFill>
                  <a:schemeClr val="tx1"/>
                </a:solidFill>
              </a:rPr>
              <a:t>c. 2.5 k </a:t>
            </a:r>
          </a:p>
          <a:p>
            <a:pPr algn="ctr"/>
            <a:r>
              <a:rPr lang="en-GB" sz="1000" b="1" dirty="0" smtClean="0">
                <a:solidFill>
                  <a:schemeClr val="tx1"/>
                </a:solidFill>
              </a:rPr>
              <a:t>RCO</a:t>
            </a:r>
            <a:endParaRPr lang="en-GB" sz="1000" b="1" dirty="0">
              <a:solidFill>
                <a:schemeClr val="tx1"/>
              </a:solidFill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5557295" y="951311"/>
            <a:ext cx="909139" cy="41195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000" b="1" dirty="0" smtClean="0">
                <a:solidFill>
                  <a:schemeClr val="tx1"/>
                </a:solidFill>
              </a:rPr>
              <a:t>c. 4 k Arterial  </a:t>
            </a:r>
          </a:p>
          <a:p>
            <a:pPr algn="ctr">
              <a:defRPr/>
            </a:pPr>
            <a:r>
              <a:rPr lang="en-GB" sz="1000" b="1" dirty="0" smtClean="0">
                <a:solidFill>
                  <a:schemeClr val="tx1"/>
                </a:solidFill>
              </a:rPr>
              <a:t>RSP-RPS-RBF</a:t>
            </a:r>
            <a:endParaRPr lang="en-GB" sz="1000" b="1" dirty="0">
              <a:solidFill>
                <a:schemeClr val="tx1"/>
              </a:solidFill>
            </a:endParaRPr>
          </a:p>
        </p:txBody>
      </p:sp>
      <p:cxnSp>
        <p:nvCxnSpPr>
          <p:cNvPr id="53" name="Straight Arrow Connector 52"/>
          <p:cNvCxnSpPr/>
          <p:nvPr/>
        </p:nvCxnSpPr>
        <p:spPr>
          <a:xfrm>
            <a:off x="4265101" y="5229542"/>
            <a:ext cx="376237" cy="329567"/>
          </a:xfrm>
          <a:prstGeom prst="straightConnector1">
            <a:avLst/>
          </a:prstGeom>
          <a:ln>
            <a:solidFill>
              <a:srgbClr val="FFFF00"/>
            </a:solidFill>
            <a:prstDash val="solid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6" name="Picture 55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" t="10916" r="20024" b="5090"/>
          <a:stretch/>
        </p:blipFill>
        <p:spPr bwMode="auto">
          <a:xfrm>
            <a:off x="7916350" y="11858"/>
            <a:ext cx="1224136" cy="68390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57" name="Straight Connector 56"/>
          <p:cNvCxnSpPr/>
          <p:nvPr/>
        </p:nvCxnSpPr>
        <p:spPr>
          <a:xfrm>
            <a:off x="0" y="711684"/>
            <a:ext cx="914048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4"/>
          <p:cNvSpPr txBox="1">
            <a:spLocks noChangeArrowheads="1"/>
          </p:cNvSpPr>
          <p:nvPr/>
        </p:nvSpPr>
        <p:spPr bwMode="auto">
          <a:xfrm>
            <a:off x="1346591" y="266231"/>
            <a:ext cx="604377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b="1" dirty="0" smtClean="0"/>
              <a:t>STSC COGM Decontamination project</a:t>
            </a:r>
            <a:endParaRPr lang="en-GB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790733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33" y="625490"/>
            <a:ext cx="9043987" cy="62325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Arrow Connector 4"/>
          <p:cNvCxnSpPr/>
          <p:nvPr/>
        </p:nvCxnSpPr>
        <p:spPr>
          <a:xfrm>
            <a:off x="493715" y="6684876"/>
            <a:ext cx="8366125" cy="0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flipV="1">
            <a:off x="8964613" y="1085180"/>
            <a:ext cx="0" cy="5205413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14"/>
          <p:cNvSpPr txBox="1">
            <a:spLocks noChangeArrowheads="1"/>
          </p:cNvSpPr>
          <p:nvPr/>
        </p:nvSpPr>
        <p:spPr bwMode="auto">
          <a:xfrm>
            <a:off x="4009162" y="6358901"/>
            <a:ext cx="52450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200" b="1" dirty="0">
                <a:solidFill>
                  <a:srgbClr val="FF0000"/>
                </a:solidFill>
              </a:rPr>
              <a:t>c. 6 K</a:t>
            </a:r>
          </a:p>
        </p:txBody>
      </p:sp>
      <p:sp>
        <p:nvSpPr>
          <p:cNvPr id="8" name="TextBox 16"/>
          <p:cNvSpPr txBox="1">
            <a:spLocks noChangeArrowheads="1"/>
          </p:cNvSpPr>
          <p:nvPr/>
        </p:nvSpPr>
        <p:spPr bwMode="auto">
          <a:xfrm>
            <a:off x="8475663" y="3610894"/>
            <a:ext cx="48923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200" b="1" dirty="0">
                <a:solidFill>
                  <a:srgbClr val="FF0000"/>
                </a:solidFill>
              </a:rPr>
              <a:t>c. 2K</a:t>
            </a:r>
          </a:p>
        </p:txBody>
      </p:sp>
      <p:sp>
        <p:nvSpPr>
          <p:cNvPr id="12" name="TextBox 8"/>
          <p:cNvSpPr txBox="1">
            <a:spLocks noChangeArrowheads="1"/>
          </p:cNvSpPr>
          <p:nvPr/>
        </p:nvSpPr>
        <p:spPr bwMode="auto">
          <a:xfrm>
            <a:off x="8052050" y="2690143"/>
            <a:ext cx="828675" cy="38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800" b="1" dirty="0">
                <a:solidFill>
                  <a:srgbClr val="FF0000"/>
                </a:solidFill>
                <a:latin typeface="Arial" pitchFamily="34" charset="0"/>
                <a:cs typeface="Times New Roman" pitchFamily="18" charset="0"/>
              </a:rPr>
              <a:t>N2 imported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800" b="1" dirty="0">
                <a:solidFill>
                  <a:srgbClr val="FF0000"/>
                </a:solidFill>
                <a:latin typeface="Arial" pitchFamily="34" charset="0"/>
                <a:cs typeface="Times New Roman" pitchFamily="18" charset="0"/>
              </a:rPr>
              <a:t>from BOC</a:t>
            </a:r>
            <a:endParaRPr lang="en-GB" altLang="en-US" sz="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8466385" y="2274217"/>
            <a:ext cx="0" cy="374651"/>
          </a:xfrm>
          <a:prstGeom prst="straightConnector1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>
            <a:off x="8152060" y="2274217"/>
            <a:ext cx="314325" cy="0"/>
          </a:xfrm>
          <a:prstGeom prst="straightConnector1">
            <a:avLst/>
          </a:prstGeom>
          <a:ln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5"/>
          <p:cNvSpPr txBox="1">
            <a:spLocks noChangeArrowheads="1"/>
          </p:cNvSpPr>
          <p:nvPr/>
        </p:nvSpPr>
        <p:spPr bwMode="auto">
          <a:xfrm>
            <a:off x="8207229" y="1516982"/>
            <a:ext cx="628650" cy="30777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400" b="1" dirty="0"/>
              <a:t>RCO</a:t>
            </a:r>
          </a:p>
        </p:txBody>
      </p:sp>
      <p:sp>
        <p:nvSpPr>
          <p:cNvPr id="16" name="TextBox 19"/>
          <p:cNvSpPr txBox="1">
            <a:spLocks noChangeArrowheads="1"/>
          </p:cNvSpPr>
          <p:nvPr/>
        </p:nvSpPr>
        <p:spPr bwMode="auto">
          <a:xfrm>
            <a:off x="116683" y="2799682"/>
            <a:ext cx="598487" cy="30777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400" b="1" dirty="0"/>
              <a:t>SBCO</a:t>
            </a:r>
          </a:p>
        </p:txBody>
      </p:sp>
      <p:sp>
        <p:nvSpPr>
          <p:cNvPr id="17" name="Rectangle 16"/>
          <p:cNvSpPr/>
          <p:nvPr/>
        </p:nvSpPr>
        <p:spPr>
          <a:xfrm>
            <a:off x="8228844" y="1751014"/>
            <a:ext cx="360363" cy="9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/>
          </a:p>
        </p:txBody>
      </p:sp>
      <p:cxnSp>
        <p:nvCxnSpPr>
          <p:cNvPr id="19" name="Straight Arrow Connector 18"/>
          <p:cNvCxnSpPr/>
          <p:nvPr/>
        </p:nvCxnSpPr>
        <p:spPr>
          <a:xfrm flipH="1">
            <a:off x="6011865" y="1851943"/>
            <a:ext cx="382587" cy="0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" t="10916" r="20024" b="5090"/>
          <a:stretch/>
        </p:blipFill>
        <p:spPr bwMode="auto">
          <a:xfrm>
            <a:off x="7916350" y="11858"/>
            <a:ext cx="1224136" cy="68390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22" name="Straight Connector 21"/>
          <p:cNvCxnSpPr/>
          <p:nvPr/>
        </p:nvCxnSpPr>
        <p:spPr>
          <a:xfrm>
            <a:off x="0" y="711684"/>
            <a:ext cx="914048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4"/>
          <p:cNvSpPr txBox="1">
            <a:spLocks noChangeArrowheads="1"/>
          </p:cNvSpPr>
          <p:nvPr/>
        </p:nvSpPr>
        <p:spPr bwMode="auto">
          <a:xfrm>
            <a:off x="1346591" y="266231"/>
            <a:ext cx="604377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2000" b="1" dirty="0" smtClean="0"/>
              <a:t>STSC COGM P&amp;ID</a:t>
            </a:r>
            <a:endParaRPr lang="en-GB" altLang="en-US" sz="2000" b="1" dirty="0"/>
          </a:p>
        </p:txBody>
      </p:sp>
      <p:sp>
        <p:nvSpPr>
          <p:cNvPr id="20" name="Rectangle 19"/>
          <p:cNvSpPr/>
          <p:nvPr/>
        </p:nvSpPr>
        <p:spPr bwMode="auto">
          <a:xfrm>
            <a:off x="1763688" y="954751"/>
            <a:ext cx="5112568" cy="40640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Aft>
                <a:spcPts val="0"/>
              </a:spcAft>
              <a:defRPr/>
            </a:pPr>
            <a:r>
              <a:rPr lang="en-GB" sz="1200" b="1" dirty="0">
                <a:solidFill>
                  <a:srgbClr val="000000"/>
                </a:solidFill>
                <a:ea typeface="Times New Roman"/>
                <a:cs typeface="Times New Roman"/>
              </a:rPr>
              <a:t>SBCO to RCO c. </a:t>
            </a:r>
            <a:r>
              <a:rPr lang="en-GB" sz="1200" b="1" dirty="0" smtClean="0">
                <a:solidFill>
                  <a:srgbClr val="000000"/>
                </a:solidFill>
                <a:ea typeface="Times New Roman"/>
                <a:cs typeface="Times New Roman"/>
              </a:rPr>
              <a:t>600mm Diameter COG arterial main (c3Km </a:t>
            </a:r>
            <a:r>
              <a:rPr lang="en-GB" sz="1200" b="1" dirty="0">
                <a:solidFill>
                  <a:srgbClr val="000000"/>
                </a:solidFill>
                <a:ea typeface="Times New Roman"/>
                <a:cs typeface="Times New Roman"/>
              </a:rPr>
              <a:t>buried underground </a:t>
            </a:r>
            <a:r>
              <a:rPr lang="en-GB" sz="1200" b="1" dirty="0" smtClean="0">
                <a:solidFill>
                  <a:srgbClr val="000000"/>
                </a:solidFill>
                <a:ea typeface="Times New Roman"/>
                <a:cs typeface="Times New Roman"/>
              </a:rPr>
              <a:t>sections </a:t>
            </a:r>
            <a:r>
              <a:rPr lang="en-GB" sz="1200" b="1" dirty="0">
                <a:solidFill>
                  <a:srgbClr val="000000"/>
                </a:solidFill>
                <a:ea typeface="Times New Roman"/>
                <a:cs typeface="Times New Roman"/>
              </a:rPr>
              <a:t>at a depth of </a:t>
            </a:r>
            <a:r>
              <a:rPr lang="en-GB" sz="1200" b="1" dirty="0" smtClean="0">
                <a:solidFill>
                  <a:srgbClr val="000000"/>
                </a:solidFill>
                <a:ea typeface="Times New Roman"/>
                <a:cs typeface="Times New Roman"/>
              </a:rPr>
              <a:t>c. 2.5m) </a:t>
            </a:r>
            <a:endParaRPr lang="en-GB" sz="1200" dirty="0"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331854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33" y="659439"/>
            <a:ext cx="9043987" cy="62325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Arrow Connector 4"/>
          <p:cNvCxnSpPr/>
          <p:nvPr/>
        </p:nvCxnSpPr>
        <p:spPr>
          <a:xfrm>
            <a:off x="493715" y="6684876"/>
            <a:ext cx="8366125" cy="0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flipV="1">
            <a:off x="8964613" y="1085180"/>
            <a:ext cx="0" cy="5205413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14"/>
          <p:cNvSpPr txBox="1">
            <a:spLocks noChangeArrowheads="1"/>
          </p:cNvSpPr>
          <p:nvPr/>
        </p:nvSpPr>
        <p:spPr bwMode="auto">
          <a:xfrm>
            <a:off x="4009162" y="6358901"/>
            <a:ext cx="52450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200" b="1" dirty="0">
                <a:solidFill>
                  <a:srgbClr val="FF0000"/>
                </a:solidFill>
              </a:rPr>
              <a:t>c. 6 K</a:t>
            </a:r>
          </a:p>
        </p:txBody>
      </p:sp>
      <p:sp>
        <p:nvSpPr>
          <p:cNvPr id="8" name="TextBox 16"/>
          <p:cNvSpPr txBox="1">
            <a:spLocks noChangeArrowheads="1"/>
          </p:cNvSpPr>
          <p:nvPr/>
        </p:nvSpPr>
        <p:spPr bwMode="auto">
          <a:xfrm>
            <a:off x="8475663" y="3610894"/>
            <a:ext cx="48923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200" b="1" dirty="0">
                <a:solidFill>
                  <a:srgbClr val="FF0000"/>
                </a:solidFill>
              </a:rPr>
              <a:t>c. 2K</a:t>
            </a:r>
          </a:p>
        </p:txBody>
      </p:sp>
      <p:sp>
        <p:nvSpPr>
          <p:cNvPr id="9" name="Rectangle 8"/>
          <p:cNvSpPr/>
          <p:nvPr/>
        </p:nvSpPr>
        <p:spPr bwMode="auto">
          <a:xfrm>
            <a:off x="1763688" y="954751"/>
            <a:ext cx="5112568" cy="40640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Aft>
                <a:spcPts val="0"/>
              </a:spcAft>
              <a:defRPr/>
            </a:pPr>
            <a:r>
              <a:rPr lang="en-GB" sz="1200" b="1" dirty="0">
                <a:solidFill>
                  <a:srgbClr val="000000"/>
                </a:solidFill>
                <a:ea typeface="Times New Roman"/>
                <a:cs typeface="Times New Roman"/>
              </a:rPr>
              <a:t>SBCO to RCO c. </a:t>
            </a:r>
            <a:r>
              <a:rPr lang="en-GB" sz="1200" b="1" dirty="0" smtClean="0">
                <a:solidFill>
                  <a:srgbClr val="000000"/>
                </a:solidFill>
                <a:ea typeface="Times New Roman"/>
                <a:cs typeface="Times New Roman"/>
              </a:rPr>
              <a:t>600mm Diameter COG arterial main (c3Km </a:t>
            </a:r>
            <a:r>
              <a:rPr lang="en-GB" sz="1200" b="1" dirty="0">
                <a:solidFill>
                  <a:srgbClr val="000000"/>
                </a:solidFill>
                <a:ea typeface="Times New Roman"/>
                <a:cs typeface="Times New Roman"/>
              </a:rPr>
              <a:t>buried underground </a:t>
            </a:r>
            <a:r>
              <a:rPr lang="en-GB" sz="1200" b="1" dirty="0" smtClean="0">
                <a:solidFill>
                  <a:srgbClr val="000000"/>
                </a:solidFill>
                <a:ea typeface="Times New Roman"/>
                <a:cs typeface="Times New Roman"/>
              </a:rPr>
              <a:t>sections </a:t>
            </a:r>
            <a:r>
              <a:rPr lang="en-GB" sz="1200" b="1" dirty="0">
                <a:solidFill>
                  <a:srgbClr val="000000"/>
                </a:solidFill>
                <a:ea typeface="Times New Roman"/>
                <a:cs typeface="Times New Roman"/>
              </a:rPr>
              <a:t>at a depth of </a:t>
            </a:r>
            <a:r>
              <a:rPr lang="en-GB" sz="1200" b="1" dirty="0" smtClean="0">
                <a:solidFill>
                  <a:srgbClr val="000000"/>
                </a:solidFill>
                <a:ea typeface="Times New Roman"/>
                <a:cs typeface="Times New Roman"/>
              </a:rPr>
              <a:t>c. 2.5m) </a:t>
            </a:r>
            <a:endParaRPr lang="en-GB" sz="1200" dirty="0">
              <a:ea typeface="Times New Roman"/>
            </a:endParaRPr>
          </a:p>
        </p:txBody>
      </p:sp>
      <p:sp>
        <p:nvSpPr>
          <p:cNvPr id="12" name="TextBox 8"/>
          <p:cNvSpPr txBox="1">
            <a:spLocks noChangeArrowheads="1"/>
          </p:cNvSpPr>
          <p:nvPr/>
        </p:nvSpPr>
        <p:spPr bwMode="auto">
          <a:xfrm>
            <a:off x="8052050" y="2690143"/>
            <a:ext cx="828675" cy="38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800" b="1" dirty="0">
                <a:solidFill>
                  <a:srgbClr val="FF0000"/>
                </a:solidFill>
                <a:latin typeface="Arial" pitchFamily="34" charset="0"/>
                <a:cs typeface="Times New Roman" pitchFamily="18" charset="0"/>
              </a:rPr>
              <a:t>N2 imported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800" b="1" dirty="0">
                <a:solidFill>
                  <a:srgbClr val="FF0000"/>
                </a:solidFill>
                <a:latin typeface="Arial" pitchFamily="34" charset="0"/>
                <a:cs typeface="Times New Roman" pitchFamily="18" charset="0"/>
              </a:rPr>
              <a:t>from BOC</a:t>
            </a:r>
            <a:endParaRPr lang="en-GB" altLang="en-US" sz="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8152060" y="2274217"/>
            <a:ext cx="314325" cy="374651"/>
            <a:chOff x="8152060" y="2274217"/>
            <a:chExt cx="314325" cy="374651"/>
          </a:xfrm>
        </p:grpSpPr>
        <p:cxnSp>
          <p:nvCxnSpPr>
            <p:cNvPr id="13" name="Straight Arrow Connector 12"/>
            <p:cNvCxnSpPr/>
            <p:nvPr/>
          </p:nvCxnSpPr>
          <p:spPr>
            <a:xfrm>
              <a:off x="8466385" y="2274217"/>
              <a:ext cx="0" cy="374651"/>
            </a:xfrm>
            <a:prstGeom prst="straightConnector1">
              <a:avLst/>
            </a:prstGeom>
            <a:ln>
              <a:solidFill>
                <a:srgbClr val="FF0000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/>
            <p:cNvCxnSpPr/>
            <p:nvPr/>
          </p:nvCxnSpPr>
          <p:spPr>
            <a:xfrm flipH="1">
              <a:off x="8152060" y="2274217"/>
              <a:ext cx="314325" cy="0"/>
            </a:xfrm>
            <a:prstGeom prst="straightConnector1">
              <a:avLst/>
            </a:prstGeom>
            <a:ln>
              <a:solidFill>
                <a:srgbClr val="FF000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extBox 15"/>
          <p:cNvSpPr txBox="1">
            <a:spLocks noChangeArrowheads="1"/>
          </p:cNvSpPr>
          <p:nvPr/>
        </p:nvSpPr>
        <p:spPr bwMode="auto">
          <a:xfrm>
            <a:off x="8207229" y="1516982"/>
            <a:ext cx="628650" cy="30777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400" b="1" dirty="0"/>
              <a:t>RCO</a:t>
            </a:r>
          </a:p>
        </p:txBody>
      </p:sp>
      <p:sp>
        <p:nvSpPr>
          <p:cNvPr id="16" name="TextBox 19"/>
          <p:cNvSpPr txBox="1">
            <a:spLocks noChangeArrowheads="1"/>
          </p:cNvSpPr>
          <p:nvPr/>
        </p:nvSpPr>
        <p:spPr bwMode="auto">
          <a:xfrm>
            <a:off x="116683" y="2799682"/>
            <a:ext cx="598487" cy="30777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400" b="1" dirty="0"/>
              <a:t>SBCO</a:t>
            </a:r>
          </a:p>
        </p:txBody>
      </p:sp>
      <p:sp>
        <p:nvSpPr>
          <p:cNvPr id="17" name="Rectangle 16"/>
          <p:cNvSpPr/>
          <p:nvPr/>
        </p:nvSpPr>
        <p:spPr>
          <a:xfrm>
            <a:off x="8228844" y="1751014"/>
            <a:ext cx="360363" cy="9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/>
          </a:p>
        </p:txBody>
      </p:sp>
      <p:cxnSp>
        <p:nvCxnSpPr>
          <p:cNvPr id="19" name="Straight Arrow Connector 18"/>
          <p:cNvCxnSpPr/>
          <p:nvPr/>
        </p:nvCxnSpPr>
        <p:spPr>
          <a:xfrm flipH="1">
            <a:off x="6011865" y="1851943"/>
            <a:ext cx="382587" cy="0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" t="10916" r="20024" b="5090"/>
          <a:stretch/>
        </p:blipFill>
        <p:spPr bwMode="auto">
          <a:xfrm>
            <a:off x="7916350" y="11858"/>
            <a:ext cx="1224136" cy="68390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22" name="Straight Connector 21"/>
          <p:cNvCxnSpPr/>
          <p:nvPr/>
        </p:nvCxnSpPr>
        <p:spPr>
          <a:xfrm>
            <a:off x="0" y="711684"/>
            <a:ext cx="914048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4"/>
          <p:cNvSpPr txBox="1">
            <a:spLocks noChangeArrowheads="1"/>
          </p:cNvSpPr>
          <p:nvPr/>
        </p:nvSpPr>
        <p:spPr bwMode="auto">
          <a:xfrm>
            <a:off x="1346591" y="266231"/>
            <a:ext cx="604377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2000" b="1" dirty="0"/>
              <a:t>STSC COGM </a:t>
            </a:r>
            <a:r>
              <a:rPr lang="en-GB" altLang="en-US" sz="2000" b="1" dirty="0" smtClean="0"/>
              <a:t>Annotated P&amp;ID</a:t>
            </a:r>
            <a:endParaRPr lang="en-GB" altLang="en-US" sz="2000" b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4369735"/>
              </p:ext>
            </p:extLst>
          </p:nvPr>
        </p:nvGraphicFramePr>
        <p:xfrm>
          <a:off x="109959" y="3640238"/>
          <a:ext cx="1846163" cy="1732978"/>
        </p:xfrm>
        <a:graphic>
          <a:graphicData uri="http://schemas.openxmlformats.org/drawingml/2006/table">
            <a:tbl>
              <a:tblPr/>
              <a:tblGrid>
                <a:gridCol w="1846163"/>
              </a:tblGrid>
              <a:tr h="1732978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mpd="sng">
                      <a:solidFill>
                        <a:srgbClr val="FF0000"/>
                      </a:solidFill>
                      <a:prstDash val="solid"/>
                    </a:lnL>
                    <a:lnR w="12700" cmpd="sng">
                      <a:solidFill>
                        <a:srgbClr val="FF0000"/>
                      </a:solidFill>
                      <a:prstDash val="solid"/>
                    </a:lnR>
                    <a:lnT w="12700" cmpd="sng">
                      <a:solidFill>
                        <a:srgbClr val="FF0000"/>
                      </a:solidFill>
                      <a:prstDash val="solid"/>
                    </a:lnT>
                    <a:lnB w="12700" cmpd="sng">
                      <a:solidFill>
                        <a:srgbClr val="FF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7144279"/>
              </p:ext>
            </p:extLst>
          </p:nvPr>
        </p:nvGraphicFramePr>
        <p:xfrm>
          <a:off x="1979712" y="3501007"/>
          <a:ext cx="2880320" cy="365760"/>
        </p:xfrm>
        <a:graphic>
          <a:graphicData uri="http://schemas.openxmlformats.org/drawingml/2006/table">
            <a:tbl>
              <a:tblPr/>
              <a:tblGrid>
                <a:gridCol w="2880320"/>
              </a:tblGrid>
              <a:tr h="216024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mpd="sng">
                      <a:solidFill>
                        <a:srgbClr val="FF0000"/>
                      </a:solidFill>
                      <a:prstDash val="solid"/>
                    </a:lnL>
                    <a:lnR w="12700" cmpd="sng">
                      <a:solidFill>
                        <a:srgbClr val="FF0000"/>
                      </a:solidFill>
                      <a:prstDash val="solid"/>
                    </a:lnR>
                    <a:lnT w="12700" cmpd="sng">
                      <a:solidFill>
                        <a:srgbClr val="FF0000"/>
                      </a:solidFill>
                      <a:prstDash val="solid"/>
                    </a:lnT>
                    <a:lnB w="12700" cmpd="sng">
                      <a:solidFill>
                        <a:srgbClr val="FF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116683" y="5445224"/>
            <a:ext cx="17910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>
                <a:solidFill>
                  <a:srgbClr val="FF0000"/>
                </a:solidFill>
              </a:rPr>
              <a:t>Section 1:</a:t>
            </a:r>
          </a:p>
          <a:p>
            <a:r>
              <a:rPr lang="en-GB" sz="1200" dirty="0" smtClean="0">
                <a:solidFill>
                  <a:srgbClr val="FF0000"/>
                </a:solidFill>
              </a:rPr>
              <a:t>SBV2 to SBV16 c1.7Km of 600mm </a:t>
            </a:r>
            <a:r>
              <a:rPr lang="en-GB" sz="1200" dirty="0" err="1" smtClean="0">
                <a:solidFill>
                  <a:srgbClr val="FF0000"/>
                </a:solidFill>
              </a:rPr>
              <a:t>dia</a:t>
            </a:r>
            <a:r>
              <a:rPr lang="en-GB" sz="1200" dirty="0" smtClean="0">
                <a:solidFill>
                  <a:srgbClr val="FF0000"/>
                </a:solidFill>
              </a:rPr>
              <a:t> elevated COGM (SBCO to TLRS) </a:t>
            </a:r>
            <a:endParaRPr lang="en-GB" sz="1200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123728" y="2876626"/>
            <a:ext cx="27363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>
                <a:solidFill>
                  <a:srgbClr val="FF0000"/>
                </a:solidFill>
              </a:rPr>
              <a:t>Section 2: c3Km of Underground  COGM SBV7 </a:t>
            </a:r>
            <a:r>
              <a:rPr lang="en-GB" sz="1200" smtClean="0">
                <a:solidFill>
                  <a:srgbClr val="FF0000"/>
                </a:solidFill>
              </a:rPr>
              <a:t>to COV7  </a:t>
            </a:r>
            <a:endParaRPr lang="en-GB" sz="1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7123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0" y="11857"/>
            <a:ext cx="9140486" cy="6730256"/>
            <a:chOff x="0" y="11857"/>
            <a:chExt cx="9140486" cy="6730256"/>
          </a:xfrm>
        </p:grpSpPr>
        <p:graphicFrame>
          <p:nvGraphicFramePr>
            <p:cNvPr id="4" name="Object 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59209322"/>
                </p:ext>
              </p:extLst>
            </p:nvPr>
          </p:nvGraphicFramePr>
          <p:xfrm>
            <a:off x="74613" y="787400"/>
            <a:ext cx="9013825" cy="5954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6" name="Acrobat Document" r:id="rId3" imgW="41880960" imgH="29598120" progId="AcroExch.Document.DC">
                    <p:embed/>
                  </p:oleObj>
                </mc:Choice>
                <mc:Fallback>
                  <p:oleObj name="Acrobat Document" r:id="rId3" imgW="41880960" imgH="29598120" progId="AcroExch.Document.DC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4613" y="787400"/>
                          <a:ext cx="9013825" cy="5954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5" name="Straight Connector 4"/>
            <p:cNvCxnSpPr/>
            <p:nvPr/>
          </p:nvCxnSpPr>
          <p:spPr>
            <a:xfrm flipV="1">
              <a:off x="251520" y="3169298"/>
              <a:ext cx="216024" cy="149925"/>
            </a:xfrm>
            <a:prstGeom prst="line">
              <a:avLst/>
            </a:prstGeom>
            <a:ln w="12700">
              <a:solidFill>
                <a:srgbClr val="7030A0"/>
              </a:solidFill>
              <a:prstDash val="solid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 flipV="1">
              <a:off x="683568" y="4787910"/>
              <a:ext cx="395373" cy="52464"/>
            </a:xfrm>
            <a:prstGeom prst="line">
              <a:avLst/>
            </a:prstGeom>
            <a:ln w="12700">
              <a:solidFill>
                <a:srgbClr val="7030A0"/>
              </a:solidFill>
              <a:prstDash val="solid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251520" y="3319223"/>
              <a:ext cx="432048" cy="1521151"/>
            </a:xfrm>
            <a:prstGeom prst="line">
              <a:avLst/>
            </a:prstGeom>
            <a:ln w="12700">
              <a:solidFill>
                <a:srgbClr val="7030A0"/>
              </a:solidFill>
              <a:prstDash val="solid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2679834" y="4336498"/>
              <a:ext cx="2612246" cy="532662"/>
            </a:xfrm>
            <a:prstGeom prst="line">
              <a:avLst/>
            </a:prstGeom>
            <a:ln w="12700">
              <a:solidFill>
                <a:srgbClr val="7030A0"/>
              </a:solidFill>
              <a:prstDash val="dashDot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flipH="1">
              <a:off x="2535818" y="4333288"/>
              <a:ext cx="144016" cy="218751"/>
            </a:xfrm>
            <a:prstGeom prst="line">
              <a:avLst/>
            </a:prstGeom>
            <a:ln w="12700">
              <a:solidFill>
                <a:srgbClr val="7030A0"/>
              </a:solidFill>
              <a:prstDash val="dashDot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flipH="1">
              <a:off x="5148064" y="4869160"/>
              <a:ext cx="144016" cy="218751"/>
            </a:xfrm>
            <a:prstGeom prst="line">
              <a:avLst/>
            </a:prstGeom>
            <a:ln w="12700">
              <a:solidFill>
                <a:srgbClr val="7030A0"/>
              </a:solidFill>
              <a:prstDash val="dashDot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0" name="Picture 19"/>
            <p:cNvPicPr/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85" t="10916" r="20024" b="5090"/>
            <a:stretch/>
          </p:blipFill>
          <p:spPr bwMode="auto">
            <a:xfrm>
              <a:off x="7916350" y="11857"/>
              <a:ext cx="1224136" cy="683903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cxnSp>
          <p:nvCxnSpPr>
            <p:cNvPr id="21" name="Straight Connector 20"/>
            <p:cNvCxnSpPr/>
            <p:nvPr/>
          </p:nvCxnSpPr>
          <p:spPr>
            <a:xfrm>
              <a:off x="0" y="711684"/>
              <a:ext cx="9140486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4"/>
            <p:cNvSpPr txBox="1">
              <a:spLocks noChangeArrowheads="1"/>
            </p:cNvSpPr>
            <p:nvPr/>
          </p:nvSpPr>
          <p:spPr bwMode="auto">
            <a:xfrm>
              <a:off x="1258994" y="171521"/>
              <a:ext cx="602579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GB" altLang="en-US" sz="2000" b="1" dirty="0" smtClean="0"/>
                <a:t>S.T.S.C. Coke Oven Gas [COG] Decontamination project</a:t>
              </a:r>
              <a:endParaRPr lang="en-GB" altLang="en-US" sz="2000" b="1" dirty="0"/>
            </a:p>
          </p:txBody>
        </p:sp>
        <p:sp>
          <p:nvSpPr>
            <p:cNvPr id="28" name="Rectangle 27"/>
            <p:cNvSpPr/>
            <p:nvPr/>
          </p:nvSpPr>
          <p:spPr>
            <a:xfrm>
              <a:off x="212217" y="2852936"/>
              <a:ext cx="51065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b="1" dirty="0">
                  <a:solidFill>
                    <a:srgbClr val="7030A0"/>
                  </a:solidFill>
                  <a:ea typeface="Times New Roman"/>
                  <a:cs typeface="Times New Roman"/>
                </a:rPr>
                <a:t>SBV2</a:t>
              </a:r>
              <a:endParaRPr lang="en-GB" sz="1200" dirty="0">
                <a:solidFill>
                  <a:srgbClr val="7030A0"/>
                </a:solidFill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1100774" y="4649410"/>
              <a:ext cx="589200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b="1" dirty="0" smtClean="0">
                  <a:solidFill>
                    <a:srgbClr val="7030A0"/>
                  </a:solidFill>
                  <a:ea typeface="Times New Roman"/>
                  <a:cs typeface="Times New Roman"/>
                </a:rPr>
                <a:t>SBV16</a:t>
              </a:r>
              <a:endParaRPr lang="en-GB" sz="1200" dirty="0">
                <a:solidFill>
                  <a:srgbClr val="7030A0"/>
                </a:solidFill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333985" y="1865076"/>
              <a:ext cx="69916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b="1" dirty="0" smtClean="0">
                  <a:solidFill>
                    <a:srgbClr val="7030A0"/>
                  </a:solidFill>
                  <a:ea typeface="Times New Roman"/>
                  <a:cs typeface="Times New Roman"/>
                </a:rPr>
                <a:t>SBCO</a:t>
              </a:r>
              <a:endParaRPr lang="en-GB" dirty="0">
                <a:solidFill>
                  <a:srgbClr val="7030A0"/>
                </a:solidFill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762508" y="4257997"/>
              <a:ext cx="63286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b="1" dirty="0" smtClean="0">
                  <a:solidFill>
                    <a:srgbClr val="7030A0"/>
                  </a:solidFill>
                  <a:ea typeface="Times New Roman"/>
                  <a:cs typeface="Times New Roman"/>
                </a:rPr>
                <a:t>TLRS</a:t>
              </a:r>
              <a:endParaRPr lang="en-GB" dirty="0">
                <a:solidFill>
                  <a:srgbClr val="7030A0"/>
                </a:solidFill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2241218" y="4602829"/>
              <a:ext cx="51065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b="1" dirty="0" smtClean="0">
                  <a:solidFill>
                    <a:srgbClr val="7030A0"/>
                  </a:solidFill>
                  <a:ea typeface="Times New Roman"/>
                  <a:cs typeface="Times New Roman"/>
                </a:rPr>
                <a:t>SBV7</a:t>
              </a:r>
              <a:endParaRPr lang="en-GB" sz="1200" dirty="0">
                <a:solidFill>
                  <a:srgbClr val="7030A0"/>
                </a:solidFill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4892737" y="5109989"/>
              <a:ext cx="536750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b="1" dirty="0" smtClean="0">
                  <a:solidFill>
                    <a:srgbClr val="7030A0"/>
                  </a:solidFill>
                  <a:ea typeface="Times New Roman"/>
                  <a:cs typeface="Times New Roman"/>
                </a:rPr>
                <a:t>COV7</a:t>
              </a:r>
              <a:endParaRPr lang="en-GB" sz="1200" dirty="0">
                <a:solidFill>
                  <a:srgbClr val="7030A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26388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2852746" y="4001742"/>
            <a:ext cx="317658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200" dirty="0"/>
              <a:t>A pyrophoric substance is one which will ignite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200" dirty="0"/>
              <a:t>spontaneously in air at or below 55</a:t>
            </a:r>
            <a:r>
              <a:rPr lang="en-US" altLang="en-US" sz="1200" baseline="30000" dirty="0"/>
              <a:t>O</a:t>
            </a:r>
            <a:r>
              <a:rPr lang="en-US" altLang="en-US" sz="1200" dirty="0"/>
              <a:t>C without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200" dirty="0"/>
              <a:t>an ignition source being required.</a:t>
            </a:r>
            <a:endParaRPr lang="en-GB" altLang="en-US" sz="1200" dirty="0"/>
          </a:p>
        </p:txBody>
      </p:sp>
      <p:sp>
        <p:nvSpPr>
          <p:cNvPr id="47107" name="Rectangle 102"/>
          <p:cNvSpPr>
            <a:spLocks noChangeArrowheads="1"/>
          </p:cNvSpPr>
          <p:nvPr/>
        </p:nvSpPr>
        <p:spPr bwMode="auto">
          <a:xfrm>
            <a:off x="3228816" y="2282479"/>
            <a:ext cx="242444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200" dirty="0"/>
              <a:t>Various examples of </a:t>
            </a:r>
            <a:r>
              <a:rPr lang="en-US" altLang="en-US" sz="1200" dirty="0" smtClean="0"/>
              <a:t>COGM </a:t>
            </a:r>
            <a:endParaRPr lang="en-US" altLang="en-US" sz="1200" dirty="0"/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200" dirty="0"/>
              <a:t>contaminant deposits &amp; pyrophoric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200" dirty="0"/>
              <a:t>material  in the mains</a:t>
            </a:r>
            <a:endParaRPr lang="en-GB" altLang="en-US" sz="1200" dirty="0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3307562" y="5516218"/>
            <a:ext cx="22669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200" dirty="0"/>
              <a:t>Solid </a:t>
            </a:r>
            <a:r>
              <a:rPr lang="en-US" altLang="en-US" sz="1200" dirty="0" smtClean="0"/>
              <a:t>COGM </a:t>
            </a:r>
            <a:r>
              <a:rPr lang="en-US" altLang="en-US" sz="1200" dirty="0"/>
              <a:t>deposits consist mainly Naphthalene (flammable)</a:t>
            </a:r>
            <a:endParaRPr lang="en-GB" altLang="en-US" sz="1200" dirty="0"/>
          </a:p>
        </p:txBody>
      </p:sp>
      <p:pic>
        <p:nvPicPr>
          <p:cNvPr id="15" name="Picture 9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75" y="1520479"/>
            <a:ext cx="2603500" cy="217011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9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1238" y="4290668"/>
            <a:ext cx="2590800" cy="217011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11" name="Picture 9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888" y="1520479"/>
            <a:ext cx="2603500" cy="217011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112" name="TextBox 108"/>
          <p:cNvSpPr txBox="1">
            <a:spLocks noChangeArrowheads="1"/>
          </p:cNvSpPr>
          <p:nvPr/>
        </p:nvSpPr>
        <p:spPr bwMode="auto">
          <a:xfrm>
            <a:off x="6338888" y="3709642"/>
            <a:ext cx="184076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200" dirty="0"/>
              <a:t>600mm dia Arterial </a:t>
            </a:r>
            <a:r>
              <a:rPr lang="en-GB" altLang="en-US" sz="1200" dirty="0" smtClean="0"/>
              <a:t>COGM</a:t>
            </a:r>
            <a:endParaRPr lang="en-GB" altLang="en-US" sz="1200" dirty="0"/>
          </a:p>
        </p:txBody>
      </p:sp>
      <p:pic>
        <p:nvPicPr>
          <p:cNvPr id="19" name="Picture 2" descr="S:\Operations\Engineering\SBCO Project\21 By products pics\DSCF145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75" y="4285904"/>
            <a:ext cx="2603500" cy="2179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Box 108"/>
          <p:cNvSpPr txBox="1">
            <a:spLocks noChangeArrowheads="1"/>
          </p:cNvSpPr>
          <p:nvPr/>
        </p:nvSpPr>
        <p:spPr bwMode="auto">
          <a:xfrm>
            <a:off x="547689" y="3709642"/>
            <a:ext cx="184076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200" dirty="0"/>
              <a:t>600mm dia Arterial </a:t>
            </a:r>
            <a:r>
              <a:rPr lang="en-GB" altLang="en-US" sz="1200" dirty="0" smtClean="0"/>
              <a:t>COGM</a:t>
            </a:r>
            <a:endParaRPr lang="en-GB" altLang="en-US" sz="1200" dirty="0"/>
          </a:p>
        </p:txBody>
      </p:sp>
      <p:sp>
        <p:nvSpPr>
          <p:cNvPr id="21" name="TextBox 108"/>
          <p:cNvSpPr txBox="1">
            <a:spLocks noChangeArrowheads="1"/>
          </p:cNvSpPr>
          <p:nvPr/>
        </p:nvSpPr>
        <p:spPr bwMode="auto">
          <a:xfrm>
            <a:off x="577851" y="6475067"/>
            <a:ext cx="178978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200" dirty="0"/>
              <a:t>1200mm dia SBCO </a:t>
            </a:r>
            <a:r>
              <a:rPr lang="en-GB" altLang="en-US" sz="1200" dirty="0" smtClean="0"/>
              <a:t>COGM</a:t>
            </a:r>
            <a:endParaRPr lang="en-GB" altLang="en-US" sz="1200" dirty="0"/>
          </a:p>
        </p:txBody>
      </p:sp>
      <p:sp>
        <p:nvSpPr>
          <p:cNvPr id="22" name="TextBox 108"/>
          <p:cNvSpPr txBox="1">
            <a:spLocks noChangeArrowheads="1"/>
          </p:cNvSpPr>
          <p:nvPr/>
        </p:nvSpPr>
        <p:spPr bwMode="auto">
          <a:xfrm>
            <a:off x="6367463" y="6475067"/>
            <a:ext cx="178978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200" dirty="0"/>
              <a:t>1200mm dia SBCO </a:t>
            </a:r>
            <a:r>
              <a:rPr lang="en-GB" altLang="en-US" sz="1200" dirty="0" smtClean="0"/>
              <a:t>COGM</a:t>
            </a:r>
            <a:endParaRPr lang="en-GB" altLang="en-US" sz="1200" dirty="0"/>
          </a:p>
        </p:txBody>
      </p:sp>
      <p:pic>
        <p:nvPicPr>
          <p:cNvPr id="18" name="Picture 17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" t="10916" r="20024" b="5090"/>
          <a:stretch/>
        </p:blipFill>
        <p:spPr bwMode="auto">
          <a:xfrm>
            <a:off x="7916350" y="11858"/>
            <a:ext cx="1224136" cy="68390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23" name="Straight Connector 22"/>
          <p:cNvCxnSpPr/>
          <p:nvPr/>
        </p:nvCxnSpPr>
        <p:spPr>
          <a:xfrm>
            <a:off x="0" y="711684"/>
            <a:ext cx="914048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4"/>
          <p:cNvSpPr txBox="1">
            <a:spLocks noChangeArrowheads="1"/>
          </p:cNvSpPr>
          <p:nvPr/>
        </p:nvSpPr>
        <p:spPr bwMode="auto">
          <a:xfrm>
            <a:off x="1346591" y="266231"/>
            <a:ext cx="604377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None/>
            </a:pPr>
            <a:r>
              <a:rPr lang="en-GB" altLang="en-US" sz="2000" b="1" dirty="0" smtClean="0"/>
              <a:t>STSC COGM - 2014 </a:t>
            </a:r>
            <a:r>
              <a:rPr lang="en-GB" altLang="en-US" sz="2000" b="1" dirty="0"/>
              <a:t>Wash Out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b="1" dirty="0" smtClean="0"/>
              <a:t> </a:t>
            </a:r>
            <a:endParaRPr lang="en-GB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20954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S:\Operations\Engineering\SBCO Project\07 Isolation\COG Mains\COG main internal pics\32 LP main West squar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325" y="1411798"/>
            <a:ext cx="3263900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 descr="S:\Operations\Engineering\SBCO Project\07 Isolation\COG Mains\COG main internal pics\33 LP main West squar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5202" y="1438786"/>
            <a:ext cx="3228975" cy="242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 descr="S:\Operations\Engineering\SBCO Project\07 Isolation\COG Mains\COG main internal pics\DSCF147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327" y="4397697"/>
            <a:ext cx="2771775" cy="207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 descr="S:\Operations\Engineering\SBCO Project\07 Isolation\COG Mains\COG main internal pics\3 East UF @ 2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0" y="4397697"/>
            <a:ext cx="2698750" cy="207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6" descr="S:\Operations\Engineering\SBCO Project\07 Isolation\COG Mains\COG main internal pics\8 East UF @ 2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77" y="4397697"/>
            <a:ext cx="2640013" cy="207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1462090" y="3908935"/>
            <a:ext cx="122237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200" b="1" dirty="0"/>
              <a:t>Before  washout</a:t>
            </a:r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auto">
          <a:xfrm>
            <a:off x="5778502" y="3908935"/>
            <a:ext cx="122237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200" b="1" dirty="0"/>
              <a:t>Before  washout</a:t>
            </a:r>
          </a:p>
        </p:txBody>
      </p:sp>
      <p:sp>
        <p:nvSpPr>
          <p:cNvPr id="15" name="Rectangle 10"/>
          <p:cNvSpPr>
            <a:spLocks noChangeArrowheads="1"/>
          </p:cNvSpPr>
          <p:nvPr/>
        </p:nvSpPr>
        <p:spPr bwMode="auto">
          <a:xfrm>
            <a:off x="1133475" y="6496371"/>
            <a:ext cx="129540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200" b="1" dirty="0"/>
              <a:t>During   washout</a:t>
            </a:r>
          </a:p>
        </p:txBody>
      </p:sp>
      <p:sp>
        <p:nvSpPr>
          <p:cNvPr id="17" name="Rectangle 10"/>
          <p:cNvSpPr>
            <a:spLocks noChangeArrowheads="1"/>
          </p:cNvSpPr>
          <p:nvPr/>
        </p:nvSpPr>
        <p:spPr bwMode="auto">
          <a:xfrm>
            <a:off x="3973513" y="6496371"/>
            <a:ext cx="129540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200" b="1" dirty="0"/>
              <a:t>During   washout</a:t>
            </a:r>
          </a:p>
        </p:txBody>
      </p:sp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6854827" y="6496371"/>
            <a:ext cx="11541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200" b="1" dirty="0"/>
              <a:t>After  washout</a:t>
            </a:r>
          </a:p>
        </p:txBody>
      </p:sp>
      <p:pic>
        <p:nvPicPr>
          <p:cNvPr id="19" name="Picture 18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" t="10916" r="20024" b="5090"/>
          <a:stretch/>
        </p:blipFill>
        <p:spPr bwMode="auto">
          <a:xfrm>
            <a:off x="7916350" y="11858"/>
            <a:ext cx="1224136" cy="68390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20" name="Straight Connector 19"/>
          <p:cNvCxnSpPr/>
          <p:nvPr/>
        </p:nvCxnSpPr>
        <p:spPr>
          <a:xfrm>
            <a:off x="0" y="711684"/>
            <a:ext cx="914048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4"/>
          <p:cNvSpPr txBox="1">
            <a:spLocks noChangeArrowheads="1"/>
          </p:cNvSpPr>
          <p:nvPr/>
        </p:nvSpPr>
        <p:spPr bwMode="auto">
          <a:xfrm>
            <a:off x="1346591" y="266231"/>
            <a:ext cx="604377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2000" b="1" dirty="0" smtClean="0"/>
              <a:t>STSC COGM – 2015 SBCO By Products Wash Out</a:t>
            </a:r>
            <a:endParaRPr lang="en-GB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581149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4" descr="PB07009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2512" y="1292623"/>
            <a:ext cx="3683000" cy="2330451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155" name="Rectangle 5"/>
          <p:cNvSpPr>
            <a:spLocks noChangeArrowheads="1"/>
          </p:cNvSpPr>
          <p:nvPr/>
        </p:nvSpPr>
        <p:spPr bwMode="auto">
          <a:xfrm>
            <a:off x="4629152" y="3657999"/>
            <a:ext cx="4149725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100" dirty="0"/>
              <a:t>Partially dug excavation with  clay pipe fitted above DP 88 siphon pot</a:t>
            </a:r>
          </a:p>
        </p:txBody>
      </p:sp>
      <p:pic>
        <p:nvPicPr>
          <p:cNvPr id="49156" name="Picture 6" descr="PB08009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931" y="1292623"/>
            <a:ext cx="3630612" cy="2330451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157" name="Rectangle 7"/>
          <p:cNvSpPr>
            <a:spLocks noChangeArrowheads="1"/>
          </p:cNvSpPr>
          <p:nvPr/>
        </p:nvSpPr>
        <p:spPr bwMode="auto">
          <a:xfrm>
            <a:off x="498477" y="3657999"/>
            <a:ext cx="3565525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100" dirty="0"/>
              <a:t>Exposed  siphon pot DP88 with  stainless steel drain leg</a:t>
            </a:r>
          </a:p>
        </p:txBody>
      </p:sp>
      <p:pic>
        <p:nvPicPr>
          <p:cNvPr id="49158" name="Picture 9" descr="O:\Operations\Engineering\StructuralWorkshop\Inspection\Structural Inspection reports\Energy\Energy 5000\Coke oven Gas Mains\DP88 Siphon point\PB08012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476" y="3934225"/>
            <a:ext cx="3641725" cy="2528887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159" name="Rectangle 10"/>
          <p:cNvSpPr>
            <a:spLocks noChangeArrowheads="1"/>
          </p:cNvSpPr>
          <p:nvPr/>
        </p:nvSpPr>
        <p:spPr bwMode="auto">
          <a:xfrm>
            <a:off x="1069976" y="6525136"/>
            <a:ext cx="2498725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100" dirty="0"/>
              <a:t>Stone like crust on DP 88 siphon pot</a:t>
            </a:r>
          </a:p>
        </p:txBody>
      </p:sp>
      <p:pic>
        <p:nvPicPr>
          <p:cNvPr id="49160" name="Picture 2" descr="C:\Users\colin.agar\AppData\Local\Microsoft\Windows\Temporary Internet Files\Content.Outlook\OFUKFB1M\EX (3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6484" y="3956562"/>
            <a:ext cx="3673475" cy="254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61" name="Rectangle 12"/>
          <p:cNvSpPr>
            <a:spLocks noChangeArrowheads="1"/>
          </p:cNvSpPr>
          <p:nvPr/>
        </p:nvSpPr>
        <p:spPr bwMode="auto">
          <a:xfrm>
            <a:off x="4735513" y="6525136"/>
            <a:ext cx="393541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100" dirty="0"/>
              <a:t>Completed excavation with  above DP 88 siphon pot</a:t>
            </a:r>
          </a:p>
        </p:txBody>
      </p:sp>
      <p:sp>
        <p:nvSpPr>
          <p:cNvPr id="49162" name="TextBox 108"/>
          <p:cNvSpPr txBox="1">
            <a:spLocks noChangeArrowheads="1"/>
          </p:cNvSpPr>
          <p:nvPr/>
        </p:nvSpPr>
        <p:spPr bwMode="auto">
          <a:xfrm>
            <a:off x="2002380" y="862657"/>
            <a:ext cx="327384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400" b="1" dirty="0"/>
              <a:t>600mm dia underground </a:t>
            </a:r>
            <a:r>
              <a:rPr lang="en-GB" altLang="en-US" sz="1400" b="1" dirty="0" smtClean="0"/>
              <a:t> arterial COGM</a:t>
            </a:r>
            <a:endParaRPr lang="en-GB" altLang="en-US" sz="1400" b="1" dirty="0"/>
          </a:p>
        </p:txBody>
      </p:sp>
      <p:pic>
        <p:nvPicPr>
          <p:cNvPr id="13" name="Picture 12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" t="10916" r="20024" b="5090"/>
          <a:stretch/>
        </p:blipFill>
        <p:spPr bwMode="auto">
          <a:xfrm>
            <a:off x="7916350" y="11858"/>
            <a:ext cx="1224136" cy="68390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14" name="Straight Connector 13"/>
          <p:cNvCxnSpPr/>
          <p:nvPr/>
        </p:nvCxnSpPr>
        <p:spPr>
          <a:xfrm>
            <a:off x="0" y="711684"/>
            <a:ext cx="914048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4"/>
          <p:cNvSpPr txBox="1">
            <a:spLocks noChangeArrowheads="1"/>
          </p:cNvSpPr>
          <p:nvPr/>
        </p:nvSpPr>
        <p:spPr bwMode="auto">
          <a:xfrm>
            <a:off x="1346591" y="266231"/>
            <a:ext cx="604377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2000" b="1" dirty="0" smtClean="0"/>
              <a:t>STSC COGM – Excavated Inspection of 2014</a:t>
            </a:r>
            <a:endParaRPr lang="en-GB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4013756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1427164" y="893763"/>
            <a:ext cx="631318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auto" hangingPunct="1">
              <a:spcBef>
                <a:spcPct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GB" altLang="en-US" sz="1800" b="1" dirty="0" smtClean="0">
                <a:latin typeface="+mn-lt"/>
                <a:cs typeface="+mn-cs"/>
              </a:rPr>
              <a:t>Calculation for estimating quantity of residue within COG mains</a:t>
            </a:r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2855913" y="1984375"/>
            <a:ext cx="33464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2000" dirty="0"/>
              <a:t>pi x radius squared x Length</a:t>
            </a:r>
          </a:p>
        </p:txBody>
      </p:sp>
      <p:sp>
        <p:nvSpPr>
          <p:cNvPr id="6149" name="Rectangle 1"/>
          <p:cNvSpPr>
            <a:spLocks noChangeArrowheads="1"/>
          </p:cNvSpPr>
          <p:nvPr/>
        </p:nvSpPr>
        <p:spPr bwMode="auto">
          <a:xfrm>
            <a:off x="2182813" y="1562100"/>
            <a:ext cx="46926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dirty="0"/>
              <a:t>1 metre length of 600 mm dia arterial COG Main</a:t>
            </a:r>
          </a:p>
        </p:txBody>
      </p:sp>
      <p:sp>
        <p:nvSpPr>
          <p:cNvPr id="16" name="Rectangle 6"/>
          <p:cNvSpPr>
            <a:spLocks noChangeArrowheads="1"/>
          </p:cNvSpPr>
          <p:nvPr/>
        </p:nvSpPr>
        <p:spPr bwMode="auto">
          <a:xfrm>
            <a:off x="2667000" y="2889249"/>
            <a:ext cx="39212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2000" dirty="0"/>
              <a:t>3.14159265 x 0.3</a:t>
            </a:r>
            <a:r>
              <a:rPr lang="en-GB" altLang="en-US" sz="2000" baseline="30000" dirty="0"/>
              <a:t>2</a:t>
            </a:r>
            <a:r>
              <a:rPr lang="en-GB" altLang="en-US" sz="2000" dirty="0"/>
              <a:t> x </a:t>
            </a:r>
            <a:r>
              <a:rPr lang="en-GB" altLang="en-US" sz="2000" dirty="0" smtClean="0"/>
              <a:t>1m </a:t>
            </a:r>
            <a:r>
              <a:rPr lang="en-GB" altLang="en-US" sz="2000" dirty="0"/>
              <a:t>= </a:t>
            </a:r>
            <a:r>
              <a:rPr lang="en-GB" altLang="en-US" sz="2000" b="1" dirty="0">
                <a:solidFill>
                  <a:srgbClr val="0070C0"/>
                </a:solidFill>
              </a:rPr>
              <a:t>0.2827 m</a:t>
            </a:r>
            <a:r>
              <a:rPr lang="en-GB" altLang="en-US" sz="2000" b="1" baseline="30000" dirty="0">
                <a:solidFill>
                  <a:srgbClr val="0070C0"/>
                </a:solidFill>
              </a:rPr>
              <a:t>3</a:t>
            </a:r>
            <a:endParaRPr lang="en-GB" altLang="en-US" sz="2000" b="1" dirty="0">
              <a:solidFill>
                <a:srgbClr val="0070C0"/>
              </a:solidFill>
            </a:endParaRPr>
          </a:p>
        </p:txBody>
      </p:sp>
      <p:sp>
        <p:nvSpPr>
          <p:cNvPr id="17" name="Rectangle 6"/>
          <p:cNvSpPr>
            <a:spLocks noChangeArrowheads="1"/>
          </p:cNvSpPr>
          <p:nvPr/>
        </p:nvSpPr>
        <p:spPr bwMode="auto">
          <a:xfrm>
            <a:off x="3692527" y="2436813"/>
            <a:ext cx="16732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2000" dirty="0"/>
              <a:t>V = </a:t>
            </a:r>
            <a:r>
              <a:rPr lang="el-GR" altLang="en-US" sz="2000" dirty="0"/>
              <a:t>π </a:t>
            </a:r>
            <a:r>
              <a:rPr lang="en-GB" altLang="en-US" sz="2000" dirty="0"/>
              <a:t>x r</a:t>
            </a:r>
            <a:r>
              <a:rPr lang="en-GB" altLang="en-US" sz="2000" baseline="30000" dirty="0"/>
              <a:t>2</a:t>
            </a:r>
            <a:r>
              <a:rPr lang="en-GB" altLang="en-US" sz="2000" dirty="0"/>
              <a:t> x L</a:t>
            </a:r>
          </a:p>
        </p:txBody>
      </p:sp>
      <p:pic>
        <p:nvPicPr>
          <p:cNvPr id="20" name="Picture 19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" t="10916" r="20024" b="5090"/>
          <a:stretch/>
        </p:blipFill>
        <p:spPr bwMode="auto">
          <a:xfrm>
            <a:off x="7916350" y="11858"/>
            <a:ext cx="1224136" cy="68390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21" name="Straight Connector 20"/>
          <p:cNvCxnSpPr/>
          <p:nvPr/>
        </p:nvCxnSpPr>
        <p:spPr>
          <a:xfrm>
            <a:off x="0" y="711684"/>
            <a:ext cx="914048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4"/>
          <p:cNvSpPr txBox="1">
            <a:spLocks noChangeArrowheads="1"/>
          </p:cNvSpPr>
          <p:nvPr/>
        </p:nvSpPr>
        <p:spPr bwMode="auto">
          <a:xfrm>
            <a:off x="1653921" y="266231"/>
            <a:ext cx="604377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2000" b="1" dirty="0" smtClean="0"/>
              <a:t>STSC COGM Quantity of Residue </a:t>
            </a:r>
            <a:endParaRPr lang="en-GB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884121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6149" grpId="0"/>
      <p:bldP spid="16" grpId="0"/>
      <p:bldP spid="17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10933</TotalTime>
  <Words>513</Words>
  <Application>Microsoft Office PowerPoint</Application>
  <PresentationFormat>On-screen Show (4:3)</PresentationFormat>
  <Paragraphs>95</Paragraphs>
  <Slides>11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Times New Roman</vt:lpstr>
      <vt:lpstr>Office Theme</vt:lpstr>
      <vt:lpstr>Acrobat Document</vt:lpstr>
      <vt:lpstr>Appendix 7: Scenario 1  Coke Oven Gas Main (COGM)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Sharlein Smales</dc:creator>
  <cp:lastModifiedBy>Philip Spooner (UK SBS)</cp:lastModifiedBy>
  <cp:revision>147</cp:revision>
  <cp:lastPrinted>2018-09-07T09:04:33Z</cp:lastPrinted>
  <dcterms:created xsi:type="dcterms:W3CDTF">2016-12-07T16:18:26Z</dcterms:created>
  <dcterms:modified xsi:type="dcterms:W3CDTF">2018-10-04T07:35:57Z</dcterms:modified>
</cp:coreProperties>
</file>